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36004500"/>
  <p:notesSz cx="6858000" cy="9144000"/>
  <p:defaultTextStyle>
    <a:defPPr>
      <a:defRPr lang="es-ES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6F3"/>
    <a:srgbClr val="002368"/>
    <a:srgbClr val="200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3690" y="108"/>
      </p:cViewPr>
      <p:guideLst>
        <p:guide orient="horz" pos="11340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8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0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5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74184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943117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48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0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6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48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601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44A-06B8-4F54-B006-03309D949AD1}" type="datetimeFigureOut">
              <a:rPr lang="es-ES" smtClean="0"/>
              <a:pPr/>
              <a:t>03/06/2021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80622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/>
          <p:cNvSpPr txBox="1"/>
          <p:nvPr/>
        </p:nvSpPr>
        <p:spPr>
          <a:xfrm>
            <a:off x="0" y="0"/>
            <a:ext cx="25203150" cy="180000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ES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000" dirty="0">
                <a:effectLst/>
                <a:ea typeface="Calibri"/>
                <a:cs typeface="Times New Roman"/>
              </a:rPr>
              <a:t> 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732" y="238280"/>
            <a:ext cx="10925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Helvetica LT Std Cond"/>
              </a:rPr>
              <a:t>Creación de </a:t>
            </a:r>
            <a:r>
              <a:rPr lang="es-MX" sz="4000" dirty="0" err="1">
                <a:solidFill>
                  <a:schemeClr val="bg1"/>
                </a:solidFill>
                <a:latin typeface="Helvetica LT Std Cond"/>
              </a:rPr>
              <a:t>datasets</a:t>
            </a:r>
            <a:r>
              <a:rPr lang="es-MX" sz="4000" dirty="0">
                <a:solidFill>
                  <a:schemeClr val="bg1"/>
                </a:solidFill>
                <a:latin typeface="Helvetica LT Std Cond"/>
              </a:rPr>
              <a:t> para la estimación de emociones empleando una pulsera inteligente</a:t>
            </a:r>
            <a:endParaRPr lang="es-ES" sz="4000" dirty="0">
              <a:solidFill>
                <a:schemeClr val="bg1"/>
              </a:solidFill>
              <a:latin typeface="Helvetica LT Std Cond"/>
            </a:endParaRPr>
          </a:p>
        </p:txBody>
      </p:sp>
      <p:sp>
        <p:nvSpPr>
          <p:cNvPr id="8" name="Cuadro de texto 2"/>
          <p:cNvSpPr txBox="1"/>
          <p:nvPr/>
        </p:nvSpPr>
        <p:spPr>
          <a:xfrm>
            <a:off x="14257759" y="86495"/>
            <a:ext cx="6408712" cy="162701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Grado en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Ingeniería Informática</a:t>
            </a:r>
            <a:endParaRPr lang="es-ES" sz="4000" dirty="0">
              <a:effectLst/>
              <a:latin typeface="Helvetica LT Std Cond"/>
              <a:ea typeface="Calibri"/>
              <a:cs typeface="Times New Roman"/>
            </a:endParaRPr>
          </a:p>
        </p:txBody>
      </p:sp>
      <p:sp>
        <p:nvSpPr>
          <p:cNvPr id="9" name="Cuadro de texto 4"/>
          <p:cNvSpPr txBox="1"/>
          <p:nvPr/>
        </p:nvSpPr>
        <p:spPr>
          <a:xfrm>
            <a:off x="-8922" y="34204159"/>
            <a:ext cx="25220993" cy="180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458700">
              <a:lnSpc>
                <a:spcPct val="115000"/>
              </a:lnSpc>
              <a:spcAft>
                <a:spcPts val="0"/>
              </a:spcAft>
              <a:tabLst>
                <a:tab pos="11018838" algn="l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Autor/a: Aarón Picó Pascual	Trabajo Fin de Grado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7651115" algn="ctr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 </a:t>
            </a:r>
          </a:p>
          <a:p>
            <a:pPr defTabSz="11841163">
              <a:lnSpc>
                <a:spcPct val="115000"/>
              </a:lnSpc>
              <a:spcAft>
                <a:spcPts val="0"/>
              </a:spcAf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	Curso 2020-21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</p:txBody>
      </p:sp>
      <p:pic>
        <p:nvPicPr>
          <p:cNvPr id="1026" name="Picture 2" descr="emblema_informatica">
            <a:extLst>
              <a:ext uri="{FF2B5EF4-FFF2-40B4-BE49-F238E27FC236}">
                <a16:creationId xmlns:a16="http://schemas.microsoft.com/office/drawing/2014/main" id="{EF9702A7-A4A6-49CE-8CFF-C4BF787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363" y="86495"/>
            <a:ext cx="1366476" cy="16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1669DB-9428-432C-8316-471E2517C237}"/>
              </a:ext>
            </a:extLst>
          </p:cNvPr>
          <p:cNvSpPr txBox="1"/>
          <p:nvPr/>
        </p:nvSpPr>
        <p:spPr>
          <a:xfrm>
            <a:off x="22934810" y="144265"/>
            <a:ext cx="2220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Escuela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Politécnica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Superior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43D6BA3-3714-496A-A55A-C27303CC46C1}"/>
              </a:ext>
            </a:extLst>
          </p:cNvPr>
          <p:cNvGrpSpPr/>
          <p:nvPr/>
        </p:nvGrpSpPr>
        <p:grpSpPr>
          <a:xfrm>
            <a:off x="18434223" y="34418449"/>
            <a:ext cx="6120680" cy="1268144"/>
            <a:chOff x="18434223" y="34418449"/>
            <a:chExt cx="6120680" cy="126814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5" t="-1616" r="83441" b="1616"/>
            <a:stretch/>
          </p:blipFill>
          <p:spPr>
            <a:xfrm>
              <a:off x="18434223" y="34418449"/>
              <a:ext cx="1268144" cy="1268144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0A6E0D7-E2D4-4138-A1B3-02DD44BF7B33}"/>
                </a:ext>
              </a:extLst>
            </p:cNvPr>
            <p:cNvSpPr txBox="1"/>
            <p:nvPr/>
          </p:nvSpPr>
          <p:spPr>
            <a:xfrm>
              <a:off x="19874383" y="34452356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Universitat</a:t>
              </a:r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d’Alacant</a:t>
              </a:r>
            </a:p>
            <a:p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Universidad de Alicante</a:t>
              </a:r>
            </a:p>
          </p:txBody>
        </p:sp>
      </p:grpSp>
      <p:pic>
        <p:nvPicPr>
          <p:cNvPr id="17" name="Imagen 16" descr="Imagen que contiene tarjeta de presentación, dibujo&#10;&#10;Descripción generada automáticamente">
            <a:extLst>
              <a:ext uri="{FF2B5EF4-FFF2-40B4-BE49-F238E27FC236}">
                <a16:creationId xmlns:a16="http://schemas.microsoft.com/office/drawing/2014/main" id="{704DA05A-8C6E-4A83-8DD2-92D38CCBA8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3"/>
          <a:stretch/>
        </p:blipFill>
        <p:spPr>
          <a:xfrm>
            <a:off x="20997032" y="59262"/>
            <a:ext cx="1937778" cy="1555002"/>
          </a:xfrm>
          <a:prstGeom prst="rect">
            <a:avLst/>
          </a:prstGeom>
        </p:spPr>
      </p:pic>
      <p:pic>
        <p:nvPicPr>
          <p:cNvPr id="11" name="Imagen 10" descr="Cámara de video&#10;&#10;Descripción generada automáticamente con confianza media">
            <a:extLst>
              <a:ext uri="{FF2B5EF4-FFF2-40B4-BE49-F238E27FC236}">
                <a16:creationId xmlns:a16="http://schemas.microsoft.com/office/drawing/2014/main" id="{5F2A4626-C536-4E7D-977E-7DF1D0A5F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334" y="2453671"/>
            <a:ext cx="4762500" cy="4895850"/>
          </a:xfrm>
          <a:prstGeom prst="rect">
            <a:avLst/>
          </a:prstGeom>
        </p:spPr>
      </p:pic>
      <p:pic>
        <p:nvPicPr>
          <p:cNvPr id="15" name="Imagen 14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D0B2685F-D85B-4DE1-916D-8091BA40D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735" y="2375362"/>
            <a:ext cx="4762500" cy="4895850"/>
          </a:xfrm>
          <a:prstGeom prst="rect">
            <a:avLst/>
          </a:prstGeom>
        </p:spPr>
      </p:pic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D2B20F6D-CF2A-4C40-8536-B3FCD2D6A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77" y="7705106"/>
            <a:ext cx="8300458" cy="5662431"/>
          </a:xfrm>
          <a:prstGeom prst="rect">
            <a:avLst/>
          </a:prstGeom>
        </p:spPr>
      </p:pic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D1F96114-9509-4287-B562-B962C9785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78239"/>
              </p:ext>
            </p:extLst>
          </p:nvPr>
        </p:nvGraphicFramePr>
        <p:xfrm>
          <a:off x="309094" y="2657202"/>
          <a:ext cx="12144000" cy="439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00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  <a:gridCol w="6072000">
                  <a:extLst>
                    <a:ext uri="{9D8B030D-6E8A-4147-A177-3AD203B41FA5}">
                      <a16:colId xmlns:a16="http://schemas.microsoft.com/office/drawing/2014/main" val="1972418849"/>
                    </a:ext>
                  </a:extLst>
                </a:gridCol>
              </a:tblGrid>
              <a:tr h="1023229">
                <a:tc gridSpan="2"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Pulsera </a:t>
                      </a:r>
                      <a:r>
                        <a:rPr lang="es-ES" sz="6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Empatica</a:t>
                      </a:r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4000" dirty="0"/>
                        <a:t>Sensores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4000" dirty="0"/>
                        <a:t>Datos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  <a:tr h="2675563"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Sensor PPG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Sensor EDA/GSR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Termopila infrarroja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Acelerómetro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BVP, HR, HRV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 err="1"/>
                        <a:t>Act</a:t>
                      </a:r>
                      <a:r>
                        <a:rPr lang="es-ES" sz="2800" dirty="0"/>
                        <a:t>. </a:t>
                      </a:r>
                      <a:r>
                        <a:rPr lang="es-ES" sz="2800" dirty="0" err="1"/>
                        <a:t>Electrodérmica</a:t>
                      </a:r>
                      <a:endParaRPr lang="es-ES" sz="2800" dirty="0"/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Temperatura superficial de la piel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Actividad de movimiento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769624"/>
                  </a:ext>
                </a:extLst>
              </a:tr>
            </a:tbl>
          </a:graphicData>
        </a:graphic>
      </p:graphicFrame>
      <p:graphicFrame>
        <p:nvGraphicFramePr>
          <p:cNvPr id="21" name="Tabla 19">
            <a:extLst>
              <a:ext uri="{FF2B5EF4-FFF2-40B4-BE49-F238E27FC236}">
                <a16:creationId xmlns:a16="http://schemas.microsoft.com/office/drawing/2014/main" id="{522E980C-1124-44C6-979E-2FA20192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0161"/>
              </p:ext>
            </p:extLst>
          </p:nvPr>
        </p:nvGraphicFramePr>
        <p:xfrm>
          <a:off x="360215" y="7724524"/>
          <a:ext cx="12092880" cy="6030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88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76650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Emociones y respuestas fisiológicas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853717">
                <a:tc>
                  <a:txBody>
                    <a:bodyPr/>
                    <a:lstStyle/>
                    <a:p>
                      <a:r>
                        <a:rPr lang="es-ES" sz="2800" dirty="0"/>
                        <a:t>Representación de emociones:</a:t>
                      </a:r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r>
                        <a:rPr lang="es-ES" sz="2800" b="1" dirty="0"/>
                        <a:t>Objetivo:</a:t>
                      </a:r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2" name="Tabla 19">
            <a:extLst>
              <a:ext uri="{FF2B5EF4-FFF2-40B4-BE49-F238E27FC236}">
                <a16:creationId xmlns:a16="http://schemas.microsoft.com/office/drawing/2014/main" id="{496DD6E8-4C7F-4D40-AA70-8FA1122E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72004"/>
              </p:ext>
            </p:extLst>
          </p:nvPr>
        </p:nvGraphicFramePr>
        <p:xfrm>
          <a:off x="376695" y="14288469"/>
          <a:ext cx="12076399" cy="605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399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21493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1 – Obtener muestras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8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Imágenes de </a:t>
                      </a:r>
                      <a:r>
                        <a:rPr lang="es-ES" sz="2800" b="1" dirty="0" err="1"/>
                        <a:t>EmoMadrid</a:t>
                      </a:r>
                      <a:endParaRPr lang="es-ES" sz="2800" b="1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Cada prueba: 1 video + 72 imágenes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Imagen: 8 segundos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Entre imágenes: Pantalla en blanco 8 segundos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b="1" dirty="0"/>
                        <a:t>4 bloques de 18 imágenes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Patrón de los bloques</a:t>
                      </a:r>
                      <a:r>
                        <a:rPr lang="es-ES" sz="2800" b="1" dirty="0"/>
                        <a:t>: 4 positivas – 1 neutral – 4 negativas (x2)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Entre bloques: descanso de 15 segundos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b="1" dirty="0"/>
                        <a:t>Resultado</a:t>
                      </a:r>
                      <a:r>
                        <a:rPr lang="es-ES" sz="2800" dirty="0"/>
                        <a:t>:                                 Fichero con el instante en el que se visualizó cada imagen y su nombre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3" name="Tabla 19">
            <a:extLst>
              <a:ext uri="{FF2B5EF4-FFF2-40B4-BE49-F238E27FC236}">
                <a16:creationId xmlns:a16="http://schemas.microsoft.com/office/drawing/2014/main" id="{F0BE6D43-9A7E-43AC-980E-0F22FDAC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59212"/>
              </p:ext>
            </p:extLst>
          </p:nvPr>
        </p:nvGraphicFramePr>
        <p:xfrm>
          <a:off x="364653" y="20905768"/>
          <a:ext cx="12076399" cy="599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399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60712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2 – Generar </a:t>
                      </a:r>
                      <a:r>
                        <a:rPr lang="es-ES" sz="6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es-E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r>
                        <a:rPr lang="es-ES" sz="2800" dirty="0"/>
                        <a:t>Tenemos: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Datos sesión </a:t>
                      </a:r>
                      <a:r>
                        <a:rPr lang="es-ES" sz="2800" dirty="0" err="1"/>
                        <a:t>Empatica</a:t>
                      </a:r>
                      <a:r>
                        <a:rPr lang="es-ES" sz="2800" dirty="0"/>
                        <a:t> E4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Fichero timestamps.txt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Los datos de la </a:t>
                      </a:r>
                      <a:r>
                        <a:rPr lang="es-ES" sz="2800" dirty="0" err="1"/>
                        <a:t>Empatica</a:t>
                      </a:r>
                      <a:r>
                        <a:rPr lang="es-ES" sz="2800" dirty="0"/>
                        <a:t> E4 solo traen el instante inicial y el </a:t>
                      </a:r>
                      <a:r>
                        <a:rPr lang="es-ES" sz="2800" dirty="0" err="1"/>
                        <a:t>sample_rate</a:t>
                      </a: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Calculamos a qué líneas (muestras) corresponde cada imagen mediante: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ES" sz="800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800" dirty="0" err="1"/>
                        <a:t>línea</a:t>
                      </a:r>
                      <a:r>
                        <a:rPr lang="fr-FR" sz="2800" dirty="0"/>
                        <a:t> = (</a:t>
                      </a:r>
                      <a:r>
                        <a:rPr lang="fr-FR" sz="2800" dirty="0" err="1"/>
                        <a:t>t_image</a:t>
                      </a:r>
                      <a:r>
                        <a:rPr lang="fr-FR" sz="2800" dirty="0"/>
                        <a:t> - </a:t>
                      </a:r>
                      <a:r>
                        <a:rPr lang="fr-FR" sz="2800" dirty="0" err="1"/>
                        <a:t>t_inicio</a:t>
                      </a:r>
                      <a:r>
                        <a:rPr lang="fr-FR" sz="2800" dirty="0"/>
                        <a:t>) * </a:t>
                      </a:r>
                      <a:r>
                        <a:rPr lang="fr-FR" sz="2800" dirty="0" err="1"/>
                        <a:t>sample_rate</a:t>
                      </a:r>
                      <a:endParaRPr lang="fr-FR" sz="2800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4" name="Tabla 19">
            <a:extLst>
              <a:ext uri="{FF2B5EF4-FFF2-40B4-BE49-F238E27FC236}">
                <a16:creationId xmlns:a16="http://schemas.microsoft.com/office/drawing/2014/main" id="{D337FA9C-2100-4738-956A-D24885F60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62158"/>
              </p:ext>
            </p:extLst>
          </p:nvPr>
        </p:nvGraphicFramePr>
        <p:xfrm>
          <a:off x="379779" y="27453602"/>
          <a:ext cx="12077780" cy="60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78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95001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3 – Realizar experimentos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Información 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      instrucciones para 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      participante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Condiciones: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Sin estímulos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externos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Participante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tranquilo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Sin exceso de 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luminosidad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28" name="Imagen 27" descr="Diagrama&#10;&#10;Descripción generada automáticamente">
            <a:extLst>
              <a:ext uri="{FF2B5EF4-FFF2-40B4-BE49-F238E27FC236}">
                <a16:creationId xmlns:a16="http://schemas.microsoft.com/office/drawing/2014/main" id="{20436798-D103-4A4F-A78F-5F7D24031E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t="2178" r="31335" b="15934"/>
          <a:stretch/>
        </p:blipFill>
        <p:spPr>
          <a:xfrm>
            <a:off x="12823964" y="21154795"/>
            <a:ext cx="5610259" cy="6163382"/>
          </a:xfrm>
          <a:prstGeom prst="rect">
            <a:avLst/>
          </a:prstGeom>
        </p:spPr>
      </p:pic>
      <p:pic>
        <p:nvPicPr>
          <p:cNvPr id="30" name="Imagen 29" descr="Diagrama&#10;&#10;Descripción generada automáticamente">
            <a:extLst>
              <a:ext uri="{FF2B5EF4-FFF2-40B4-BE49-F238E27FC236}">
                <a16:creationId xmlns:a16="http://schemas.microsoft.com/office/drawing/2014/main" id="{E754D45D-81DF-43C9-A068-2795CA3FAA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9" t="2511" r="19292" b="12018"/>
          <a:stretch/>
        </p:blipFill>
        <p:spPr>
          <a:xfrm>
            <a:off x="18215766" y="21170602"/>
            <a:ext cx="6915201" cy="6186742"/>
          </a:xfrm>
          <a:prstGeom prst="rect">
            <a:avLst/>
          </a:prstGeom>
        </p:spPr>
      </p:pic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B7AAD5-62F2-4484-B2F3-6A324DEA01D4}"/>
              </a:ext>
            </a:extLst>
          </p:cNvPr>
          <p:cNvSpPr/>
          <p:nvPr/>
        </p:nvSpPr>
        <p:spPr>
          <a:xfrm>
            <a:off x="18254202" y="24018330"/>
            <a:ext cx="648072" cy="4884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8D3C157-2831-4072-9820-92E44D17FDDC}"/>
              </a:ext>
            </a:extLst>
          </p:cNvPr>
          <p:cNvSpPr/>
          <p:nvPr/>
        </p:nvSpPr>
        <p:spPr>
          <a:xfrm>
            <a:off x="16237980" y="22579936"/>
            <a:ext cx="1811579" cy="298315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399948E-B753-4682-959E-DDA7B40CDA7F}"/>
              </a:ext>
            </a:extLst>
          </p:cNvPr>
          <p:cNvSpPr/>
          <p:nvPr/>
        </p:nvSpPr>
        <p:spPr>
          <a:xfrm>
            <a:off x="16262603" y="25690655"/>
            <a:ext cx="1762335" cy="5137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 descr="Texto&#10;&#10;Descripción generada automáticamente con confianza media">
            <a:extLst>
              <a:ext uri="{FF2B5EF4-FFF2-40B4-BE49-F238E27FC236}">
                <a16:creationId xmlns:a16="http://schemas.microsoft.com/office/drawing/2014/main" id="{B16CD2B4-A209-4613-93E7-AA0F2DAA31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55" y="28688686"/>
            <a:ext cx="3262814" cy="4617190"/>
          </a:xfrm>
          <a:prstGeom prst="rect">
            <a:avLst/>
          </a:prstGeom>
        </p:spPr>
      </p:pic>
      <p:pic>
        <p:nvPicPr>
          <p:cNvPr id="38" name="Imagen 37" descr="Casco de color negro&#10;&#10;Descripción generada automáticamente con confianza baja">
            <a:extLst>
              <a:ext uri="{FF2B5EF4-FFF2-40B4-BE49-F238E27FC236}">
                <a16:creationId xmlns:a16="http://schemas.microsoft.com/office/drawing/2014/main" id="{0345B952-963B-4896-8E3B-5007AEFF2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26" y="31733890"/>
            <a:ext cx="1465835" cy="1652048"/>
          </a:xfrm>
          <a:prstGeom prst="rect">
            <a:avLst/>
          </a:prstGeom>
        </p:spPr>
      </p:pic>
      <p:pic>
        <p:nvPicPr>
          <p:cNvPr id="40" name="Imagen 39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5D8B0588-FCAF-4066-ADE6-0D3D0747A5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06C59C"/>
              </a:clrFrom>
              <a:clrTo>
                <a:srgbClr val="06C5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97" y="28433765"/>
            <a:ext cx="2055252" cy="2055252"/>
          </a:xfrm>
          <a:prstGeom prst="rect">
            <a:avLst/>
          </a:prstGeom>
        </p:spPr>
      </p:pic>
      <p:pic>
        <p:nvPicPr>
          <p:cNvPr id="42" name="Imagen 41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0DDF8B6F-3CCE-443A-8FA7-908803A0C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71" y="28754427"/>
            <a:ext cx="3748314" cy="4417947"/>
          </a:xfrm>
          <a:prstGeom prst="rect">
            <a:avLst/>
          </a:prstGeom>
        </p:spPr>
      </p:pic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F8E114A9-D621-4C7D-8378-ACB1152B08EE}"/>
              </a:ext>
            </a:extLst>
          </p:cNvPr>
          <p:cNvSpPr/>
          <p:nvPr/>
        </p:nvSpPr>
        <p:spPr>
          <a:xfrm>
            <a:off x="7746454" y="30880846"/>
            <a:ext cx="648072" cy="488443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33" name="Tabla 19">
            <a:extLst>
              <a:ext uri="{FF2B5EF4-FFF2-40B4-BE49-F238E27FC236}">
                <a16:creationId xmlns:a16="http://schemas.microsoft.com/office/drawing/2014/main" id="{0231E6E4-C18B-4E11-BC9C-7936C0C3B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53212"/>
              </p:ext>
            </p:extLst>
          </p:nvPr>
        </p:nvGraphicFramePr>
        <p:xfrm>
          <a:off x="12823964" y="14288469"/>
          <a:ext cx="12017664" cy="6056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7664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2149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/>
                        <a:t>Patrón del Bloque</a:t>
                      </a:r>
                      <a:endParaRPr lang="es-E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36" name="Imagen 35" descr="Interfaz de usuario gráfica, Escala de tiempo&#10;&#10;Descripción generada automáticamente">
            <a:extLst>
              <a:ext uri="{FF2B5EF4-FFF2-40B4-BE49-F238E27FC236}">
                <a16:creationId xmlns:a16="http://schemas.microsoft.com/office/drawing/2014/main" id="{01D6269B-9DFA-4001-B804-08C585DA0D5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/>
          <a:stretch/>
        </p:blipFill>
        <p:spPr>
          <a:xfrm>
            <a:off x="13739969" y="15298801"/>
            <a:ext cx="10656649" cy="5202507"/>
          </a:xfrm>
          <a:prstGeom prst="rect">
            <a:avLst/>
          </a:prstGeom>
        </p:spPr>
      </p:pic>
      <p:graphicFrame>
        <p:nvGraphicFramePr>
          <p:cNvPr id="39" name="Tabla 19">
            <a:extLst>
              <a:ext uri="{FF2B5EF4-FFF2-40B4-BE49-F238E27FC236}">
                <a16:creationId xmlns:a16="http://schemas.microsoft.com/office/drawing/2014/main" id="{FCFC3A1F-325D-462A-83F0-FCD48BAD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40761"/>
              </p:ext>
            </p:extLst>
          </p:nvPr>
        </p:nvGraphicFramePr>
        <p:xfrm>
          <a:off x="12745593" y="27447707"/>
          <a:ext cx="12121036" cy="60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036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95001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  <a:p>
                      <a:pPr algn="ctr"/>
                      <a:r>
                        <a:rPr lang="es-ES" sz="3200" dirty="0"/>
                        <a:t>Facilidad para el análisis              Algoritmos Machine </a:t>
                      </a:r>
                      <a:r>
                        <a:rPr lang="es-ES" sz="3200" dirty="0" err="1"/>
                        <a:t>Learning</a:t>
                      </a:r>
                      <a:endParaRPr lang="es-E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41" name="Imagen 40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E487216F-0B85-4F17-A523-DD78DF8F42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612" y="29638613"/>
            <a:ext cx="10549713" cy="3421529"/>
          </a:xfrm>
          <a:prstGeom prst="rect">
            <a:avLst/>
          </a:prstGeom>
        </p:spPr>
      </p:pic>
      <p:pic>
        <p:nvPicPr>
          <p:cNvPr id="43" name="Imagen 42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1A4E2D9-BEC9-4E94-AC6C-AE65ADD6CC2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7" r="36410" b="3951"/>
          <a:stretch/>
        </p:blipFill>
        <p:spPr>
          <a:xfrm>
            <a:off x="14895293" y="32966736"/>
            <a:ext cx="1613373" cy="370550"/>
          </a:xfrm>
          <a:prstGeom prst="rect">
            <a:avLst/>
          </a:prstGeom>
          <a:ln>
            <a:noFill/>
          </a:ln>
        </p:spPr>
      </p:pic>
      <p:pic>
        <p:nvPicPr>
          <p:cNvPr id="46" name="Imagen 4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B99383C9-02FE-4F6F-8F43-86BF8140E03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>
          <a:xfrm>
            <a:off x="15218585" y="32386822"/>
            <a:ext cx="809878" cy="652128"/>
          </a:xfrm>
          <a:prstGeom prst="rect">
            <a:avLst/>
          </a:prstGeom>
          <a:ln>
            <a:noFill/>
          </a:ln>
        </p:spPr>
      </p:pic>
      <p:pic>
        <p:nvPicPr>
          <p:cNvPr id="26" name="Imagen 2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6A5D13C1-B772-47AB-AA6D-AF3473FDBEC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5373" r="10310" b="25912"/>
          <a:stretch/>
        </p:blipFill>
        <p:spPr>
          <a:xfrm>
            <a:off x="12922308" y="32687823"/>
            <a:ext cx="1707829" cy="67065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19044AB-057D-47BB-B027-7F14342FC3AC}"/>
              </a:ext>
            </a:extLst>
          </p:cNvPr>
          <p:cNvSpPr/>
          <p:nvPr/>
        </p:nvSpPr>
        <p:spPr>
          <a:xfrm>
            <a:off x="2643056" y="19226386"/>
            <a:ext cx="2280375" cy="504056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timestamps.txt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1DBB70F-2BC1-47BD-A0C3-E1149701C2DE}"/>
              </a:ext>
            </a:extLst>
          </p:cNvPr>
          <p:cNvSpPr/>
          <p:nvPr/>
        </p:nvSpPr>
        <p:spPr>
          <a:xfrm>
            <a:off x="6570408" y="22784574"/>
            <a:ext cx="533696" cy="112233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7C7F48-39A4-4BCB-9DD2-B6BB7B9E822A}"/>
              </a:ext>
            </a:extLst>
          </p:cNvPr>
          <p:cNvSpPr txBox="1"/>
          <p:nvPr/>
        </p:nvSpPr>
        <p:spPr>
          <a:xfrm>
            <a:off x="7458958" y="22868649"/>
            <a:ext cx="3604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Debe  relacionarse</a:t>
            </a:r>
          </a:p>
          <a:p>
            <a:pPr algn="ctr"/>
            <a:r>
              <a:rPr lang="es-ES" sz="2800" dirty="0"/>
              <a:t>Imagen            Muestras</a:t>
            </a:r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11728AC2-29CD-4143-BF22-3A6EDC11C8B8}"/>
              </a:ext>
            </a:extLst>
          </p:cNvPr>
          <p:cNvSpPr/>
          <p:nvPr/>
        </p:nvSpPr>
        <p:spPr>
          <a:xfrm>
            <a:off x="8785151" y="23445062"/>
            <a:ext cx="648072" cy="245820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DE5EC18-0988-4A1C-8499-106748281E7E}"/>
              </a:ext>
            </a:extLst>
          </p:cNvPr>
          <p:cNvCxnSpPr/>
          <p:nvPr/>
        </p:nvCxnSpPr>
        <p:spPr>
          <a:xfrm>
            <a:off x="2664471" y="23288630"/>
            <a:ext cx="369382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0FD203C-5F56-4873-84B4-78B4EF296B3F}"/>
              </a:ext>
            </a:extLst>
          </p:cNvPr>
          <p:cNvCxnSpPr>
            <a:cxnSpLocks/>
          </p:cNvCxnSpPr>
          <p:nvPr/>
        </p:nvCxnSpPr>
        <p:spPr>
          <a:xfrm>
            <a:off x="2673732" y="23720678"/>
            <a:ext cx="330310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3AB37FBD-B94E-4FF5-A833-A12E40BF09CE}"/>
              </a:ext>
            </a:extLst>
          </p:cNvPr>
          <p:cNvSpPr/>
          <p:nvPr/>
        </p:nvSpPr>
        <p:spPr>
          <a:xfrm>
            <a:off x="18024938" y="29006951"/>
            <a:ext cx="648072" cy="21602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CE412B8-3434-4396-AA82-B4D36BEA8315}"/>
              </a:ext>
            </a:extLst>
          </p:cNvPr>
          <p:cNvSpPr/>
          <p:nvPr/>
        </p:nvSpPr>
        <p:spPr>
          <a:xfrm>
            <a:off x="2411493" y="9723663"/>
            <a:ext cx="3384376" cy="83098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Valence</a:t>
            </a:r>
            <a:endParaRPr lang="es-ES" sz="2800" b="1" dirty="0"/>
          </a:p>
          <a:p>
            <a:pPr algn="ctr"/>
            <a:r>
              <a:rPr lang="es-ES" sz="2800" dirty="0"/>
              <a:t>(placer-disgusto)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F8A3A48-898C-4D63-AE7B-C00E0D7E6E9E}"/>
              </a:ext>
            </a:extLst>
          </p:cNvPr>
          <p:cNvSpPr/>
          <p:nvPr/>
        </p:nvSpPr>
        <p:spPr>
          <a:xfrm>
            <a:off x="6837256" y="9721330"/>
            <a:ext cx="3384376" cy="83098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Arousal</a:t>
            </a:r>
            <a:endParaRPr lang="es-ES" sz="2800" b="1" dirty="0"/>
          </a:p>
          <a:p>
            <a:pPr algn="ctr"/>
            <a:r>
              <a:rPr lang="es-ES" sz="2800" dirty="0"/>
              <a:t>(excitación)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5A9D933-08EB-4DEB-8F4B-1111181B2B57}"/>
              </a:ext>
            </a:extLst>
          </p:cNvPr>
          <p:cNvSpPr/>
          <p:nvPr/>
        </p:nvSpPr>
        <p:spPr>
          <a:xfrm>
            <a:off x="1224311" y="11872728"/>
            <a:ext cx="2099889" cy="128537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Valence</a:t>
            </a:r>
            <a:endParaRPr lang="es-ES" sz="2800" dirty="0"/>
          </a:p>
          <a:p>
            <a:pPr algn="ctr"/>
            <a:r>
              <a:rPr lang="es-ES" sz="2800" dirty="0"/>
              <a:t>&amp; </a:t>
            </a:r>
            <a:r>
              <a:rPr lang="es-ES" sz="2800" dirty="0" err="1"/>
              <a:t>Arousal</a:t>
            </a:r>
            <a:endParaRPr lang="es-ES" sz="28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CCBAAA9-8CA4-41FA-94F3-8494AA63EFAC}"/>
              </a:ext>
            </a:extLst>
          </p:cNvPr>
          <p:cNvSpPr/>
          <p:nvPr/>
        </p:nvSpPr>
        <p:spPr>
          <a:xfrm>
            <a:off x="4643817" y="11872728"/>
            <a:ext cx="2099889" cy="128537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Señales fisiológicas</a:t>
            </a:r>
          </a:p>
        </p:txBody>
      </p:sp>
      <p:sp>
        <p:nvSpPr>
          <p:cNvPr id="51" name="Flecha: a la izquierda y derecha 50">
            <a:extLst>
              <a:ext uri="{FF2B5EF4-FFF2-40B4-BE49-F238E27FC236}">
                <a16:creationId xmlns:a16="http://schemas.microsoft.com/office/drawing/2014/main" id="{0E64CB1F-0F83-4676-B465-5EE1E9D11794}"/>
              </a:ext>
            </a:extLst>
          </p:cNvPr>
          <p:cNvSpPr/>
          <p:nvPr/>
        </p:nvSpPr>
        <p:spPr>
          <a:xfrm>
            <a:off x="3659972" y="12353817"/>
            <a:ext cx="648072" cy="346458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FA88358-D57A-4844-82FB-1CA7C0648BDC}"/>
              </a:ext>
            </a:extLst>
          </p:cNvPr>
          <p:cNvSpPr/>
          <p:nvPr/>
        </p:nvSpPr>
        <p:spPr>
          <a:xfrm>
            <a:off x="8476894" y="11593538"/>
            <a:ext cx="2972457" cy="74672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Muestras durante un evento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269BD96-7E32-469A-8504-3F1293075EC9}"/>
              </a:ext>
            </a:extLst>
          </p:cNvPr>
          <p:cNvSpPr/>
          <p:nvPr/>
        </p:nvSpPr>
        <p:spPr>
          <a:xfrm>
            <a:off x="8500426" y="12627242"/>
            <a:ext cx="2972457" cy="74672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Baseline</a:t>
            </a:r>
            <a:endParaRPr lang="es-ES" sz="2800" dirty="0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81545A5-B334-4730-B87B-8FD6D9672A4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788264" y="11966903"/>
            <a:ext cx="1688630" cy="54851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A1D6A23-AB43-4A7E-915B-C727D73C3EB5}"/>
              </a:ext>
            </a:extLst>
          </p:cNvPr>
          <p:cNvCxnSpPr>
            <a:cxnSpLocks/>
          </p:cNvCxnSpPr>
          <p:nvPr/>
        </p:nvCxnSpPr>
        <p:spPr>
          <a:xfrm>
            <a:off x="6786993" y="12515415"/>
            <a:ext cx="1756720" cy="485191"/>
          </a:xfrm>
          <a:prstGeom prst="bentConnector3">
            <a:avLst>
              <a:gd name="adj1" fmla="val 480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7B4835F-D83A-4C5E-AB1F-ABDA4CF10C11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5795869" y="10136823"/>
            <a:ext cx="1041387" cy="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0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561</TotalTime>
  <Words>282</Words>
  <Application>Microsoft Office PowerPoint</Application>
  <PresentationFormat>Personalizado</PresentationFormat>
  <Paragraphs>91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LT Std Cond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Aarón</cp:lastModifiedBy>
  <cp:revision>78</cp:revision>
  <dcterms:created xsi:type="dcterms:W3CDTF">2014-06-04T20:29:24Z</dcterms:created>
  <dcterms:modified xsi:type="dcterms:W3CDTF">2021-06-03T10:01:29Z</dcterms:modified>
</cp:coreProperties>
</file>