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5203150" cy="36004500"/>
  <p:notesSz cx="6858000" cy="9144000"/>
  <p:defaultTextStyle>
    <a:defPPr>
      <a:defRPr lang="es-ES"/>
    </a:defPPr>
    <a:lvl1pPr marL="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1pPr>
    <a:lvl2pPr marL="174879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2pPr>
    <a:lvl3pPr marL="349758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3pPr>
    <a:lvl4pPr marL="524637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4pPr>
    <a:lvl5pPr marL="699516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5pPr>
    <a:lvl6pPr marL="874395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6pPr>
    <a:lvl7pPr marL="1049274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7pPr>
    <a:lvl8pPr marL="1224153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8pPr>
    <a:lvl9pPr marL="1399032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0">
          <p15:clr>
            <a:srgbClr val="A4A3A4"/>
          </p15:clr>
        </p15:guide>
        <p15:guide id="2" pos="7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76F3"/>
    <a:srgbClr val="002368"/>
    <a:srgbClr val="2002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1374" y="-3198"/>
      </p:cViewPr>
      <p:guideLst>
        <p:guide orient="horz" pos="11340"/>
        <p:guide pos="7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890236" y="11184734"/>
            <a:ext cx="21422678" cy="771763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780473" y="20402550"/>
            <a:ext cx="17642205" cy="92011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48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97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246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995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743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492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24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99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844A-06B8-4F54-B006-03309D949AD1}" type="datetimeFigureOut">
              <a:rPr lang="es-ES" smtClean="0"/>
              <a:pPr/>
              <a:t>31/05/2021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DEAB-F4D1-4779-9D10-75BC3840181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468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844A-06B8-4F54-B006-03309D949AD1}" type="datetimeFigureOut">
              <a:rPr lang="es-ES" smtClean="0"/>
              <a:pPr/>
              <a:t>31/05/2021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DEAB-F4D1-4779-9D10-75BC3840181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559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50362545" y="7567613"/>
            <a:ext cx="15629453" cy="1612868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74184" y="7567613"/>
            <a:ext cx="46468308" cy="1612868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844A-06B8-4F54-B006-03309D949AD1}" type="datetimeFigureOut">
              <a:rPr lang="es-ES" smtClean="0"/>
              <a:pPr/>
              <a:t>31/05/2021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DEAB-F4D1-4779-9D10-75BC3840181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439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844A-06B8-4F54-B006-03309D949AD1}" type="datetimeFigureOut">
              <a:rPr lang="es-ES" smtClean="0"/>
              <a:pPr/>
              <a:t>31/05/2021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DEAB-F4D1-4779-9D10-75BC3840181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1020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90875" y="23136228"/>
            <a:ext cx="21422678" cy="7150894"/>
          </a:xfrm>
        </p:spPr>
        <p:txBody>
          <a:bodyPr anchor="t"/>
          <a:lstStyle>
            <a:lvl1pPr algn="l">
              <a:defRPr sz="153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990875" y="15260246"/>
            <a:ext cx="21422678" cy="7875982"/>
          </a:xfrm>
        </p:spPr>
        <p:txBody>
          <a:bodyPr anchor="b"/>
          <a:lstStyle>
            <a:lvl1pPr marL="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1pPr>
            <a:lvl2pPr marL="174879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2pPr>
            <a:lvl3pPr marL="3497580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3pPr>
            <a:lvl4pPr marL="524637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4pPr>
            <a:lvl5pPr marL="699516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5pPr>
            <a:lvl6pPr marL="874395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6pPr>
            <a:lvl7pPr marL="1049274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7pPr>
            <a:lvl8pPr marL="1224153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8pPr>
            <a:lvl9pPr marL="1399032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844A-06B8-4F54-B006-03309D949AD1}" type="datetimeFigureOut">
              <a:rPr lang="es-ES" smtClean="0"/>
              <a:pPr/>
              <a:t>31/05/2021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DEAB-F4D1-4779-9D10-75BC3840181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054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74184" y="44105513"/>
            <a:ext cx="31048881" cy="124748925"/>
          </a:xfrm>
        </p:spPr>
        <p:txBody>
          <a:bodyPr/>
          <a:lstStyle>
            <a:lvl1pPr>
              <a:defRPr sz="10700"/>
            </a:lvl1pPr>
            <a:lvl2pPr>
              <a:defRPr sz="9200"/>
            </a:lvl2pPr>
            <a:lvl3pPr>
              <a:defRPr sz="77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943117" y="44105513"/>
            <a:ext cx="31048881" cy="124748925"/>
          </a:xfrm>
        </p:spPr>
        <p:txBody>
          <a:bodyPr/>
          <a:lstStyle>
            <a:lvl1pPr>
              <a:defRPr sz="10700"/>
            </a:lvl1pPr>
            <a:lvl2pPr>
              <a:defRPr sz="9200"/>
            </a:lvl2pPr>
            <a:lvl3pPr>
              <a:defRPr sz="77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844A-06B8-4F54-B006-03309D949AD1}" type="datetimeFigureOut">
              <a:rPr lang="es-ES" smtClean="0"/>
              <a:pPr/>
              <a:t>31/05/2021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DEAB-F4D1-4779-9D10-75BC3840181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49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60158" y="1441850"/>
            <a:ext cx="22682835" cy="60007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60158" y="8059343"/>
            <a:ext cx="11135768" cy="3358751"/>
          </a:xfrm>
        </p:spPr>
        <p:txBody>
          <a:bodyPr anchor="b"/>
          <a:lstStyle>
            <a:lvl1pPr marL="0" indent="0">
              <a:buNone/>
              <a:defRPr sz="9200" b="1"/>
            </a:lvl1pPr>
            <a:lvl2pPr marL="1748790" indent="0">
              <a:buNone/>
              <a:defRPr sz="7700" b="1"/>
            </a:lvl2pPr>
            <a:lvl3pPr marL="3497580" indent="0">
              <a:buNone/>
              <a:defRPr sz="6900" b="1"/>
            </a:lvl3pPr>
            <a:lvl4pPr marL="5246370" indent="0">
              <a:buNone/>
              <a:defRPr sz="6100" b="1"/>
            </a:lvl4pPr>
            <a:lvl5pPr marL="6995160" indent="0">
              <a:buNone/>
              <a:defRPr sz="6100" b="1"/>
            </a:lvl5pPr>
            <a:lvl6pPr marL="8743950" indent="0">
              <a:buNone/>
              <a:defRPr sz="6100" b="1"/>
            </a:lvl6pPr>
            <a:lvl7pPr marL="10492740" indent="0">
              <a:buNone/>
              <a:defRPr sz="6100" b="1"/>
            </a:lvl7pPr>
            <a:lvl8pPr marL="12241530" indent="0">
              <a:buNone/>
              <a:defRPr sz="6100" b="1"/>
            </a:lvl8pPr>
            <a:lvl9pPr marL="13990320" indent="0">
              <a:buNone/>
              <a:defRPr sz="61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260158" y="11418094"/>
            <a:ext cx="11135768" cy="20744262"/>
          </a:xfrm>
        </p:spPr>
        <p:txBody>
          <a:bodyPr/>
          <a:lstStyle>
            <a:lvl1pPr>
              <a:defRPr sz="9200"/>
            </a:lvl1pPr>
            <a:lvl2pPr>
              <a:defRPr sz="7700"/>
            </a:lvl2pPr>
            <a:lvl3pPr>
              <a:defRPr sz="69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2802852" y="8059343"/>
            <a:ext cx="11140142" cy="3358751"/>
          </a:xfrm>
        </p:spPr>
        <p:txBody>
          <a:bodyPr anchor="b"/>
          <a:lstStyle>
            <a:lvl1pPr marL="0" indent="0">
              <a:buNone/>
              <a:defRPr sz="9200" b="1"/>
            </a:lvl1pPr>
            <a:lvl2pPr marL="1748790" indent="0">
              <a:buNone/>
              <a:defRPr sz="7700" b="1"/>
            </a:lvl2pPr>
            <a:lvl3pPr marL="3497580" indent="0">
              <a:buNone/>
              <a:defRPr sz="6900" b="1"/>
            </a:lvl3pPr>
            <a:lvl4pPr marL="5246370" indent="0">
              <a:buNone/>
              <a:defRPr sz="6100" b="1"/>
            </a:lvl4pPr>
            <a:lvl5pPr marL="6995160" indent="0">
              <a:buNone/>
              <a:defRPr sz="6100" b="1"/>
            </a:lvl5pPr>
            <a:lvl6pPr marL="8743950" indent="0">
              <a:buNone/>
              <a:defRPr sz="6100" b="1"/>
            </a:lvl6pPr>
            <a:lvl7pPr marL="10492740" indent="0">
              <a:buNone/>
              <a:defRPr sz="6100" b="1"/>
            </a:lvl7pPr>
            <a:lvl8pPr marL="12241530" indent="0">
              <a:buNone/>
              <a:defRPr sz="6100" b="1"/>
            </a:lvl8pPr>
            <a:lvl9pPr marL="13990320" indent="0">
              <a:buNone/>
              <a:defRPr sz="61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2802852" y="11418094"/>
            <a:ext cx="11140142" cy="20744262"/>
          </a:xfrm>
        </p:spPr>
        <p:txBody>
          <a:bodyPr/>
          <a:lstStyle>
            <a:lvl1pPr>
              <a:defRPr sz="9200"/>
            </a:lvl1pPr>
            <a:lvl2pPr>
              <a:defRPr sz="7700"/>
            </a:lvl2pPr>
            <a:lvl3pPr>
              <a:defRPr sz="69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844A-06B8-4F54-B006-03309D949AD1}" type="datetimeFigureOut">
              <a:rPr lang="es-ES" smtClean="0"/>
              <a:pPr/>
              <a:t>31/05/2021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DEAB-F4D1-4779-9D10-75BC3840181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919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844A-06B8-4F54-B006-03309D949AD1}" type="datetimeFigureOut">
              <a:rPr lang="es-ES" smtClean="0"/>
              <a:pPr/>
              <a:t>31/05/2021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DEAB-F4D1-4779-9D10-75BC3840181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448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844A-06B8-4F54-B006-03309D949AD1}" type="datetimeFigureOut">
              <a:rPr lang="es-ES" smtClean="0"/>
              <a:pPr/>
              <a:t>31/05/2021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DEAB-F4D1-4779-9D10-75BC3840181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807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60159" y="1433512"/>
            <a:ext cx="8291663" cy="6100763"/>
          </a:xfrm>
        </p:spPr>
        <p:txBody>
          <a:bodyPr anchor="b"/>
          <a:lstStyle>
            <a:lvl1pPr algn="l">
              <a:defRPr sz="77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853732" y="1433515"/>
            <a:ext cx="14089261" cy="30728843"/>
          </a:xfrm>
        </p:spPr>
        <p:txBody>
          <a:bodyPr/>
          <a:lstStyle>
            <a:lvl1pPr>
              <a:defRPr sz="12200"/>
            </a:lvl1pPr>
            <a:lvl2pPr>
              <a:defRPr sz="10700"/>
            </a:lvl2pPr>
            <a:lvl3pPr>
              <a:defRPr sz="92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260159" y="7534278"/>
            <a:ext cx="8291663" cy="24628081"/>
          </a:xfrm>
        </p:spPr>
        <p:txBody>
          <a:bodyPr/>
          <a:lstStyle>
            <a:lvl1pPr marL="0" indent="0">
              <a:buNone/>
              <a:defRPr sz="5400"/>
            </a:lvl1pPr>
            <a:lvl2pPr marL="1748790" indent="0">
              <a:buNone/>
              <a:defRPr sz="4600"/>
            </a:lvl2pPr>
            <a:lvl3pPr marL="3497580" indent="0">
              <a:buNone/>
              <a:defRPr sz="3800"/>
            </a:lvl3pPr>
            <a:lvl4pPr marL="5246370" indent="0">
              <a:buNone/>
              <a:defRPr sz="3400"/>
            </a:lvl4pPr>
            <a:lvl5pPr marL="6995160" indent="0">
              <a:buNone/>
              <a:defRPr sz="3400"/>
            </a:lvl5pPr>
            <a:lvl6pPr marL="8743950" indent="0">
              <a:buNone/>
              <a:defRPr sz="3400"/>
            </a:lvl6pPr>
            <a:lvl7pPr marL="10492740" indent="0">
              <a:buNone/>
              <a:defRPr sz="3400"/>
            </a:lvl7pPr>
            <a:lvl8pPr marL="12241530" indent="0">
              <a:buNone/>
              <a:defRPr sz="3400"/>
            </a:lvl8pPr>
            <a:lvl9pPr marL="13990320" indent="0">
              <a:buNone/>
              <a:defRPr sz="3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844A-06B8-4F54-B006-03309D949AD1}" type="datetimeFigureOut">
              <a:rPr lang="es-ES" smtClean="0"/>
              <a:pPr/>
              <a:t>31/05/2021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DEAB-F4D1-4779-9D10-75BC3840181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169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39994" y="25203150"/>
            <a:ext cx="15121890" cy="2975375"/>
          </a:xfrm>
        </p:spPr>
        <p:txBody>
          <a:bodyPr anchor="b"/>
          <a:lstStyle>
            <a:lvl1pPr algn="l">
              <a:defRPr sz="77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939994" y="3217069"/>
            <a:ext cx="15121890" cy="21602700"/>
          </a:xfrm>
        </p:spPr>
        <p:txBody>
          <a:bodyPr/>
          <a:lstStyle>
            <a:lvl1pPr marL="0" indent="0">
              <a:buNone/>
              <a:defRPr sz="12200"/>
            </a:lvl1pPr>
            <a:lvl2pPr marL="1748790" indent="0">
              <a:buNone/>
              <a:defRPr sz="10700"/>
            </a:lvl2pPr>
            <a:lvl3pPr marL="3497580" indent="0">
              <a:buNone/>
              <a:defRPr sz="9200"/>
            </a:lvl3pPr>
            <a:lvl4pPr marL="5246370" indent="0">
              <a:buNone/>
              <a:defRPr sz="7700"/>
            </a:lvl4pPr>
            <a:lvl5pPr marL="6995160" indent="0">
              <a:buNone/>
              <a:defRPr sz="7700"/>
            </a:lvl5pPr>
            <a:lvl6pPr marL="8743950" indent="0">
              <a:buNone/>
              <a:defRPr sz="7700"/>
            </a:lvl6pPr>
            <a:lvl7pPr marL="10492740" indent="0">
              <a:buNone/>
              <a:defRPr sz="7700"/>
            </a:lvl7pPr>
            <a:lvl8pPr marL="12241530" indent="0">
              <a:buNone/>
              <a:defRPr sz="7700"/>
            </a:lvl8pPr>
            <a:lvl9pPr marL="13990320" indent="0">
              <a:buNone/>
              <a:defRPr sz="77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39994" y="28178524"/>
            <a:ext cx="15121890" cy="4225526"/>
          </a:xfrm>
        </p:spPr>
        <p:txBody>
          <a:bodyPr/>
          <a:lstStyle>
            <a:lvl1pPr marL="0" indent="0">
              <a:buNone/>
              <a:defRPr sz="5400"/>
            </a:lvl1pPr>
            <a:lvl2pPr marL="1748790" indent="0">
              <a:buNone/>
              <a:defRPr sz="4600"/>
            </a:lvl2pPr>
            <a:lvl3pPr marL="3497580" indent="0">
              <a:buNone/>
              <a:defRPr sz="3800"/>
            </a:lvl3pPr>
            <a:lvl4pPr marL="5246370" indent="0">
              <a:buNone/>
              <a:defRPr sz="3400"/>
            </a:lvl4pPr>
            <a:lvl5pPr marL="6995160" indent="0">
              <a:buNone/>
              <a:defRPr sz="3400"/>
            </a:lvl5pPr>
            <a:lvl6pPr marL="8743950" indent="0">
              <a:buNone/>
              <a:defRPr sz="3400"/>
            </a:lvl6pPr>
            <a:lvl7pPr marL="10492740" indent="0">
              <a:buNone/>
              <a:defRPr sz="3400"/>
            </a:lvl7pPr>
            <a:lvl8pPr marL="12241530" indent="0">
              <a:buNone/>
              <a:defRPr sz="3400"/>
            </a:lvl8pPr>
            <a:lvl9pPr marL="13990320" indent="0">
              <a:buNone/>
              <a:defRPr sz="3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844A-06B8-4F54-B006-03309D949AD1}" type="datetimeFigureOut">
              <a:rPr lang="es-ES" smtClean="0"/>
              <a:pPr/>
              <a:t>31/05/2021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DEAB-F4D1-4779-9D10-75BC3840181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748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260158" y="1441850"/>
            <a:ext cx="22682835" cy="6000750"/>
          </a:xfrm>
          <a:prstGeom prst="rect">
            <a:avLst/>
          </a:prstGeom>
        </p:spPr>
        <p:txBody>
          <a:bodyPr vert="horz" lIns="349758" tIns="174879" rIns="349758" bIns="174879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60158" y="8401053"/>
            <a:ext cx="22682835" cy="23761306"/>
          </a:xfrm>
          <a:prstGeom prst="rect">
            <a:avLst/>
          </a:prstGeom>
        </p:spPr>
        <p:txBody>
          <a:bodyPr vert="horz" lIns="349758" tIns="174879" rIns="349758" bIns="174879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260158" y="33370840"/>
            <a:ext cx="5880735" cy="1916906"/>
          </a:xfrm>
          <a:prstGeom prst="rect">
            <a:avLst/>
          </a:prstGeom>
        </p:spPr>
        <p:txBody>
          <a:bodyPr vert="horz" lIns="349758" tIns="174879" rIns="349758" bIns="174879" rtlCol="0" anchor="ctr"/>
          <a:lstStyle>
            <a:lvl1pPr algn="l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E844A-06B8-4F54-B006-03309D949AD1}" type="datetimeFigureOut">
              <a:rPr lang="es-ES" smtClean="0"/>
              <a:pPr/>
              <a:t>31/05/2021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8611076" y="33370840"/>
            <a:ext cx="7980998" cy="1916906"/>
          </a:xfrm>
          <a:prstGeom prst="rect">
            <a:avLst/>
          </a:prstGeom>
        </p:spPr>
        <p:txBody>
          <a:bodyPr vert="horz" lIns="349758" tIns="174879" rIns="349758" bIns="174879" rtlCol="0" anchor="ctr"/>
          <a:lstStyle>
            <a:lvl1pPr algn="ctr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8062258" y="33370840"/>
            <a:ext cx="5880735" cy="1916906"/>
          </a:xfrm>
          <a:prstGeom prst="rect">
            <a:avLst/>
          </a:prstGeom>
        </p:spPr>
        <p:txBody>
          <a:bodyPr vert="horz" lIns="349758" tIns="174879" rIns="349758" bIns="174879" rtlCol="0" anchor="ctr"/>
          <a:lstStyle>
            <a:lvl1pPr algn="r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8DEAB-F4D1-4779-9D10-75BC3840181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9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97580" rtl="0" eaLnBrk="1" latinLnBrk="0" hangingPunct="1">
        <a:spcBef>
          <a:spcPct val="0"/>
        </a:spcBef>
        <a:buNone/>
        <a:defRPr sz="1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1593" indent="-1311593" algn="l" defTabSz="349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200" kern="1200">
          <a:solidFill>
            <a:schemeClr val="tx1"/>
          </a:solidFill>
          <a:latin typeface="+mn-lt"/>
          <a:ea typeface="+mn-ea"/>
          <a:cs typeface="+mn-cs"/>
        </a:defRPr>
      </a:lvl1pPr>
      <a:lvl2pPr marL="2841784" indent="-1092994" algn="l" defTabSz="3497580" rtl="0" eaLnBrk="1" latinLnBrk="0" hangingPunct="1">
        <a:spcBef>
          <a:spcPct val="20000"/>
        </a:spcBef>
        <a:buFont typeface="Arial" panose="020B0604020202020204" pitchFamily="34" charset="0"/>
        <a:buChar char="–"/>
        <a:defRPr sz="10700" kern="1200">
          <a:solidFill>
            <a:schemeClr val="tx1"/>
          </a:solidFill>
          <a:latin typeface="+mn-lt"/>
          <a:ea typeface="+mn-ea"/>
          <a:cs typeface="+mn-cs"/>
        </a:defRPr>
      </a:lvl2pPr>
      <a:lvl3pPr marL="4371975" indent="-874395" algn="l" defTabSz="349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3pPr>
      <a:lvl4pPr marL="6120765" indent="-874395" algn="l" defTabSz="3497580" rtl="0" eaLnBrk="1" latinLnBrk="0" hangingPunct="1">
        <a:spcBef>
          <a:spcPct val="20000"/>
        </a:spcBef>
        <a:buFont typeface="Arial" panose="020B0604020202020204" pitchFamily="34" charset="0"/>
        <a:buChar char="–"/>
        <a:defRPr sz="7700" kern="1200">
          <a:solidFill>
            <a:schemeClr val="tx1"/>
          </a:solidFill>
          <a:latin typeface="+mn-lt"/>
          <a:ea typeface="+mn-ea"/>
          <a:cs typeface="+mn-cs"/>
        </a:defRPr>
      </a:lvl4pPr>
      <a:lvl5pPr marL="7869555" indent="-874395" algn="l" defTabSz="3497580" rtl="0" eaLnBrk="1" latinLnBrk="0" hangingPunct="1">
        <a:spcBef>
          <a:spcPct val="20000"/>
        </a:spcBef>
        <a:buFont typeface="Arial" panose="020B0604020202020204" pitchFamily="34" charset="0"/>
        <a:buChar char="»"/>
        <a:defRPr sz="7700" kern="1200">
          <a:solidFill>
            <a:schemeClr val="tx1"/>
          </a:solidFill>
          <a:latin typeface="+mn-lt"/>
          <a:ea typeface="+mn-ea"/>
          <a:cs typeface="+mn-cs"/>
        </a:defRPr>
      </a:lvl5pPr>
      <a:lvl6pPr marL="9618345" indent="-874395" algn="l" defTabSz="349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6pPr>
      <a:lvl7pPr marL="11367135" indent="-874395" algn="l" defTabSz="349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7pPr>
      <a:lvl8pPr marL="13115925" indent="-874395" algn="l" defTabSz="349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8pPr>
      <a:lvl9pPr marL="14864715" indent="-874395" algn="l" defTabSz="349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74879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2pPr>
      <a:lvl3pPr marL="349758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524637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699516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74395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49274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224153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5"/>
          <p:cNvSpPr txBox="1"/>
          <p:nvPr/>
        </p:nvSpPr>
        <p:spPr>
          <a:xfrm>
            <a:off x="0" y="0"/>
            <a:ext cx="25203150" cy="1800000"/>
          </a:xfrm>
          <a:prstGeom prst="rect">
            <a:avLst/>
          </a:prstGeom>
          <a:solidFill>
            <a:srgbClr val="3776F3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s-ES" sz="1100" dirty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1000" dirty="0">
                <a:effectLst/>
                <a:ea typeface="Calibri"/>
                <a:cs typeface="Times New Roman"/>
              </a:rPr>
              <a:t> </a:t>
            </a:r>
            <a:endParaRPr lang="es-ES" sz="1100" dirty="0">
              <a:effectLst/>
              <a:ea typeface="Calibri"/>
              <a:cs typeface="Times New Roman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6732" y="238280"/>
            <a:ext cx="109251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Helvetica LT Std Cond"/>
              </a:rPr>
              <a:t>Creación de </a:t>
            </a:r>
            <a:r>
              <a:rPr lang="es-MX" sz="4000" dirty="0" err="1">
                <a:solidFill>
                  <a:schemeClr val="bg1"/>
                </a:solidFill>
                <a:latin typeface="Helvetica LT Std Cond"/>
              </a:rPr>
              <a:t>datasets</a:t>
            </a:r>
            <a:r>
              <a:rPr lang="es-MX" sz="4000" dirty="0">
                <a:solidFill>
                  <a:schemeClr val="bg1"/>
                </a:solidFill>
                <a:latin typeface="Helvetica LT Std Cond"/>
              </a:rPr>
              <a:t> para la estimación de emociones con una pulsera inteligente</a:t>
            </a:r>
            <a:endParaRPr lang="es-ES" sz="4000" dirty="0">
              <a:solidFill>
                <a:schemeClr val="bg1"/>
              </a:solidFill>
              <a:latin typeface="Helvetica LT Std Cond"/>
            </a:endParaRPr>
          </a:p>
        </p:txBody>
      </p:sp>
      <p:sp>
        <p:nvSpPr>
          <p:cNvPr id="8" name="Cuadro de texto 2"/>
          <p:cNvSpPr txBox="1"/>
          <p:nvPr/>
        </p:nvSpPr>
        <p:spPr>
          <a:xfrm>
            <a:off x="14257759" y="86495"/>
            <a:ext cx="6408712" cy="1627010"/>
          </a:xfrm>
          <a:prstGeom prst="rect">
            <a:avLst/>
          </a:prstGeom>
          <a:solidFill>
            <a:srgbClr val="3776F3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ES" sz="4000" dirty="0">
                <a:solidFill>
                  <a:srgbClr val="FFFFFF"/>
                </a:solidFill>
                <a:effectLst/>
                <a:latin typeface="Helvetica LT Std Cond"/>
                <a:ea typeface="Calibri"/>
                <a:cs typeface="Times New Roman"/>
              </a:rPr>
              <a:t>Grado en 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ES" sz="4000" dirty="0">
                <a:solidFill>
                  <a:srgbClr val="FFFFFF"/>
                </a:solidFill>
                <a:effectLst/>
                <a:latin typeface="Helvetica LT Std Cond"/>
                <a:ea typeface="Calibri"/>
                <a:cs typeface="Times New Roman"/>
              </a:rPr>
              <a:t>Ingeniería Informática</a:t>
            </a:r>
            <a:endParaRPr lang="es-ES" sz="4000" dirty="0">
              <a:effectLst/>
              <a:latin typeface="Helvetica LT Std Cond"/>
              <a:ea typeface="Calibri"/>
              <a:cs typeface="Times New Roman"/>
            </a:endParaRPr>
          </a:p>
        </p:txBody>
      </p:sp>
      <p:sp>
        <p:nvSpPr>
          <p:cNvPr id="9" name="Cuadro de texto 4"/>
          <p:cNvSpPr txBox="1"/>
          <p:nvPr/>
        </p:nvSpPr>
        <p:spPr>
          <a:xfrm>
            <a:off x="-8922" y="34204159"/>
            <a:ext cx="25220993" cy="18000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458700">
              <a:lnSpc>
                <a:spcPct val="115000"/>
              </a:lnSpc>
              <a:spcAft>
                <a:spcPts val="0"/>
              </a:spcAft>
              <a:tabLst>
                <a:tab pos="11018838" algn="l"/>
              </a:tabLst>
            </a:pPr>
            <a:r>
              <a:rPr lang="es-ES" sz="32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etica LT Std Cond"/>
                <a:ea typeface="Calibri"/>
                <a:cs typeface="Times New Roman"/>
              </a:rPr>
              <a:t>Autor/a: Aarón Picó Pascual	Trabajo Fin de Grado</a:t>
            </a: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7651115" algn="ctr"/>
              </a:tabLst>
            </a:pPr>
            <a:r>
              <a:rPr lang="es-ES" sz="32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etica LT Std Cond"/>
                <a:ea typeface="Calibri"/>
                <a:cs typeface="Times New Roman"/>
              </a:rPr>
              <a:t> </a:t>
            </a:r>
          </a:p>
          <a:p>
            <a:pPr defTabSz="11841163">
              <a:lnSpc>
                <a:spcPct val="115000"/>
              </a:lnSpc>
              <a:spcAft>
                <a:spcPts val="0"/>
              </a:spcAft>
            </a:pPr>
            <a:r>
              <a:rPr lang="es-ES" sz="32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etica LT Std Cond"/>
                <a:ea typeface="Calibri"/>
                <a:cs typeface="Times New Roman"/>
              </a:rPr>
              <a:t>	Curso 2020-21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11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/>
                <a:cs typeface="Times New Roman"/>
              </a:rPr>
              <a:t> 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11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/>
                <a:cs typeface="Times New Roman"/>
              </a:rPr>
              <a:t> 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11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/>
                <a:cs typeface="Times New Roman"/>
              </a:rPr>
              <a:t> 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11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/>
                <a:cs typeface="Times New Roman"/>
              </a:rPr>
              <a:t> 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11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/>
                <a:cs typeface="Times New Roman"/>
              </a:rPr>
              <a:t> 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11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/>
                <a:cs typeface="Times New Roman"/>
              </a:rPr>
              <a:t> 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11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/>
                <a:cs typeface="Times New Roman"/>
              </a:rPr>
              <a:t> 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11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/>
                <a:cs typeface="Times New Roman"/>
              </a:rPr>
              <a:t> </a:t>
            </a:r>
          </a:p>
        </p:txBody>
      </p:sp>
      <p:pic>
        <p:nvPicPr>
          <p:cNvPr id="1026" name="Picture 2" descr="emblema_informatica">
            <a:extLst>
              <a:ext uri="{FF2B5EF4-FFF2-40B4-BE49-F238E27FC236}">
                <a16:creationId xmlns:a16="http://schemas.microsoft.com/office/drawing/2014/main" id="{EF9702A7-A4A6-49CE-8CFF-C4BF78720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2363" y="86495"/>
            <a:ext cx="1366476" cy="162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D1669DB-9428-432C-8316-471E2517C237}"/>
              </a:ext>
            </a:extLst>
          </p:cNvPr>
          <p:cNvSpPr txBox="1"/>
          <p:nvPr/>
        </p:nvSpPr>
        <p:spPr>
          <a:xfrm>
            <a:off x="22934810" y="144265"/>
            <a:ext cx="22204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FFFFFF"/>
                </a:solidFill>
                <a:latin typeface="Helvetica LT Std Cond"/>
                <a:cs typeface="Times New Roman"/>
              </a:rPr>
              <a:t>Escuela </a:t>
            </a:r>
          </a:p>
          <a:p>
            <a:r>
              <a:rPr lang="es-ES" sz="2800" dirty="0">
                <a:solidFill>
                  <a:srgbClr val="FFFFFF"/>
                </a:solidFill>
                <a:latin typeface="Helvetica LT Std Cond"/>
                <a:cs typeface="Times New Roman"/>
              </a:rPr>
              <a:t>Politécnica </a:t>
            </a:r>
          </a:p>
          <a:p>
            <a:r>
              <a:rPr lang="es-ES" sz="2800" dirty="0">
                <a:solidFill>
                  <a:srgbClr val="FFFFFF"/>
                </a:solidFill>
                <a:latin typeface="Helvetica LT Std Cond"/>
                <a:cs typeface="Times New Roman"/>
              </a:rPr>
              <a:t>Superior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043D6BA3-3714-496A-A55A-C27303CC46C1}"/>
              </a:ext>
            </a:extLst>
          </p:cNvPr>
          <p:cNvGrpSpPr/>
          <p:nvPr/>
        </p:nvGrpSpPr>
        <p:grpSpPr>
          <a:xfrm>
            <a:off x="18434223" y="34418449"/>
            <a:ext cx="6120680" cy="1268144"/>
            <a:chOff x="18434223" y="34418449"/>
            <a:chExt cx="6120680" cy="1268144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75" t="-1616" r="83441" b="1616"/>
            <a:stretch/>
          </p:blipFill>
          <p:spPr>
            <a:xfrm>
              <a:off x="18434223" y="34418449"/>
              <a:ext cx="1268144" cy="1268144"/>
            </a:xfrm>
            <a:prstGeom prst="rect">
              <a:avLst/>
            </a:prstGeom>
          </p:spPr>
        </p:pic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00A6E0D7-E2D4-4138-A1B3-02DD44BF7B33}"/>
                </a:ext>
              </a:extLst>
            </p:cNvPr>
            <p:cNvSpPr txBox="1"/>
            <p:nvPr/>
          </p:nvSpPr>
          <p:spPr>
            <a:xfrm>
              <a:off x="19874383" y="34452356"/>
              <a:ext cx="46805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Universitat</a:t>
              </a:r>
              <a:r>
                <a:rPr lang="es-E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d’Alacant</a:t>
              </a:r>
            </a:p>
            <a:p>
              <a:r>
                <a:rPr lang="es-ES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Universidad de Alicante</a:t>
              </a:r>
            </a:p>
          </p:txBody>
        </p:sp>
      </p:grpSp>
      <p:pic>
        <p:nvPicPr>
          <p:cNvPr id="17" name="Imagen 16" descr="Imagen que contiene tarjeta de presentación, dibujo&#10;&#10;Descripción generada automáticamente">
            <a:extLst>
              <a:ext uri="{FF2B5EF4-FFF2-40B4-BE49-F238E27FC236}">
                <a16:creationId xmlns:a16="http://schemas.microsoft.com/office/drawing/2014/main" id="{704DA05A-8C6E-4A83-8DD2-92D38CCBA80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53"/>
          <a:stretch/>
        </p:blipFill>
        <p:spPr>
          <a:xfrm>
            <a:off x="20997032" y="59262"/>
            <a:ext cx="1937778" cy="1555002"/>
          </a:xfrm>
          <a:prstGeom prst="rect">
            <a:avLst/>
          </a:prstGeom>
        </p:spPr>
      </p:pic>
      <p:pic>
        <p:nvPicPr>
          <p:cNvPr id="11" name="Imagen 10" descr="Cámara de video&#10;&#10;Descripción generada automáticamente con confianza media">
            <a:extLst>
              <a:ext uri="{FF2B5EF4-FFF2-40B4-BE49-F238E27FC236}">
                <a16:creationId xmlns:a16="http://schemas.microsoft.com/office/drawing/2014/main" id="{5F2A4626-C536-4E7D-977E-7DF1D0A5F8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3334" y="2453671"/>
            <a:ext cx="4762500" cy="4895850"/>
          </a:xfrm>
          <a:prstGeom prst="rect">
            <a:avLst/>
          </a:prstGeom>
        </p:spPr>
      </p:pic>
      <p:pic>
        <p:nvPicPr>
          <p:cNvPr id="15" name="Imagen 14" descr="Ratón de computadora&#10;&#10;Descripción generada automáticamente con confianza media">
            <a:extLst>
              <a:ext uri="{FF2B5EF4-FFF2-40B4-BE49-F238E27FC236}">
                <a16:creationId xmlns:a16="http://schemas.microsoft.com/office/drawing/2014/main" id="{D0B2685F-D85B-4DE1-916D-8091BA40D6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1735" y="2375362"/>
            <a:ext cx="4762500" cy="4895850"/>
          </a:xfrm>
          <a:prstGeom prst="rect">
            <a:avLst/>
          </a:prstGeom>
        </p:spPr>
      </p:pic>
      <p:pic>
        <p:nvPicPr>
          <p:cNvPr id="18" name="Imagen 17" descr="Diagrama&#10;&#10;Descripción generada automáticamente">
            <a:extLst>
              <a:ext uri="{FF2B5EF4-FFF2-40B4-BE49-F238E27FC236}">
                <a16:creationId xmlns:a16="http://schemas.microsoft.com/office/drawing/2014/main" id="{D2B20F6D-CF2A-4C40-8536-B3FCD2D6A9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2277" y="7705106"/>
            <a:ext cx="8300458" cy="5662431"/>
          </a:xfrm>
          <a:prstGeom prst="rect">
            <a:avLst/>
          </a:prstGeom>
        </p:spPr>
      </p:pic>
      <p:graphicFrame>
        <p:nvGraphicFramePr>
          <p:cNvPr id="19" name="Tabla 19">
            <a:extLst>
              <a:ext uri="{FF2B5EF4-FFF2-40B4-BE49-F238E27FC236}">
                <a16:creationId xmlns:a16="http://schemas.microsoft.com/office/drawing/2014/main" id="{D1F96114-9509-4287-B562-B962C9785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978239"/>
              </p:ext>
            </p:extLst>
          </p:nvPr>
        </p:nvGraphicFramePr>
        <p:xfrm>
          <a:off x="309094" y="2657202"/>
          <a:ext cx="12144000" cy="4399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2000">
                  <a:extLst>
                    <a:ext uri="{9D8B030D-6E8A-4147-A177-3AD203B41FA5}">
                      <a16:colId xmlns:a16="http://schemas.microsoft.com/office/drawing/2014/main" val="3800242283"/>
                    </a:ext>
                  </a:extLst>
                </a:gridCol>
                <a:gridCol w="6072000">
                  <a:extLst>
                    <a:ext uri="{9D8B030D-6E8A-4147-A177-3AD203B41FA5}">
                      <a16:colId xmlns:a16="http://schemas.microsoft.com/office/drawing/2014/main" val="1972418849"/>
                    </a:ext>
                  </a:extLst>
                </a:gridCol>
              </a:tblGrid>
              <a:tr h="1023229">
                <a:tc gridSpan="2">
                  <a:txBody>
                    <a:bodyPr/>
                    <a:lstStyle/>
                    <a:p>
                      <a:r>
                        <a:rPr lang="es-ES" sz="6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Pulsera </a:t>
                      </a:r>
                      <a:r>
                        <a:rPr lang="es-ES" sz="6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Empatica</a:t>
                      </a:r>
                      <a:r>
                        <a:rPr lang="es-ES" sz="6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35218"/>
                  </a:ext>
                </a:extLst>
              </a:tr>
              <a:tr h="590123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s-ES" sz="4000" dirty="0"/>
                        <a:t>Sensores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s-ES" sz="4000" dirty="0"/>
                        <a:t>Datos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367374"/>
                  </a:ext>
                </a:extLst>
              </a:tr>
              <a:tr h="2675563">
                <a:tc>
                  <a:txBody>
                    <a:bodyPr/>
                    <a:lstStyle/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r>
                        <a:rPr lang="es-ES" sz="2800" dirty="0"/>
                        <a:t>Sensor PPG</a:t>
                      </a: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r>
                        <a:rPr lang="es-ES" sz="2800" dirty="0"/>
                        <a:t>Sensor EDA/GSR</a:t>
                      </a: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r>
                        <a:rPr lang="es-ES" sz="2800" dirty="0"/>
                        <a:t>Termopila infrarroja</a:t>
                      </a: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r>
                        <a:rPr lang="es-ES" sz="2800" dirty="0"/>
                        <a:t>Acelerómetro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r>
                        <a:rPr lang="es-ES" sz="2800" dirty="0"/>
                        <a:t>BVP, HR, HRV</a:t>
                      </a: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r>
                        <a:rPr lang="es-ES" sz="2800" dirty="0" err="1"/>
                        <a:t>Act</a:t>
                      </a:r>
                      <a:r>
                        <a:rPr lang="es-ES" sz="2800" dirty="0"/>
                        <a:t>. </a:t>
                      </a:r>
                      <a:r>
                        <a:rPr lang="es-ES" sz="2800" dirty="0" err="1"/>
                        <a:t>Electrodérmica</a:t>
                      </a:r>
                      <a:endParaRPr lang="es-ES" sz="2800" dirty="0"/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r>
                        <a:rPr lang="es-ES" sz="2800" dirty="0"/>
                        <a:t>Temperatura superficial de la piel</a:t>
                      </a: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r>
                        <a:rPr lang="es-ES" sz="2800" dirty="0"/>
                        <a:t>Actividad de movimiento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769624"/>
                  </a:ext>
                </a:extLst>
              </a:tr>
            </a:tbl>
          </a:graphicData>
        </a:graphic>
      </p:graphicFrame>
      <p:graphicFrame>
        <p:nvGraphicFramePr>
          <p:cNvPr id="21" name="Tabla 19">
            <a:extLst>
              <a:ext uri="{FF2B5EF4-FFF2-40B4-BE49-F238E27FC236}">
                <a16:creationId xmlns:a16="http://schemas.microsoft.com/office/drawing/2014/main" id="{522E980C-1124-44C6-979E-2FA201925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510161"/>
              </p:ext>
            </p:extLst>
          </p:nvPr>
        </p:nvGraphicFramePr>
        <p:xfrm>
          <a:off x="360215" y="7724524"/>
          <a:ext cx="12092880" cy="6030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2880">
                  <a:extLst>
                    <a:ext uri="{9D8B030D-6E8A-4147-A177-3AD203B41FA5}">
                      <a16:colId xmlns:a16="http://schemas.microsoft.com/office/drawing/2014/main" val="3800242283"/>
                    </a:ext>
                  </a:extLst>
                </a:gridCol>
              </a:tblGrid>
              <a:tr h="1176650">
                <a:tc>
                  <a:txBody>
                    <a:bodyPr/>
                    <a:lstStyle/>
                    <a:p>
                      <a:r>
                        <a:rPr lang="es-ES" sz="6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Emociones y respuestas fisiológicas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35218"/>
                  </a:ext>
                </a:extLst>
              </a:tr>
              <a:tr h="4853717">
                <a:tc>
                  <a:txBody>
                    <a:bodyPr/>
                    <a:lstStyle/>
                    <a:p>
                      <a:r>
                        <a:rPr lang="es-ES" sz="2800" dirty="0"/>
                        <a:t>Representación de emociones:</a:t>
                      </a:r>
                    </a:p>
                    <a:p>
                      <a:endParaRPr lang="es-ES" sz="2800" dirty="0"/>
                    </a:p>
                    <a:p>
                      <a:endParaRPr lang="es-ES" sz="2800" dirty="0"/>
                    </a:p>
                    <a:p>
                      <a:endParaRPr lang="es-ES" sz="2800" dirty="0"/>
                    </a:p>
                    <a:p>
                      <a:endParaRPr lang="es-ES" sz="2800" dirty="0"/>
                    </a:p>
                    <a:p>
                      <a:r>
                        <a:rPr lang="es-ES" sz="2800" b="1" dirty="0"/>
                        <a:t>Objetivo:</a:t>
                      </a:r>
                    </a:p>
                    <a:p>
                      <a:endParaRPr lang="es-ES" sz="2800" dirty="0"/>
                    </a:p>
                    <a:p>
                      <a:endParaRPr lang="es-ES" sz="2800" dirty="0"/>
                    </a:p>
                    <a:p>
                      <a:endParaRPr lang="es-ES" sz="2800" dirty="0"/>
                    </a:p>
                    <a:p>
                      <a:endParaRPr lang="es-ES" sz="2800" dirty="0"/>
                    </a:p>
                    <a:p>
                      <a:endParaRPr lang="es-E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367374"/>
                  </a:ext>
                </a:extLst>
              </a:tr>
            </a:tbl>
          </a:graphicData>
        </a:graphic>
      </p:graphicFrame>
      <p:graphicFrame>
        <p:nvGraphicFramePr>
          <p:cNvPr id="22" name="Tabla 19">
            <a:extLst>
              <a:ext uri="{FF2B5EF4-FFF2-40B4-BE49-F238E27FC236}">
                <a16:creationId xmlns:a16="http://schemas.microsoft.com/office/drawing/2014/main" id="{496DD6E8-4C7F-4D40-AA70-8FA1122E4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261221"/>
              </p:ext>
            </p:extLst>
          </p:nvPr>
        </p:nvGraphicFramePr>
        <p:xfrm>
          <a:off x="376695" y="14288469"/>
          <a:ext cx="12076399" cy="6056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6399">
                  <a:extLst>
                    <a:ext uri="{9D8B030D-6E8A-4147-A177-3AD203B41FA5}">
                      <a16:colId xmlns:a16="http://schemas.microsoft.com/office/drawing/2014/main" val="3800242283"/>
                    </a:ext>
                  </a:extLst>
                </a:gridCol>
              </a:tblGrid>
              <a:tr h="1121493">
                <a:tc>
                  <a:txBody>
                    <a:bodyPr/>
                    <a:lstStyle/>
                    <a:p>
                      <a:r>
                        <a:rPr lang="es-ES" sz="6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Fase 1 – Obtener muestras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35218"/>
                  </a:ext>
                </a:extLst>
              </a:tr>
              <a:tr h="4935368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s-ES" sz="2800" dirty="0" err="1"/>
                        <a:t>Dataset</a:t>
                      </a:r>
                      <a:r>
                        <a:rPr lang="es-ES" sz="2800" dirty="0"/>
                        <a:t> de </a:t>
                      </a:r>
                      <a:r>
                        <a:rPr lang="es-ES" sz="2800" b="1" dirty="0" err="1"/>
                        <a:t>EmoMadrid</a:t>
                      </a:r>
                      <a:endParaRPr lang="es-ES" sz="2800" b="1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s-ES" sz="2800" dirty="0"/>
                        <a:t>Cada prueba: 1 video + 72 imágenes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s-ES" sz="2800" dirty="0"/>
                        <a:t>Imagen: 8 segundos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s-ES" sz="2800" dirty="0"/>
                        <a:t>Entre imágenes: Pantalla en blanco 8 segundos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s-ES" sz="280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s-ES" sz="2800" b="1" dirty="0"/>
                        <a:t>4 bloques de 18 imágenes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s-ES" sz="2800" dirty="0"/>
                        <a:t>Patrón de los bloques</a:t>
                      </a:r>
                      <a:r>
                        <a:rPr lang="es-ES" sz="2800" b="1" dirty="0"/>
                        <a:t>: 4 positivas – 1 neutral – 4 negativas (x2)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s-ES" sz="2800" dirty="0"/>
                        <a:t>Entre bloques: descanso de 15 segundos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s-ES" sz="280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s-ES" sz="2800" b="1" dirty="0"/>
                        <a:t>Resultado</a:t>
                      </a:r>
                      <a:r>
                        <a:rPr lang="es-ES" sz="2800" dirty="0"/>
                        <a:t>:                                 Fichero con el instante en el que se visualizó cada imagen y su nombre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367374"/>
                  </a:ext>
                </a:extLst>
              </a:tr>
            </a:tbl>
          </a:graphicData>
        </a:graphic>
      </p:graphicFrame>
      <p:graphicFrame>
        <p:nvGraphicFramePr>
          <p:cNvPr id="23" name="Tabla 19">
            <a:extLst>
              <a:ext uri="{FF2B5EF4-FFF2-40B4-BE49-F238E27FC236}">
                <a16:creationId xmlns:a16="http://schemas.microsoft.com/office/drawing/2014/main" id="{F0BE6D43-9A7E-43AC-980E-0F22FDAC3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759212"/>
              </p:ext>
            </p:extLst>
          </p:nvPr>
        </p:nvGraphicFramePr>
        <p:xfrm>
          <a:off x="364653" y="20905768"/>
          <a:ext cx="12076399" cy="5996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6399">
                  <a:extLst>
                    <a:ext uri="{9D8B030D-6E8A-4147-A177-3AD203B41FA5}">
                      <a16:colId xmlns:a16="http://schemas.microsoft.com/office/drawing/2014/main" val="3800242283"/>
                    </a:ext>
                  </a:extLst>
                </a:gridCol>
              </a:tblGrid>
              <a:tr h="1060712">
                <a:tc>
                  <a:txBody>
                    <a:bodyPr/>
                    <a:lstStyle/>
                    <a:p>
                      <a:r>
                        <a:rPr lang="es-ES" sz="6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Fase 2 – Generar </a:t>
                      </a:r>
                      <a:r>
                        <a:rPr lang="es-ES" sz="6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datasets</a:t>
                      </a:r>
                      <a:endParaRPr lang="es-ES" sz="6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35218"/>
                  </a:ext>
                </a:extLst>
              </a:tr>
              <a:tr h="4935367">
                <a:tc>
                  <a:txBody>
                    <a:bodyPr/>
                    <a:lstStyle/>
                    <a:p>
                      <a:r>
                        <a:rPr lang="es-ES" sz="2800" dirty="0"/>
                        <a:t>Tenemos:</a:t>
                      </a:r>
                    </a:p>
                    <a:p>
                      <a:pPr marL="2205990" lvl="1" indent="-457200">
                        <a:buFont typeface="Arial" panose="020B0604020202020204" pitchFamily="34" charset="0"/>
                        <a:buChar char="•"/>
                      </a:pPr>
                      <a:r>
                        <a:rPr lang="es-ES" sz="2800" dirty="0"/>
                        <a:t>Datos sesión </a:t>
                      </a:r>
                      <a:r>
                        <a:rPr lang="es-ES" sz="2800" dirty="0" err="1"/>
                        <a:t>Empatica</a:t>
                      </a:r>
                      <a:r>
                        <a:rPr lang="es-ES" sz="2800" dirty="0"/>
                        <a:t> E4</a:t>
                      </a:r>
                    </a:p>
                    <a:p>
                      <a:pPr marL="2205990" lvl="1" indent="-457200">
                        <a:buFont typeface="Arial" panose="020B0604020202020204" pitchFamily="34" charset="0"/>
                        <a:buChar char="•"/>
                      </a:pPr>
                      <a:r>
                        <a:rPr lang="es-ES" sz="2800" dirty="0"/>
                        <a:t>Fichero timestamps.txt</a:t>
                      </a:r>
                    </a:p>
                    <a:p>
                      <a:pPr marL="2205990" lvl="1" indent="-457200">
                        <a:buFont typeface="Arial" panose="020B0604020202020204" pitchFamily="34" charset="0"/>
                        <a:buChar char="•"/>
                      </a:pPr>
                      <a:endParaRPr lang="es-ES" sz="2800" dirty="0"/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s-ES" sz="2800" dirty="0"/>
                        <a:t>Los datos de la </a:t>
                      </a:r>
                      <a:r>
                        <a:rPr lang="es-ES" sz="2800" dirty="0" err="1"/>
                        <a:t>Empatica</a:t>
                      </a:r>
                      <a:r>
                        <a:rPr lang="es-ES" sz="2800" dirty="0"/>
                        <a:t> E4 solo traen el instante inicial y el </a:t>
                      </a:r>
                      <a:r>
                        <a:rPr lang="es-ES" sz="2800" dirty="0" err="1"/>
                        <a:t>sample_rate</a:t>
                      </a:r>
                      <a:endParaRPr lang="es-ES" sz="2800" dirty="0"/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s-ES" sz="2800" dirty="0"/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s-ES" sz="2800" dirty="0"/>
                        <a:t>Calculamos a qué líneas (muestras) corresponde cada imagen mediante: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s-ES" sz="800" dirty="0"/>
                    </a:p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fr-FR" sz="2800" dirty="0" err="1"/>
                        <a:t>línea</a:t>
                      </a:r>
                      <a:r>
                        <a:rPr lang="fr-FR" sz="2800" dirty="0"/>
                        <a:t> = (</a:t>
                      </a:r>
                      <a:r>
                        <a:rPr lang="fr-FR" sz="2800" dirty="0" err="1"/>
                        <a:t>t_image</a:t>
                      </a:r>
                      <a:r>
                        <a:rPr lang="fr-FR" sz="2800" dirty="0"/>
                        <a:t> - </a:t>
                      </a:r>
                      <a:r>
                        <a:rPr lang="fr-FR" sz="2800" dirty="0" err="1"/>
                        <a:t>t_inicio</a:t>
                      </a:r>
                      <a:r>
                        <a:rPr lang="fr-FR" sz="2800" dirty="0"/>
                        <a:t>) * </a:t>
                      </a:r>
                      <a:r>
                        <a:rPr lang="fr-FR" sz="2800" dirty="0" err="1"/>
                        <a:t>sample_rate</a:t>
                      </a:r>
                      <a:endParaRPr lang="fr-FR" sz="2800" dirty="0"/>
                    </a:p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endParaRPr lang="es-E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367374"/>
                  </a:ext>
                </a:extLst>
              </a:tr>
            </a:tbl>
          </a:graphicData>
        </a:graphic>
      </p:graphicFrame>
      <p:graphicFrame>
        <p:nvGraphicFramePr>
          <p:cNvPr id="24" name="Tabla 19">
            <a:extLst>
              <a:ext uri="{FF2B5EF4-FFF2-40B4-BE49-F238E27FC236}">
                <a16:creationId xmlns:a16="http://schemas.microsoft.com/office/drawing/2014/main" id="{D337FA9C-2100-4738-956A-D24885F60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462158"/>
              </p:ext>
            </p:extLst>
          </p:nvPr>
        </p:nvGraphicFramePr>
        <p:xfrm>
          <a:off x="379779" y="27453602"/>
          <a:ext cx="12077780" cy="6030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7780">
                  <a:extLst>
                    <a:ext uri="{9D8B030D-6E8A-4147-A177-3AD203B41FA5}">
                      <a16:colId xmlns:a16="http://schemas.microsoft.com/office/drawing/2014/main" val="3800242283"/>
                    </a:ext>
                  </a:extLst>
                </a:gridCol>
              </a:tblGrid>
              <a:tr h="1095001">
                <a:tc>
                  <a:txBody>
                    <a:bodyPr/>
                    <a:lstStyle/>
                    <a:p>
                      <a:r>
                        <a:rPr lang="es-ES" sz="6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Fase 3 – Realizar experimentos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35218"/>
                  </a:ext>
                </a:extLst>
              </a:tr>
              <a:tr h="4935367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s-ES" sz="2800" dirty="0"/>
                        <a:t>Información e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ES" sz="2800" dirty="0"/>
                        <a:t>      instrucciones para el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ES" sz="2800" dirty="0"/>
                        <a:t>      participante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ES" sz="280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s-ES" sz="2800" dirty="0"/>
                        <a:t>Condiciones:</a:t>
                      </a:r>
                    </a:p>
                    <a:p>
                      <a:pPr marL="812800" lvl="1" indent="-457200">
                        <a:buFont typeface="Arial" panose="020B0604020202020204" pitchFamily="34" charset="0"/>
                        <a:buChar char="•"/>
                        <a:tabLst>
                          <a:tab pos="812800" algn="l"/>
                        </a:tabLst>
                      </a:pPr>
                      <a:r>
                        <a:rPr lang="es-ES" sz="2800" dirty="0"/>
                        <a:t>Sin estímulos</a:t>
                      </a:r>
                    </a:p>
                    <a:p>
                      <a:pPr marL="355600" lvl="1" indent="0">
                        <a:buFont typeface="Arial" panose="020B0604020202020204" pitchFamily="34" charset="0"/>
                        <a:buNone/>
                        <a:tabLst>
                          <a:tab pos="812800" algn="l"/>
                        </a:tabLst>
                      </a:pPr>
                      <a:r>
                        <a:rPr lang="es-ES" sz="2800" dirty="0"/>
                        <a:t>      externos</a:t>
                      </a:r>
                    </a:p>
                    <a:p>
                      <a:pPr marL="812800" lvl="1" indent="-457200">
                        <a:buFont typeface="Arial" panose="020B0604020202020204" pitchFamily="34" charset="0"/>
                        <a:buChar char="•"/>
                        <a:tabLst>
                          <a:tab pos="812800" algn="l"/>
                        </a:tabLst>
                      </a:pPr>
                      <a:r>
                        <a:rPr lang="es-ES" sz="2800" dirty="0"/>
                        <a:t>Participante</a:t>
                      </a:r>
                    </a:p>
                    <a:p>
                      <a:pPr marL="355600" lvl="1" indent="0">
                        <a:buFont typeface="Arial" panose="020B0604020202020204" pitchFamily="34" charset="0"/>
                        <a:buNone/>
                        <a:tabLst>
                          <a:tab pos="812800" algn="l"/>
                        </a:tabLst>
                      </a:pPr>
                      <a:r>
                        <a:rPr lang="es-ES" sz="2800" dirty="0"/>
                        <a:t>      tranquilo</a:t>
                      </a:r>
                    </a:p>
                    <a:p>
                      <a:pPr marL="812800" lvl="1" indent="-457200">
                        <a:buFont typeface="Arial" panose="020B0604020202020204" pitchFamily="34" charset="0"/>
                        <a:buChar char="•"/>
                        <a:tabLst>
                          <a:tab pos="812800" algn="l"/>
                        </a:tabLst>
                      </a:pPr>
                      <a:r>
                        <a:rPr lang="es-ES" sz="2800" dirty="0"/>
                        <a:t>Sin exceso de </a:t>
                      </a:r>
                    </a:p>
                    <a:p>
                      <a:pPr marL="355600" lvl="1" indent="0">
                        <a:buFont typeface="Arial" panose="020B0604020202020204" pitchFamily="34" charset="0"/>
                        <a:buNone/>
                        <a:tabLst>
                          <a:tab pos="812800" algn="l"/>
                        </a:tabLst>
                      </a:pPr>
                      <a:r>
                        <a:rPr lang="es-ES" sz="2800" dirty="0"/>
                        <a:t>      luminosidad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67374"/>
                  </a:ext>
                </a:extLst>
              </a:tr>
            </a:tbl>
          </a:graphicData>
        </a:graphic>
      </p:graphicFrame>
      <p:pic>
        <p:nvPicPr>
          <p:cNvPr id="28" name="Imagen 27" descr="Diagrama&#10;&#10;Descripción generada automáticamente">
            <a:extLst>
              <a:ext uri="{FF2B5EF4-FFF2-40B4-BE49-F238E27FC236}">
                <a16:creationId xmlns:a16="http://schemas.microsoft.com/office/drawing/2014/main" id="{20436798-D103-4A4F-A78F-5F7D24031E4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8" t="2178" r="31335" b="15934"/>
          <a:stretch/>
        </p:blipFill>
        <p:spPr>
          <a:xfrm>
            <a:off x="12823964" y="21154795"/>
            <a:ext cx="5610259" cy="6163382"/>
          </a:xfrm>
          <a:prstGeom prst="rect">
            <a:avLst/>
          </a:prstGeom>
        </p:spPr>
      </p:pic>
      <p:pic>
        <p:nvPicPr>
          <p:cNvPr id="30" name="Imagen 29" descr="Diagrama&#10;&#10;Descripción generada automáticamente">
            <a:extLst>
              <a:ext uri="{FF2B5EF4-FFF2-40B4-BE49-F238E27FC236}">
                <a16:creationId xmlns:a16="http://schemas.microsoft.com/office/drawing/2014/main" id="{E754D45D-81DF-43C9-A068-2795CA3FAA3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69" t="2511" r="19292" b="12018"/>
          <a:stretch/>
        </p:blipFill>
        <p:spPr>
          <a:xfrm>
            <a:off x="18215766" y="21170602"/>
            <a:ext cx="6915201" cy="6186742"/>
          </a:xfrm>
          <a:prstGeom prst="rect">
            <a:avLst/>
          </a:prstGeom>
        </p:spPr>
      </p:pic>
      <p:sp>
        <p:nvSpPr>
          <p:cNvPr id="31" name="Flecha: a la derecha 30">
            <a:extLst>
              <a:ext uri="{FF2B5EF4-FFF2-40B4-BE49-F238E27FC236}">
                <a16:creationId xmlns:a16="http://schemas.microsoft.com/office/drawing/2014/main" id="{25B7AAD5-62F2-4484-B2F3-6A324DEA01D4}"/>
              </a:ext>
            </a:extLst>
          </p:cNvPr>
          <p:cNvSpPr/>
          <p:nvPr/>
        </p:nvSpPr>
        <p:spPr>
          <a:xfrm>
            <a:off x="18254202" y="24018330"/>
            <a:ext cx="648072" cy="488443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B8D3C157-2831-4072-9820-92E44D17FDDC}"/>
              </a:ext>
            </a:extLst>
          </p:cNvPr>
          <p:cNvSpPr/>
          <p:nvPr/>
        </p:nvSpPr>
        <p:spPr>
          <a:xfrm>
            <a:off x="16237980" y="22579936"/>
            <a:ext cx="1811579" cy="2983154"/>
          </a:xfrm>
          <a:prstGeom prst="round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A399948E-B753-4682-959E-DDA7B40CDA7F}"/>
              </a:ext>
            </a:extLst>
          </p:cNvPr>
          <p:cNvSpPr/>
          <p:nvPr/>
        </p:nvSpPr>
        <p:spPr>
          <a:xfrm>
            <a:off x="16262603" y="25690655"/>
            <a:ext cx="1762335" cy="513750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5" name="Imagen 34" descr="Texto&#10;&#10;Descripción generada automáticamente con confianza media">
            <a:extLst>
              <a:ext uri="{FF2B5EF4-FFF2-40B4-BE49-F238E27FC236}">
                <a16:creationId xmlns:a16="http://schemas.microsoft.com/office/drawing/2014/main" id="{B16CD2B4-A209-4613-93E7-AA0F2DAA31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655" y="28688686"/>
            <a:ext cx="3262814" cy="4617190"/>
          </a:xfrm>
          <a:prstGeom prst="rect">
            <a:avLst/>
          </a:prstGeom>
        </p:spPr>
      </p:pic>
      <p:pic>
        <p:nvPicPr>
          <p:cNvPr id="38" name="Imagen 37" descr="Casco de color negro&#10;&#10;Descripción generada automáticamente con confianza baja">
            <a:extLst>
              <a:ext uri="{FF2B5EF4-FFF2-40B4-BE49-F238E27FC236}">
                <a16:creationId xmlns:a16="http://schemas.microsoft.com/office/drawing/2014/main" id="{0345B952-963B-4896-8E3B-5007AEFF21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26" y="31733890"/>
            <a:ext cx="1465835" cy="1652048"/>
          </a:xfrm>
          <a:prstGeom prst="rect">
            <a:avLst/>
          </a:prstGeom>
        </p:spPr>
      </p:pic>
      <p:pic>
        <p:nvPicPr>
          <p:cNvPr id="40" name="Imagen 39" descr="Imagen de la pantalla de un celular con letras&#10;&#10;Descripción generada automáticamente con confianza media">
            <a:extLst>
              <a:ext uri="{FF2B5EF4-FFF2-40B4-BE49-F238E27FC236}">
                <a16:creationId xmlns:a16="http://schemas.microsoft.com/office/drawing/2014/main" id="{5D8B0588-FCAF-4066-ADE6-0D3D0747A53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06C59C"/>
              </a:clrFrom>
              <a:clrTo>
                <a:srgbClr val="06C59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597" y="28433765"/>
            <a:ext cx="2055252" cy="2055252"/>
          </a:xfrm>
          <a:prstGeom prst="rect">
            <a:avLst/>
          </a:prstGeom>
        </p:spPr>
      </p:pic>
      <p:pic>
        <p:nvPicPr>
          <p:cNvPr id="42" name="Imagen 41" descr="Interfaz de usuario gráfica, Aplicación, Tabla, Excel&#10;&#10;Descripción generada automáticamente">
            <a:extLst>
              <a:ext uri="{FF2B5EF4-FFF2-40B4-BE49-F238E27FC236}">
                <a16:creationId xmlns:a16="http://schemas.microsoft.com/office/drawing/2014/main" id="{0DDF8B6F-3CCE-443A-8FA7-908803A0C63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371" y="28754427"/>
            <a:ext cx="3748314" cy="4417947"/>
          </a:xfrm>
          <a:prstGeom prst="rect">
            <a:avLst/>
          </a:prstGeom>
        </p:spPr>
      </p:pic>
      <p:sp>
        <p:nvSpPr>
          <p:cNvPr id="45" name="Flecha: a la derecha 44">
            <a:extLst>
              <a:ext uri="{FF2B5EF4-FFF2-40B4-BE49-F238E27FC236}">
                <a16:creationId xmlns:a16="http://schemas.microsoft.com/office/drawing/2014/main" id="{F8E114A9-D621-4C7D-8378-ACB1152B08EE}"/>
              </a:ext>
            </a:extLst>
          </p:cNvPr>
          <p:cNvSpPr/>
          <p:nvPr/>
        </p:nvSpPr>
        <p:spPr>
          <a:xfrm>
            <a:off x="7746454" y="30880846"/>
            <a:ext cx="648072" cy="488443"/>
          </a:xfrm>
          <a:prstGeom prst="rightArrow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aphicFrame>
        <p:nvGraphicFramePr>
          <p:cNvPr id="33" name="Tabla 19">
            <a:extLst>
              <a:ext uri="{FF2B5EF4-FFF2-40B4-BE49-F238E27FC236}">
                <a16:creationId xmlns:a16="http://schemas.microsoft.com/office/drawing/2014/main" id="{0231E6E4-C18B-4E11-BC9C-7936C0C3B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153212"/>
              </p:ext>
            </p:extLst>
          </p:nvPr>
        </p:nvGraphicFramePr>
        <p:xfrm>
          <a:off x="12823964" y="14288469"/>
          <a:ext cx="12017664" cy="60568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17664">
                  <a:extLst>
                    <a:ext uri="{9D8B030D-6E8A-4147-A177-3AD203B41FA5}">
                      <a16:colId xmlns:a16="http://schemas.microsoft.com/office/drawing/2014/main" val="3800242283"/>
                    </a:ext>
                  </a:extLst>
                </a:gridCol>
              </a:tblGrid>
              <a:tr h="1121493">
                <a:tc>
                  <a:txBody>
                    <a:bodyPr/>
                    <a:lstStyle/>
                    <a:p>
                      <a:pPr algn="ctr"/>
                      <a:r>
                        <a:rPr lang="es-ES" sz="6000" dirty="0"/>
                        <a:t>Patrón del Bloque</a:t>
                      </a:r>
                      <a:endParaRPr lang="es-ES" sz="6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35218"/>
                  </a:ext>
                </a:extLst>
              </a:tr>
              <a:tr h="493536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67374"/>
                  </a:ext>
                </a:extLst>
              </a:tr>
            </a:tbl>
          </a:graphicData>
        </a:graphic>
      </p:graphicFrame>
      <p:pic>
        <p:nvPicPr>
          <p:cNvPr id="36" name="Imagen 35" descr="Interfaz de usuario gráfica, Escala de tiempo&#10;&#10;Descripción generada automáticamente">
            <a:extLst>
              <a:ext uri="{FF2B5EF4-FFF2-40B4-BE49-F238E27FC236}">
                <a16:creationId xmlns:a16="http://schemas.microsoft.com/office/drawing/2014/main" id="{01D6269B-9DFA-4001-B804-08C585DA0D55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10"/>
          <a:stretch/>
        </p:blipFill>
        <p:spPr>
          <a:xfrm>
            <a:off x="13739969" y="15298801"/>
            <a:ext cx="10656649" cy="5202507"/>
          </a:xfrm>
          <a:prstGeom prst="rect">
            <a:avLst/>
          </a:prstGeom>
        </p:spPr>
      </p:pic>
      <p:graphicFrame>
        <p:nvGraphicFramePr>
          <p:cNvPr id="39" name="Tabla 19">
            <a:extLst>
              <a:ext uri="{FF2B5EF4-FFF2-40B4-BE49-F238E27FC236}">
                <a16:creationId xmlns:a16="http://schemas.microsoft.com/office/drawing/2014/main" id="{FCFC3A1F-325D-462A-83F0-FCD48BADA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40761"/>
              </p:ext>
            </p:extLst>
          </p:nvPr>
        </p:nvGraphicFramePr>
        <p:xfrm>
          <a:off x="12745593" y="27447707"/>
          <a:ext cx="12121036" cy="6030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1036">
                  <a:extLst>
                    <a:ext uri="{9D8B030D-6E8A-4147-A177-3AD203B41FA5}">
                      <a16:colId xmlns:a16="http://schemas.microsoft.com/office/drawing/2014/main" val="3800242283"/>
                    </a:ext>
                  </a:extLst>
                </a:gridCol>
              </a:tblGrid>
              <a:tr h="1095001">
                <a:tc>
                  <a:txBody>
                    <a:bodyPr/>
                    <a:lstStyle/>
                    <a:p>
                      <a:r>
                        <a:rPr lang="es-ES" sz="6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35218"/>
                  </a:ext>
                </a:extLst>
              </a:tr>
              <a:tr h="4935367">
                <a:tc>
                  <a:txBody>
                    <a:bodyPr/>
                    <a:lstStyle/>
                    <a:p>
                      <a:pPr algn="ctr"/>
                      <a:endParaRPr lang="es-ES" sz="1800" dirty="0"/>
                    </a:p>
                    <a:p>
                      <a:pPr algn="ctr"/>
                      <a:r>
                        <a:rPr lang="es-ES" sz="3200" dirty="0"/>
                        <a:t>Facilidad para el análisis              Algoritmos Machine </a:t>
                      </a:r>
                      <a:r>
                        <a:rPr lang="es-ES" sz="3200" dirty="0" err="1"/>
                        <a:t>Learning</a:t>
                      </a:r>
                      <a:endParaRPr lang="es-E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67374"/>
                  </a:ext>
                </a:extLst>
              </a:tr>
            </a:tbl>
          </a:graphicData>
        </a:graphic>
      </p:graphicFrame>
      <p:pic>
        <p:nvPicPr>
          <p:cNvPr id="41" name="Imagen 40" descr="Interfaz de usuario gráfica, Gráfico, Aplicación&#10;&#10;Descripción generada automáticamente">
            <a:extLst>
              <a:ext uri="{FF2B5EF4-FFF2-40B4-BE49-F238E27FC236}">
                <a16:creationId xmlns:a16="http://schemas.microsoft.com/office/drawing/2014/main" id="{E487216F-0B85-4F17-A523-DD78DF8F42F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9612" y="29638613"/>
            <a:ext cx="10549713" cy="3421529"/>
          </a:xfrm>
          <a:prstGeom prst="rect">
            <a:avLst/>
          </a:prstGeom>
        </p:spPr>
      </p:pic>
      <p:pic>
        <p:nvPicPr>
          <p:cNvPr id="43" name="Imagen 42" descr="Un dibujo con letras&#10;&#10;Descripción generada automáticamente con confianza media">
            <a:extLst>
              <a:ext uri="{FF2B5EF4-FFF2-40B4-BE49-F238E27FC236}">
                <a16:creationId xmlns:a16="http://schemas.microsoft.com/office/drawing/2014/main" id="{21A4E2D9-BEC9-4E94-AC6C-AE65ADD6CC28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27" r="36410" b="3951"/>
          <a:stretch/>
        </p:blipFill>
        <p:spPr>
          <a:xfrm>
            <a:off x="14895293" y="32966736"/>
            <a:ext cx="1613373" cy="370550"/>
          </a:xfrm>
          <a:prstGeom prst="rect">
            <a:avLst/>
          </a:prstGeom>
          <a:ln>
            <a:noFill/>
          </a:ln>
        </p:spPr>
      </p:pic>
      <p:pic>
        <p:nvPicPr>
          <p:cNvPr id="46" name="Imagen 45" descr="Un dibujo con letras&#10;&#10;Descripción generada automáticamente con confianza media">
            <a:extLst>
              <a:ext uri="{FF2B5EF4-FFF2-40B4-BE49-F238E27FC236}">
                <a16:creationId xmlns:a16="http://schemas.microsoft.com/office/drawing/2014/main" id="{B99383C9-02FE-4F6F-8F43-86BF8140E034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80"/>
          <a:stretch/>
        </p:blipFill>
        <p:spPr>
          <a:xfrm>
            <a:off x="15218585" y="32386822"/>
            <a:ext cx="809878" cy="652128"/>
          </a:xfrm>
          <a:prstGeom prst="rect">
            <a:avLst/>
          </a:prstGeom>
          <a:ln>
            <a:noFill/>
          </a:ln>
        </p:spPr>
      </p:pic>
      <p:pic>
        <p:nvPicPr>
          <p:cNvPr id="26" name="Imagen 25" descr="Un dibujo con letras&#10;&#10;Descripción generada automáticamente con confianza media">
            <a:extLst>
              <a:ext uri="{FF2B5EF4-FFF2-40B4-BE49-F238E27FC236}">
                <a16:creationId xmlns:a16="http://schemas.microsoft.com/office/drawing/2014/main" id="{6A5D13C1-B772-47AB-AA6D-AF3473FDBEC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9" t="25373" r="10310" b="25912"/>
          <a:stretch/>
        </p:blipFill>
        <p:spPr>
          <a:xfrm>
            <a:off x="12922308" y="32687823"/>
            <a:ext cx="1707829" cy="670655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19044AB-057D-47BB-B027-7F14342FC3AC}"/>
              </a:ext>
            </a:extLst>
          </p:cNvPr>
          <p:cNvSpPr/>
          <p:nvPr/>
        </p:nvSpPr>
        <p:spPr>
          <a:xfrm>
            <a:off x="2643056" y="19226386"/>
            <a:ext cx="2280375" cy="504056"/>
          </a:xfrm>
          <a:prstGeom prst="roundRect">
            <a:avLst/>
          </a:prstGeom>
          <a:ln w="7620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timestamps.txt</a:t>
            </a:r>
          </a:p>
        </p:txBody>
      </p:sp>
      <p:sp>
        <p:nvSpPr>
          <p:cNvPr id="14" name="Cerrar llave 13">
            <a:extLst>
              <a:ext uri="{FF2B5EF4-FFF2-40B4-BE49-F238E27FC236}">
                <a16:creationId xmlns:a16="http://schemas.microsoft.com/office/drawing/2014/main" id="{D1DBB70F-2BC1-47BD-A0C3-E1149701C2DE}"/>
              </a:ext>
            </a:extLst>
          </p:cNvPr>
          <p:cNvSpPr/>
          <p:nvPr/>
        </p:nvSpPr>
        <p:spPr>
          <a:xfrm>
            <a:off x="6570408" y="22784574"/>
            <a:ext cx="533696" cy="112233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67C7F48-39A4-4BCB-9DD2-B6BB7B9E822A}"/>
              </a:ext>
            </a:extLst>
          </p:cNvPr>
          <p:cNvSpPr txBox="1"/>
          <p:nvPr/>
        </p:nvSpPr>
        <p:spPr>
          <a:xfrm>
            <a:off x="7458958" y="22868649"/>
            <a:ext cx="3604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Debe  relacionarse</a:t>
            </a:r>
          </a:p>
          <a:p>
            <a:pPr algn="ctr"/>
            <a:r>
              <a:rPr lang="es-ES" sz="2800" dirty="0"/>
              <a:t>Imagen            Muestras</a:t>
            </a:r>
          </a:p>
        </p:txBody>
      </p:sp>
      <p:sp>
        <p:nvSpPr>
          <p:cNvPr id="20" name="Flecha: a la izquierda y derecha 19">
            <a:extLst>
              <a:ext uri="{FF2B5EF4-FFF2-40B4-BE49-F238E27FC236}">
                <a16:creationId xmlns:a16="http://schemas.microsoft.com/office/drawing/2014/main" id="{11728AC2-29CD-4143-BF22-3A6EDC11C8B8}"/>
              </a:ext>
            </a:extLst>
          </p:cNvPr>
          <p:cNvSpPr/>
          <p:nvPr/>
        </p:nvSpPr>
        <p:spPr>
          <a:xfrm>
            <a:off x="8785151" y="23445062"/>
            <a:ext cx="648072" cy="245820"/>
          </a:xfrm>
          <a:prstGeom prst="left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8DE5EC18-0988-4A1C-8499-106748281E7E}"/>
              </a:ext>
            </a:extLst>
          </p:cNvPr>
          <p:cNvCxnSpPr/>
          <p:nvPr/>
        </p:nvCxnSpPr>
        <p:spPr>
          <a:xfrm>
            <a:off x="2664471" y="23288630"/>
            <a:ext cx="3693823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30FD203C-5F56-4873-84B4-78B4EF296B3F}"/>
              </a:ext>
            </a:extLst>
          </p:cNvPr>
          <p:cNvCxnSpPr>
            <a:cxnSpLocks/>
          </p:cNvCxnSpPr>
          <p:nvPr/>
        </p:nvCxnSpPr>
        <p:spPr>
          <a:xfrm>
            <a:off x="2673732" y="23720678"/>
            <a:ext cx="3303107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echa: a la izquierda y derecha 53">
            <a:extLst>
              <a:ext uri="{FF2B5EF4-FFF2-40B4-BE49-F238E27FC236}">
                <a16:creationId xmlns:a16="http://schemas.microsoft.com/office/drawing/2014/main" id="{3AB37FBD-B94E-4FF5-A833-A12E40BF09CE}"/>
              </a:ext>
            </a:extLst>
          </p:cNvPr>
          <p:cNvSpPr/>
          <p:nvPr/>
        </p:nvSpPr>
        <p:spPr>
          <a:xfrm>
            <a:off x="18024938" y="29006951"/>
            <a:ext cx="648072" cy="216024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CE412B8-3434-4396-AA82-B4D36BEA8315}"/>
              </a:ext>
            </a:extLst>
          </p:cNvPr>
          <p:cNvSpPr/>
          <p:nvPr/>
        </p:nvSpPr>
        <p:spPr>
          <a:xfrm>
            <a:off x="2411493" y="9723663"/>
            <a:ext cx="3384376" cy="830985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err="1"/>
              <a:t>Valence</a:t>
            </a:r>
            <a:endParaRPr lang="es-ES" sz="2800" b="1" dirty="0"/>
          </a:p>
          <a:p>
            <a:pPr algn="ctr"/>
            <a:r>
              <a:rPr lang="es-ES" sz="2800" dirty="0"/>
              <a:t>(placer-disgusto)</a:t>
            </a:r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4F8A3A48-898C-4D63-AE7B-C00E0D7E6E9E}"/>
              </a:ext>
            </a:extLst>
          </p:cNvPr>
          <p:cNvSpPr/>
          <p:nvPr/>
        </p:nvSpPr>
        <p:spPr>
          <a:xfrm>
            <a:off x="6837256" y="9721330"/>
            <a:ext cx="3384376" cy="830985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err="1"/>
              <a:t>Arousal</a:t>
            </a:r>
            <a:endParaRPr lang="es-ES" sz="2800" b="1" dirty="0"/>
          </a:p>
          <a:p>
            <a:pPr algn="ctr"/>
            <a:r>
              <a:rPr lang="es-ES" sz="2800" dirty="0"/>
              <a:t>(excitación)</a:t>
            </a:r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35A9D933-08EB-4DEB-8F4B-1111181B2B57}"/>
              </a:ext>
            </a:extLst>
          </p:cNvPr>
          <p:cNvSpPr/>
          <p:nvPr/>
        </p:nvSpPr>
        <p:spPr>
          <a:xfrm>
            <a:off x="1224311" y="11872728"/>
            <a:ext cx="2099889" cy="1285376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err="1"/>
              <a:t>Valence</a:t>
            </a:r>
            <a:endParaRPr lang="es-ES" sz="2800" b="1" dirty="0"/>
          </a:p>
          <a:p>
            <a:pPr algn="ctr"/>
            <a:r>
              <a:rPr lang="es-ES" sz="2800" dirty="0"/>
              <a:t>&amp;</a:t>
            </a:r>
          </a:p>
          <a:p>
            <a:pPr algn="ctr"/>
            <a:r>
              <a:rPr lang="es-ES" sz="2800" dirty="0" err="1"/>
              <a:t>Arousal</a:t>
            </a:r>
            <a:endParaRPr lang="es-ES" sz="2800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9CCBAAA9-8CA4-41FA-94F3-8494AA63EFAC}"/>
              </a:ext>
            </a:extLst>
          </p:cNvPr>
          <p:cNvSpPr/>
          <p:nvPr/>
        </p:nvSpPr>
        <p:spPr>
          <a:xfrm>
            <a:off x="4643817" y="11872728"/>
            <a:ext cx="2099889" cy="1285376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/>
              <a:t>Señales fisiológicas</a:t>
            </a:r>
          </a:p>
        </p:txBody>
      </p:sp>
      <p:sp>
        <p:nvSpPr>
          <p:cNvPr id="51" name="Flecha: a la izquierda y derecha 50">
            <a:extLst>
              <a:ext uri="{FF2B5EF4-FFF2-40B4-BE49-F238E27FC236}">
                <a16:creationId xmlns:a16="http://schemas.microsoft.com/office/drawing/2014/main" id="{0E64CB1F-0F83-4676-B465-5EE1E9D11794}"/>
              </a:ext>
            </a:extLst>
          </p:cNvPr>
          <p:cNvSpPr/>
          <p:nvPr/>
        </p:nvSpPr>
        <p:spPr>
          <a:xfrm>
            <a:off x="3659972" y="12353817"/>
            <a:ext cx="648072" cy="346458"/>
          </a:xfrm>
          <a:prstGeom prst="left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FFA88358-D57A-4844-82FB-1CA7C0648BDC}"/>
              </a:ext>
            </a:extLst>
          </p:cNvPr>
          <p:cNvSpPr/>
          <p:nvPr/>
        </p:nvSpPr>
        <p:spPr>
          <a:xfrm>
            <a:off x="8476894" y="11593538"/>
            <a:ext cx="2972457" cy="746729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/>
              <a:t>Muestras durante un evento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3269BD96-7E32-469A-8504-3F1293075EC9}"/>
              </a:ext>
            </a:extLst>
          </p:cNvPr>
          <p:cNvSpPr/>
          <p:nvPr/>
        </p:nvSpPr>
        <p:spPr>
          <a:xfrm>
            <a:off x="8500426" y="12627242"/>
            <a:ext cx="2972457" cy="746729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err="1"/>
              <a:t>Baseline</a:t>
            </a:r>
            <a:endParaRPr lang="es-ES" sz="2800" b="1" dirty="0"/>
          </a:p>
        </p:txBody>
      </p: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881545A5-B334-4730-B87B-8FD6D9672A4A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6788264" y="11966903"/>
            <a:ext cx="1688630" cy="548513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DA1D6A23-AB43-4A7E-915B-C727D73C3EB5}"/>
              </a:ext>
            </a:extLst>
          </p:cNvPr>
          <p:cNvCxnSpPr>
            <a:cxnSpLocks/>
          </p:cNvCxnSpPr>
          <p:nvPr/>
        </p:nvCxnSpPr>
        <p:spPr>
          <a:xfrm>
            <a:off x="6786993" y="12515415"/>
            <a:ext cx="1756720" cy="485191"/>
          </a:xfrm>
          <a:prstGeom prst="bentConnector3">
            <a:avLst>
              <a:gd name="adj1" fmla="val 4801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B7B4835F-D83A-4C5E-AB1F-ABDA4CF10C11}"/>
              </a:ext>
            </a:extLst>
          </p:cNvPr>
          <p:cNvCxnSpPr>
            <a:cxnSpLocks/>
            <a:stCxn id="6" idx="3"/>
            <a:endCxn id="48" idx="1"/>
          </p:cNvCxnSpPr>
          <p:nvPr/>
        </p:nvCxnSpPr>
        <p:spPr>
          <a:xfrm flipV="1">
            <a:off x="5795869" y="10136823"/>
            <a:ext cx="1041387" cy="2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000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500</TotalTime>
  <Words>282</Words>
  <Application>Microsoft Office PowerPoint</Application>
  <PresentationFormat>Personalizado</PresentationFormat>
  <Paragraphs>92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Helvetica LT Std Cond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</dc:creator>
  <cp:lastModifiedBy>Aarón</cp:lastModifiedBy>
  <cp:revision>73</cp:revision>
  <dcterms:created xsi:type="dcterms:W3CDTF">2014-06-04T20:29:24Z</dcterms:created>
  <dcterms:modified xsi:type="dcterms:W3CDTF">2021-05-31T09:33:38Z</dcterms:modified>
</cp:coreProperties>
</file>