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fxij3zM7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Presenters intro...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With the Ros Interface implemented, we plan to extend the pico engine to handle Ros communication.</a:t>
            </a:r>
            <a:endParaRPr b="1" sz="1200">
              <a:solidFill>
                <a:srgbClr val="990000"/>
              </a:solidFill>
            </a:endParaRPr>
          </a:p>
          <a:p>
            <a:pPr indent="0" lvl="0" marL="0">
              <a:spcBef>
                <a:spcPts val="0"/>
              </a:spcBef>
              <a:spcAft>
                <a:spcPts val="0"/>
              </a:spcAft>
              <a:buNone/>
            </a:pPr>
            <a:r>
              <a:rPr b="1" lang="en" sz="1200">
                <a:solidFill>
                  <a:srgbClr val="990000"/>
                </a:solidFill>
              </a:rPr>
              <a:t>This will allow us to develop subsumption architecture in the pico engine.</a:t>
            </a:r>
            <a:endParaRPr b="1" sz="1200">
              <a:solidFill>
                <a:srgbClr val="990000"/>
              </a:solidFill>
            </a:endParaRPr>
          </a:p>
          <a:p>
            <a:pPr indent="0" lvl="0" marL="0" rtl="0">
              <a:spcBef>
                <a:spcPts val="0"/>
              </a:spcBef>
              <a:spcAft>
                <a:spcPts val="0"/>
              </a:spcAft>
              <a:buNone/>
            </a:pPr>
            <a:r>
              <a:t/>
            </a:r>
            <a:endParaRPr b="1" sz="1200">
              <a:solidFill>
                <a:srgbClr val="99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While our research is driven by implementing a behavioral based robot with the use of simulation design testing, we can apply what we are learning to the development of a smart house. I would like my smart house to have a personality, something that makes me laugh. With that thought we tried to imagine what it would take to incorporate emotion into the subsumption architecture.</a:t>
            </a:r>
            <a:endParaRPr b="1" sz="1200">
              <a:solidFill>
                <a:srgbClr val="990000"/>
              </a:solidFill>
            </a:endParaRPr>
          </a:p>
          <a:p>
            <a:pPr indent="0" lvl="0" marL="0">
              <a:spcBef>
                <a:spcPts val="0"/>
              </a:spcBef>
              <a:spcAft>
                <a:spcPts val="0"/>
              </a:spcAft>
              <a:buNone/>
            </a:pPr>
            <a:r>
              <a:rPr b="1" lang="en" sz="1200">
                <a:solidFill>
                  <a:srgbClr val="990000"/>
                </a:solidFill>
              </a:rPr>
              <a:t>Tradisional Arbitration is done by priority, what if instead we used emotion based Arbitration?</a:t>
            </a:r>
            <a:endParaRPr b="1" sz="1200">
              <a:solidFill>
                <a:srgbClr val="990000"/>
              </a:solidFill>
            </a:endParaRPr>
          </a:p>
          <a:p>
            <a:pPr indent="0" lvl="0" marL="0">
              <a:spcBef>
                <a:spcPts val="0"/>
              </a:spcBef>
              <a:spcAft>
                <a:spcPts val="0"/>
              </a:spcAft>
              <a:buNone/>
            </a:pPr>
            <a:r>
              <a:rPr b="1" lang="en" sz="1200">
                <a:solidFill>
                  <a:srgbClr val="990000"/>
                </a:solidFill>
              </a:rPr>
              <a:t> </a:t>
            </a:r>
            <a:endParaRPr b="1" sz="1200">
              <a:solidFill>
                <a:srgbClr val="990000"/>
              </a:solidFill>
            </a:endParaRPr>
          </a:p>
          <a:p>
            <a:pPr indent="0" lvl="0" marL="0" rtl="0">
              <a:spcBef>
                <a:spcPts val="0"/>
              </a:spcBef>
              <a:spcAft>
                <a:spcPts val="0"/>
              </a:spcAft>
              <a:buNone/>
            </a:pPr>
            <a:r>
              <a:t/>
            </a:r>
            <a:endParaRPr b="1" sz="1200">
              <a:solidFill>
                <a:srgbClr val="990000"/>
              </a:solidFill>
            </a:endParaRPr>
          </a:p>
          <a:p>
            <a:pPr indent="0" lvl="0" marL="0" rtl="0">
              <a:spcBef>
                <a:spcPts val="0"/>
              </a:spcBef>
              <a:spcAft>
                <a:spcPts val="0"/>
              </a:spcAft>
              <a:buNone/>
            </a:pPr>
            <a:r>
              <a:rPr b="1" lang="en" sz="1200"/>
              <a:t>(ADAM)</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We now can dynamically change the expressed behavior based on the programs mood state. The mood will be determined by analysis of sensor information pertinent to its representation of self.</a:t>
            </a:r>
            <a:endParaRPr b="1" sz="1200">
              <a:solidFill>
                <a:srgbClr val="990000"/>
              </a:solidFill>
            </a:endParaRPr>
          </a:p>
          <a:p>
            <a:pPr indent="0" lvl="0" marL="0">
              <a:spcBef>
                <a:spcPts val="0"/>
              </a:spcBef>
              <a:spcAft>
                <a:spcPts val="0"/>
              </a:spcAft>
              <a:buNone/>
            </a:pPr>
            <a:r>
              <a:rPr b="1" lang="en" sz="1200">
                <a:solidFill>
                  <a:srgbClr val="990000"/>
                </a:solidFill>
              </a:rPr>
              <a:t>WIth this new model we realize that Behaviors are no longer specific subroutines for a task, but subdomains of a task.</a:t>
            </a:r>
            <a:endParaRPr b="1" sz="1200">
              <a:solidFill>
                <a:srgbClr val="990000"/>
              </a:solidFill>
            </a:endParaRPr>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b="1" lang="en" sz="1200">
                <a:solidFill>
                  <a:srgbClr val="990000"/>
                </a:solidFill>
              </a:rPr>
              <a:t>For example we now gain a different sub behavior for each behavior domain. With treating this as a emotion domain we can extract the idea out of arbitration and still provide flexibility in arbitration design.</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b="1" lang="en" sz="1200">
                <a:solidFill>
                  <a:srgbClr val="990000"/>
                </a:solidFill>
              </a:rPr>
              <a:t>This proposed mood based subsumption structure is significant because it directly applies to Domain Transfer problem of neural networks. That is, we can currently train a neural network on one domain set efficiently. This Structure allows you to strategically craft each domain and sub Behavior so you can effectively leverage the power of neural networks across multiple domains.  You are not limited to the use of neural networks, you could build a hybrid system.</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b="1" lang="en" sz="1200">
                <a:solidFill>
                  <a:srgbClr val="990000"/>
                </a:solidFill>
              </a:rPr>
              <a:t> </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lang="en"/>
              <a:t>Emotion Arbitration extended</a:t>
            </a:r>
            <a:endParaRPr/>
          </a:p>
          <a:p>
            <a:pPr indent="-298450" lvl="0" marL="457200" rtl="0">
              <a:spcBef>
                <a:spcPts val="0"/>
              </a:spcBef>
              <a:spcAft>
                <a:spcPts val="0"/>
              </a:spcAft>
              <a:buSzPts val="1100"/>
              <a:buChar char="-"/>
            </a:pPr>
            <a:r>
              <a:rPr lang="en"/>
              <a:t>Diagram of how we could implement jarvus </a:t>
            </a:r>
            <a:endParaRPr/>
          </a:p>
          <a:p>
            <a:pPr indent="-298450" lvl="0" marL="457200" rtl="0">
              <a:spcBef>
                <a:spcPts val="0"/>
              </a:spcBef>
              <a:spcAft>
                <a:spcPts val="0"/>
              </a:spcAft>
              <a:buSzPts val="1100"/>
              <a:buChar char="-"/>
            </a:pPr>
            <a:r>
              <a:rPr lang="en"/>
              <a:t>Follows the structure described in society of minds</a:t>
            </a:r>
            <a:endParaRPr/>
          </a:p>
          <a:p>
            <a:pPr indent="-298450" lvl="0" marL="457200">
              <a:spcBef>
                <a:spcPts val="0"/>
              </a:spcBef>
              <a:spcAft>
                <a:spcPts val="0"/>
              </a:spcAft>
              <a:buSzPts val="1100"/>
              <a:buChar char="-"/>
            </a:pPr>
            <a:r>
              <a:rPr lang="en"/>
              <a:t>http://sentic.net/hourglass-of-emotions.pdf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rgbClr val="990000"/>
                </a:solidFill>
              </a:rPr>
              <a:t>This idea is still evolving, we are now playing with the idea of multiple personal with in this system. </a:t>
            </a:r>
            <a:br>
              <a:rPr b="1" lang="en" sz="1200">
                <a:solidFill>
                  <a:srgbClr val="990000"/>
                </a:solidFill>
              </a:rPr>
            </a:br>
            <a:endParaRPr b="1" sz="1200">
              <a:solidFill>
                <a:srgbClr val="990000"/>
              </a:solidFill>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C-3PO is an example of where we would like to take the idea of emotion arbitration in a robot. Even though there’s a lot more going on in the scene, C-3PO is concerned with R2-D2 repairing his own leg rather than the ship to escape the Empire. C-3PO expresses self awareness as well as selfishness through his actions in this scene and he is humorous at the same time. Again, just an example of wehre we would like to take emotion arbitration in a robot.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While looking for what research has been done in emotion based arbitration we came across the Hourglass of emotions.</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lang="en" sz="1000">
                <a:highlight>
                  <a:srgbClr val="FFFFFF"/>
                </a:highlight>
                <a:latin typeface="Verdana"/>
                <a:ea typeface="Verdana"/>
                <a:cs typeface="Verdana"/>
                <a:sym typeface="Verdana"/>
              </a:rPr>
              <a:t>2011 international conference on Cognitive Behavioural Systems</a:t>
            </a:r>
            <a:endParaRPr sz="1000">
              <a:highlight>
                <a:srgbClr val="FFFFFF"/>
              </a:highlight>
              <a:latin typeface="Verdana"/>
              <a:ea typeface="Verdana"/>
              <a:cs typeface="Verdana"/>
              <a:sym typeface="Verdana"/>
            </a:endParaRPr>
          </a:p>
          <a:p>
            <a:pPr indent="0" lvl="0" marL="0">
              <a:spcBef>
                <a:spcPts val="0"/>
              </a:spcBef>
              <a:spcAft>
                <a:spcPts val="0"/>
              </a:spcAft>
              <a:buNone/>
            </a:pPr>
            <a:r>
              <a:t/>
            </a:r>
            <a:endParaRPr sz="1000">
              <a:highlight>
                <a:srgbClr val="FFFFFF"/>
              </a:highlight>
              <a:latin typeface="Verdana"/>
              <a:ea typeface="Verdana"/>
              <a:cs typeface="Verdana"/>
              <a:sym typeface="Verdana"/>
            </a:endParaRPr>
          </a:p>
          <a:p>
            <a:pPr indent="0" lvl="0" marL="0">
              <a:spcBef>
                <a:spcPts val="0"/>
              </a:spcBef>
              <a:spcAft>
                <a:spcPts val="0"/>
              </a:spcAft>
              <a:buNone/>
            </a:pPr>
            <a:r>
              <a:t/>
            </a:r>
            <a:endParaRPr sz="1000">
              <a:highlight>
                <a:srgbClr val="FFFFFF"/>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you should ask.</a:t>
            </a:r>
            <a:endParaRPr/>
          </a:p>
          <a:p>
            <a:pPr indent="-298450" lvl="0" marL="457200" rtl="0">
              <a:spcBef>
                <a:spcPts val="0"/>
              </a:spcBef>
              <a:spcAft>
                <a:spcPts val="0"/>
              </a:spcAft>
              <a:buSzPts val="1100"/>
              <a:buChar char="-"/>
            </a:pPr>
            <a:r>
              <a:rPr lang="en"/>
              <a:t>Detailed progress</a:t>
            </a:r>
            <a:endParaRPr/>
          </a:p>
          <a:p>
            <a:pPr indent="-298450" lvl="0" marL="457200" rtl="0">
              <a:spcBef>
                <a:spcPts val="0"/>
              </a:spcBef>
              <a:spcAft>
                <a:spcPts val="0"/>
              </a:spcAft>
              <a:buSzPts val="1100"/>
              <a:buChar char="-"/>
            </a:pPr>
            <a:r>
              <a:rPr lang="en"/>
              <a:t>Why not use neural nets</a:t>
            </a:r>
            <a:endParaRPr/>
          </a:p>
          <a:p>
            <a:pPr indent="-298450" lvl="1" marL="914400" rtl="0">
              <a:spcBef>
                <a:spcPts val="0"/>
              </a:spcBef>
              <a:spcAft>
                <a:spcPts val="0"/>
              </a:spcAft>
              <a:buSzPts val="1100"/>
              <a:buChar char="-"/>
            </a:pPr>
            <a:r>
              <a:rPr lang="en"/>
              <a:t>While training is young, use them as behaviors</a:t>
            </a:r>
            <a:endParaRPr/>
          </a:p>
          <a:p>
            <a:pPr indent="-298450" lvl="0" marL="457200" rtl="0">
              <a:spcBef>
                <a:spcPts val="0"/>
              </a:spcBef>
              <a:spcAft>
                <a:spcPts val="0"/>
              </a:spcAft>
              <a:buSzPts val="1100"/>
              <a:buChar char="-"/>
            </a:pPr>
            <a:r>
              <a:rPr lang="en"/>
              <a:t>What's</a:t>
            </a:r>
            <a:r>
              <a:rPr lang="en"/>
              <a:t> holding picos back….</a:t>
            </a:r>
            <a:endParaRPr/>
          </a:p>
          <a:p>
            <a:pPr indent="-298450" lvl="0" marL="457200" rtl="0">
              <a:spcBef>
                <a:spcPts val="0"/>
              </a:spcBef>
              <a:spcAft>
                <a:spcPts val="0"/>
              </a:spcAft>
              <a:buSzPts val="1100"/>
              <a:buChar char="-"/>
            </a:pPr>
            <a:r>
              <a:rPr lang="en"/>
              <a:t>Where have you seen these ideas in publication..</a:t>
            </a:r>
            <a:endParaRPr/>
          </a:p>
          <a:p>
            <a:pPr indent="-298450" lvl="1" marL="914400" rtl="0">
              <a:spcBef>
                <a:spcPts val="0"/>
              </a:spcBef>
              <a:spcAft>
                <a:spcPts val="0"/>
              </a:spcAft>
              <a:buSzPts val="1100"/>
              <a:buChar char="-"/>
            </a:pPr>
            <a:r>
              <a:rPr lang="en"/>
              <a:t>Society of minds, hour glass of emotion </a:t>
            </a:r>
            <a:endParaRPr/>
          </a:p>
          <a:p>
            <a:pPr indent="-298450" lvl="0" marL="457200">
              <a:spcBef>
                <a:spcPts val="0"/>
              </a:spcBef>
              <a:spcAft>
                <a:spcPts val="0"/>
              </a:spcAft>
              <a:buSzPts val="11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Citations</a:t>
            </a:r>
            <a:endParaRPr/>
          </a:p>
          <a:p>
            <a:pPr indent="0" lvl="0" marL="0">
              <a:spcBef>
                <a:spcPts val="0"/>
              </a:spcBef>
              <a:spcAft>
                <a:spcPts val="0"/>
              </a:spcAft>
              <a:buNone/>
            </a:pP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slide is meant to show what a traditional robot control system architecture is modeled like. The vertical modules represent each module being on the same layer of abstraction in a way that ties them all together; that is, each module is connected and must be implemented in order to have a working robot control system. Mentioned on the slide is the problem of making changes to the control system. If a change is made, that change must either not affect the other modules in any way, or the change must be propagated to each other module that it affects which is not a very cohesive design.</a:t>
            </a:r>
            <a:endParaRPr/>
          </a:p>
          <a:p>
            <a:pPr indent="0" lvl="0" marL="0">
              <a:spcBef>
                <a:spcPts val="0"/>
              </a:spcBef>
              <a:spcAft>
                <a:spcPts val="0"/>
              </a:spcAft>
              <a:buNone/>
            </a:pPr>
            <a:r>
              <a:t/>
            </a:r>
            <a:endParaRPr/>
          </a:p>
          <a:p>
            <a:pPr indent="0" lvl="0" marL="0">
              <a:spcBef>
                <a:spcPts val="0"/>
              </a:spcBef>
              <a:spcAft>
                <a:spcPts val="0"/>
              </a:spcAft>
              <a:buNone/>
            </a:pPr>
            <a:r>
              <a:rPr lang="en"/>
              <a:t>-all details in this slide come from Rodney A. Brooks in “A Robust Layered Control System For A Mobile Robot”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t>Subsumption architecture was first proposed by Rodney A. Brooks, a renowned roboticist and former Director of Computer Science and the Artificial Intelligence lab at MIT. He is also known for his company iRobot which has produced the roomba vacuuming robot which actually has a control system designed with subsumption architecture. Brooks’ subsumption architecture was proposed in his paper “A Robust Layered Control System For a Mobile Robot” which was published in 1986. As opposed to the vertical modules seen in a traditional robot control system on the previous slide, a subsumption architecture contains horizontal modules which are layered; each one is called a layer of the control system. The lower layers tend to contain the more basic, necessary functionalities needed for the robot to operate. The benefit of this design is that we have a early working control system as long as the lowest layer in the architecture has been implemented. It is also important to note that each layer can concurrently run and the upper layers can decide whether or not to override lower layer processes in order to accomplish a task through arbitration (which will be touched on later in the presentation).</a:t>
            </a:r>
            <a:endParaRPr b="1" sz="1200"/>
          </a:p>
          <a:p>
            <a:pPr indent="0" lvl="0" marL="0">
              <a:spcBef>
                <a:spcPts val="0"/>
              </a:spcBef>
              <a:spcAft>
                <a:spcPts val="0"/>
              </a:spcAft>
              <a:buNone/>
            </a:pPr>
            <a:r>
              <a:t/>
            </a:r>
            <a:endParaRPr b="1" sz="1200"/>
          </a:p>
          <a:p>
            <a:pPr indent="0" lvl="0" marL="0">
              <a:spcBef>
                <a:spcPts val="0"/>
              </a:spcBef>
              <a:spcAft>
                <a:spcPts val="0"/>
              </a:spcAft>
              <a:buNone/>
            </a:pPr>
            <a:r>
              <a:t/>
            </a:r>
            <a:endParaRPr b="1" sz="1200"/>
          </a:p>
          <a:p>
            <a:pPr indent="0" lvl="0" marL="0">
              <a:spcBef>
                <a:spcPts val="0"/>
              </a:spcBef>
              <a:spcAft>
                <a:spcPts val="0"/>
              </a:spcAft>
              <a:buNone/>
            </a:pPr>
            <a:r>
              <a:rPr b="1" lang="en" sz="1200"/>
              <a:t>(</a:t>
            </a:r>
            <a:r>
              <a:rPr b="1" lang="en" sz="1200"/>
              <a:t>TANNER)</a:t>
            </a:r>
            <a:r>
              <a:rPr lang="en"/>
              <a:t> BackGround(what is Subsumption </a:t>
            </a:r>
            <a:r>
              <a:rPr lang="en"/>
              <a:t>architecture</a:t>
            </a:r>
            <a:r>
              <a:rPr lang="en"/>
              <a:t>): </a:t>
            </a:r>
            <a:endParaRPr/>
          </a:p>
          <a:p>
            <a:pPr indent="0" lvl="0" marL="0">
              <a:spcBef>
                <a:spcPts val="0"/>
              </a:spcBef>
              <a:spcAft>
                <a:spcPts val="0"/>
              </a:spcAft>
              <a:buNone/>
            </a:pPr>
            <a:r>
              <a:rPr lang="en"/>
              <a:t>	-definition</a:t>
            </a:r>
            <a:endParaRPr/>
          </a:p>
          <a:p>
            <a:pPr indent="0" lvl="0" marL="0">
              <a:spcBef>
                <a:spcPts val="0"/>
              </a:spcBef>
              <a:spcAft>
                <a:spcPts val="0"/>
              </a:spcAft>
              <a:buNone/>
            </a:pPr>
            <a:r>
              <a:rPr lang="en"/>
              <a:t>	-souces:</a:t>
            </a:r>
            <a:endParaRPr/>
          </a:p>
          <a:p>
            <a:pPr indent="0" lvl="0" marL="0">
              <a:spcBef>
                <a:spcPts val="0"/>
              </a:spcBef>
              <a:spcAft>
                <a:spcPts val="0"/>
              </a:spcAft>
              <a:buNone/>
            </a:pPr>
            <a:r>
              <a:rPr lang="en"/>
              <a:t>	</a:t>
            </a:r>
            <a:r>
              <a:rPr lang="en" u="sng">
                <a:solidFill>
                  <a:schemeClr val="hlink"/>
                </a:solidFill>
                <a:hlinkClick r:id="rId2"/>
              </a:rPr>
              <a:t>https://www.youtube.com/watch?v=A-fxij3zM7g</a:t>
            </a:r>
            <a:endParaRPr/>
          </a:p>
          <a:p>
            <a:pPr indent="0" lvl="0" marL="914400" rtl="0">
              <a:spcBef>
                <a:spcPts val="0"/>
              </a:spcBef>
              <a:spcAft>
                <a:spcPts val="0"/>
              </a:spcAft>
              <a:buNone/>
            </a:pPr>
            <a:r>
              <a:rPr lang="en"/>
              <a:t>-synthesis is always easier than analysis, main theme from vehicles of .</a:t>
            </a:r>
            <a:endParaRPr/>
          </a:p>
          <a:p>
            <a:pPr indent="0" lvl="0" marL="0" rtl="0">
              <a:spcBef>
                <a:spcPts val="0"/>
              </a:spcBef>
              <a:spcAft>
                <a:spcPts val="0"/>
              </a:spcAft>
              <a:buNone/>
            </a:pPr>
            <a:r>
              <a:rPr lang="en"/>
              <a:t>		-Vehicles: experiments in synthetic psychology by Valentino Braitenberg</a:t>
            </a:r>
            <a:endParaRPr/>
          </a:p>
          <a:p>
            <a:pPr indent="0" lvl="0" marL="0" rtl="0">
              <a:spcBef>
                <a:spcPts val="0"/>
              </a:spcBef>
              <a:spcAft>
                <a:spcPts val="0"/>
              </a:spcAft>
              <a:buNone/>
            </a:pPr>
            <a:r>
              <a:rPr lang="en"/>
              <a:t>		-Robot Programming by Joseph L. Jones (details subsumption as proposed by Rodney Brooks)</a:t>
            </a:r>
            <a:endParaRPr/>
          </a:p>
          <a:p>
            <a:pPr indent="0" lvl="0" marL="0">
              <a:spcBef>
                <a:spcPts val="0"/>
              </a:spcBef>
              <a:spcAft>
                <a:spcPts val="0"/>
              </a:spcAft>
              <a:buNone/>
            </a:pPr>
            <a:r>
              <a:rPr lang="en"/>
              <a:t>		-Rodney Brooks “A Robust Layered Control System for a Mobile Robot”: details subsumption.</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sz="1000">
                <a:solidFill>
                  <a:srgbClr val="333333"/>
                </a:solidFill>
                <a:highlight>
                  <a:srgbClr val="FFFFFF"/>
                </a:highlight>
              </a:rPr>
              <a:t>referenced from subsumptionBrooks.pdf</a:t>
            </a:r>
            <a:endParaRPr/>
          </a:p>
          <a:p>
            <a:pPr indent="0" lvl="0" marL="0">
              <a:spcBef>
                <a:spcPts val="0"/>
              </a:spcBef>
              <a:spcAft>
                <a:spcPts val="0"/>
              </a:spcAft>
              <a:buNone/>
            </a:pPr>
            <a:r>
              <a:rPr lang="en" sz="1000">
                <a:solidFill>
                  <a:srgbClr val="333333"/>
                </a:solidFill>
                <a:highlight>
                  <a:srgbClr val="FFFFFF"/>
                </a:highlight>
              </a:rPr>
              <a:t>Diagram used in subsumptionBrooks.pdf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t>Subsumption architecture is based off of the development of the brain itself. The brain has different lobes and parts that have different tasks to accomplish or manage. The brainstem is the most basic part of the brain which controls the basic functions which are necessary for life, such as heartbeat and breathing. For subsumption architecture, this module would be the lowest module on the architectures hierarchy which controls the basic functions necessary for the robot to work. Just like how the brain has developed different parts to take care of different functions and suppress lower level brainstem functions, the modules above the lowest module in a robot control system work the same way in subsumption architecture. Each layer is able to add more complex behavior routines to the robot while still maintaining primitive abilities. This model is more robust than the traditional robot control system architecture.</a:t>
            </a:r>
            <a:endParaRPr b="1" sz="1200"/>
          </a:p>
          <a:p>
            <a:pPr indent="0" lvl="0" marL="0">
              <a:spcBef>
                <a:spcPts val="0"/>
              </a:spcBef>
              <a:spcAft>
                <a:spcPts val="0"/>
              </a:spcAft>
              <a:buNone/>
            </a:pPr>
            <a:r>
              <a:t/>
            </a:r>
            <a:endParaRPr b="1" sz="1200"/>
          </a:p>
          <a:p>
            <a:pPr indent="0" lvl="0" marL="0">
              <a:spcBef>
                <a:spcPts val="0"/>
              </a:spcBef>
              <a:spcAft>
                <a:spcPts val="0"/>
              </a:spcAft>
              <a:buNone/>
            </a:pPr>
            <a:r>
              <a:t/>
            </a:r>
            <a:endParaRPr b="1" sz="1200"/>
          </a:p>
          <a:p>
            <a:pPr indent="0" lvl="0" marL="0">
              <a:spcBef>
                <a:spcPts val="0"/>
              </a:spcBef>
              <a:spcAft>
                <a:spcPts val="0"/>
              </a:spcAft>
              <a:buNone/>
            </a:pPr>
            <a:r>
              <a:rPr b="1" lang="en" sz="1200"/>
              <a:t>(TANNER)</a:t>
            </a:r>
            <a:r>
              <a:rPr lang="en"/>
              <a:t> </a:t>
            </a:r>
            <a:r>
              <a:rPr lang="en"/>
              <a:t>BackGround( Subsumption architecture Example): </a:t>
            </a:r>
            <a:endParaRPr/>
          </a:p>
          <a:p>
            <a:pPr indent="0" lvl="0" marL="0">
              <a:spcBef>
                <a:spcPts val="0"/>
              </a:spcBef>
              <a:spcAft>
                <a:spcPts val="0"/>
              </a:spcAft>
              <a:buNone/>
            </a:pPr>
            <a:r>
              <a:rPr lang="en"/>
              <a:t>	-example</a:t>
            </a:r>
            <a:endParaRPr/>
          </a:p>
          <a:p>
            <a:pPr indent="0" lvl="0" marL="0">
              <a:spcBef>
                <a:spcPts val="0"/>
              </a:spcBef>
              <a:spcAft>
                <a:spcPts val="0"/>
              </a:spcAft>
              <a:buNone/>
            </a:pPr>
            <a:r>
              <a:rPr lang="en"/>
              <a:t>idea , we have sub behaviors from evolution ancestors… </a:t>
            </a:r>
            <a:endParaRPr/>
          </a:p>
          <a:p>
            <a:pPr indent="0" lvl="0" marL="0">
              <a:spcBef>
                <a:spcPts val="0"/>
              </a:spcBef>
              <a:spcAft>
                <a:spcPts val="0"/>
              </a:spcAft>
              <a:buNone/>
            </a:pPr>
            <a:r>
              <a:rPr lang="en"/>
              <a:t>See Jones’ book page 93 for example.</a:t>
            </a:r>
            <a:endParaRPr/>
          </a:p>
          <a:p>
            <a:pPr indent="0" lvl="0" marL="0">
              <a:spcBef>
                <a:spcPts val="0"/>
              </a:spcBef>
              <a:spcAft>
                <a:spcPts val="0"/>
              </a:spcAft>
              <a:buNone/>
            </a:pPr>
            <a:r>
              <a:t/>
            </a:r>
            <a:endParaRPr/>
          </a:p>
          <a:p>
            <a:pPr indent="0" lvl="0" marL="0">
              <a:spcBef>
                <a:spcPts val="0"/>
              </a:spcBef>
              <a:spcAft>
                <a:spcPts val="0"/>
              </a:spcAft>
              <a:buNone/>
            </a:pPr>
            <a:r>
              <a:rPr lang="en" sz="1000">
                <a:solidFill>
                  <a:srgbClr val="333333"/>
                </a:solidFill>
                <a:highlight>
                  <a:srgbClr val="FFFFFF"/>
                </a:highlight>
              </a:rPr>
              <a:t>Comparing brain and subsumption architecture from "Robot Programming" by Joseph L. Jones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B45F06"/>
                </a:solidFill>
              </a:rPr>
              <a:t>Subsumption and Behavior Based Robotics are structured around behaviors.</a:t>
            </a:r>
            <a:endParaRPr b="1" sz="1200">
              <a:solidFill>
                <a:srgbClr val="B45F06"/>
              </a:solidFill>
            </a:endParaRPr>
          </a:p>
          <a:p>
            <a:pPr indent="0" lvl="0" marL="0">
              <a:spcBef>
                <a:spcPts val="0"/>
              </a:spcBef>
              <a:spcAft>
                <a:spcPts val="0"/>
              </a:spcAft>
              <a:buNone/>
            </a:pPr>
            <a:r>
              <a:rPr b="1" lang="en" sz="1200">
                <a:solidFill>
                  <a:srgbClr val="B45F06"/>
                </a:solidFill>
              </a:rPr>
              <a:t>Behaviors are subroutine. Small pieces of code that encapsulates a behavior.</a:t>
            </a:r>
            <a:endParaRPr b="1" sz="1200">
              <a:solidFill>
                <a:srgbClr val="B45F06"/>
              </a:solidFill>
            </a:endParaRPr>
          </a:p>
          <a:p>
            <a:pPr indent="0" lvl="0" marL="0">
              <a:spcBef>
                <a:spcPts val="0"/>
              </a:spcBef>
              <a:spcAft>
                <a:spcPts val="0"/>
              </a:spcAft>
              <a:buNone/>
            </a:pPr>
            <a:r>
              <a:rPr b="1" lang="en" sz="1200">
                <a:solidFill>
                  <a:srgbClr val="B45F06"/>
                </a:solidFill>
              </a:rPr>
              <a:t>Behaviors are expressed on certain types of sensor input and compete for expression. When two or more behaviors compete for expression, it is the job of a Arbitrator to pick which behavior is expressed. Often this is done by a priority.</a:t>
            </a:r>
            <a:endParaRPr b="1" sz="1200">
              <a:solidFill>
                <a:srgbClr val="B45F06"/>
              </a:solidFill>
            </a:endParaRPr>
          </a:p>
          <a:p>
            <a:pPr indent="0" lvl="0" marL="0">
              <a:spcBef>
                <a:spcPts val="0"/>
              </a:spcBef>
              <a:spcAft>
                <a:spcPts val="0"/>
              </a:spcAft>
              <a:buNone/>
            </a:pPr>
            <a:r>
              <a:t/>
            </a:r>
            <a:endParaRPr b="1" sz="1200">
              <a:solidFill>
                <a:srgbClr val="B45F06"/>
              </a:solidFill>
            </a:endParaRPr>
          </a:p>
          <a:p>
            <a:pPr indent="0" lvl="0" marL="0" rtl="0">
              <a:spcBef>
                <a:spcPts val="0"/>
              </a:spcBef>
              <a:spcAft>
                <a:spcPts val="0"/>
              </a:spcAft>
              <a:buNone/>
            </a:pPr>
            <a:r>
              <a:rPr b="1" lang="en" sz="1200">
                <a:solidFill>
                  <a:srgbClr val="B45F06"/>
                </a:solidFill>
              </a:rPr>
              <a:t>To implement a Subsumption system it needs to support Reactive programming for the behaviors</a:t>
            </a:r>
            <a:endParaRPr b="1" sz="1200">
              <a:solidFill>
                <a:srgbClr val="B45F06"/>
              </a:solidFill>
            </a:endParaRPr>
          </a:p>
          <a:p>
            <a:pPr indent="0" lvl="0" marL="0" rtl="0">
              <a:spcBef>
                <a:spcPts val="0"/>
              </a:spcBef>
              <a:spcAft>
                <a:spcPts val="0"/>
              </a:spcAft>
              <a:buNone/>
            </a:pPr>
            <a:r>
              <a:t/>
            </a:r>
            <a:endParaRPr b="1" sz="1200">
              <a:solidFill>
                <a:srgbClr val="B45F06"/>
              </a:solidFill>
            </a:endParaRPr>
          </a:p>
          <a:p>
            <a:pPr indent="0" lvl="0" marL="0" rtl="0">
              <a:spcBef>
                <a:spcPts val="0"/>
              </a:spcBef>
              <a:spcAft>
                <a:spcPts val="0"/>
              </a:spcAft>
              <a:buNone/>
            </a:pPr>
            <a:r>
              <a:rPr lang="en" sz="1200"/>
              <a:t>(ADAM)</a:t>
            </a:r>
            <a:r>
              <a:rPr lang="en"/>
              <a:t> Problem:</a:t>
            </a:r>
            <a:endParaRPr/>
          </a:p>
          <a:p>
            <a:pPr indent="0" lvl="0" marL="0" rtl="0">
              <a:spcBef>
                <a:spcPts val="0"/>
              </a:spcBef>
              <a:spcAft>
                <a:spcPts val="0"/>
              </a:spcAft>
              <a:buNone/>
            </a:pPr>
            <a:r>
              <a:t/>
            </a:r>
            <a:endParaRPr/>
          </a:p>
          <a:p>
            <a:pPr indent="0" lvl="0" marL="0" rtl="0">
              <a:spcBef>
                <a:spcPts val="0"/>
              </a:spcBef>
              <a:spcAft>
                <a:spcPts val="0"/>
              </a:spcAft>
              <a:buNone/>
            </a:pPr>
            <a:r>
              <a:rPr lang="en"/>
              <a:t>	What needs does subsumption architecture have?</a:t>
            </a:r>
            <a:br>
              <a:rPr lang="en"/>
            </a:br>
            <a:r>
              <a:rPr lang="en"/>
              <a:t>	- behaviors</a:t>
            </a:r>
            <a:endParaRPr/>
          </a:p>
          <a:p>
            <a:pPr indent="0" lvl="0" marL="0" rtl="0">
              <a:spcBef>
                <a:spcPts val="0"/>
              </a:spcBef>
              <a:spcAft>
                <a:spcPts val="0"/>
              </a:spcAft>
              <a:buNone/>
            </a:pPr>
            <a:r>
              <a:rPr lang="en"/>
              <a:t>		-servo</a:t>
            </a:r>
            <a:endParaRPr/>
          </a:p>
          <a:p>
            <a:pPr indent="0" lvl="0" marL="0" rtl="0">
              <a:spcBef>
                <a:spcPts val="0"/>
              </a:spcBef>
              <a:spcAft>
                <a:spcPts val="0"/>
              </a:spcAft>
              <a:buNone/>
            </a:pPr>
            <a:r>
              <a:rPr lang="en"/>
              <a:t>		-ballistics</a:t>
            </a:r>
            <a:endParaRPr/>
          </a:p>
          <a:p>
            <a:pPr indent="0" lvl="0" marL="0" rtl="0">
              <a:spcBef>
                <a:spcPts val="0"/>
              </a:spcBef>
              <a:spcAft>
                <a:spcPts val="0"/>
              </a:spcAft>
              <a:buNone/>
            </a:pPr>
            <a:r>
              <a:rPr lang="en"/>
              <a:t>	- Arbitrators </a:t>
            </a:r>
            <a:endParaRPr/>
          </a:p>
          <a:p>
            <a:pPr indent="0" lvl="0" marL="0" rtl="0">
              <a:spcBef>
                <a:spcPts val="0"/>
              </a:spcBef>
              <a:spcAft>
                <a:spcPts val="0"/>
              </a:spcAft>
              <a:buNone/>
            </a:pPr>
            <a:r>
              <a:rPr lang="en"/>
              <a:t>		-collisions</a:t>
            </a:r>
            <a:endParaRPr/>
          </a:p>
          <a:p>
            <a:pPr indent="0" lvl="0" marL="0" rtl="0">
              <a:spcBef>
                <a:spcPts val="0"/>
              </a:spcBef>
              <a:spcAft>
                <a:spcPts val="0"/>
              </a:spcAft>
              <a:buNone/>
            </a:pPr>
            <a:r>
              <a:rPr lang="en"/>
              <a:t>		-?</a:t>
            </a:r>
            <a:endParaRPr/>
          </a:p>
          <a:p>
            <a:pPr indent="0" lvl="0" marL="0" rtl="0">
              <a:spcBef>
                <a:spcPts val="0"/>
              </a:spcBef>
              <a:spcAft>
                <a:spcPts val="0"/>
              </a:spcAft>
              <a:buNone/>
            </a:pPr>
            <a:r>
              <a:rPr lang="en"/>
              <a:t>	- distributed and modulor </a:t>
            </a:r>
            <a:endParaRPr/>
          </a:p>
          <a:p>
            <a:pPr indent="457200" lvl="0" marL="457200" rtl="0">
              <a:spcBef>
                <a:spcPts val="0"/>
              </a:spcBef>
              <a:spcAft>
                <a:spcPts val="0"/>
              </a:spcAft>
              <a:buNone/>
            </a:pPr>
            <a:r>
              <a:rPr lang="en"/>
              <a:t>- easily scalable by adding a processors for a behavior..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Picos are a special kind of device shadows. Not only do the keep track of state information, but they also store the logic for the state change.</a:t>
            </a:r>
            <a:endParaRPr b="1" sz="1200"/>
          </a:p>
          <a:p>
            <a:pPr indent="0" lvl="0" marL="0">
              <a:spcBef>
                <a:spcPts val="0"/>
              </a:spcBef>
              <a:spcAft>
                <a:spcPts val="0"/>
              </a:spcAft>
              <a:buNone/>
            </a:pPr>
            <a:r>
              <a:rPr b="1" lang="en" sz="1200"/>
              <a:t>Picos fit the need to be Reactive and Distributed. Reactive programming entails an event driven and loosely coupled system where different modules can be isolated. Picos are programmed using KRL which is an event driven program, and each Pico is a digital representation of a device (device shadow), and are completely separate from each other pico which satisfies the loose coupling and isolation requirements for reactive programming. This design also bleeds over into satisfying the distributed need which requires independent systems to be linked by a network. Each pico is an independent system and can be linked to each other to form a greater network, so this is also met.</a:t>
            </a:r>
            <a:endParaRPr b="1" sz="1200"/>
          </a:p>
          <a:p>
            <a:pPr indent="0" lvl="0" marL="0">
              <a:spcBef>
                <a:spcPts val="0"/>
              </a:spcBef>
              <a:spcAft>
                <a:spcPts val="0"/>
              </a:spcAft>
              <a:buNone/>
            </a:pPr>
            <a:r>
              <a:t/>
            </a:r>
            <a:endParaRPr b="1" sz="1200"/>
          </a:p>
          <a:p>
            <a:pPr indent="0" lvl="0" marL="0">
              <a:spcBef>
                <a:spcPts val="0"/>
              </a:spcBef>
              <a:spcAft>
                <a:spcPts val="0"/>
              </a:spcAft>
              <a:buNone/>
            </a:pPr>
            <a:r>
              <a:rPr b="1" lang="en" sz="1200"/>
              <a:t>(ADAM)</a:t>
            </a:r>
            <a:endParaRPr b="1"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To drive research we have decided to use a robot from a past project, the pico rover.</a:t>
            </a:r>
            <a:endParaRPr b="1" sz="1200">
              <a:solidFill>
                <a:srgbClr val="990000"/>
              </a:solidFill>
            </a:endParaRPr>
          </a:p>
          <a:p>
            <a:pPr indent="0" lvl="0" marL="0">
              <a:spcBef>
                <a:spcPts val="0"/>
              </a:spcBef>
              <a:spcAft>
                <a:spcPts val="0"/>
              </a:spcAft>
              <a:buNone/>
            </a:pPr>
            <a:r>
              <a:t/>
            </a:r>
            <a:endParaRPr b="1" sz="1200">
              <a:solidFill>
                <a:srgbClr val="990000"/>
              </a:solidFill>
            </a:endParaRPr>
          </a:p>
          <a:p>
            <a:pPr indent="0" lvl="0" marL="0">
              <a:spcBef>
                <a:spcPts val="0"/>
              </a:spcBef>
              <a:spcAft>
                <a:spcPts val="0"/>
              </a:spcAft>
              <a:buNone/>
            </a:pPr>
            <a:r>
              <a:rPr b="1" lang="en" sz="1200">
                <a:solidFill>
                  <a:srgbClr val="990000"/>
                </a:solidFill>
              </a:rPr>
              <a:t>This represents the physical device in the real world.</a:t>
            </a:r>
            <a:endParaRPr b="1" sz="1200">
              <a:solidFill>
                <a:srgbClr val="990000"/>
              </a:solidFill>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We want to do all our development in software. To accomplish this we have picked Gazebo Simulator. </a:t>
            </a:r>
            <a:endParaRPr b="1" sz="1200">
              <a:solidFill>
                <a:srgbClr val="990000"/>
              </a:solidFill>
            </a:endParaRPr>
          </a:p>
          <a:p>
            <a:pPr indent="0" lvl="0" marL="0">
              <a:spcBef>
                <a:spcPts val="0"/>
              </a:spcBef>
              <a:spcAft>
                <a:spcPts val="0"/>
              </a:spcAft>
              <a:buNone/>
            </a:pPr>
            <a:r>
              <a:rPr b="1" lang="en" sz="1200">
                <a:solidFill>
                  <a:srgbClr val="990000"/>
                </a:solidFill>
              </a:rPr>
              <a:t>Gazebo is a robot simulator that allows you to created an environment for a robot.  simulate the robots hardware interactions with that environment.</a:t>
            </a:r>
            <a:br>
              <a:rPr b="1" lang="en" sz="1200">
                <a:solidFill>
                  <a:srgbClr val="990000"/>
                </a:solidFill>
              </a:rPr>
            </a:br>
            <a:br>
              <a:rPr b="1" lang="en" sz="1200">
                <a:solidFill>
                  <a:srgbClr val="990000"/>
                </a:solidFill>
              </a:rPr>
            </a:br>
            <a:r>
              <a:rPr b="1" lang="en" sz="1200">
                <a:solidFill>
                  <a:srgbClr val="990000"/>
                </a:solidFill>
              </a:rPr>
              <a:t>This represents the simulator and the simulated robot.  </a:t>
            </a:r>
            <a:endParaRPr b="1" sz="1200">
              <a:solidFill>
                <a:srgbClr val="990000"/>
              </a:solidFill>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990000"/>
                </a:solidFill>
              </a:rPr>
              <a:t>ROS stands for Robotics Operating System. A library for managing hardware. </a:t>
            </a:r>
            <a:endParaRPr b="1" sz="1200">
              <a:solidFill>
                <a:srgbClr val="990000"/>
              </a:solidFill>
            </a:endParaRPr>
          </a:p>
          <a:p>
            <a:pPr indent="0" lvl="0" marL="0">
              <a:spcBef>
                <a:spcPts val="0"/>
              </a:spcBef>
              <a:spcAft>
                <a:spcPts val="0"/>
              </a:spcAft>
              <a:buNone/>
            </a:pPr>
            <a:r>
              <a:rPr b="1" lang="en" sz="1200">
                <a:solidFill>
                  <a:srgbClr val="990000"/>
                </a:solidFill>
              </a:rPr>
              <a:t>We plan to use ROS to interface with the pico rover.</a:t>
            </a:r>
            <a:endParaRPr b="1" sz="1200">
              <a:solidFill>
                <a:srgbClr val="990000"/>
              </a:solidFill>
            </a:endParaRPr>
          </a:p>
          <a:p>
            <a:pPr indent="0" lvl="0" marL="0">
              <a:spcBef>
                <a:spcPts val="0"/>
              </a:spcBef>
              <a:spcAft>
                <a:spcPts val="0"/>
              </a:spcAft>
              <a:buNone/>
            </a:pPr>
            <a:r>
              <a:rPr b="1" lang="en" sz="1200">
                <a:solidFill>
                  <a:srgbClr val="990000"/>
                </a:solidFill>
              </a:rPr>
              <a:t>Gazebo supports the same interface layer.</a:t>
            </a:r>
            <a:endParaRPr b="1" sz="1200">
              <a:solidFill>
                <a:srgbClr val="990000"/>
              </a:solidFill>
            </a:endParaRPr>
          </a:p>
          <a:p>
            <a:pPr indent="0" lvl="0" marL="0">
              <a:spcBef>
                <a:spcPts val="0"/>
              </a:spcBef>
              <a:spcAft>
                <a:spcPts val="0"/>
              </a:spcAft>
              <a:buNone/>
            </a:pPr>
            <a:r>
              <a:rPr b="1" lang="en" sz="1200">
                <a:solidFill>
                  <a:srgbClr val="990000"/>
                </a:solidFill>
              </a:rPr>
              <a:t>This diagram shows that the simulator and the pico rover are now interchangeable behind the Ros Interface. </a:t>
            </a:r>
            <a:endParaRPr b="1" sz="1200">
              <a:solidFill>
                <a:srgbClr val="990000"/>
              </a:solidFill>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www.youtube.com/watch?v=Z_OjTojCNm0"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www.youtube.com/watch?v=Z_OjTojCNm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Pico Behavioral Based Robotics</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Presenters</a:t>
            </a:r>
            <a:r>
              <a:rPr lang="en"/>
              <a:t>:</a:t>
            </a:r>
            <a:endParaRPr/>
          </a:p>
          <a:p>
            <a:pPr indent="0" lvl="0" marL="0">
              <a:spcBef>
                <a:spcPts val="0"/>
              </a:spcBef>
              <a:spcAft>
                <a:spcPts val="0"/>
              </a:spcAft>
              <a:buNone/>
            </a:pPr>
            <a:r>
              <a:rPr lang="en"/>
              <a:t>Adam Burdett, Tanner Grimm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Research Strategy</a:t>
            </a:r>
            <a:endParaRPr sz="3600">
              <a:solidFill>
                <a:srgbClr val="FFFFFF"/>
              </a:solidFill>
            </a:endParaRPr>
          </a:p>
        </p:txBody>
      </p:sp>
      <p:pic>
        <p:nvPicPr>
          <p:cNvPr id="347" name="Shape 347"/>
          <p:cNvPicPr preferRelativeResize="0"/>
          <p:nvPr/>
        </p:nvPicPr>
        <p:blipFill rotWithShape="1">
          <a:blip r:embed="rId3">
            <a:alphaModFix/>
          </a:blip>
          <a:srcRect b="22805" l="10530" r="0" t="10938"/>
          <a:stretch/>
        </p:blipFill>
        <p:spPr>
          <a:xfrm>
            <a:off x="939325" y="704275"/>
            <a:ext cx="7265350" cy="4157724"/>
          </a:xfrm>
          <a:prstGeom prst="rect">
            <a:avLst/>
          </a:prstGeom>
          <a:noFill/>
          <a:ln>
            <a:noFill/>
          </a:ln>
        </p:spPr>
      </p:pic>
      <p:sp>
        <p:nvSpPr>
          <p:cNvPr id="348" name="Shape 348"/>
          <p:cNvSpPr txBox="1"/>
          <p:nvPr/>
        </p:nvSpPr>
        <p:spPr>
          <a:xfrm>
            <a:off x="352425" y="2614525"/>
            <a:ext cx="2361900" cy="155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49" name="Shape 349"/>
          <p:cNvSpPr txBox="1"/>
          <p:nvPr/>
        </p:nvSpPr>
        <p:spPr>
          <a:xfrm>
            <a:off x="6457950" y="2614525"/>
            <a:ext cx="2361900" cy="155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pic>
        <p:nvPicPr>
          <p:cNvPr id="350" name="Shape 350"/>
          <p:cNvPicPr preferRelativeResize="0"/>
          <p:nvPr/>
        </p:nvPicPr>
        <p:blipFill rotWithShape="1">
          <a:blip r:embed="rId4">
            <a:alphaModFix/>
          </a:blip>
          <a:srcRect b="64170" l="11944" r="1624" t="12495"/>
          <a:stretch/>
        </p:blipFill>
        <p:spPr>
          <a:xfrm>
            <a:off x="1036900" y="810950"/>
            <a:ext cx="7047748" cy="147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Extended Research</a:t>
            </a:r>
            <a:endParaRPr sz="3600">
              <a:solidFill>
                <a:srgbClr val="FFFFFF"/>
              </a:solidFill>
            </a:endParaRPr>
          </a:p>
        </p:txBody>
      </p:sp>
      <p:pic>
        <p:nvPicPr>
          <p:cNvPr id="356" name="Shape 356"/>
          <p:cNvPicPr preferRelativeResize="0"/>
          <p:nvPr/>
        </p:nvPicPr>
        <p:blipFill rotWithShape="1">
          <a:blip r:embed="rId3">
            <a:alphaModFix/>
          </a:blip>
          <a:srcRect b="60545" l="17731" r="43780" t="17849"/>
          <a:stretch/>
        </p:blipFill>
        <p:spPr>
          <a:xfrm>
            <a:off x="1193325" y="1626525"/>
            <a:ext cx="6560101" cy="284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Shape 361"/>
          <p:cNvPicPr preferRelativeResize="0"/>
          <p:nvPr/>
        </p:nvPicPr>
        <p:blipFill rotWithShape="1">
          <a:blip r:embed="rId3">
            <a:alphaModFix/>
          </a:blip>
          <a:srcRect b="54356" l="17729" r="42597" t="9418"/>
          <a:stretch/>
        </p:blipFill>
        <p:spPr>
          <a:xfrm>
            <a:off x="1193326" y="512350"/>
            <a:ext cx="6757348" cy="4768024"/>
          </a:xfrm>
          <a:prstGeom prst="rect">
            <a:avLst/>
          </a:prstGeom>
          <a:noFill/>
          <a:ln>
            <a:noFill/>
          </a:ln>
        </p:spPr>
      </p:pic>
      <p:sp>
        <p:nvSpPr>
          <p:cNvPr id="362" name="Shape 362"/>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Extended Research</a:t>
            </a:r>
            <a:endParaRPr sz="3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Shape 367"/>
          <p:cNvPicPr preferRelativeResize="0"/>
          <p:nvPr/>
        </p:nvPicPr>
        <p:blipFill rotWithShape="1">
          <a:blip r:embed="rId3">
            <a:alphaModFix/>
          </a:blip>
          <a:srcRect b="40503" l="17332" r="29008" t="8343"/>
          <a:stretch/>
        </p:blipFill>
        <p:spPr>
          <a:xfrm>
            <a:off x="1131200" y="372625"/>
            <a:ext cx="5802223" cy="4274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3">
            <a:alphaModFix/>
          </a:blip>
          <a:srcRect b="40164" l="17514" r="20288" t="9084"/>
          <a:stretch/>
        </p:blipFill>
        <p:spPr>
          <a:xfrm>
            <a:off x="1143100" y="420850"/>
            <a:ext cx="6778077" cy="4274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C-3PO Example</a:t>
            </a:r>
            <a:endParaRPr sz="3600">
              <a:solidFill>
                <a:srgbClr val="FFFFFF"/>
              </a:solidFill>
            </a:endParaRPr>
          </a:p>
        </p:txBody>
      </p:sp>
      <p:sp>
        <p:nvSpPr>
          <p:cNvPr descr="If you didn't like C-3PO before, you certainly won't like him now! This shiny piece of trash was voted &quot;Most Annoying Droid in the Galaxy&quot; 15 years in a row. Now THAT'S an accomplishment." id="378" name="Shape 378" title="Every Time C-3PO Whines and Complains in Star Wars">
            <a:hlinkClick r:id="rId3"/>
          </p:cNvPr>
          <p:cNvSpPr/>
          <p:nvPr/>
        </p:nvSpPr>
        <p:spPr>
          <a:xfrm>
            <a:off x="1953188" y="937575"/>
            <a:ext cx="5237626" cy="3928225"/>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Hourglass of Emotion</a:t>
            </a:r>
            <a:endParaRPr sz="3600">
              <a:solidFill>
                <a:srgbClr val="FFFFFF"/>
              </a:solidFill>
            </a:endParaRPr>
          </a:p>
        </p:txBody>
      </p:sp>
      <p:pic>
        <p:nvPicPr>
          <p:cNvPr id="384" name="Shape 384"/>
          <p:cNvPicPr preferRelativeResize="0"/>
          <p:nvPr/>
        </p:nvPicPr>
        <p:blipFill>
          <a:blip r:embed="rId3">
            <a:alphaModFix/>
          </a:blip>
          <a:stretch>
            <a:fillRect/>
          </a:stretch>
        </p:blipFill>
        <p:spPr>
          <a:xfrm>
            <a:off x="2435025" y="937575"/>
            <a:ext cx="4273959" cy="3901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Questions?</a:t>
            </a:r>
            <a:endParaRPr sz="36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nvSpPr>
        <p:spPr>
          <a:xfrm>
            <a:off x="590075" y="1444400"/>
            <a:ext cx="8049300" cy="186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Tina. “Every Time C-3PO Whines and Complains in Star Wars.” </a:t>
            </a:r>
            <a:r>
              <a:rPr i="1" lang="en">
                <a:solidFill>
                  <a:srgbClr val="FFFFFF"/>
                </a:solidFill>
              </a:rPr>
              <a:t>YouTube</a:t>
            </a:r>
            <a:r>
              <a:rPr lang="en">
                <a:solidFill>
                  <a:srgbClr val="FFFFFF"/>
                </a:solidFill>
              </a:rPr>
              <a:t>, YouTube, 28 Feb. 2018, 	 </a:t>
            </a:r>
            <a:r>
              <a:rPr lang="en" u="sng">
                <a:solidFill>
                  <a:srgbClr val="FFFFFF"/>
                </a:solidFill>
                <a:hlinkClick r:id="rId3"/>
              </a:rPr>
              <a:t>www.youtube.com/watch?v=Z_OjTojCNm0</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Cambria, Erik, et al. “The Hourglass of Emotions.” </a:t>
            </a:r>
            <a:r>
              <a:rPr i="1" lang="en">
                <a:solidFill>
                  <a:srgbClr val="FFFFFF"/>
                </a:solidFill>
              </a:rPr>
              <a:t>Sentic.net</a:t>
            </a:r>
            <a:r>
              <a:rPr lang="en">
                <a:solidFill>
                  <a:srgbClr val="FFFFFF"/>
                </a:solidFill>
              </a:rPr>
              <a:t>, sentic.net/hourglass-of-emotions.pdf.</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Brooks, Rodney A. “A Robust Layered Control System For A Mobile Robot .” Ieeeexplore,		 	ieeexplore.ieee.org/stamp/stamp.jsp?tp=&amp;arnumber=1087032.</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Jones, Joseph L., and Daniel Roth. Robot Programming: a Practical Guide to Behavior-Based	 	Robotics. McGraw-Hill, 2004.</a:t>
            </a:r>
            <a:endParaRPr sz="1050">
              <a:solidFill>
                <a:srgbClr val="FFFFFF"/>
              </a:solidFill>
              <a:highlight>
                <a:srgbClr val="EBF5FF"/>
              </a:highlight>
            </a:endParaRPr>
          </a:p>
          <a:p>
            <a:pPr indent="0" lvl="0" marL="0">
              <a:spcBef>
                <a:spcPts val="0"/>
              </a:spcBef>
              <a:spcAft>
                <a:spcPts val="0"/>
              </a:spcAft>
              <a:buNone/>
            </a:pPr>
            <a:r>
              <a:t/>
            </a:r>
            <a:endParaRPr sz="1050">
              <a:solidFill>
                <a:srgbClr val="FFFFFF"/>
              </a:solidFill>
              <a:highlight>
                <a:srgbClr val="EBF5FF"/>
              </a:highlight>
            </a:endParaRPr>
          </a:p>
          <a:p>
            <a:pPr indent="0" lvl="0" marL="0">
              <a:spcBef>
                <a:spcPts val="0"/>
              </a:spcBef>
              <a:spcAft>
                <a:spcPts val="0"/>
              </a:spcAft>
              <a:buNone/>
            </a:pPr>
            <a:r>
              <a:rPr lang="en" sz="1050">
                <a:highlight>
                  <a:srgbClr val="EBF5FF"/>
                </a:highlight>
              </a:rPr>
              <a:t>http://gazebosim.org/tutorials/?tut=ros_control</a:t>
            </a:r>
            <a:endParaRPr sz="1050">
              <a:highlight>
                <a:srgbClr val="EBF5FF"/>
              </a:highlight>
            </a:endParaRPr>
          </a:p>
        </p:txBody>
      </p:sp>
      <p:sp>
        <p:nvSpPr>
          <p:cNvPr id="395" name="Shape 395"/>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Bibliography</a:t>
            </a:r>
            <a:endParaRPr sz="3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Traditional Robot Control System Architecture</a:t>
            </a:r>
            <a:endParaRPr sz="3600">
              <a:solidFill>
                <a:srgbClr val="FFFFFF"/>
              </a:solidFill>
            </a:endParaRPr>
          </a:p>
        </p:txBody>
      </p:sp>
      <p:pic>
        <p:nvPicPr>
          <p:cNvPr id="284" name="Shape 284"/>
          <p:cNvPicPr preferRelativeResize="0"/>
          <p:nvPr/>
        </p:nvPicPr>
        <p:blipFill>
          <a:blip r:embed="rId3">
            <a:alphaModFix/>
          </a:blip>
          <a:stretch>
            <a:fillRect/>
          </a:stretch>
        </p:blipFill>
        <p:spPr>
          <a:xfrm>
            <a:off x="152400" y="1428213"/>
            <a:ext cx="8839202" cy="2287066"/>
          </a:xfrm>
          <a:prstGeom prst="rect">
            <a:avLst/>
          </a:prstGeom>
          <a:noFill/>
          <a:ln>
            <a:noFill/>
          </a:ln>
        </p:spPr>
      </p:pic>
      <p:sp>
        <p:nvSpPr>
          <p:cNvPr id="285" name="Shape 285"/>
          <p:cNvSpPr txBox="1"/>
          <p:nvPr/>
        </p:nvSpPr>
        <p:spPr>
          <a:xfrm>
            <a:off x="184350" y="3772488"/>
            <a:ext cx="8775300" cy="456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Perception, Modelling, Planning, Task Execution, Motor Control</a:t>
            </a:r>
            <a:endParaRPr>
              <a:solidFill>
                <a:srgbClr val="FFFFFF"/>
              </a:solidFill>
            </a:endParaRPr>
          </a:p>
        </p:txBody>
      </p:sp>
      <p:sp>
        <p:nvSpPr>
          <p:cNvPr id="286" name="Shape 286"/>
          <p:cNvSpPr txBox="1"/>
          <p:nvPr/>
        </p:nvSpPr>
        <p:spPr>
          <a:xfrm>
            <a:off x="184350" y="4205925"/>
            <a:ext cx="1065000" cy="57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Problems:	</a:t>
            </a:r>
            <a:endParaRPr>
              <a:solidFill>
                <a:srgbClr val="FFFFFF"/>
              </a:solidFill>
            </a:endParaRPr>
          </a:p>
        </p:txBody>
      </p:sp>
      <p:sp>
        <p:nvSpPr>
          <p:cNvPr id="287" name="Shape 287"/>
          <p:cNvSpPr txBox="1"/>
          <p:nvPr/>
        </p:nvSpPr>
        <p:spPr>
          <a:xfrm>
            <a:off x="184350" y="3777588"/>
            <a:ext cx="1481100" cy="4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Modules:</a:t>
            </a:r>
            <a:endParaRPr>
              <a:solidFill>
                <a:srgbClr val="FFFFFF"/>
              </a:solidFill>
            </a:endParaRPr>
          </a:p>
        </p:txBody>
      </p:sp>
      <p:sp>
        <p:nvSpPr>
          <p:cNvPr id="288" name="Shape 288"/>
          <p:cNvSpPr txBox="1"/>
          <p:nvPr/>
        </p:nvSpPr>
        <p:spPr>
          <a:xfrm>
            <a:off x="1372800" y="4205925"/>
            <a:ext cx="7618800" cy="55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-instance of each piece must be built in order to function at all</a:t>
            </a:r>
            <a:endParaRPr>
              <a:solidFill>
                <a:srgbClr val="FFFFFF"/>
              </a:solidFill>
            </a:endParaRPr>
          </a:p>
          <a:p>
            <a:pPr indent="0" lvl="0" marL="0">
              <a:spcBef>
                <a:spcPts val="0"/>
              </a:spcBef>
              <a:spcAft>
                <a:spcPts val="0"/>
              </a:spcAft>
              <a:buNone/>
            </a:pPr>
            <a:r>
              <a:rPr lang="en">
                <a:solidFill>
                  <a:srgbClr val="FFFFFF"/>
                </a:solidFill>
              </a:rPr>
              <a:t>-changes to a module:</a:t>
            </a:r>
            <a:endParaRPr>
              <a:solidFill>
                <a:srgbClr val="FFFFFF"/>
              </a:solidFill>
            </a:endParaRPr>
          </a:p>
          <a:p>
            <a:pPr indent="0" lvl="0" marL="0">
              <a:spcBef>
                <a:spcPts val="0"/>
              </a:spcBef>
              <a:spcAft>
                <a:spcPts val="0"/>
              </a:spcAft>
              <a:buNone/>
            </a:pPr>
            <a:r>
              <a:rPr lang="en">
                <a:solidFill>
                  <a:srgbClr val="FFFFFF"/>
                </a:solidFill>
              </a:rPr>
              <a:t>	-must not affect other modules		-must be </a:t>
            </a:r>
            <a:r>
              <a:rPr lang="en">
                <a:solidFill>
                  <a:srgbClr val="FFFFFF"/>
                </a:solidFill>
              </a:rPr>
              <a:t>propagated</a:t>
            </a:r>
            <a:r>
              <a:rPr lang="en">
                <a:solidFill>
                  <a:srgbClr val="FFFFFF"/>
                </a:solidFill>
              </a:rPr>
              <a:t> to other modules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600">
                <a:solidFill>
                  <a:srgbClr val="FFFFFF"/>
                </a:solidFill>
              </a:rPr>
              <a:t>Subsumption Architecture</a:t>
            </a:r>
            <a:endParaRPr sz="3600">
              <a:solidFill>
                <a:srgbClr val="FFFFFF"/>
              </a:solidFill>
            </a:endParaRPr>
          </a:p>
        </p:txBody>
      </p:sp>
      <p:pic>
        <p:nvPicPr>
          <p:cNvPr id="294" name="Shape 294"/>
          <p:cNvPicPr preferRelativeResize="0"/>
          <p:nvPr/>
        </p:nvPicPr>
        <p:blipFill>
          <a:blip r:embed="rId3">
            <a:alphaModFix/>
          </a:blip>
          <a:stretch>
            <a:fillRect/>
          </a:stretch>
        </p:blipFill>
        <p:spPr>
          <a:xfrm>
            <a:off x="270688" y="1138288"/>
            <a:ext cx="4768175" cy="2866925"/>
          </a:xfrm>
          <a:prstGeom prst="rect">
            <a:avLst/>
          </a:prstGeom>
          <a:noFill/>
          <a:ln>
            <a:noFill/>
          </a:ln>
        </p:spPr>
      </p:pic>
      <p:sp>
        <p:nvSpPr>
          <p:cNvPr id="295" name="Shape 295"/>
          <p:cNvSpPr txBox="1"/>
          <p:nvPr/>
        </p:nvSpPr>
        <p:spPr>
          <a:xfrm>
            <a:off x="5104500" y="1023913"/>
            <a:ext cx="4039500" cy="309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rPr>
              <a:t>-Rodney A. Brooks</a:t>
            </a:r>
            <a:endParaRPr sz="1600">
              <a:solidFill>
                <a:srgbClr val="FFFFFF"/>
              </a:solidFill>
            </a:endParaRPr>
          </a:p>
          <a:p>
            <a:pPr indent="0" lvl="0" marL="0">
              <a:spcBef>
                <a:spcPts val="0"/>
              </a:spcBef>
              <a:spcAft>
                <a:spcPts val="0"/>
              </a:spcAft>
              <a:buNone/>
            </a:pPr>
            <a:r>
              <a:rPr lang="en" sz="1600">
                <a:solidFill>
                  <a:srgbClr val="FFFFFF"/>
                </a:solidFill>
              </a:rPr>
              <a:t>	-renowned </a:t>
            </a:r>
            <a:r>
              <a:rPr lang="en" sz="1600">
                <a:solidFill>
                  <a:srgbClr val="FFFFFF"/>
                </a:solidFill>
              </a:rPr>
              <a:t>roboticist</a:t>
            </a:r>
            <a:endParaRPr sz="1600">
              <a:solidFill>
                <a:srgbClr val="FFFFFF"/>
              </a:solidFill>
            </a:endParaRPr>
          </a:p>
          <a:p>
            <a:pPr indent="0" lvl="0" marL="0">
              <a:spcBef>
                <a:spcPts val="0"/>
              </a:spcBef>
              <a:spcAft>
                <a:spcPts val="0"/>
              </a:spcAft>
              <a:buNone/>
            </a:pPr>
            <a:r>
              <a:rPr lang="en" sz="1600">
                <a:solidFill>
                  <a:srgbClr val="FFFFFF"/>
                </a:solidFill>
              </a:rPr>
              <a:t>	-former Director of CS &amp; AI Lab at		MIT</a:t>
            </a:r>
            <a:endParaRPr sz="1600">
              <a:solidFill>
                <a:srgbClr val="FFFFFF"/>
              </a:solidFill>
            </a:endParaRPr>
          </a:p>
          <a:p>
            <a:pPr indent="0" lvl="0" marL="0">
              <a:spcBef>
                <a:spcPts val="0"/>
              </a:spcBef>
              <a:spcAft>
                <a:spcPts val="0"/>
              </a:spcAft>
              <a:buNone/>
            </a:pPr>
            <a:r>
              <a:rPr lang="en" sz="1600">
                <a:solidFill>
                  <a:srgbClr val="FFFFFF"/>
                </a:solidFill>
              </a:rPr>
              <a:t>	-iRobot (roomba)</a:t>
            </a:r>
            <a:endParaRPr sz="1600">
              <a:solidFill>
                <a:srgbClr val="FFFFFF"/>
              </a:solidFill>
            </a:endParaRPr>
          </a:p>
          <a:p>
            <a:pPr indent="0" lvl="0" marL="0">
              <a:spcBef>
                <a:spcPts val="0"/>
              </a:spcBef>
              <a:spcAft>
                <a:spcPts val="0"/>
              </a:spcAft>
              <a:buNone/>
            </a:pPr>
            <a:r>
              <a:rPr lang="en" sz="1600">
                <a:solidFill>
                  <a:srgbClr val="FFFFFF"/>
                </a:solidFill>
              </a:rPr>
              <a:t>	-”A Robust Layered Control System	For A Mobile Robot” (1986)</a:t>
            </a:r>
            <a:endParaRPr sz="1600">
              <a:solidFill>
                <a:srgbClr val="FFFFFF"/>
              </a:solidFill>
            </a:endParaRPr>
          </a:p>
          <a:p>
            <a:pPr indent="0" lvl="0" marL="0">
              <a:spcBef>
                <a:spcPts val="0"/>
              </a:spcBef>
              <a:spcAft>
                <a:spcPts val="0"/>
              </a:spcAft>
              <a:buNone/>
            </a:pPr>
            <a:r>
              <a:rPr lang="en" sz="1600">
                <a:solidFill>
                  <a:srgbClr val="FFFFFF"/>
                </a:solidFill>
              </a:rPr>
              <a:t>-Layers of a control system</a:t>
            </a:r>
            <a:endParaRPr sz="1600">
              <a:solidFill>
                <a:srgbClr val="FFFFFF"/>
              </a:solidFill>
            </a:endParaRPr>
          </a:p>
          <a:p>
            <a:pPr indent="0" lvl="0" marL="0">
              <a:spcBef>
                <a:spcPts val="0"/>
              </a:spcBef>
              <a:spcAft>
                <a:spcPts val="0"/>
              </a:spcAft>
              <a:buNone/>
            </a:pPr>
            <a:r>
              <a:rPr lang="en" sz="1600">
                <a:solidFill>
                  <a:srgbClr val="FFFFFF"/>
                </a:solidFill>
              </a:rPr>
              <a:t>	-early working control system</a:t>
            </a:r>
            <a:endParaRPr sz="1600">
              <a:solidFill>
                <a:srgbClr val="FFFFFF"/>
              </a:solidFill>
            </a:endParaRPr>
          </a:p>
          <a:p>
            <a:pPr indent="0" lvl="0" marL="0" rtl="0">
              <a:spcBef>
                <a:spcPts val="0"/>
              </a:spcBef>
              <a:spcAft>
                <a:spcPts val="0"/>
              </a:spcAft>
              <a:buNone/>
            </a:pPr>
            <a:r>
              <a:rPr lang="en" sz="1600">
                <a:solidFill>
                  <a:srgbClr val="FFFFFF"/>
                </a:solidFill>
              </a:rPr>
              <a:t>	-additional layers can be added		 without changing the original system</a:t>
            </a:r>
            <a:endParaRPr sz="1600">
              <a:solidFill>
                <a:srgbClr val="FFFFFF"/>
              </a:solidFill>
            </a:endParaRPr>
          </a:p>
          <a:p>
            <a:pPr indent="0" lvl="0" marL="0" rtl="0">
              <a:spcBef>
                <a:spcPts val="0"/>
              </a:spcBef>
              <a:spcAft>
                <a:spcPts val="0"/>
              </a:spcAft>
              <a:buNone/>
            </a:pPr>
            <a:r>
              <a:rPr lang="en" sz="1600">
                <a:solidFill>
                  <a:srgbClr val="FFFFFF"/>
                </a:solidFill>
              </a:rPr>
              <a:t>	-individual layers can concurrently		 run</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3F3F3"/>
                </a:solidFill>
              </a:rPr>
              <a:t>Subsumption Architecture</a:t>
            </a:r>
            <a:endParaRPr sz="3600">
              <a:solidFill>
                <a:srgbClr val="F3F3F3"/>
              </a:solidFill>
            </a:endParaRPr>
          </a:p>
        </p:txBody>
      </p:sp>
      <p:pic>
        <p:nvPicPr>
          <p:cNvPr id="301" name="Shape 301"/>
          <p:cNvPicPr preferRelativeResize="0"/>
          <p:nvPr/>
        </p:nvPicPr>
        <p:blipFill>
          <a:blip r:embed="rId3">
            <a:alphaModFix/>
          </a:blip>
          <a:stretch>
            <a:fillRect/>
          </a:stretch>
        </p:blipFill>
        <p:spPr>
          <a:xfrm>
            <a:off x="4479025" y="937575"/>
            <a:ext cx="4575900" cy="3045475"/>
          </a:xfrm>
          <a:prstGeom prst="rect">
            <a:avLst/>
          </a:prstGeom>
          <a:noFill/>
          <a:ln>
            <a:noFill/>
          </a:ln>
        </p:spPr>
      </p:pic>
      <p:pic>
        <p:nvPicPr>
          <p:cNvPr id="302" name="Shape 302"/>
          <p:cNvPicPr preferRelativeResize="0"/>
          <p:nvPr/>
        </p:nvPicPr>
        <p:blipFill>
          <a:blip r:embed="rId4">
            <a:alphaModFix/>
          </a:blip>
          <a:stretch>
            <a:fillRect/>
          </a:stretch>
        </p:blipFill>
        <p:spPr>
          <a:xfrm>
            <a:off x="111825" y="937575"/>
            <a:ext cx="4294907" cy="3045475"/>
          </a:xfrm>
          <a:prstGeom prst="rect">
            <a:avLst/>
          </a:prstGeom>
          <a:noFill/>
          <a:ln>
            <a:noFill/>
          </a:ln>
        </p:spPr>
      </p:pic>
      <p:sp>
        <p:nvSpPr>
          <p:cNvPr id="303" name="Shape 303"/>
          <p:cNvSpPr txBox="1"/>
          <p:nvPr/>
        </p:nvSpPr>
        <p:spPr>
          <a:xfrm>
            <a:off x="111875" y="4045675"/>
            <a:ext cx="4294800" cy="85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-primitive functions never lost</a:t>
            </a:r>
            <a:endParaRPr>
              <a:solidFill>
                <a:srgbClr val="FFFFFF"/>
              </a:solidFill>
            </a:endParaRPr>
          </a:p>
          <a:p>
            <a:pPr indent="0" lvl="0" marL="0">
              <a:spcBef>
                <a:spcPts val="0"/>
              </a:spcBef>
              <a:spcAft>
                <a:spcPts val="0"/>
              </a:spcAft>
              <a:buNone/>
            </a:pPr>
            <a:r>
              <a:rPr lang="en">
                <a:solidFill>
                  <a:srgbClr val="FFFFFF"/>
                </a:solidFill>
              </a:rPr>
              <a:t>-higher functions appended</a:t>
            </a:r>
            <a:endParaRPr>
              <a:solidFill>
                <a:srgbClr val="FFFFFF"/>
              </a:solidFill>
            </a:endParaRPr>
          </a:p>
          <a:p>
            <a:pPr indent="0" lvl="0" marL="0">
              <a:spcBef>
                <a:spcPts val="0"/>
              </a:spcBef>
              <a:spcAft>
                <a:spcPts val="0"/>
              </a:spcAft>
              <a:buNone/>
            </a:pPr>
            <a:r>
              <a:rPr lang="en">
                <a:solidFill>
                  <a:srgbClr val="FFFFFF"/>
                </a:solidFill>
              </a:rPr>
              <a:t>-primitive functions always present</a:t>
            </a:r>
            <a:endParaRPr>
              <a:solidFill>
                <a:srgbClr val="FFFFFF"/>
              </a:solidFill>
            </a:endParaRPr>
          </a:p>
        </p:txBody>
      </p:sp>
      <p:sp>
        <p:nvSpPr>
          <p:cNvPr id="304" name="Shape 304"/>
          <p:cNvSpPr txBox="1"/>
          <p:nvPr/>
        </p:nvSpPr>
        <p:spPr>
          <a:xfrm>
            <a:off x="4479000" y="4066450"/>
            <a:ext cx="4575900" cy="85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-primitive abilities programmed first</a:t>
            </a:r>
            <a:endParaRPr>
              <a:solidFill>
                <a:srgbClr val="FFFFFF"/>
              </a:solidFill>
            </a:endParaRPr>
          </a:p>
          <a:p>
            <a:pPr indent="0" lvl="0" marL="0">
              <a:spcBef>
                <a:spcPts val="0"/>
              </a:spcBef>
              <a:spcAft>
                <a:spcPts val="0"/>
              </a:spcAft>
              <a:buNone/>
            </a:pPr>
            <a:r>
              <a:rPr lang="en">
                <a:solidFill>
                  <a:srgbClr val="FFFFFF"/>
                </a:solidFill>
              </a:rPr>
              <a:t>	-motor control, collision behavior, etc.</a:t>
            </a:r>
            <a:endParaRPr>
              <a:solidFill>
                <a:srgbClr val="FFFFFF"/>
              </a:solidFill>
            </a:endParaRPr>
          </a:p>
          <a:p>
            <a:pPr indent="0" lvl="0" marL="0">
              <a:spcBef>
                <a:spcPts val="0"/>
              </a:spcBef>
              <a:spcAft>
                <a:spcPts val="0"/>
              </a:spcAft>
              <a:buNone/>
            </a:pPr>
            <a:r>
              <a:rPr lang="en">
                <a:solidFill>
                  <a:srgbClr val="FFFFFF"/>
                </a:solidFill>
              </a:rPr>
              <a:t>-higher functions added</a:t>
            </a:r>
            <a:endParaRPr>
              <a:solidFill>
                <a:srgbClr val="FFFFFF"/>
              </a:solidFill>
            </a:endParaRPr>
          </a:p>
          <a:p>
            <a:pPr indent="0" lvl="0" marL="0">
              <a:spcBef>
                <a:spcPts val="0"/>
              </a:spcBef>
              <a:spcAft>
                <a:spcPts val="0"/>
              </a:spcAft>
              <a:buNone/>
            </a:pPr>
            <a:r>
              <a:rPr lang="en">
                <a:solidFill>
                  <a:srgbClr val="FFFFFF"/>
                </a:solidFill>
              </a:rPr>
              <a:t>-primitive abilities always present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Subsumption Requirements</a:t>
            </a:r>
            <a:endParaRPr sz="3600"/>
          </a:p>
        </p:txBody>
      </p:sp>
      <p:pic>
        <p:nvPicPr>
          <p:cNvPr id="310" name="Shape 310"/>
          <p:cNvPicPr preferRelativeResize="0"/>
          <p:nvPr/>
        </p:nvPicPr>
        <p:blipFill rotWithShape="1">
          <a:blip r:embed="rId3">
            <a:alphaModFix/>
          </a:blip>
          <a:srcRect b="60545" l="17731" r="43780" t="17849"/>
          <a:stretch/>
        </p:blipFill>
        <p:spPr>
          <a:xfrm>
            <a:off x="995275" y="793601"/>
            <a:ext cx="7153450" cy="3102752"/>
          </a:xfrm>
          <a:prstGeom prst="rect">
            <a:avLst/>
          </a:prstGeom>
          <a:noFill/>
          <a:ln>
            <a:noFill/>
          </a:ln>
        </p:spPr>
      </p:pic>
      <p:sp>
        <p:nvSpPr>
          <p:cNvPr id="311" name="Shape 311"/>
          <p:cNvSpPr txBox="1"/>
          <p:nvPr/>
        </p:nvSpPr>
        <p:spPr>
          <a:xfrm>
            <a:off x="1740325" y="3843325"/>
            <a:ext cx="2098200" cy="60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Reactive</a:t>
            </a:r>
            <a:endParaRPr sz="3000"/>
          </a:p>
        </p:txBody>
      </p:sp>
      <p:sp>
        <p:nvSpPr>
          <p:cNvPr id="312" name="Shape 312"/>
          <p:cNvSpPr txBox="1"/>
          <p:nvPr/>
        </p:nvSpPr>
        <p:spPr>
          <a:xfrm>
            <a:off x="5309475" y="3843325"/>
            <a:ext cx="2272500" cy="60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Distributed</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000"/>
                                        <p:tgtEl>
                                          <p:spTgt spid="3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Why Picos?</a:t>
            </a:r>
            <a:endParaRPr sz="3600">
              <a:solidFill>
                <a:srgbClr val="FFFFFF"/>
              </a:solidFill>
            </a:endParaRPr>
          </a:p>
        </p:txBody>
      </p:sp>
      <p:sp>
        <p:nvSpPr>
          <p:cNvPr id="318" name="Shape 318"/>
          <p:cNvSpPr txBox="1"/>
          <p:nvPr/>
        </p:nvSpPr>
        <p:spPr>
          <a:xfrm>
            <a:off x="657300" y="1023900"/>
            <a:ext cx="7829400" cy="309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FFFFF"/>
                </a:solidFill>
              </a:rPr>
              <a:t>Hypothesis:</a:t>
            </a:r>
            <a:br>
              <a:rPr lang="en" sz="3000">
                <a:solidFill>
                  <a:srgbClr val="FFFFFF"/>
                </a:solidFill>
              </a:rPr>
            </a:br>
            <a:r>
              <a:rPr lang="en" sz="1800">
                <a:solidFill>
                  <a:srgbClr val="FFFFFF"/>
                </a:solidFill>
              </a:rPr>
              <a:t>The Pico Engine provides an elegant platform to develop BBR programs.</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a:spcBef>
                <a:spcPts val="0"/>
              </a:spcBef>
              <a:spcAft>
                <a:spcPts val="0"/>
              </a:spcAft>
              <a:buNone/>
            </a:pPr>
            <a:r>
              <a:rPr lang="en" sz="1800">
                <a:solidFill>
                  <a:srgbClr val="FFFFFF"/>
                </a:solidFill>
              </a:rPr>
              <a:t>They Solve the need to be reactive and distributed. </a:t>
            </a:r>
            <a:endParaRPr sz="1800">
              <a:solidFill>
                <a:srgbClr val="FFFFFF"/>
              </a:solidFill>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
        <p:nvSpPr>
          <p:cNvPr id="319" name="Shape 319"/>
          <p:cNvSpPr txBox="1"/>
          <p:nvPr/>
        </p:nvSpPr>
        <p:spPr>
          <a:xfrm>
            <a:off x="1157850" y="2582975"/>
            <a:ext cx="2998500" cy="141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Reactive</a:t>
            </a:r>
            <a:endParaRPr sz="3000">
              <a:solidFill>
                <a:srgbClr val="FFFFFF"/>
              </a:solidFill>
            </a:endParaRPr>
          </a:p>
          <a:p>
            <a:pPr indent="0" lvl="0" marL="0">
              <a:spcBef>
                <a:spcPts val="0"/>
              </a:spcBef>
              <a:spcAft>
                <a:spcPts val="0"/>
              </a:spcAft>
              <a:buNone/>
            </a:pPr>
            <a:r>
              <a:rPr lang="en" sz="1800">
                <a:solidFill>
                  <a:srgbClr val="FFFFFF"/>
                </a:solidFill>
              </a:rPr>
              <a:t>-event driven</a:t>
            </a:r>
            <a:endParaRPr sz="1800">
              <a:solidFill>
                <a:srgbClr val="FFFFFF"/>
              </a:solidFill>
            </a:endParaRPr>
          </a:p>
          <a:p>
            <a:pPr indent="0" lvl="0" marL="0" rtl="0">
              <a:spcBef>
                <a:spcPts val="0"/>
              </a:spcBef>
              <a:spcAft>
                <a:spcPts val="0"/>
              </a:spcAft>
              <a:buNone/>
            </a:pPr>
            <a:r>
              <a:rPr lang="en" sz="1800">
                <a:solidFill>
                  <a:srgbClr val="FFFFFF"/>
                </a:solidFill>
              </a:rPr>
              <a:t>-loose coupling</a:t>
            </a:r>
            <a:endParaRPr sz="1800">
              <a:solidFill>
                <a:srgbClr val="FFFFFF"/>
              </a:solidFill>
            </a:endParaRPr>
          </a:p>
          <a:p>
            <a:pPr indent="0" lvl="0" marL="0" rtl="0">
              <a:spcBef>
                <a:spcPts val="0"/>
              </a:spcBef>
              <a:spcAft>
                <a:spcPts val="0"/>
              </a:spcAft>
              <a:buNone/>
            </a:pPr>
            <a:r>
              <a:rPr lang="en" sz="1800">
                <a:solidFill>
                  <a:srgbClr val="FFFFFF"/>
                </a:solidFill>
              </a:rPr>
              <a:t>-isolation </a:t>
            </a:r>
            <a:endParaRPr sz="1800">
              <a:solidFill>
                <a:srgbClr val="FFFFFF"/>
              </a:solidFill>
            </a:endParaRPr>
          </a:p>
          <a:p>
            <a:pPr indent="0" lvl="0" marL="0">
              <a:spcBef>
                <a:spcPts val="0"/>
              </a:spcBef>
              <a:spcAft>
                <a:spcPts val="0"/>
              </a:spcAft>
              <a:buNone/>
            </a:pPr>
            <a:r>
              <a:t/>
            </a:r>
            <a:endParaRPr>
              <a:solidFill>
                <a:srgbClr val="FFFFFF"/>
              </a:solidFill>
            </a:endParaRPr>
          </a:p>
        </p:txBody>
      </p:sp>
      <p:sp>
        <p:nvSpPr>
          <p:cNvPr id="320" name="Shape 320"/>
          <p:cNvSpPr txBox="1"/>
          <p:nvPr/>
        </p:nvSpPr>
        <p:spPr>
          <a:xfrm>
            <a:off x="4967825" y="2582975"/>
            <a:ext cx="2068200" cy="153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Distributed</a:t>
            </a:r>
            <a:endParaRPr sz="3000">
              <a:solidFill>
                <a:srgbClr val="FFFFFF"/>
              </a:solidFill>
            </a:endParaRPr>
          </a:p>
          <a:p>
            <a:pPr indent="0" lvl="0" marL="0">
              <a:spcBef>
                <a:spcPts val="0"/>
              </a:spcBef>
              <a:spcAft>
                <a:spcPts val="0"/>
              </a:spcAft>
              <a:buNone/>
            </a:pPr>
            <a:r>
              <a:rPr lang="en" sz="1800">
                <a:solidFill>
                  <a:srgbClr val="FFFFFF"/>
                </a:solidFill>
              </a:rPr>
              <a:t>-independent systems linked by a network</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Research Strategy</a:t>
            </a:r>
            <a:endParaRPr sz="3600">
              <a:solidFill>
                <a:srgbClr val="FFFFFF"/>
              </a:solidFill>
            </a:endParaRPr>
          </a:p>
        </p:txBody>
      </p:sp>
      <p:pic>
        <p:nvPicPr>
          <p:cNvPr id="326" name="Shape 326"/>
          <p:cNvPicPr preferRelativeResize="0"/>
          <p:nvPr/>
        </p:nvPicPr>
        <p:blipFill rotWithShape="1">
          <a:blip r:embed="rId3">
            <a:alphaModFix/>
          </a:blip>
          <a:srcRect b="63356" l="55027" r="1800" t="11446"/>
          <a:stretch/>
        </p:blipFill>
        <p:spPr>
          <a:xfrm>
            <a:off x="4553025" y="738125"/>
            <a:ext cx="3506074" cy="15811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Research Strategy</a:t>
            </a:r>
            <a:endParaRPr sz="3600">
              <a:solidFill>
                <a:srgbClr val="FFFFFF"/>
              </a:solidFill>
            </a:endParaRPr>
          </a:p>
        </p:txBody>
      </p:sp>
      <p:pic>
        <p:nvPicPr>
          <p:cNvPr id="332" name="Shape 332"/>
          <p:cNvPicPr preferRelativeResize="0"/>
          <p:nvPr/>
        </p:nvPicPr>
        <p:blipFill rotWithShape="1">
          <a:blip r:embed="rId3">
            <a:alphaModFix/>
          </a:blip>
          <a:srcRect b="64782" l="12407" r="1960" t="12727"/>
          <a:stretch/>
        </p:blipFill>
        <p:spPr>
          <a:xfrm>
            <a:off x="1084525" y="810938"/>
            <a:ext cx="6969402" cy="1414376"/>
          </a:xfrm>
          <a:prstGeom prst="rect">
            <a:avLst/>
          </a:prstGeom>
          <a:noFill/>
          <a:ln>
            <a:noFill/>
          </a:ln>
        </p:spPr>
      </p:pic>
      <p:pic>
        <p:nvPicPr>
          <p:cNvPr id="333" name="Shape 333"/>
          <p:cNvPicPr preferRelativeResize="0"/>
          <p:nvPr/>
        </p:nvPicPr>
        <p:blipFill rotWithShape="1">
          <a:blip r:embed="rId4">
            <a:alphaModFix/>
          </a:blip>
          <a:srcRect b="64170" l="11944" r="1624" t="12495"/>
          <a:stretch/>
        </p:blipFill>
        <p:spPr>
          <a:xfrm>
            <a:off x="1036900" y="810950"/>
            <a:ext cx="7047748" cy="147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nvSpPr>
        <p:spPr>
          <a:xfrm>
            <a:off x="657300" y="144975"/>
            <a:ext cx="7829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Research Strategy</a:t>
            </a:r>
            <a:endParaRPr sz="3600">
              <a:solidFill>
                <a:srgbClr val="FFFFFF"/>
              </a:solidFill>
            </a:endParaRPr>
          </a:p>
        </p:txBody>
      </p:sp>
      <p:pic>
        <p:nvPicPr>
          <p:cNvPr id="339" name="Shape 339"/>
          <p:cNvPicPr preferRelativeResize="0"/>
          <p:nvPr/>
        </p:nvPicPr>
        <p:blipFill rotWithShape="1">
          <a:blip r:embed="rId3">
            <a:alphaModFix/>
          </a:blip>
          <a:srcRect b="47811" l="12161" r="1831" t="12537"/>
          <a:stretch/>
        </p:blipFill>
        <p:spPr>
          <a:xfrm>
            <a:off x="1072100" y="810275"/>
            <a:ext cx="6980750" cy="2486950"/>
          </a:xfrm>
          <a:prstGeom prst="rect">
            <a:avLst/>
          </a:prstGeom>
          <a:noFill/>
          <a:ln>
            <a:noFill/>
          </a:ln>
        </p:spPr>
      </p:pic>
      <p:sp>
        <p:nvSpPr>
          <p:cNvPr id="340" name="Shape 340"/>
          <p:cNvSpPr txBox="1"/>
          <p:nvPr/>
        </p:nvSpPr>
        <p:spPr>
          <a:xfrm>
            <a:off x="1084525" y="3376525"/>
            <a:ext cx="6969300" cy="14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FFFFFF"/>
              </a:solidFill>
            </a:endParaRPr>
          </a:p>
        </p:txBody>
      </p:sp>
      <p:pic>
        <p:nvPicPr>
          <p:cNvPr id="341" name="Shape 341"/>
          <p:cNvPicPr preferRelativeResize="0"/>
          <p:nvPr/>
        </p:nvPicPr>
        <p:blipFill rotWithShape="1">
          <a:blip r:embed="rId4">
            <a:alphaModFix/>
          </a:blip>
          <a:srcRect b="64170" l="11944" r="1624" t="12495"/>
          <a:stretch/>
        </p:blipFill>
        <p:spPr>
          <a:xfrm>
            <a:off x="1036900" y="810950"/>
            <a:ext cx="7047748" cy="147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