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4" r:id="rId3"/>
    <p:sldId id="395" r:id="rId4"/>
    <p:sldId id="396" r:id="rId5"/>
    <p:sldId id="397" r:id="rId6"/>
    <p:sldId id="398" r:id="rId7"/>
    <p:sldId id="399" r:id="rId8"/>
    <p:sldId id="401" r:id="rId9"/>
    <p:sldId id="408" r:id="rId10"/>
    <p:sldId id="407" r:id="rId11"/>
    <p:sldId id="409" r:id="rId12"/>
    <p:sldId id="403" r:id="rId13"/>
    <p:sldId id="404" r:id="rId14"/>
    <p:sldId id="411" r:id="rId15"/>
    <p:sldId id="405" r:id="rId16"/>
    <p:sldId id="406" r:id="rId17"/>
    <p:sldId id="412" r:id="rId18"/>
    <p:sldId id="416" r:id="rId19"/>
    <p:sldId id="415" r:id="rId20"/>
    <p:sldId id="413" r:id="rId21"/>
    <p:sldId id="414" r:id="rId22"/>
    <p:sldId id="417" r:id="rId23"/>
  </p:sldIdLst>
  <p:sldSz cx="9144000" cy="6858000" type="screen4x3"/>
  <p:notesSz cx="10234613" cy="7099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CC"/>
    <a:srgbClr val="C0C0C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9" autoAdjust="0"/>
    <p:restoredTop sz="87079" autoAdjust="0"/>
  </p:normalViewPr>
  <p:slideViewPr>
    <p:cSldViewPr>
      <p:cViewPr varScale="1">
        <p:scale>
          <a:sx n="88" d="100"/>
          <a:sy n="88" d="100"/>
        </p:scale>
        <p:origin x="8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1253" y="-67"/>
      </p:cViewPr>
      <p:guideLst>
        <p:guide orient="horz" pos="2236"/>
        <p:guide pos="32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2" rIns="99045" bIns="49522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2" rIns="99045" bIns="49522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2" rIns="99045" bIns="49522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2" rIns="99045" bIns="49522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EEC8ADA0-67F0-4719-941D-23E075A44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476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2" rIns="99045" bIns="49522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2" rIns="99045" bIns="49522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2" rIns="99045" bIns="495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2" rIns="99045" bIns="49522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Olivier Spinelli</a:t>
            </a:r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5" tIns="49522" rIns="99045" bIns="49522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8E4D1BB6-C9E8-4B74-9FFE-37E525842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915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468F05-7E2A-4C22-95BD-1D0F2834B8AA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47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705342-7DB1-477C-9C6E-978BAC8EE35B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fr-FR" altLang="en-US" smtClean="0">
                <a:latin typeface="Arial" panose="020B0604020202020204" pitchFamily="34" charset="0"/>
              </a:rPr>
              <a:t>A implémenter dans la classe Parser...</a:t>
            </a:r>
          </a:p>
          <a:p>
            <a:pPr eaLnBrk="1" hangingPunct="1">
              <a:buFontTx/>
              <a:buChar char="-"/>
            </a:pPr>
            <a:r>
              <a:rPr lang="fr-FR" altLang="en-US" smtClean="0">
                <a:latin typeface="Arial" panose="020B0604020202020204" pitchFamily="34" charset="0"/>
              </a:rPr>
              <a:t>Essayer…</a:t>
            </a:r>
          </a:p>
          <a:p>
            <a:pPr eaLnBrk="1" hangingPunct="1">
              <a:buFontTx/>
              <a:buChar char="-"/>
            </a:pPr>
            <a:r>
              <a:rPr lang="fr-FR" altLang="en-US" smtClean="0">
                <a:latin typeface="Arial" panose="020B0604020202020204" pitchFamily="34" charset="0"/>
              </a:rPr>
              <a:t>On passe à l’évaluation</a:t>
            </a:r>
          </a:p>
        </p:txBody>
      </p:sp>
    </p:spTree>
    <p:extLst>
      <p:ext uri="{BB962C8B-B14F-4D97-AF65-F5344CB8AC3E}">
        <p14:creationId xmlns:p14="http://schemas.microsoft.com/office/powerpoint/2010/main" val="261381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363322-9E95-4B2B-A151-AA9B9C491257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1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C9B291-7B4D-4233-91FF-BD0F382D37E5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endParaRPr lang="fr-FR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5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8AEEF3-375C-4DC0-9BFE-E11ACE7CACC8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fr-FR" altLang="en-US" smtClean="0">
                <a:latin typeface="Arial" panose="020B0604020202020204" pitchFamily="34" charset="0"/>
              </a:rPr>
              <a:t>Interface complète</a:t>
            </a:r>
          </a:p>
        </p:txBody>
      </p:sp>
    </p:spTree>
    <p:extLst>
      <p:ext uri="{BB962C8B-B14F-4D97-AF65-F5344CB8AC3E}">
        <p14:creationId xmlns:p14="http://schemas.microsoft.com/office/powerpoint/2010/main" val="104662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AD723B-906B-414C-9BDF-4C13C62EACEC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fr-FR" altLang="en-US" smtClean="0">
                <a:latin typeface="Arial" panose="020B0604020202020204" pitchFamily="34" charset="0"/>
              </a:rPr>
              <a:t>« valeur multiple d’un token » : peut être différente en fonction de la sémantique (byte/uint/ulong).</a:t>
            </a:r>
          </a:p>
          <a:p>
            <a:pPr eaLnBrk="1" hangingPunct="1">
              <a:buFontTx/>
              <a:buChar char="-"/>
            </a:pPr>
            <a:r>
              <a:rPr lang="fr-FR" altLang="en-US" smtClean="0">
                <a:latin typeface="Arial" panose="020B0604020202020204" pitchFamily="34" charset="0"/>
              </a:rPr>
              <a:t>La chaîne d’entrée peut être remplacée par n’importe quel flux.</a:t>
            </a:r>
          </a:p>
        </p:txBody>
      </p:sp>
    </p:spTree>
    <p:extLst>
      <p:ext uri="{BB962C8B-B14F-4D97-AF65-F5344CB8AC3E}">
        <p14:creationId xmlns:p14="http://schemas.microsoft.com/office/powerpoint/2010/main" val="107044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350F76-AE84-4553-8C4C-0915529578C5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5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556F59-001D-41C4-B5AB-2D2C78BA8BC9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fr-FR" altLang="en-US" smtClean="0">
                <a:latin typeface="Arial" panose="020B0604020202020204" pitchFamily="34" charset="0"/>
              </a:rPr>
              <a:t>Il faut, bien sûr, ajouter</a:t>
            </a:r>
          </a:p>
          <a:p>
            <a:pPr lvl="1" eaLnBrk="1" hangingPunct="1"/>
            <a:r>
              <a:rPr lang="fr-FR" altLang="en-US" smtClean="0">
                <a:latin typeface="Arial" panose="020B0604020202020204" pitchFamily="34" charset="0"/>
              </a:rPr>
              <a:t>double _numValue;</a:t>
            </a:r>
          </a:p>
          <a:p>
            <a:pPr lvl="1"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2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619496-76E4-41F9-B6DD-69A99C6939DB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fr-FR" altLang="en-US" smtClean="0">
                <a:latin typeface="Arial" panose="020B0604020202020204" pitchFamily="34" charset="0"/>
              </a:rPr>
              <a:t>Il faut, bien sûr, ajouter</a:t>
            </a:r>
          </a:p>
          <a:p>
            <a:pPr lvl="1" eaLnBrk="1" hangingPunct="1"/>
            <a:r>
              <a:rPr lang="fr-FR" altLang="en-US" smtClean="0">
                <a:latin typeface="Arial" panose="020B0604020202020204" pitchFamily="34" charset="0"/>
              </a:rPr>
              <a:t>double _numValue;</a:t>
            </a:r>
          </a:p>
          <a:p>
            <a:pPr lvl="1" eaLnBrk="1" hangingPunct="1"/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8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0807E0-A504-4B83-A425-AF7CAE27FE54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endParaRPr lang="fr-FR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4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0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9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85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2E2D-1284-48C8-AE2A-78BF1F35A609}" type="datetime1">
              <a:rPr lang="fr-FR" smtClean="0"/>
              <a:pPr/>
              <a:t>jj/01/aa</a:t>
            </a:fld>
            <a:r>
              <a:rPr lang="fr-FR" smtClean="0"/>
              <a:t> </a:t>
            </a:r>
            <a:r>
              <a:rPr lang="fr-FR" sz="700" smtClean="0"/>
              <a:t>– © Intech’Info &amp; Invenietis</a:t>
            </a:r>
            <a:endParaRPr lang="fr-BE" sz="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1402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525344"/>
            <a:ext cx="2448272" cy="29000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C52E2D-1284-48C8-AE2A-78BF1F35A609}" type="datetime1">
              <a:rPr lang="fr-FR" smtClean="0"/>
              <a:pPr/>
              <a:t>jj/01/aa</a:t>
            </a:fld>
            <a:r>
              <a:rPr lang="fr-FR" dirty="0" smtClean="0"/>
              <a:t> </a:t>
            </a:r>
            <a:r>
              <a:rPr lang="fr-FR" sz="700" dirty="0" smtClean="0"/>
              <a:t>– © </a:t>
            </a:r>
            <a:r>
              <a:rPr lang="fr-FR" sz="700" dirty="0" err="1" smtClean="0"/>
              <a:t>Intech’Info</a:t>
            </a:r>
            <a:r>
              <a:rPr lang="fr-FR" sz="700" dirty="0" smtClean="0"/>
              <a:t> &amp; Invenietis</a:t>
            </a:r>
            <a:endParaRPr lang="fr-BE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1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en-US" sz="4000" dirty="0"/>
              <a:t>Analyse Syntaxique : le </a:t>
            </a:r>
            <a:r>
              <a:rPr lang="fr-FR" altLang="en-US" sz="4000" dirty="0" err="1"/>
              <a:t>Tokenizer</a:t>
            </a:r>
            <a:r>
              <a:rPr lang="fr-FR" altLang="en-US" sz="4000" dirty="0"/>
              <a:t/>
            </a:r>
            <a:br>
              <a:rPr lang="fr-FR" altLang="en-US" sz="4000" dirty="0"/>
            </a:br>
            <a:endParaRPr lang="en-US" altLang="en-US" sz="40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en-US" dirty="0" smtClean="0"/>
              <a:t>Préliminaire à tout autre chose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 StringTokenizer : ITokenizer</a:t>
            </a:r>
          </a:p>
        </p:txBody>
      </p:sp>
      <p:sp>
        <p:nvSpPr>
          <p:cNvPr id="721925" name="Rectangle 5"/>
          <p:cNvSpPr>
            <a:spLocks noGrp="1" noChangeArrowheads="1"/>
          </p:cNvSpPr>
          <p:nvPr>
            <p:ph sz="quarter" idx="12"/>
          </p:nvPr>
        </p:nvSpPr>
        <p:spPr>
          <a:xfrm>
            <a:off x="287524" y="1232757"/>
            <a:ext cx="8399276" cy="2916323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fr-FR" altLang="en-US" dirty="0"/>
              <a:t>La classe qui implémente l’interface masque la chaîne d’entrée</a:t>
            </a:r>
          </a:p>
          <a:p>
            <a:pPr eaLnBrk="1" hangingPunct="1">
              <a:defRPr/>
            </a:pPr>
            <a:r>
              <a:rPr lang="fr-FR" altLang="en-US" dirty="0"/>
              <a:t>Tout</a:t>
            </a:r>
            <a:r>
              <a:rPr lang="fr-FR" altLang="en-US" sz="2200" dirty="0" smtClean="0"/>
              <a:t> </a:t>
            </a:r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/>
              <a:t>est</a:t>
            </a:r>
            <a:r>
              <a:rPr lang="en-US" sz="2200" dirty="0"/>
              <a:t> </a:t>
            </a:r>
            <a:r>
              <a:rPr lang="en-US" dirty="0" err="1"/>
              <a:t>potentiellement</a:t>
            </a:r>
            <a:r>
              <a:rPr lang="en-US" dirty="0"/>
              <a:t> </a:t>
            </a:r>
            <a:r>
              <a:rPr lang="en-US" dirty="0" err="1"/>
              <a:t>consommable</a:t>
            </a:r>
            <a:r>
              <a:rPr lang="en-US" dirty="0"/>
              <a:t> par un </a:t>
            </a:r>
            <a:r>
              <a:rPr lang="en-US" dirty="0" err="1" smtClean="0"/>
              <a:t>Tokenizer</a:t>
            </a:r>
            <a:endParaRPr lang="en-US" dirty="0" smtClean="0"/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fr-FR" dirty="0" err="1">
                <a:solidFill>
                  <a:srgbClr val="2B91AF"/>
                </a:solidFill>
              </a:rPr>
              <a:t>StringTokenizer</a:t>
            </a:r>
            <a:r>
              <a:rPr lang="fr-FR" dirty="0" smtClean="0"/>
              <a:t> est un </a:t>
            </a:r>
            <a:r>
              <a:rPr lang="fr-FR" dirty="0" err="1" smtClean="0">
                <a:solidFill>
                  <a:srgbClr val="2B91AF"/>
                </a:solidFill>
              </a:rPr>
              <a:t>ITokenizer</a:t>
            </a:r>
            <a:r>
              <a:rPr lang="fr-FR" dirty="0" smtClean="0"/>
              <a:t> de String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149080"/>
            <a:ext cx="8147248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StringTokenizer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"12 - 7 / 8"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eaLnBrk="1" hangingPunct="1">
              <a:defRPr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StringTokenizer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"Expr is: 12 - 7 / 8"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8 );</a:t>
            </a:r>
          </a:p>
          <a:p>
            <a:pPr eaLnBrk="1" hangingPunct="1">
              <a:defRPr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t3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StringTokenizer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"It is: 12 - 7 / 8, no more!"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6,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count: 11 );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mtClean="0"/>
              <a:t>La classe StringTokenizer (start)</a:t>
            </a:r>
            <a:endParaRPr lang="en-US" altLang="en-US" smtClean="0"/>
          </a:p>
        </p:txBody>
      </p:sp>
      <p:sp>
        <p:nvSpPr>
          <p:cNvPr id="6" name="Rectangle 5"/>
          <p:cNvSpPr/>
          <p:nvPr/>
        </p:nvSpPr>
        <p:spPr>
          <a:xfrm>
            <a:off x="457200" y="1056544"/>
            <a:ext cx="8375848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StringTokenizer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ITokenizer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_toParse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_maxPos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_curToken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StringTokenizer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s, 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StringTokenizer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s,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StringTokenizer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count;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3671888" y="1700213"/>
            <a:ext cx="5184775" cy="4203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z="2500" smtClean="0"/>
              <a:t>Abstraction d’une tête de lecture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 sz="2400" smtClean="0"/>
              <a:t>Forward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en-US" sz="2000" smtClean="0"/>
              <a:t>Avance d’un caractère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 sz="2400" smtClean="0"/>
              <a:t>Peek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en-US" sz="2000" smtClean="0"/>
              <a:t>Lit le caractère sous la tête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 sz="2400" smtClean="0"/>
              <a:t>Read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en-US" sz="2000" smtClean="0"/>
              <a:t>Lit le caractère et avance la tête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 sz="2400" smtClean="0"/>
              <a:t>IsEnd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en-US" sz="2000" smtClean="0"/>
              <a:t>Teste si la fin est atteinte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 sz="2500" smtClean="0"/>
              <a:t>Initialement positionnée avant le premier jeton</a:t>
            </a:r>
          </a:p>
          <a:p>
            <a:pPr lvl="1" eaLnBrk="1" hangingPunct="1">
              <a:lnSpc>
                <a:spcPct val="90000"/>
              </a:lnSpc>
            </a:pPr>
            <a:endParaRPr lang="fr-FR" altLang="en-US" sz="2400" smtClean="0"/>
          </a:p>
        </p:txBody>
      </p:sp>
      <p:sp>
        <p:nvSpPr>
          <p:cNvPr id="5" name="Rectangle 4"/>
          <p:cNvSpPr/>
          <p:nvPr/>
        </p:nvSpPr>
        <p:spPr>
          <a:xfrm>
            <a:off x="719572" y="224644"/>
            <a:ext cx="6462464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StringTokenizer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count;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Peek()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++];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Forward()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maxPos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74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altLang="en-US" smtClean="0"/>
              <a:t>Tokenizer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66725" y="1277020"/>
            <a:ext cx="3852863" cy="1908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z="2500" dirty="0" smtClean="0"/>
              <a:t>Méthodes de base (trop facile)</a:t>
            </a:r>
          </a:p>
          <a:p>
            <a:pPr eaLnBrk="1" hangingPunct="1">
              <a:lnSpc>
                <a:spcPct val="90000"/>
              </a:lnSpc>
            </a:pPr>
            <a:endParaRPr lang="fr-FR" altLang="en-US" sz="2500" dirty="0" smtClean="0"/>
          </a:p>
          <a:p>
            <a:pPr eaLnBrk="1" hangingPunct="1">
              <a:lnSpc>
                <a:spcPct val="90000"/>
              </a:lnSpc>
            </a:pPr>
            <a:r>
              <a:rPr lang="fr-FR" altLang="en-US" sz="2500" dirty="0" smtClean="0"/>
              <a:t>C’est </a:t>
            </a:r>
            <a:r>
              <a:rPr lang="fr-FR" altLang="en-US" sz="2500" dirty="0" err="1" smtClean="0"/>
              <a:t>GetNextToken</a:t>
            </a:r>
            <a:r>
              <a:rPr lang="fr-FR" altLang="en-US" sz="2500" dirty="0" smtClean="0"/>
              <a:t>() qui fait le travail compliqué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3007" y="1226941"/>
            <a:ext cx="4625478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CurrentToken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Match(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t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value =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559" name="Cloud Callout 2"/>
          <p:cNvSpPr>
            <a:spLocks noChangeArrowheads="1"/>
          </p:cNvSpPr>
          <p:nvPr/>
        </p:nvSpPr>
        <p:spPr bwMode="auto">
          <a:xfrm>
            <a:off x="358775" y="4251128"/>
            <a:ext cx="3852863" cy="1728788"/>
          </a:xfrm>
          <a:prstGeom prst="cloudCallout">
            <a:avLst>
              <a:gd name="adj1" fmla="val 61557"/>
              <a:gd name="adj2" fmla="val -446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dirty="0">
                <a:solidFill>
                  <a:schemeClr val="bg1"/>
                </a:solidFill>
              </a:rPr>
              <a:t>Quand </a:t>
            </a:r>
            <a:r>
              <a:rPr lang="fr-FR" altLang="en-US" dirty="0" err="1">
                <a:solidFill>
                  <a:schemeClr val="bg1"/>
                </a:solidFill>
              </a:rPr>
              <a:t>GetNextToken</a:t>
            </a:r>
            <a:r>
              <a:rPr lang="fr-FR" altLang="en-US" dirty="0">
                <a:solidFill>
                  <a:schemeClr val="bg1"/>
                </a:solidFill>
              </a:rPr>
              <a:t>() rencontre un nombre, il stocke sa valeur dans le champ _</a:t>
            </a:r>
            <a:r>
              <a:rPr lang="fr-FR" altLang="en-US" dirty="0" err="1">
                <a:solidFill>
                  <a:schemeClr val="bg1"/>
                </a:solidFill>
              </a:rPr>
              <a:t>doubleValue</a:t>
            </a:r>
            <a:r>
              <a:rPr lang="fr-FR" altLang="en-US" dirty="0">
                <a:solidFill>
                  <a:schemeClr val="bg1"/>
                </a:solidFill>
              </a:rPr>
              <a:t>…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74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altLang="en-US" smtClean="0"/>
              <a:t>Tokenizer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287524" y="1484784"/>
            <a:ext cx="4105275" cy="2628453"/>
          </a:xfrm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fr-FR" altLang="en-US" sz="2500" dirty="0" smtClean="0"/>
              <a:t>Méthodes </a:t>
            </a:r>
            <a:r>
              <a:rPr lang="fr-FR" altLang="en-US" sz="2500" dirty="0" err="1" smtClean="0"/>
              <a:t>helpers</a:t>
            </a:r>
            <a:endParaRPr lang="fr-FR" altLang="en-US" sz="2500" dirty="0" smtClean="0"/>
          </a:p>
          <a:p>
            <a:pPr eaLnBrk="1" hangingPunct="1">
              <a:lnSpc>
                <a:spcPct val="90000"/>
              </a:lnSpc>
              <a:defRPr/>
            </a:pPr>
            <a:endParaRPr lang="fr-FR" altLang="en-US" sz="25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fr-FR" altLang="en-US" sz="2500" dirty="0" smtClean="0"/>
              <a:t>On considère que c’est un entier si le nombre (qui est forcément positif) est plus petit que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.MaxValue</a:t>
            </a:r>
            <a:endParaRPr lang="fr-FR" altLang="en-US" sz="2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11960" y="1376589"/>
            <a:ext cx="49863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MatchInteger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&amp;&amp;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.MaxValue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&amp;&amp;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MatchInteger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&amp;&amp;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.MaxValue )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value =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value = 0;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0116" y="58846"/>
            <a:ext cx="5742384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.EndOfInput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Read();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.IsWhiteSpace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c ) )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.EndOfInput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 = Read();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c )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'+'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.Plus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.Minus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.Div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'('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.OpenPar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')'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.ClosePar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.IsDigit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c ) )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)(c -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!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.IsDigit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c = Peek() ) )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eaLnBrk="1" hangingPunct="1">
              <a:defRPr/>
            </a:pP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val = val * 10 +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)(c - </a:t>
            </a:r>
            <a:r>
              <a:rPr lang="nn-NO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Forward();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.Error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curToken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358775" y="944563"/>
            <a:ext cx="3205163" cy="3097212"/>
          </a:xfrm>
        </p:spPr>
        <p:txBody>
          <a:bodyPr/>
          <a:lstStyle/>
          <a:p>
            <a:pPr marL="400050" indent="-400050" eaLnBrk="1" hangingPunct="1">
              <a:lnSpc>
                <a:spcPct val="90000"/>
              </a:lnSpc>
            </a:pPr>
            <a:r>
              <a:rPr lang="fr-FR" altLang="en-US" sz="2800" smtClean="0"/>
              <a:t>Le cœur</a:t>
            </a:r>
            <a:br>
              <a:rPr lang="fr-FR" altLang="en-US" sz="2800" smtClean="0"/>
            </a:br>
            <a:endParaRPr lang="fr-FR" altLang="en-US" sz="2800" smtClean="0"/>
          </a:p>
          <a:p>
            <a:pPr marL="400050" indent="-40005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fr-FR" altLang="en-US" sz="2000" smtClean="0"/>
              <a:t>Gérer la fin</a:t>
            </a:r>
          </a:p>
          <a:p>
            <a:pPr marL="400050" indent="-40005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fr-FR" altLang="en-US" sz="2000" smtClean="0"/>
              <a:t>Sauter les blancs</a:t>
            </a:r>
          </a:p>
          <a:p>
            <a:pPr marL="400050" indent="-40005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fr-FR" altLang="en-US" sz="2000" smtClean="0"/>
              <a:t>Les « terminaux »</a:t>
            </a:r>
          </a:p>
          <a:p>
            <a:pPr marL="400050" indent="-40005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fr-FR" altLang="en-US" sz="2000" smtClean="0"/>
              <a:t>Les « non-terminaux »</a:t>
            </a:r>
            <a:br>
              <a:rPr lang="fr-FR" altLang="en-US" sz="2000" smtClean="0"/>
            </a:br>
            <a:endParaRPr lang="fr-FR" altLang="en-US" sz="2000" smtClean="0"/>
          </a:p>
          <a:p>
            <a:pPr marL="400050" indent="-400050" eaLnBrk="1" hangingPunct="1">
              <a:lnSpc>
                <a:spcPct val="90000"/>
              </a:lnSpc>
            </a:pPr>
            <a:r>
              <a:rPr lang="fr-FR" altLang="en-US" sz="2800" smtClean="0"/>
              <a:t>Terminé…</a:t>
            </a:r>
          </a:p>
        </p:txBody>
      </p:sp>
      <p:sp>
        <p:nvSpPr>
          <p:cNvPr id="735242" name="AutoShape 10"/>
          <p:cNvSpPr>
            <a:spLocks noChangeArrowheads="1"/>
          </p:cNvSpPr>
          <p:nvPr/>
        </p:nvSpPr>
        <p:spPr bwMode="auto">
          <a:xfrm>
            <a:off x="3527425" y="3429000"/>
            <a:ext cx="5437188" cy="2916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4</a:t>
            </a:r>
          </a:p>
        </p:txBody>
      </p:sp>
      <p:sp>
        <p:nvSpPr>
          <p:cNvPr id="735239" name="AutoShape 7"/>
          <p:cNvSpPr>
            <a:spLocks noChangeArrowheads="1"/>
          </p:cNvSpPr>
          <p:nvPr/>
        </p:nvSpPr>
        <p:spPr bwMode="auto">
          <a:xfrm>
            <a:off x="3527425" y="404813"/>
            <a:ext cx="5437188" cy="2524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1</a:t>
            </a:r>
          </a:p>
        </p:txBody>
      </p:sp>
      <p:sp>
        <p:nvSpPr>
          <p:cNvPr id="735240" name="AutoShape 8"/>
          <p:cNvSpPr>
            <a:spLocks noChangeArrowheads="1"/>
          </p:cNvSpPr>
          <p:nvPr/>
        </p:nvSpPr>
        <p:spPr bwMode="auto">
          <a:xfrm>
            <a:off x="3527425" y="657225"/>
            <a:ext cx="5437188" cy="11160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2</a:t>
            </a:r>
          </a:p>
        </p:txBody>
      </p:sp>
      <p:sp>
        <p:nvSpPr>
          <p:cNvPr id="735241" name="AutoShape 9"/>
          <p:cNvSpPr>
            <a:spLocks noChangeArrowheads="1"/>
          </p:cNvSpPr>
          <p:nvPr/>
        </p:nvSpPr>
        <p:spPr bwMode="auto">
          <a:xfrm>
            <a:off x="3527425" y="1773238"/>
            <a:ext cx="5437188" cy="16557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3</a:t>
            </a:r>
          </a:p>
        </p:txBody>
      </p:sp>
      <p:sp>
        <p:nvSpPr>
          <p:cNvPr id="735243" name="AutoShape 11"/>
          <p:cNvSpPr>
            <a:spLocks noChangeArrowheads="1"/>
          </p:cNvSpPr>
          <p:nvPr/>
        </p:nvSpPr>
        <p:spPr bwMode="auto">
          <a:xfrm>
            <a:off x="4716463" y="3933825"/>
            <a:ext cx="4211637" cy="14747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3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35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42" grpId="0" animBg="1"/>
      <p:bldP spid="735239" grpId="0" animBg="1"/>
      <p:bldP spid="735240" grpId="0" animBg="1"/>
      <p:bldP spid="735241" grpId="0" animBg="1"/>
      <p:bldP spid="735243" grpId="0" animBg="1"/>
      <p:bldP spid="73524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9572" y="1893441"/>
            <a:ext cx="8298668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DumpTokens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"Tokens in '{0}':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 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StringTokenizer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StringTokenizer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s 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p.GetNextToken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.EndOfInput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p.CurrentToken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p.MatchDouble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)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({0})"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p.GetNextToken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eos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74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altLang="en-US" smtClean="0"/>
              <a:t>Tokenizer : Voir le résultat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sz="quarter" idx="12"/>
          </p:nvPr>
        </p:nvSpPr>
        <p:spPr>
          <a:xfrm>
            <a:off x="466725" y="1082674"/>
            <a:ext cx="8534400" cy="101441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z="2500" dirty="0" smtClean="0"/>
              <a:t>Petite fonction utilitaire, pour visualiser le résultat :</a:t>
            </a:r>
          </a:p>
        </p:txBody>
      </p:sp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971600" y="2673350"/>
            <a:ext cx="7848871" cy="2232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smtClean="0"/>
              <a:t>Exercice n°1 – les: petits::points…</a:t>
            </a:r>
            <a:endParaRPr lang="en-US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125538"/>
            <a:ext cx="8229600" cy="1690687"/>
          </a:xfrm>
        </p:spPr>
        <p:txBody>
          <a:bodyPr/>
          <a:lstStyle/>
          <a:p>
            <a:r>
              <a:rPr lang="fr-FR" altLang="en-US" dirty="0" smtClean="0"/>
              <a:t>Le langage que l’on veut analyser utilise :</a:t>
            </a:r>
          </a:p>
          <a:p>
            <a:pPr lvl="1"/>
            <a:r>
              <a:rPr lang="fr-FR" altLang="en-US" sz="2000" dirty="0" smtClean="0"/>
              <a:t>« ; », « : », </a:t>
            </a:r>
            <a:r>
              <a:rPr lang="fr-FR" altLang="en-US" sz="2000" dirty="0"/>
              <a:t>« :: », « </a:t>
            </a:r>
            <a:r>
              <a:rPr lang="fr-FR" altLang="en-US" sz="2000" dirty="0" smtClean="0"/>
              <a:t>,</a:t>
            </a:r>
            <a:r>
              <a:rPr lang="fr-FR" altLang="en-US" sz="2000" dirty="0"/>
              <a:t> », </a:t>
            </a:r>
            <a:r>
              <a:rPr lang="fr-FR" altLang="en-US" sz="2000" dirty="0" smtClean="0"/>
              <a:t>« . </a:t>
            </a:r>
            <a:r>
              <a:rPr lang="fr-FR" altLang="en-US" sz="2000" dirty="0"/>
              <a:t>» et « [ », « ] </a:t>
            </a:r>
            <a:r>
              <a:rPr lang="fr-FR" altLang="en-US" sz="2000" dirty="0" smtClean="0"/>
              <a:t>»</a:t>
            </a:r>
            <a:r>
              <a:rPr lang="fr-FR" altLang="en-US" sz="2000" dirty="0"/>
              <a:t> et « </a:t>
            </a:r>
            <a:r>
              <a:rPr lang="fr-FR" altLang="en-US" sz="2000" dirty="0" smtClean="0"/>
              <a:t>{ </a:t>
            </a:r>
            <a:r>
              <a:rPr lang="fr-FR" altLang="en-US" sz="2000" dirty="0"/>
              <a:t>», « </a:t>
            </a:r>
            <a:r>
              <a:rPr lang="fr-FR" altLang="en-US" sz="2000" dirty="0" smtClean="0"/>
              <a:t>} </a:t>
            </a:r>
            <a:r>
              <a:rPr lang="fr-FR" altLang="en-US" sz="2000" dirty="0"/>
              <a:t>»</a:t>
            </a:r>
            <a:r>
              <a:rPr lang="fr-FR" altLang="en-US" sz="2000" dirty="0" smtClean="0"/>
              <a:t> dans sa syntaxe</a:t>
            </a:r>
          </a:p>
          <a:p>
            <a:pPr lvl="1"/>
            <a:r>
              <a:rPr lang="fr-FR" altLang="en-US" sz="2000" dirty="0" smtClean="0"/>
              <a:t>En anglais: Colon, </a:t>
            </a:r>
            <a:r>
              <a:rPr lang="fr-FR" altLang="en-US" sz="2000" dirty="0" err="1" smtClean="0"/>
              <a:t>DoubleColon</a:t>
            </a:r>
            <a:r>
              <a:rPr lang="fr-FR" altLang="en-US" sz="2000" dirty="0" smtClean="0"/>
              <a:t>, Comm</a:t>
            </a:r>
            <a:r>
              <a:rPr lang="fr-FR" altLang="en-US" sz="2000" dirty="0"/>
              <a:t>a</a:t>
            </a:r>
            <a:r>
              <a:rPr lang="fr-FR" altLang="en-US" sz="2000" dirty="0" smtClean="0"/>
              <a:t>, Dot, </a:t>
            </a:r>
            <a:r>
              <a:rPr lang="fr-FR" altLang="en-US" sz="2000" dirty="0" err="1" smtClean="0"/>
              <a:t>OpenSquare</a:t>
            </a:r>
            <a:r>
              <a:rPr lang="fr-FR" altLang="en-US" sz="2000" dirty="0" smtClean="0"/>
              <a:t>, </a:t>
            </a:r>
            <a:r>
              <a:rPr lang="fr-FR" altLang="en-US" sz="2000" dirty="0" err="1" smtClean="0"/>
              <a:t>CloseSquare</a:t>
            </a:r>
            <a:r>
              <a:rPr lang="fr-FR" altLang="en-US" sz="2000" dirty="0" smtClean="0"/>
              <a:t>, </a:t>
            </a:r>
            <a:r>
              <a:rPr lang="fr-FR" altLang="en-US" sz="2000" dirty="0" err="1" smtClean="0"/>
              <a:t>OpenBracket</a:t>
            </a:r>
            <a:r>
              <a:rPr lang="fr-FR" altLang="en-US" sz="2000" dirty="0" smtClean="0"/>
              <a:t>, </a:t>
            </a:r>
            <a:r>
              <a:rPr lang="fr-FR" altLang="en-US" sz="2000" dirty="0" err="1" smtClean="0"/>
              <a:t>CloseBracket</a:t>
            </a:r>
            <a:r>
              <a:rPr lang="fr-FR" altLang="en-US" sz="2000" dirty="0" smtClean="0"/>
              <a:t>.</a:t>
            </a:r>
          </a:p>
          <a:p>
            <a:pPr lvl="1"/>
            <a:r>
              <a:rPr lang="fr-FR" altLang="en-US" sz="2400" dirty="0" smtClean="0"/>
              <a:t>On doit les supporter</a:t>
            </a:r>
          </a:p>
          <a:p>
            <a:endParaRPr lang="fr-FR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932040" y="3104964"/>
            <a:ext cx="344809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...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SemiColon</a:t>
            </a:r>
            <a:r>
              <a:rPr 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=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…,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Colon         = …,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DoubleColon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…, </a:t>
            </a:r>
          </a:p>
          <a:p>
            <a:pPr eaLnBrk="1" hangingPunct="1">
              <a:defRPr/>
            </a:pPr>
            <a:r>
              <a:rPr lang="fr-FR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Comma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= …,</a:t>
            </a:r>
          </a:p>
          <a:p>
            <a:pPr eaLnBrk="1" hangingPunct="1">
              <a:defRPr/>
            </a:pP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Dot           =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…,</a:t>
            </a:r>
          </a:p>
          <a:p>
            <a:pPr eaLnBrk="1" hangingPunct="1">
              <a:defRPr/>
            </a:pPr>
            <a:r>
              <a:rPr lang="fr-FR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alt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OpenSquare</a:t>
            </a:r>
            <a:r>
              <a:rPr lang="fr-FR" alt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…,</a:t>
            </a:r>
            <a:endParaRPr lang="fr-FR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fr-FR" alt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alt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CloseSquare</a:t>
            </a:r>
            <a:r>
              <a:rPr lang="fr-FR" alt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fr-FR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…,</a:t>
            </a:r>
          </a:p>
          <a:p>
            <a:pPr eaLnBrk="1" hangingPunct="1">
              <a:defRPr/>
            </a:pPr>
            <a:r>
              <a:rPr lang="fr-FR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alt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OpenBracket</a:t>
            </a:r>
            <a:r>
              <a:rPr lang="fr-FR" alt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fr-FR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…,</a:t>
            </a:r>
          </a:p>
          <a:p>
            <a:pPr eaLnBrk="1" hangingPunct="1">
              <a:defRPr/>
            </a:pPr>
            <a:r>
              <a:rPr lang="fr-FR" alt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fr-FR" alt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CloseBracket</a:t>
            </a:r>
            <a:r>
              <a:rPr lang="fr-FR" alt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fr-FR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smtClean="0"/>
              <a:t>Exercice n°2 – les commentaires</a:t>
            </a:r>
            <a:endParaRPr lang="en-US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125538"/>
            <a:ext cx="8229600" cy="1690687"/>
          </a:xfrm>
        </p:spPr>
        <p:txBody>
          <a:bodyPr/>
          <a:lstStyle/>
          <a:p>
            <a:r>
              <a:rPr lang="fr-FR" altLang="en-US" dirty="0" smtClean="0"/>
              <a:t>Le langage que l’on veut analyser définit des commentaires</a:t>
            </a:r>
          </a:p>
          <a:p>
            <a:pPr lvl="1"/>
            <a:r>
              <a:rPr lang="fr-FR" altLang="en-US" dirty="0" smtClean="0"/>
              <a:t>// jusqu’à la fin de la ligne</a:t>
            </a:r>
          </a:p>
          <a:p>
            <a:pPr lvl="1"/>
            <a:r>
              <a:rPr lang="fr-FR" altLang="en-US" dirty="0" smtClean="0"/>
              <a:t>/* bloc de commentaires (peut contenir des sauts de lignes) */</a:t>
            </a:r>
          </a:p>
          <a:p>
            <a:r>
              <a:rPr lang="fr-FR" altLang="en-US" dirty="0" smtClean="0"/>
              <a:t>Il s’agit de les ignorer totalement</a:t>
            </a:r>
          </a:p>
          <a:p>
            <a:pPr lvl="1"/>
            <a:r>
              <a:rPr lang="fr-FR" altLang="en-US" dirty="0" smtClean="0"/>
              <a:t>Ils n’apparaissent pas en tant que </a:t>
            </a:r>
            <a:r>
              <a:rPr lang="fr-FR" altLang="en-US" dirty="0" err="1" smtClean="0"/>
              <a:t>tokens</a:t>
            </a:r>
            <a:endParaRPr lang="fr-FR" altLang="en-US" dirty="0" smtClean="0"/>
          </a:p>
          <a:p>
            <a:pPr lvl="1"/>
            <a:endParaRPr lang="fr-FR" altLang="en-US" dirty="0" smtClean="0"/>
          </a:p>
          <a:p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32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smtClean="0"/>
              <a:t>Exercice n°3 – les identifiants</a:t>
            </a:r>
            <a:endParaRPr lang="en-US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287393"/>
            <a:ext cx="8229600" cy="1528832"/>
          </a:xfrm>
        </p:spPr>
        <p:txBody>
          <a:bodyPr/>
          <a:lstStyle/>
          <a:p>
            <a:r>
              <a:rPr lang="fr-FR" altLang="en-US" dirty="0" smtClean="0"/>
              <a:t>Supporter les </a:t>
            </a:r>
            <a:r>
              <a:rPr lang="fr-FR" altLang="en-US" dirty="0" err="1" smtClean="0"/>
              <a:t>tokens</a:t>
            </a:r>
            <a:r>
              <a:rPr lang="fr-FR" altLang="en-US" dirty="0" smtClean="0"/>
              <a:t> de type « identifiants »</a:t>
            </a:r>
          </a:p>
          <a:p>
            <a:pPr lvl="1"/>
            <a:r>
              <a:rPr lang="fr-FR" altLang="en-US" sz="2400" dirty="0" smtClean="0"/>
              <a:t>Commence par un caractère alphabétique ou _</a:t>
            </a:r>
          </a:p>
          <a:p>
            <a:pPr lvl="1"/>
            <a:r>
              <a:rPr lang="fr-FR" altLang="en-US" sz="2400" dirty="0" smtClean="0"/>
              <a:t>Suivi par une suite d’alphanumériques ou de _</a:t>
            </a:r>
          </a:p>
          <a:p>
            <a:endParaRPr lang="fr-FR" alt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004048" y="4905164"/>
            <a:ext cx="42089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ITokenizer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MatchIdentifier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MatchIdentifier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547" y="3509717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Identifier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044392"/>
            <a:ext cx="4366828" cy="31209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altLang="en-US" sz="3200" dirty="0">
                <a:solidFill>
                  <a:srgbClr val="2C2C2C"/>
                </a:solidFill>
              </a:rPr>
              <a:t>Principe</a:t>
            </a:r>
          </a:p>
          <a:p>
            <a:pPr lvl="1" fontAlgn="auto">
              <a:spcAft>
                <a:spcPts val="0"/>
              </a:spcAft>
            </a:pPr>
            <a:r>
              <a:rPr lang="fr-FR" altLang="en-US" sz="2400" dirty="0">
                <a:solidFill>
                  <a:srgbClr val="2C2C2C"/>
                </a:solidFill>
              </a:rPr>
              <a:t>Détecter le premier caractère</a:t>
            </a:r>
          </a:p>
          <a:p>
            <a:pPr lvl="1" fontAlgn="auto">
              <a:spcAft>
                <a:spcPts val="0"/>
              </a:spcAft>
            </a:pPr>
            <a:r>
              <a:rPr lang="fr-FR" altLang="en-US" sz="2400" dirty="0">
                <a:solidFill>
                  <a:srgbClr val="2C2C2C"/>
                </a:solidFill>
              </a:rPr>
              <a:t>Accumuler les caractères dans un buffer interne: un </a:t>
            </a:r>
            <a:r>
              <a:rPr lang="fr-FR" altLang="en-US" sz="2400" dirty="0" err="1">
                <a:solidFill>
                  <a:srgbClr val="2B91AF"/>
                </a:solidFill>
              </a:rPr>
              <a:t>StringBuilder</a:t>
            </a:r>
            <a:endParaRPr lang="fr-FR" altLang="en-US" sz="2400" dirty="0">
              <a:solidFill>
                <a:srgbClr val="2B91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Description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Nous allons implémenter une grammaire simple</a:t>
            </a:r>
          </a:p>
          <a:p>
            <a:pPr eaLnBrk="1" hangingPunct="1"/>
            <a:r>
              <a:rPr lang="fr-FR" altLang="en-US" smtClean="0"/>
              <a:t>Suffisante pour évaluer des expressions arithmétique simples</a:t>
            </a:r>
          </a:p>
          <a:p>
            <a:pPr lvl="2" eaLnBrk="1" hangingPunct="1"/>
            <a:r>
              <a:rPr lang="fr-FR" altLang="en-US" smtClean="0"/>
              <a:t>Les quatre opérateurs + - * /</a:t>
            </a:r>
          </a:p>
          <a:p>
            <a:pPr lvl="2" eaLnBrk="1" hangingPunct="1"/>
            <a:r>
              <a:rPr lang="fr-FR" altLang="en-US" smtClean="0"/>
              <a:t>Les Parenthèses</a:t>
            </a:r>
          </a:p>
          <a:p>
            <a:pPr lvl="2" eaLnBrk="1" hangingPunct="1"/>
            <a:r>
              <a:rPr lang="fr-FR" altLang="en-US" smtClean="0"/>
              <a:t>Les nombres entiers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smtClean="0"/>
              <a:t>Exercice n°4 – Les "String" </a:t>
            </a:r>
            <a:endParaRPr lang="en-US" alt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125538"/>
            <a:ext cx="8229600" cy="2375470"/>
          </a:xfrm>
        </p:spPr>
        <p:txBody>
          <a:bodyPr/>
          <a:lstStyle/>
          <a:p>
            <a:r>
              <a:rPr lang="fr-FR" altLang="en-US" dirty="0" smtClean="0"/>
              <a:t>Supporter les </a:t>
            </a:r>
            <a:r>
              <a:rPr lang="fr-FR" altLang="en-US" dirty="0" err="1" smtClean="0"/>
              <a:t>tokens</a:t>
            </a:r>
            <a:r>
              <a:rPr lang="fr-FR" altLang="en-US" dirty="0" smtClean="0"/>
              <a:t> de type « string »</a:t>
            </a:r>
          </a:p>
          <a:p>
            <a:pPr lvl="1"/>
            <a:r>
              <a:rPr lang="fr-FR" altLang="en-US" sz="2400" dirty="0" smtClean="0"/>
              <a:t>Un " suivi de n’importe quoi jusqu’à un " </a:t>
            </a:r>
          </a:p>
          <a:p>
            <a:pPr lvl="1"/>
            <a:r>
              <a:rPr lang="fr-FR" altLang="en-US" sz="2400" dirty="0" smtClean="0"/>
              <a:t>Attention: \" est en fait " </a:t>
            </a:r>
          </a:p>
          <a:p>
            <a:pPr lvl="1"/>
            <a:r>
              <a:rPr lang="fr-FR" altLang="en-US" sz="2400" dirty="0" smtClean="0"/>
              <a:t>Il faut supporter les caractères Unicode</a:t>
            </a:r>
          </a:p>
          <a:p>
            <a:pPr lvl="2"/>
            <a:r>
              <a:rPr lang="fr-FR" altLang="en-US" sz="2000" dirty="0" smtClean="0"/>
              <a:t>Par exemple, </a:t>
            </a:r>
            <a:r>
              <a:rPr lang="fr-FR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\u2145 </a:t>
            </a:r>
            <a:r>
              <a:rPr lang="fr-FR" altLang="en-US" sz="2000" dirty="0"/>
              <a:t>est le caractère </a:t>
            </a:r>
            <a:r>
              <a:rPr lang="am-ET" altLang="en-US" sz="2000" dirty="0" smtClean="0"/>
              <a:t>ቅ</a:t>
            </a:r>
            <a:r>
              <a:rPr lang="fr-FR" altLang="en-US" sz="2000" dirty="0" smtClean="0"/>
              <a:t> et </a:t>
            </a:r>
            <a:r>
              <a:rPr lang="fr-FR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\u3712 </a:t>
            </a:r>
            <a:r>
              <a:rPr lang="fr-FR" altLang="en-US" sz="2000" dirty="0"/>
              <a:t>est </a:t>
            </a:r>
            <a:r>
              <a:rPr lang="ja-JP" altLang="en-US" sz="2000" dirty="0"/>
              <a:t>㜒</a:t>
            </a:r>
            <a:endParaRPr lang="fr-FR" altLang="en-US" sz="2000" dirty="0"/>
          </a:p>
          <a:p>
            <a:pPr lvl="2"/>
            <a:endParaRPr lang="fr-FR" altLang="en-US" sz="2800" dirty="0"/>
          </a:p>
          <a:p>
            <a:endParaRPr lang="fr-FR" altLang="en-US" dirty="0" smtClean="0"/>
          </a:p>
          <a:p>
            <a:endParaRPr lang="fr-FR" altLang="en-US" sz="1600" dirty="0" smtClean="0"/>
          </a:p>
          <a:p>
            <a:endParaRPr lang="fr-FR" altLang="en-US" sz="1600" dirty="0"/>
          </a:p>
          <a:p>
            <a:endParaRPr lang="fr-FR" altLang="en-US" sz="1600" dirty="0"/>
          </a:p>
          <a:p>
            <a:r>
              <a:rPr lang="fr-FR" altLang="en-US" sz="2800" dirty="0" smtClean="0"/>
              <a:t>La capture du </a:t>
            </a:r>
            <a:r>
              <a:rPr lang="fr-FR" altLang="en-US" sz="2800" dirty="0" err="1" smtClean="0"/>
              <a:t>token</a:t>
            </a:r>
            <a:r>
              <a:rPr lang="fr-FR" altLang="en-US" sz="2800" dirty="0" smtClean="0"/>
              <a:t> string réutilise le buffer (</a:t>
            </a:r>
            <a:r>
              <a:rPr lang="fr-FR" altLang="en-US" sz="2800" dirty="0" err="1" smtClean="0">
                <a:solidFill>
                  <a:srgbClr val="2B91AF"/>
                </a:solidFill>
              </a:rPr>
              <a:t>StringBuilder</a:t>
            </a:r>
            <a:r>
              <a:rPr lang="fr-FR" altLang="en-US" sz="2800" dirty="0" smtClean="0"/>
              <a:t>) utilisé par les identifiants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3572572"/>
            <a:ext cx="3132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5897" y="3581725"/>
            <a:ext cx="540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ITokenizer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);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dirty="0" smtClean="0"/>
              <a:t>Exercice n°5 – Les nombres flottants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Accepter les nombres flottants</a:t>
            </a:r>
          </a:p>
          <a:p>
            <a:pPr lvl="1">
              <a:defRPr/>
            </a:pPr>
            <a:r>
              <a:rPr lang="fr-FR" dirty="0" smtClean="0"/>
              <a:t>Tel que : 125.65e-54 ou 0.54548E+14</a:t>
            </a:r>
          </a:p>
          <a:p>
            <a:pPr lvl="1">
              <a:defRPr/>
            </a:pPr>
            <a:r>
              <a:rPr lang="fr-FR" dirty="0" smtClean="0"/>
              <a:t>C’est plus compliqué</a:t>
            </a:r>
          </a:p>
          <a:p>
            <a:pPr lvl="1">
              <a:defRPr/>
            </a:pPr>
            <a:endParaRPr lang="fr-FR" sz="1600" dirty="0" smtClean="0"/>
          </a:p>
          <a:p>
            <a:pPr>
              <a:defRPr/>
            </a:pPr>
            <a:r>
              <a:rPr lang="fr-FR" sz="2400" dirty="0" smtClean="0"/>
              <a:t>Indices</a:t>
            </a:r>
          </a:p>
          <a:p>
            <a:pPr lvl="1">
              <a:defRPr/>
            </a:pPr>
            <a:r>
              <a:rPr lang="fr-FR" sz="2000" dirty="0" smtClean="0"/>
              <a:t>Il faut collecter les caractères dans le buffer interne (le </a:t>
            </a:r>
            <a:r>
              <a:rPr lang="fr-FR" sz="2000" dirty="0" err="1" smtClean="0"/>
              <a:t>StringBuilder</a:t>
            </a:r>
            <a:r>
              <a:rPr lang="fr-FR" sz="2000" dirty="0" smtClean="0"/>
              <a:t> utilisé pour les identifiants)</a:t>
            </a:r>
          </a:p>
          <a:p>
            <a:pPr lvl="1">
              <a:defRPr/>
            </a:pPr>
            <a:r>
              <a:rPr lang="fr-FR" sz="2000" dirty="0" smtClean="0"/>
              <a:t>Utiliser </a:t>
            </a:r>
            <a:r>
              <a:rPr lang="fr-FR" sz="2000" dirty="0" err="1" smtClean="0"/>
              <a:t>Double.Parse</a:t>
            </a:r>
            <a:r>
              <a:rPr lang="fr-FR" sz="2000" dirty="0" smtClean="0"/>
              <a:t> pour obtenir la valeur (si c’est nécessaire)</a:t>
            </a:r>
          </a:p>
          <a:p>
            <a:pPr lvl="1">
              <a:defRPr/>
            </a:pPr>
            <a:r>
              <a:rPr lang="fr-FR" sz="2000" dirty="0" smtClean="0"/>
              <a:t>Il faut faire évoluer les </a:t>
            </a:r>
            <a:r>
              <a:rPr lang="fr-FR" sz="2000" dirty="0" err="1" smtClean="0"/>
              <a:t>MatchInteger</a:t>
            </a:r>
            <a:endParaRPr lang="fr-FR" sz="2000" dirty="0" smtClean="0"/>
          </a:p>
          <a:p>
            <a:pPr lvl="2">
              <a:defRPr/>
            </a:pPr>
            <a:r>
              <a:rPr lang="fr-FR" sz="1600" dirty="0" smtClean="0"/>
              <a:t>« 2.54 » n’est pas l’entier 2</a:t>
            </a:r>
          </a:p>
          <a:p>
            <a:pPr lvl="2">
              <a:defRPr/>
            </a:pPr>
            <a:r>
              <a:rPr lang="fr-FR" sz="1600" dirty="0" smtClean="0"/>
              <a:t>Même « 2.0 » n’est pas l’entier 2 car il contient la partie décimale (même si elle vaut 0)</a:t>
            </a:r>
          </a:p>
          <a:p>
            <a:pPr lvl="2">
              <a:defRPr/>
            </a:pPr>
            <a:r>
              <a:rPr lang="fr-FR" sz="1600" dirty="0" smtClean="0"/>
              <a:t>« 1e3 » peut-il être considéré comme un entier ?</a:t>
            </a:r>
            <a:br>
              <a:rPr lang="fr-FR" sz="1600" dirty="0" smtClean="0"/>
            </a:br>
            <a:r>
              <a:rPr lang="fr-FR" sz="1600" dirty="0" smtClean="0"/>
              <a:t>On pourrait mais il ne vaut mieux pas : c’est l’écriture d’un flottant !</a:t>
            </a:r>
          </a:p>
          <a:p>
            <a:pPr lvl="2">
              <a:defRPr/>
            </a:pPr>
            <a:endParaRPr lang="fr-FR" sz="1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en-US" dirty="0" smtClean="0"/>
              <a:t>Exercice n°6 – Line, </a:t>
            </a:r>
            <a:r>
              <a:rPr lang="fr-FR" altLang="en-US" dirty="0" err="1" smtClean="0"/>
              <a:t>Column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2268251"/>
          </a:xfrm>
        </p:spPr>
        <p:txBody>
          <a:bodyPr/>
          <a:lstStyle/>
          <a:p>
            <a:pPr>
              <a:defRPr/>
            </a:pPr>
            <a:r>
              <a:rPr lang="fr-FR" sz="2800" dirty="0" smtClean="0"/>
              <a:t>Le </a:t>
            </a:r>
            <a:r>
              <a:rPr lang="fr-FR" sz="2800" dirty="0" err="1" smtClean="0"/>
              <a:t>Tokenizer</a:t>
            </a:r>
            <a:r>
              <a:rPr lang="fr-FR" sz="2800" dirty="0" smtClean="0"/>
              <a:t> doit exposer un numéro de ligne et de colonne pour le </a:t>
            </a:r>
            <a:r>
              <a:rPr lang="fr-FR" sz="2800" dirty="0" err="1" smtClean="0"/>
              <a:t>token</a:t>
            </a:r>
            <a:r>
              <a:rPr lang="fr-FR" sz="2800" dirty="0" smtClean="0"/>
              <a:t> courant</a:t>
            </a:r>
          </a:p>
          <a:p>
            <a:pPr lvl="1">
              <a:defRPr/>
            </a:pPr>
            <a:r>
              <a:rPr lang="fr-FR" sz="2000" dirty="0" smtClean="0"/>
              <a:t>C’est bien pratique en cas d’erreur de syntaxe pour remonter une information utile à l’utilisateur</a:t>
            </a:r>
          </a:p>
          <a:p>
            <a:pPr lvl="1">
              <a:defRPr/>
            </a:pPr>
            <a:endParaRPr lang="fr-FR" sz="1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935596" y="2996952"/>
            <a:ext cx="74705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ITokenizer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 the zero-based line number of the current token.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CurrentLineNumber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Gets the zero-based column number of the current token.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CurrentColumnNumber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080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Le principe de l’Analyse Syntaxique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377825" y="1052513"/>
            <a:ext cx="7848600" cy="2913062"/>
          </a:xfrm>
        </p:spPr>
        <p:txBody>
          <a:bodyPr/>
          <a:lstStyle/>
          <a:p>
            <a:pPr eaLnBrk="1" hangingPunct="1"/>
            <a:r>
              <a:rPr lang="fr-FR" altLang="en-US" sz="2800" smtClean="0"/>
              <a:t>Le Tokenizer est le premier composant d’un analyseur syntaxique</a:t>
            </a:r>
          </a:p>
          <a:p>
            <a:pPr eaLnBrk="1" hangingPunct="1"/>
            <a:r>
              <a:rPr lang="fr-FR" altLang="en-US" sz="2800" smtClean="0"/>
              <a:t>Derrière un Tokenizer on trouve très souvent un Analyser</a:t>
            </a:r>
          </a:p>
          <a:p>
            <a:pPr eaLnBrk="1" hangingPunct="1"/>
            <a:r>
              <a:rPr lang="fr-FR" altLang="en-US" sz="2800" smtClean="0"/>
              <a:t>Un Analyser produit très souvent un Arbre Syntaxique Abstrait (Abstract Syntax Tree)</a:t>
            </a:r>
          </a:p>
        </p:txBody>
      </p:sp>
      <p:sp>
        <p:nvSpPr>
          <p:cNvPr id="2" name="Snip and Round Single Corner Rectangle 1"/>
          <p:cNvSpPr/>
          <p:nvPr/>
        </p:nvSpPr>
        <p:spPr bwMode="auto">
          <a:xfrm>
            <a:off x="520700" y="4651375"/>
            <a:ext cx="974725" cy="676275"/>
          </a:xfrm>
          <a:prstGeom prst="snip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/>
          <a:lstStyle/>
          <a:p>
            <a:pPr eaLnBrk="1" hangingPunct="1">
              <a:defRPr/>
            </a:pPr>
            <a:r>
              <a:rPr lang="fr-FR" sz="1200" dirty="0">
                <a:latin typeface="Arial" charset="0"/>
              </a:rPr>
              <a:t>12 – (78 / 5 + 3)</a:t>
            </a:r>
            <a:endParaRPr lang="en-US" sz="1200" dirty="0">
              <a:latin typeface="Arial" charset="0"/>
            </a:endParaRPr>
          </a:p>
        </p:txBody>
      </p:sp>
      <p:sp>
        <p:nvSpPr>
          <p:cNvPr id="8199" name="Right Arrow 2"/>
          <p:cNvSpPr>
            <a:spLocks noChangeArrowheads="1"/>
          </p:cNvSpPr>
          <p:nvPr/>
        </p:nvSpPr>
        <p:spPr bwMode="auto">
          <a:xfrm>
            <a:off x="1550988" y="4737100"/>
            <a:ext cx="828675" cy="504825"/>
          </a:xfrm>
          <a:prstGeom prst="rightArrow">
            <a:avLst>
              <a:gd name="adj1" fmla="val 50000"/>
              <a:gd name="adj2" fmla="val 4996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1400" b="1">
                <a:solidFill>
                  <a:srgbClr val="0070C0"/>
                </a:solidFill>
              </a:rPr>
              <a:t>string</a:t>
            </a:r>
            <a:endParaRPr lang="en-US" altLang="en-US" sz="1400" b="1">
              <a:solidFill>
                <a:srgbClr val="0070C0"/>
              </a:solidFill>
            </a:endParaRPr>
          </a:p>
        </p:txBody>
      </p:sp>
      <p:sp>
        <p:nvSpPr>
          <p:cNvPr id="8200" name="Regular Pentagon 4"/>
          <p:cNvSpPr>
            <a:spLocks noChangeArrowheads="1"/>
          </p:cNvSpPr>
          <p:nvPr/>
        </p:nvSpPr>
        <p:spPr bwMode="auto">
          <a:xfrm>
            <a:off x="2379663" y="4233863"/>
            <a:ext cx="1408112" cy="1439862"/>
          </a:xfrm>
          <a:prstGeom prst="pentag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en-US" sz="1400"/>
          </a:p>
          <a:p>
            <a:pPr algn="ctr" eaLnBrk="1" hangingPunct="1"/>
            <a:r>
              <a:rPr lang="fr-FR" altLang="en-US"/>
              <a:t>Tokenizer</a:t>
            </a:r>
            <a:endParaRPr lang="en-US" altLang="en-US" sz="1400"/>
          </a:p>
        </p:txBody>
      </p:sp>
      <p:sp>
        <p:nvSpPr>
          <p:cNvPr id="8201" name="Right Arrow 10"/>
          <p:cNvSpPr>
            <a:spLocks noChangeArrowheads="1"/>
          </p:cNvSpPr>
          <p:nvPr/>
        </p:nvSpPr>
        <p:spPr bwMode="auto">
          <a:xfrm>
            <a:off x="3886200" y="4694238"/>
            <a:ext cx="828675" cy="503237"/>
          </a:xfrm>
          <a:prstGeom prst="rightArrow">
            <a:avLst>
              <a:gd name="adj1" fmla="val 50000"/>
              <a:gd name="adj2" fmla="val 5011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1400" b="1">
                <a:solidFill>
                  <a:srgbClr val="0070C0"/>
                </a:solidFill>
              </a:rPr>
              <a:t>tokens</a:t>
            </a:r>
            <a:endParaRPr lang="en-US" altLang="en-US" sz="1400" b="1">
              <a:solidFill>
                <a:srgbClr val="0070C0"/>
              </a:solidFill>
            </a:endParaRPr>
          </a:p>
        </p:txBody>
      </p:sp>
      <p:sp>
        <p:nvSpPr>
          <p:cNvPr id="8202" name="Regular Pentagon 11"/>
          <p:cNvSpPr>
            <a:spLocks noChangeArrowheads="1"/>
          </p:cNvSpPr>
          <p:nvPr/>
        </p:nvSpPr>
        <p:spPr bwMode="auto">
          <a:xfrm>
            <a:off x="4714875" y="4189413"/>
            <a:ext cx="1408113" cy="1439862"/>
          </a:xfrm>
          <a:prstGeom prst="pentag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en-US" sz="1400"/>
          </a:p>
          <a:p>
            <a:pPr algn="ctr" eaLnBrk="1" hangingPunct="1"/>
            <a:r>
              <a:rPr lang="fr-FR" altLang="en-US"/>
              <a:t>Analyser</a:t>
            </a:r>
            <a:endParaRPr lang="en-US" altLang="en-US" sz="1400"/>
          </a:p>
        </p:txBody>
      </p:sp>
      <p:sp>
        <p:nvSpPr>
          <p:cNvPr id="8203" name="Right Arrow 12"/>
          <p:cNvSpPr>
            <a:spLocks noChangeArrowheads="1"/>
          </p:cNvSpPr>
          <p:nvPr/>
        </p:nvSpPr>
        <p:spPr bwMode="auto">
          <a:xfrm>
            <a:off x="6221413" y="4737100"/>
            <a:ext cx="827087" cy="504825"/>
          </a:xfrm>
          <a:prstGeom prst="rightArrow">
            <a:avLst>
              <a:gd name="adj1" fmla="val 50000"/>
              <a:gd name="adj2" fmla="val 4986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sz="1400" b="1">
                <a:solidFill>
                  <a:srgbClr val="0070C0"/>
                </a:solidFill>
              </a:rPr>
              <a:t>nodes</a:t>
            </a:r>
            <a:endParaRPr lang="en-US" altLang="en-US" sz="1400" b="1">
              <a:solidFill>
                <a:srgbClr val="0070C0"/>
              </a:solidFill>
            </a:endParaRPr>
          </a:p>
        </p:txBody>
      </p:sp>
      <p:sp>
        <p:nvSpPr>
          <p:cNvPr id="8204" name="Oval 7"/>
          <p:cNvSpPr>
            <a:spLocks noChangeArrowheads="1"/>
          </p:cNvSpPr>
          <p:nvPr/>
        </p:nvSpPr>
        <p:spPr bwMode="auto">
          <a:xfrm>
            <a:off x="7573963" y="4025900"/>
            <a:ext cx="414337" cy="414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/>
              <a:t>-</a:t>
            </a:r>
            <a:endParaRPr lang="en-US" altLang="en-US"/>
          </a:p>
        </p:txBody>
      </p:sp>
      <p:sp>
        <p:nvSpPr>
          <p:cNvPr id="8205" name="Flowchart: Process 8"/>
          <p:cNvSpPr>
            <a:spLocks noChangeArrowheads="1"/>
          </p:cNvSpPr>
          <p:nvPr/>
        </p:nvSpPr>
        <p:spPr bwMode="auto">
          <a:xfrm>
            <a:off x="7229475" y="4646613"/>
            <a:ext cx="344488" cy="252412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/>
              <a:t>12</a:t>
            </a:r>
            <a:endParaRPr lang="en-US" altLang="en-US"/>
          </a:p>
        </p:txBody>
      </p:sp>
      <p:sp>
        <p:nvSpPr>
          <p:cNvPr id="8206" name="Flowchart: Process 15"/>
          <p:cNvSpPr>
            <a:spLocks noChangeArrowheads="1"/>
          </p:cNvSpPr>
          <p:nvPr/>
        </p:nvSpPr>
        <p:spPr bwMode="auto">
          <a:xfrm>
            <a:off x="8348663" y="5159375"/>
            <a:ext cx="344487" cy="252413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/>
              <a:t>3</a:t>
            </a:r>
            <a:endParaRPr lang="en-US" altLang="en-US"/>
          </a:p>
        </p:txBody>
      </p:sp>
      <p:sp>
        <p:nvSpPr>
          <p:cNvPr id="8207" name="Oval 16"/>
          <p:cNvSpPr>
            <a:spLocks noChangeArrowheads="1"/>
          </p:cNvSpPr>
          <p:nvPr/>
        </p:nvSpPr>
        <p:spPr bwMode="auto">
          <a:xfrm>
            <a:off x="7899400" y="4557713"/>
            <a:ext cx="414338" cy="414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/>
              <a:t>+</a:t>
            </a:r>
            <a:endParaRPr lang="en-US" altLang="en-US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7497763" y="5048250"/>
            <a:ext cx="414337" cy="414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/>
              <a:t>/</a:t>
            </a:r>
            <a:endParaRPr lang="en-US" altLang="en-US"/>
          </a:p>
        </p:txBody>
      </p:sp>
      <p:sp>
        <p:nvSpPr>
          <p:cNvPr id="8209" name="Flowchart: Process 18"/>
          <p:cNvSpPr>
            <a:spLocks noChangeArrowheads="1"/>
          </p:cNvSpPr>
          <p:nvPr/>
        </p:nvSpPr>
        <p:spPr bwMode="auto">
          <a:xfrm>
            <a:off x="7169150" y="5605463"/>
            <a:ext cx="344488" cy="252412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/>
              <a:t>78</a:t>
            </a:r>
            <a:endParaRPr lang="en-US" altLang="en-US"/>
          </a:p>
        </p:txBody>
      </p:sp>
      <p:sp>
        <p:nvSpPr>
          <p:cNvPr id="8210" name="Flowchart: Process 19"/>
          <p:cNvSpPr>
            <a:spLocks noChangeArrowheads="1"/>
          </p:cNvSpPr>
          <p:nvPr/>
        </p:nvSpPr>
        <p:spPr bwMode="auto">
          <a:xfrm>
            <a:off x="7951788" y="5599113"/>
            <a:ext cx="344487" cy="252412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/>
              <a:t>5</a:t>
            </a:r>
            <a:endParaRPr lang="en-US" altLang="en-US"/>
          </a:p>
        </p:txBody>
      </p:sp>
      <p:cxnSp>
        <p:nvCxnSpPr>
          <p:cNvPr id="8211" name="Straight Arrow Connector 13"/>
          <p:cNvCxnSpPr>
            <a:cxnSpLocks noChangeShapeType="1"/>
            <a:stCxn id="8204" idx="3"/>
            <a:endCxn id="8205" idx="0"/>
          </p:cNvCxnSpPr>
          <p:nvPr/>
        </p:nvCxnSpPr>
        <p:spPr bwMode="auto">
          <a:xfrm flipH="1">
            <a:off x="7402513" y="4379913"/>
            <a:ext cx="231775" cy="266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Straight Arrow Connector 22"/>
          <p:cNvCxnSpPr>
            <a:cxnSpLocks noChangeShapeType="1"/>
            <a:stCxn id="8204" idx="5"/>
            <a:endCxn id="8207" idx="0"/>
          </p:cNvCxnSpPr>
          <p:nvPr/>
        </p:nvCxnSpPr>
        <p:spPr bwMode="auto">
          <a:xfrm>
            <a:off x="7927975" y="4379913"/>
            <a:ext cx="179388" cy="17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Straight Arrow Connector 25"/>
          <p:cNvCxnSpPr>
            <a:cxnSpLocks noChangeShapeType="1"/>
            <a:stCxn id="8207" idx="5"/>
            <a:endCxn id="8206" idx="0"/>
          </p:cNvCxnSpPr>
          <p:nvPr/>
        </p:nvCxnSpPr>
        <p:spPr bwMode="auto">
          <a:xfrm>
            <a:off x="8253413" y="4911725"/>
            <a:ext cx="268287" cy="247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Straight Arrow Connector 28"/>
          <p:cNvCxnSpPr>
            <a:cxnSpLocks noChangeShapeType="1"/>
            <a:stCxn id="8207" idx="3"/>
            <a:endCxn id="8208" idx="7"/>
          </p:cNvCxnSpPr>
          <p:nvPr/>
        </p:nvCxnSpPr>
        <p:spPr bwMode="auto">
          <a:xfrm flipH="1">
            <a:off x="7851775" y="4911725"/>
            <a:ext cx="10795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Straight Arrow Connector 31"/>
          <p:cNvCxnSpPr>
            <a:cxnSpLocks noChangeShapeType="1"/>
            <a:stCxn id="8208" idx="5"/>
            <a:endCxn id="8210" idx="0"/>
          </p:cNvCxnSpPr>
          <p:nvPr/>
        </p:nvCxnSpPr>
        <p:spPr bwMode="auto">
          <a:xfrm>
            <a:off x="7851775" y="5402263"/>
            <a:ext cx="271463" cy="196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Straight Arrow Connector 34"/>
          <p:cNvCxnSpPr>
            <a:cxnSpLocks noChangeShapeType="1"/>
            <a:stCxn id="8208" idx="3"/>
            <a:endCxn id="8209" idx="0"/>
          </p:cNvCxnSpPr>
          <p:nvPr/>
        </p:nvCxnSpPr>
        <p:spPr bwMode="auto">
          <a:xfrm flipH="1">
            <a:off x="7342188" y="5402263"/>
            <a:ext cx="217487" cy="20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Straight Arrow Connector 35"/>
          <p:cNvCxnSpPr>
            <a:cxnSpLocks noChangeShapeType="1"/>
            <a:endCxn id="8204" idx="0"/>
          </p:cNvCxnSpPr>
          <p:nvPr/>
        </p:nvCxnSpPr>
        <p:spPr bwMode="auto">
          <a:xfrm>
            <a:off x="4103688" y="3803650"/>
            <a:ext cx="3678237" cy="22225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Analyse Syntaxique : Le Tokenizer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/>
            <a:r>
              <a:rPr lang="fr-FR" altLang="en-US" sz="2600" smtClean="0"/>
              <a:t>Idée</a:t>
            </a:r>
          </a:p>
          <a:p>
            <a:pPr lvl="1" eaLnBrk="1" hangingPunct="1"/>
            <a:r>
              <a:rPr lang="fr-FR" altLang="en-US" sz="2200" smtClean="0"/>
              <a:t>Découper le flux d’entrée en « Jetons » (Tokens) typés pour pouvoir travailler plus facilement</a:t>
            </a:r>
          </a:p>
          <a:p>
            <a:pPr eaLnBrk="1" hangingPunct="1"/>
            <a:r>
              <a:rPr lang="fr-FR" altLang="en-US" sz="2600" smtClean="0"/>
              <a:t>Principes</a:t>
            </a:r>
          </a:p>
          <a:p>
            <a:pPr lvl="1" eaLnBrk="1" hangingPunct="1"/>
            <a:r>
              <a:rPr lang="fr-FR" altLang="en-US" sz="2200" smtClean="0"/>
              <a:t>Définir les Token du langage à analyser</a:t>
            </a:r>
          </a:p>
          <a:p>
            <a:pPr lvl="1" eaLnBrk="1" hangingPunct="1"/>
            <a:r>
              <a:rPr lang="fr-FR" altLang="en-US" sz="2200" smtClean="0"/>
              <a:t>Implémenter une interface qui « publie » le flux d’entrée sous la forme de tokens et/ou permet de « consommer » ces tokens</a:t>
            </a:r>
          </a:p>
          <a:p>
            <a:pPr eaLnBrk="1" hangingPunct="1"/>
            <a:r>
              <a:rPr lang="fr-FR" altLang="en-US" sz="2600" smtClean="0"/>
              <a:t>Contraintes</a:t>
            </a:r>
          </a:p>
          <a:p>
            <a:pPr lvl="1" eaLnBrk="1" hangingPunct="1"/>
            <a:r>
              <a:rPr lang="fr-FR" altLang="en-US" sz="2200" smtClean="0"/>
              <a:t>L’entrée est lue uniquement en avançant, caractère par caractère</a:t>
            </a:r>
          </a:p>
          <a:p>
            <a:pPr lvl="1" eaLnBrk="1" hangingPunct="1"/>
            <a:r>
              <a:rPr lang="fr-FR" altLang="en-US" sz="2200" smtClean="0"/>
              <a:t>Les « jetons » sont extraits séquentiellement, un à 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altLang="en-US" smtClean="0"/>
              <a:t>La grammaire : Définition des Tokens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mtClean="0"/>
              <a:t>Définition des types de Tokens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 smtClean="0"/>
              <a:t>Les opérateurs :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en-US" smtClean="0"/>
              <a:t>additifs : +, -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en-US" smtClean="0"/>
              <a:t>multiplicatifs : *, /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 smtClean="0"/>
              <a:t>Les nombres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en-US" smtClean="0"/>
              <a:t>Positifs, entiers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 smtClean="0"/>
              <a:t>Les parenthèses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en-US" smtClean="0"/>
              <a:t>Ouvrantes et fermantes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 smtClean="0"/>
              <a:t>La fin du flux d’entrée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 smtClean="0"/>
              <a:t>Le reste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 smtClean="0"/>
              <a:t>une erreur (de syntaxe) </a:t>
            </a:r>
          </a:p>
        </p:txBody>
      </p:sp>
      <p:sp>
        <p:nvSpPr>
          <p:cNvPr id="10243" name="Espace réservé du numéro de diapositiv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1438275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>
                <a:tab pos="1438275" algn="r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tabLst>
                <a:tab pos="1438275" algn="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tabLst>
                <a:tab pos="1438275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1438275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1438275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1438275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1438275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tabLst>
                <a:tab pos="1438275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Garamond" panose="02020404030301010803" pitchFamily="18" charset="0"/>
              </a:rPr>
              <a:t>	</a:t>
            </a:r>
            <a:fld id="{C2AE5E4F-FF0C-423D-B7B7-3504BE14C30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r>
              <a:rPr lang="en-US" altLang="en-US" sz="1200">
                <a:latin typeface="Garamond" panose="02020404030301010803" pitchFamily="18" charset="0"/>
              </a:rPr>
              <a:t>/16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Implémenter les types de Tokens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395536" y="1232334"/>
            <a:ext cx="8424936" cy="4968974"/>
          </a:xfrm>
        </p:spPr>
        <p:txBody>
          <a:bodyPr/>
          <a:lstStyle/>
          <a:p>
            <a:pPr eaLnBrk="1" hangingPunct="1"/>
            <a:r>
              <a:rPr lang="fr-FR" altLang="en-US" dirty="0" smtClean="0"/>
              <a:t>Utilisation d’une Énumération (</a:t>
            </a:r>
            <a:r>
              <a:rPr lang="fr-FR" altLang="en-US" dirty="0" err="1" smtClean="0"/>
              <a:t>Enum</a:t>
            </a:r>
            <a:r>
              <a:rPr lang="fr-FR" altLang="en-US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en-US" dirty="0" smtClean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25500" y="1952625"/>
            <a:ext cx="2741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Énumération simple, linéaire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66725" y="1881188"/>
            <a:ext cx="3167063" cy="40322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en-US" sz="1600"/>
          </a:p>
        </p:txBody>
      </p:sp>
      <p:sp>
        <p:nvSpPr>
          <p:cNvPr id="719880" name="Rectangle 8"/>
          <p:cNvSpPr>
            <a:spLocks noChangeArrowheads="1"/>
          </p:cNvSpPr>
          <p:nvPr/>
        </p:nvSpPr>
        <p:spPr bwMode="auto">
          <a:xfrm>
            <a:off x="3743325" y="1881188"/>
            <a:ext cx="4573588" cy="40322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en-US" sz="1600"/>
          </a:p>
        </p:txBody>
      </p:sp>
      <p:sp>
        <p:nvSpPr>
          <p:cNvPr id="719882" name="Text Box 10"/>
          <p:cNvSpPr txBox="1">
            <a:spLocks noChangeArrowheads="1"/>
          </p:cNvSpPr>
          <p:nvPr/>
        </p:nvSpPr>
        <p:spPr bwMode="auto">
          <a:xfrm>
            <a:off x="4284663" y="1952625"/>
            <a:ext cx="304641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/>
              <a:t>« Bit Flags », peut être pratique</a:t>
            </a:r>
          </a:p>
        </p:txBody>
      </p:sp>
      <p:sp>
        <p:nvSpPr>
          <p:cNvPr id="11274" name="Oval 11"/>
          <p:cNvSpPr>
            <a:spLocks noChangeArrowheads="1"/>
          </p:cNvSpPr>
          <p:nvPr/>
        </p:nvSpPr>
        <p:spPr bwMode="auto">
          <a:xfrm>
            <a:off x="358775" y="1808163"/>
            <a:ext cx="4318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/>
              <a:t>1</a:t>
            </a:r>
          </a:p>
        </p:txBody>
      </p:sp>
      <p:sp>
        <p:nvSpPr>
          <p:cNvPr id="719886" name="Oval 14"/>
          <p:cNvSpPr>
            <a:spLocks noChangeArrowheads="1"/>
          </p:cNvSpPr>
          <p:nvPr/>
        </p:nvSpPr>
        <p:spPr bwMode="auto">
          <a:xfrm>
            <a:off x="3635375" y="1736725"/>
            <a:ext cx="4318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/>
              <a:t>2</a:t>
            </a:r>
          </a:p>
        </p:txBody>
      </p:sp>
      <p:sp>
        <p:nvSpPr>
          <p:cNvPr id="719887" name="Text Box 15"/>
          <p:cNvSpPr txBox="1">
            <a:spLocks noChangeArrowheads="1"/>
          </p:cNvSpPr>
          <p:nvPr/>
        </p:nvSpPr>
        <p:spPr bwMode="auto">
          <a:xfrm>
            <a:off x="8027988" y="3130550"/>
            <a:ext cx="874712" cy="153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…00000000</a:t>
            </a:r>
          </a:p>
        </p:txBody>
      </p:sp>
      <p:sp>
        <p:nvSpPr>
          <p:cNvPr id="719888" name="Text Box 16"/>
          <p:cNvSpPr txBox="1">
            <a:spLocks noChangeArrowheads="1"/>
          </p:cNvSpPr>
          <p:nvPr/>
        </p:nvSpPr>
        <p:spPr bwMode="auto">
          <a:xfrm>
            <a:off x="8027988" y="3343275"/>
            <a:ext cx="874712" cy="153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…00000001</a:t>
            </a:r>
          </a:p>
        </p:txBody>
      </p:sp>
      <p:sp>
        <p:nvSpPr>
          <p:cNvPr id="719889" name="Text Box 17"/>
          <p:cNvSpPr txBox="1">
            <a:spLocks noChangeArrowheads="1"/>
          </p:cNvSpPr>
          <p:nvPr/>
        </p:nvSpPr>
        <p:spPr bwMode="auto">
          <a:xfrm>
            <a:off x="8027988" y="3556000"/>
            <a:ext cx="874712" cy="153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…00000001</a:t>
            </a:r>
          </a:p>
        </p:txBody>
      </p:sp>
      <p:sp>
        <p:nvSpPr>
          <p:cNvPr id="719890" name="Text Box 18"/>
          <p:cNvSpPr txBox="1">
            <a:spLocks noChangeArrowheads="1"/>
          </p:cNvSpPr>
          <p:nvPr/>
        </p:nvSpPr>
        <p:spPr bwMode="auto">
          <a:xfrm>
            <a:off x="8027988" y="3768725"/>
            <a:ext cx="874712" cy="153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…00000011</a:t>
            </a:r>
          </a:p>
        </p:txBody>
      </p:sp>
      <p:sp>
        <p:nvSpPr>
          <p:cNvPr id="719891" name="Text Box 19"/>
          <p:cNvSpPr txBox="1">
            <a:spLocks noChangeArrowheads="1"/>
          </p:cNvSpPr>
          <p:nvPr/>
        </p:nvSpPr>
        <p:spPr bwMode="auto">
          <a:xfrm>
            <a:off x="8027988" y="3981450"/>
            <a:ext cx="874712" cy="153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…00000100</a:t>
            </a:r>
          </a:p>
        </p:txBody>
      </p:sp>
      <p:sp>
        <p:nvSpPr>
          <p:cNvPr id="719892" name="Text Box 20"/>
          <p:cNvSpPr txBox="1">
            <a:spLocks noChangeArrowheads="1"/>
          </p:cNvSpPr>
          <p:nvPr/>
        </p:nvSpPr>
        <p:spPr bwMode="auto">
          <a:xfrm>
            <a:off x="8027988" y="4194175"/>
            <a:ext cx="874712" cy="153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…00000100</a:t>
            </a:r>
          </a:p>
        </p:txBody>
      </p:sp>
      <p:sp>
        <p:nvSpPr>
          <p:cNvPr id="719893" name="Text Box 21"/>
          <p:cNvSpPr txBox="1">
            <a:spLocks noChangeArrowheads="1"/>
          </p:cNvSpPr>
          <p:nvPr/>
        </p:nvSpPr>
        <p:spPr bwMode="auto">
          <a:xfrm>
            <a:off x="8027988" y="4406900"/>
            <a:ext cx="874712" cy="153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…00000110</a:t>
            </a:r>
          </a:p>
        </p:txBody>
      </p:sp>
      <p:sp>
        <p:nvSpPr>
          <p:cNvPr id="719895" name="Text Box 23"/>
          <p:cNvSpPr txBox="1">
            <a:spLocks noChangeArrowheads="1"/>
          </p:cNvSpPr>
          <p:nvPr/>
        </p:nvSpPr>
        <p:spPr bwMode="auto">
          <a:xfrm>
            <a:off x="8027988" y="4619625"/>
            <a:ext cx="874712" cy="153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…00001000</a:t>
            </a:r>
          </a:p>
        </p:txBody>
      </p:sp>
      <p:sp>
        <p:nvSpPr>
          <p:cNvPr id="719896" name="Text Box 24"/>
          <p:cNvSpPr txBox="1">
            <a:spLocks noChangeArrowheads="1"/>
          </p:cNvSpPr>
          <p:nvPr/>
        </p:nvSpPr>
        <p:spPr bwMode="auto">
          <a:xfrm>
            <a:off x="8027988" y="4832350"/>
            <a:ext cx="874712" cy="153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…00010000</a:t>
            </a:r>
          </a:p>
        </p:txBody>
      </p:sp>
      <p:sp>
        <p:nvSpPr>
          <p:cNvPr id="719897" name="Text Box 25"/>
          <p:cNvSpPr txBox="1">
            <a:spLocks noChangeArrowheads="1"/>
          </p:cNvSpPr>
          <p:nvPr/>
        </p:nvSpPr>
        <p:spPr bwMode="auto">
          <a:xfrm>
            <a:off x="8027988" y="5045075"/>
            <a:ext cx="874712" cy="153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…00100000</a:t>
            </a:r>
          </a:p>
        </p:txBody>
      </p:sp>
      <p:sp>
        <p:nvSpPr>
          <p:cNvPr id="719898" name="Text Box 26"/>
          <p:cNvSpPr txBox="1">
            <a:spLocks noChangeArrowheads="1"/>
          </p:cNvSpPr>
          <p:nvPr/>
        </p:nvSpPr>
        <p:spPr bwMode="auto">
          <a:xfrm>
            <a:off x="8027988" y="5259388"/>
            <a:ext cx="874712" cy="152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…01000000</a:t>
            </a:r>
          </a:p>
        </p:txBody>
      </p:sp>
      <p:sp>
        <p:nvSpPr>
          <p:cNvPr id="719899" name="Text Box 27"/>
          <p:cNvSpPr txBox="1">
            <a:spLocks noChangeArrowheads="1"/>
          </p:cNvSpPr>
          <p:nvPr/>
        </p:nvSpPr>
        <p:spPr bwMode="auto">
          <a:xfrm>
            <a:off x="8027988" y="5472113"/>
            <a:ext cx="874712" cy="152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000"/>
              <a:t>…10000000</a:t>
            </a:r>
          </a:p>
        </p:txBody>
      </p:sp>
      <p:sp>
        <p:nvSpPr>
          <p:cNvPr id="719901" name="Rectangle 29"/>
          <p:cNvSpPr>
            <a:spLocks noChangeArrowheads="1"/>
          </p:cNvSpPr>
          <p:nvPr/>
        </p:nvSpPr>
        <p:spPr bwMode="auto">
          <a:xfrm>
            <a:off x="5688013" y="2492375"/>
            <a:ext cx="863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en-US" sz="1600"/>
          </a:p>
        </p:txBody>
      </p:sp>
      <p:sp>
        <p:nvSpPr>
          <p:cNvPr id="2" name="Rectangle 1"/>
          <p:cNvSpPr/>
          <p:nvPr/>
        </p:nvSpPr>
        <p:spPr>
          <a:xfrm>
            <a:off x="574675" y="2630150"/>
            <a:ext cx="2610036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None,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Plus,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Minus,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Number,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OpenPar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ClosePar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EndOfInput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Error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3752804" y="2395556"/>
            <a:ext cx="5022304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None            = 0,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IsAddOperator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1,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Plus           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IsAddOperator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Minus          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IsAddOperator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+ 2,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IsMultOperator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4,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IsMultOperator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IsMultOperator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+ 2,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Number          = 8,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OpenPar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= 16,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ClosePar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= 32,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EndOfInput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= 64,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Error           = 128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719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80" grpId="0" animBg="1"/>
      <p:bldP spid="719882" grpId="0"/>
      <p:bldP spid="719886" grpId="0" animBg="1"/>
      <p:bldP spid="719887" grpId="0" animBg="1"/>
      <p:bldP spid="719888" grpId="0" animBg="1"/>
      <p:bldP spid="719889" grpId="0" animBg="1"/>
      <p:bldP spid="719890" grpId="0" animBg="1"/>
      <p:bldP spid="719891" grpId="0" animBg="1"/>
      <p:bldP spid="719892" grpId="0" animBg="1"/>
      <p:bldP spid="719893" grpId="0" animBg="1"/>
      <p:bldP spid="719895" grpId="0" animBg="1"/>
      <p:bldP spid="719896" grpId="0" animBg="1"/>
      <p:bldP spid="719897" grpId="0" animBg="1"/>
      <p:bldP spid="719898" grpId="0" animBg="1"/>
      <p:bldP spid="719899" grpId="0" animBg="1"/>
      <p:bldP spid="7199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dirty="0" err="1" smtClean="0"/>
              <a:t>ITokenizer</a:t>
            </a:r>
            <a:r>
              <a:rPr lang="fr-FR" altLang="en-US" dirty="0" smtClean="0"/>
              <a:t> (</a:t>
            </a:r>
            <a:r>
              <a:rPr lang="fr-FR" altLang="en-US" dirty="0" err="1" smtClean="0"/>
              <a:t>start</a:t>
            </a:r>
            <a:r>
              <a:rPr lang="fr-FR" altLang="en-US" dirty="0" smtClean="0"/>
              <a:t>)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sz="quarter" idx="12"/>
          </p:nvPr>
        </p:nvSpPr>
        <p:spPr>
          <a:xfrm>
            <a:off x="287338" y="1574031"/>
            <a:ext cx="5383212" cy="2160587"/>
          </a:xfrm>
        </p:spPr>
        <p:txBody>
          <a:bodyPr/>
          <a:lstStyle/>
          <a:p>
            <a:pPr eaLnBrk="1" hangingPunct="1"/>
            <a:r>
              <a:rPr lang="fr-FR" altLang="en-US" sz="2200" dirty="0" smtClean="0"/>
              <a:t>Fondée sur les « </a:t>
            </a:r>
            <a:r>
              <a:rPr lang="fr-FR" altLang="en-US" sz="2200" dirty="0" err="1" smtClean="0"/>
              <a:t>Tokens</a:t>
            </a:r>
            <a:r>
              <a:rPr lang="fr-FR" altLang="en-US" sz="2200" dirty="0" smtClean="0"/>
              <a:t> »</a:t>
            </a:r>
          </a:p>
          <a:p>
            <a:pPr eaLnBrk="1" hangingPunct="1"/>
            <a:r>
              <a:rPr lang="fr-FR" altLang="en-US" sz="2200" dirty="0" smtClean="0"/>
              <a:t>Expose </a:t>
            </a:r>
          </a:p>
          <a:p>
            <a:pPr lvl="1" eaLnBrk="1" hangingPunct="1"/>
            <a:r>
              <a:rPr lang="fr-FR" altLang="en-US" sz="1800" dirty="0" smtClean="0"/>
              <a:t>Un </a:t>
            </a:r>
            <a:r>
              <a:rPr lang="fr-FR" altLang="en-US" sz="1800" dirty="0" err="1" smtClean="0"/>
              <a:t>token</a:t>
            </a:r>
            <a:r>
              <a:rPr lang="fr-FR" altLang="en-US" sz="1800" dirty="0" smtClean="0"/>
              <a:t> courant</a:t>
            </a:r>
          </a:p>
          <a:p>
            <a:pPr lvl="1" eaLnBrk="1" hangingPunct="1"/>
            <a:r>
              <a:rPr lang="fr-FR" altLang="en-US" sz="1800" dirty="0" smtClean="0"/>
              <a:t>Une méthode pour passer au suivant</a:t>
            </a:r>
          </a:p>
          <a:p>
            <a:pPr lvl="1" eaLnBrk="1" hangingPunct="1"/>
            <a:r>
              <a:rPr lang="fr-FR" altLang="en-US" sz="1800" dirty="0" smtClean="0"/>
              <a:t>Des méthodes annexes (</a:t>
            </a:r>
            <a:r>
              <a:rPr lang="fr-FR" altLang="en-US" sz="1800" dirty="0" err="1" smtClean="0"/>
              <a:t>helpers</a:t>
            </a:r>
            <a:r>
              <a:rPr lang="fr-FR" altLang="en-US" sz="1800" dirty="0" smtClean="0"/>
              <a:t>)</a:t>
            </a:r>
          </a:p>
          <a:p>
            <a:pPr eaLnBrk="1" hangingPunct="1"/>
            <a:endParaRPr lang="fr-FR" altLang="en-US" sz="2200" dirty="0" smtClean="0"/>
          </a:p>
        </p:txBody>
      </p:sp>
      <p:sp>
        <p:nvSpPr>
          <p:cNvPr id="721927" name="Rectangle 7"/>
          <p:cNvSpPr>
            <a:spLocks noChangeArrowheads="1"/>
          </p:cNvSpPr>
          <p:nvPr/>
        </p:nvSpPr>
        <p:spPr bwMode="auto">
          <a:xfrm>
            <a:off x="4860925" y="3752850"/>
            <a:ext cx="4032250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en-US" sz="1600"/>
          </a:p>
        </p:txBody>
      </p:sp>
      <p:sp>
        <p:nvSpPr>
          <p:cNvPr id="721928" name="Rectangle 8"/>
          <p:cNvSpPr>
            <a:spLocks noChangeArrowheads="1"/>
          </p:cNvSpPr>
          <p:nvPr/>
        </p:nvSpPr>
        <p:spPr bwMode="auto">
          <a:xfrm>
            <a:off x="4967288" y="5049838"/>
            <a:ext cx="4032250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en-US" sz="1600"/>
          </a:p>
        </p:txBody>
      </p:sp>
      <p:sp>
        <p:nvSpPr>
          <p:cNvPr id="2" name="Rectangle 1"/>
          <p:cNvSpPr/>
          <p:nvPr/>
        </p:nvSpPr>
        <p:spPr>
          <a:xfrm>
            <a:off x="5839544" y="1232756"/>
            <a:ext cx="3016932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None = 0,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IsAddOperator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Plus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IsAddOperator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Minus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IsAddOperator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+ 2,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IsMultOperator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IsMultOperator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IsMultOperator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+ 2,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Number = 8,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OpenPar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16,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ClosePar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32,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EndOfInput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64,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Error = 128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3482466"/>
            <a:ext cx="7434572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ITokenizer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GetNextToken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Checks that the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&lt;see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CurrentToken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equal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paramref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name="t"/&gt;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forwards the head on success.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name="t"&gt;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of the expected token.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&lt;returns&gt;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 if token is of the given type.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&lt;/returns&gt;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Match(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);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21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7" grpId="0" animBg="1"/>
      <p:bldP spid="7219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74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altLang="en-US" dirty="0" smtClean="0"/>
              <a:t>Match </a:t>
            </a:r>
            <a:r>
              <a:rPr lang="fr-FR" altLang="en-US" dirty="0" smtClean="0">
                <a:sym typeface="Wingdings" panose="05000000000000000000" pitchFamily="2" charset="2"/>
              </a:rPr>
              <a:t></a:t>
            </a:r>
            <a:r>
              <a:rPr lang="fr-FR" altLang="en-US" dirty="0" smtClean="0"/>
              <a:t> deux possibilités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sz="quarter" idx="12"/>
          </p:nvPr>
        </p:nvSpPr>
        <p:spPr>
          <a:xfrm>
            <a:off x="287525" y="1772816"/>
            <a:ext cx="8676964" cy="4716524"/>
          </a:xfrm>
          <a:extLst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fr-FR" altLang="en-US" sz="2800" dirty="0" err="1" smtClean="0"/>
              <a:t>Match</a:t>
            </a:r>
            <a:r>
              <a:rPr lang="fr-FR" altLang="en-US" sz="2800" b="1" dirty="0" err="1" smtClean="0"/>
              <a:t>XXX</a:t>
            </a:r>
            <a:r>
              <a:rPr lang="fr-FR" altLang="en-US" sz="2800" dirty="0" smtClean="0"/>
              <a:t>( value 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altLang="en-US" sz="1800" dirty="0" smtClean="0"/>
              <a:t>Confronte le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CurrentToken</a:t>
            </a:r>
            <a:r>
              <a:rPr lang="fr-FR" altLang="en-US" sz="1800" dirty="0" smtClean="0"/>
              <a:t> à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fr-FR" altLang="en-US" sz="1600" dirty="0" smtClean="0"/>
              <a:t>une valeur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fr-FR" altLang="en-US" sz="1600" dirty="0" smtClean="0"/>
              <a:t>(ou une condition quelconque)</a:t>
            </a:r>
            <a:endParaRPr lang="fr-FR" altLang="en-US" sz="1400" dirty="0" smtClean="0"/>
          </a:p>
          <a:p>
            <a:pPr marL="671512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fr-FR" altLang="en-US" sz="1800" dirty="0"/>
              <a:t>et, en cas de succès, avance la tête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altLang="en-US" sz="1800" dirty="0" smtClean="0"/>
              <a:t>A utiliser lorsque la condition définit totalement ce que l’on cherche.</a:t>
            </a:r>
            <a:br>
              <a:rPr lang="fr-FR" altLang="en-US" sz="1800" dirty="0" smtClean="0"/>
            </a:br>
            <a:endParaRPr lang="fr-FR" altLang="en-US" sz="1800" dirty="0" smtClean="0"/>
          </a:p>
          <a:p>
            <a:pPr>
              <a:lnSpc>
                <a:spcPct val="90000"/>
              </a:lnSpc>
              <a:defRPr/>
            </a:pPr>
            <a:r>
              <a:rPr lang="fr-FR" altLang="en-US" dirty="0" err="1" smtClean="0"/>
              <a:t>Match</a:t>
            </a:r>
            <a:r>
              <a:rPr lang="fr-FR" altLang="en-US" b="1" dirty="0" err="1" smtClean="0"/>
              <a:t>XXX</a:t>
            </a:r>
            <a:r>
              <a:rPr lang="fr-FR" altLang="en-US" dirty="0" smtClean="0"/>
              <a:t>( out value )</a:t>
            </a:r>
            <a:endParaRPr lang="fr-FR" altLang="en-US" sz="28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altLang="en-US" sz="1800" dirty="0" smtClean="0"/>
              <a:t>Confronte le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CurrentToken</a:t>
            </a:r>
            <a:r>
              <a:rPr lang="fr-FR" altLang="en-US" sz="1800" dirty="0" smtClean="0"/>
              <a:t> à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fr-FR" altLang="en-US" sz="1600" dirty="0" smtClean="0"/>
              <a:t>un type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fr-FR" altLang="en-US" sz="1600" dirty="0" smtClean="0"/>
              <a:t>(ou une condition quelconque)</a:t>
            </a:r>
            <a:endParaRPr lang="fr-FR" altLang="en-US" sz="1400" dirty="0" smtClean="0"/>
          </a:p>
          <a:p>
            <a:pPr marL="671512" lvl="2" indent="0">
              <a:lnSpc>
                <a:spcPct val="90000"/>
              </a:lnSpc>
              <a:buNone/>
              <a:defRPr/>
            </a:pPr>
            <a:r>
              <a:rPr lang="fr-FR" altLang="en-US" sz="1800" dirty="0" smtClean="0"/>
              <a:t>et, en cas de </a:t>
            </a:r>
            <a:r>
              <a:rPr lang="fr-FR" altLang="en-US" sz="1800" dirty="0" smtClean="0"/>
              <a:t>succès </a:t>
            </a:r>
            <a:r>
              <a:rPr lang="fr-FR" altLang="en-US" sz="1800" dirty="0" smtClean="0"/>
              <a:t>la </a:t>
            </a:r>
            <a:r>
              <a:rPr lang="fr-FR" altLang="en-US" sz="1800" dirty="0"/>
              <a:t>tête est </a:t>
            </a:r>
            <a:r>
              <a:rPr lang="fr-FR" altLang="en-US" sz="1800" dirty="0" smtClean="0"/>
              <a:t>avancée, </a:t>
            </a:r>
            <a:r>
              <a:rPr lang="fr-FR" altLang="en-US" sz="1800" dirty="0"/>
              <a:t>value est </a:t>
            </a:r>
            <a:r>
              <a:rPr lang="fr-FR" altLang="en-US" sz="1800" dirty="0" smtClean="0"/>
              <a:t>mise </a:t>
            </a:r>
            <a:r>
              <a:rPr lang="fr-FR" altLang="en-US" sz="1800" dirty="0"/>
              <a:t>à jour </a:t>
            </a:r>
            <a:r>
              <a:rPr lang="fr-FR" altLang="en-US" sz="1800" dirty="0" smtClean="0"/>
              <a:t>et </a:t>
            </a:r>
            <a:r>
              <a:rPr lang="fr-FR" altLang="en-US" sz="1800" dirty="0" err="1" smtClean="0"/>
              <a:t>true</a:t>
            </a:r>
            <a:r>
              <a:rPr lang="fr-FR" altLang="en-US" sz="1800" dirty="0" smtClean="0"/>
              <a:t> est retournée.</a:t>
            </a:r>
            <a:endParaRPr lang="fr-FR" alt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altLang="en-US" sz="1800" dirty="0" smtClean="0"/>
              <a:t>A utiliser lorsque l’on attend quelque chose sans en connaître précisément la (ou les) valeur(s).</a:t>
            </a:r>
          </a:p>
        </p:txBody>
      </p:sp>
      <p:sp>
        <p:nvSpPr>
          <p:cNvPr id="2" name="Rectangle 1"/>
          <p:cNvSpPr/>
          <p:nvPr/>
        </p:nvSpPr>
        <p:spPr>
          <a:xfrm>
            <a:off x="4968044" y="1263531"/>
            <a:ext cx="3887684" cy="1877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ITokenizer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MatchInteger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MatchInteger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);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mtClean="0"/>
              <a:t>De multiples méthodes annexes</a:t>
            </a: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2"/>
          </p:nvPr>
        </p:nvSpPr>
        <p:spPr>
          <a:xfrm>
            <a:off x="457200" y="1125538"/>
            <a:ext cx="8229600" cy="1150937"/>
          </a:xfrm>
        </p:spPr>
        <p:txBody>
          <a:bodyPr/>
          <a:lstStyle/>
          <a:p>
            <a:r>
              <a:rPr lang="fr-FR" altLang="en-US" sz="2800" dirty="0" smtClean="0"/>
              <a:t>Pour les </a:t>
            </a:r>
            <a:r>
              <a:rPr lang="fr-FR" altLang="en-US" sz="2800" dirty="0" err="1" smtClean="0"/>
              <a:t>tokens</a:t>
            </a:r>
            <a:r>
              <a:rPr lang="fr-FR" altLang="en-US" sz="2800" dirty="0" smtClean="0"/>
              <a:t> qui ont une valeur</a:t>
            </a:r>
          </a:p>
          <a:p>
            <a:pPr lvl="1"/>
            <a:r>
              <a:rPr lang="fr-FR" altLang="en-US" sz="2000" dirty="0" smtClean="0"/>
              <a:t>« 254 » par exemple peut être un </a:t>
            </a:r>
            <a:r>
              <a:rPr lang="fr-FR" altLang="en-US" sz="2000" dirty="0" err="1" smtClean="0">
                <a:solidFill>
                  <a:srgbClr val="0000CC"/>
                </a:solidFill>
              </a:rPr>
              <a:t>int</a:t>
            </a:r>
            <a:r>
              <a:rPr lang="fr-FR" altLang="en-US" sz="2000" dirty="0" smtClean="0"/>
              <a:t> ou un </a:t>
            </a:r>
            <a:r>
              <a:rPr lang="fr-FR" altLang="en-US" sz="2000" dirty="0" smtClean="0">
                <a:solidFill>
                  <a:srgbClr val="0000CC"/>
                </a:solidFill>
              </a:rPr>
              <a:t>double</a:t>
            </a:r>
          </a:p>
          <a:p>
            <a:endParaRPr lang="en-US" alt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316832" y="2219171"/>
            <a:ext cx="53155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ITokenizer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//...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Match(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MatchInteger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);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);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4545013"/>
            <a:ext cx="82915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FR" sz="2800" dirty="0" smtClean="0"/>
              <a:t>Ce </a:t>
            </a:r>
            <a:r>
              <a:rPr lang="fr-FR" sz="2800" dirty="0"/>
              <a:t>n’est pas au </a:t>
            </a:r>
            <a:r>
              <a:rPr lang="fr-FR" sz="2800" dirty="0" err="1">
                <a:solidFill>
                  <a:srgbClr val="2B91AF"/>
                </a:solidFill>
              </a:rPr>
              <a:t>Tokenizer</a:t>
            </a:r>
            <a:r>
              <a:rPr lang="fr-FR" sz="2800" dirty="0">
                <a:solidFill>
                  <a:srgbClr val="2B91AF"/>
                </a:solidFill>
              </a:rPr>
              <a:t> </a:t>
            </a:r>
            <a:r>
              <a:rPr lang="fr-FR" sz="2800" dirty="0"/>
              <a:t>de </a:t>
            </a:r>
            <a:r>
              <a:rPr lang="fr-FR" sz="2800" dirty="0" smtClean="0"/>
              <a:t>décider ce qui est attendu</a:t>
            </a:r>
            <a:endParaRPr lang="fr-FR" sz="2800" dirty="0"/>
          </a:p>
          <a:p>
            <a:pPr lvl="1">
              <a:defRPr/>
            </a:pPr>
            <a:r>
              <a:rPr lang="fr-FR" sz="2000" kern="0" dirty="0"/>
              <a:t>Mais en exposant plusieurs « </a:t>
            </a:r>
            <a:r>
              <a:rPr lang="fr-FR" sz="2000" kern="0" dirty="0" err="1"/>
              <a:t>helpers</a:t>
            </a:r>
            <a:r>
              <a:rPr lang="fr-FR" sz="2000" kern="0" dirty="0"/>
              <a:t> », ce sera plus simple pour </a:t>
            </a:r>
            <a:r>
              <a:rPr lang="fr-FR" sz="2000" kern="0" dirty="0" smtClean="0"/>
              <a:t>la </a:t>
            </a:r>
            <a:r>
              <a:rPr lang="fr-FR" sz="2000" kern="0" dirty="0" smtClean="0"/>
              <a:t>suite.</a:t>
            </a:r>
            <a:endParaRPr lang="fr-FR" sz="2000" kern="0" dirty="0"/>
          </a:p>
          <a:p>
            <a:pPr>
              <a:defRPr/>
            </a:pPr>
            <a:endParaRPr lang="en-US" sz="2000" kern="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0A67B447-F4FD-4829-AD5F-0B3D9B0DD937}" vid="{E2724E1E-7458-4647-ADA5-02E5EDCA4BB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Intech - Invenietis</Template>
  <TotalTime>23735</TotalTime>
  <Words>1900</Words>
  <Application>Microsoft Office PowerPoint</Application>
  <PresentationFormat>On-screen Show (4:3)</PresentationFormat>
  <Paragraphs>477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Courier New</vt:lpstr>
      <vt:lpstr>Garamond</vt:lpstr>
      <vt:lpstr>ＭＳ Ｐゴシック</vt:lpstr>
      <vt:lpstr>Nyala</vt:lpstr>
      <vt:lpstr>Trebuchet MS</vt:lpstr>
      <vt:lpstr>Wingdings</vt:lpstr>
      <vt:lpstr>Standard</vt:lpstr>
      <vt:lpstr>Analyse Syntaxique : le Tokenizer </vt:lpstr>
      <vt:lpstr>Description</vt:lpstr>
      <vt:lpstr>Le principe de l’Analyse Syntaxique</vt:lpstr>
      <vt:lpstr>Analyse Syntaxique : Le Tokenizer</vt:lpstr>
      <vt:lpstr>La grammaire : Définition des Tokens</vt:lpstr>
      <vt:lpstr>Implémenter les types de Tokens</vt:lpstr>
      <vt:lpstr>ITokenizer (start)</vt:lpstr>
      <vt:lpstr>Match  deux possibilités</vt:lpstr>
      <vt:lpstr>De multiples méthodes annexes</vt:lpstr>
      <vt:lpstr> StringTokenizer : ITokenizer</vt:lpstr>
      <vt:lpstr>La classe StringTokenizer (start)</vt:lpstr>
      <vt:lpstr>PowerPoint Presentation</vt:lpstr>
      <vt:lpstr>Tokenizer</vt:lpstr>
      <vt:lpstr>Tokenizer</vt:lpstr>
      <vt:lpstr>PowerPoint Presentation</vt:lpstr>
      <vt:lpstr>Tokenizer : Voir le résultat</vt:lpstr>
      <vt:lpstr>Exercice n°1 – les: petits::points…</vt:lpstr>
      <vt:lpstr>Exercice n°2 – les commentaires</vt:lpstr>
      <vt:lpstr>Exercice n°3 – les identifiants</vt:lpstr>
      <vt:lpstr>Exercice n°4 – Les "String" </vt:lpstr>
      <vt:lpstr>Exercice n°5 – Les nombres flottants</vt:lpstr>
      <vt:lpstr>Exercice n°6 – Line, Column</vt:lpstr>
    </vt:vector>
  </TitlesOfParts>
  <Company>Invenietis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Serveurs d'applications</dc:title>
  <dc:subject/>
  <dc:creator>Olivier Spinelli</dc:creator>
  <cp:lastModifiedBy>Olivier Spinelli</cp:lastModifiedBy>
  <cp:revision>206</cp:revision>
  <cp:lastPrinted>1601-01-01T00:00:00Z</cp:lastPrinted>
  <dcterms:created xsi:type="dcterms:W3CDTF">2003-05-09T13:35:01Z</dcterms:created>
  <dcterms:modified xsi:type="dcterms:W3CDTF">2016-01-16T11:28:13Z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