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6" r:id="rId5"/>
    <p:sldId id="267" r:id="rId6"/>
    <p:sldId id="268" r:id="rId7"/>
    <p:sldId id="269"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vi\Downloads\b8eedc6d8a2a4f6fa877361296f58ed4%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vi\Downloads\b8eedc6d8a2a4f6fa877361296f58ed4%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avi\Downloads\b8eedc6d8a2a4f6fa877361296f58ed4%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avi\Downloads\b8eedc6d8a2a4f6fa877361296f58ed4%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avi\Downloads\b8eedc6d8a2a4f6fa877361296f58ed4%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ravi\Downloads\b8eedc6d8a2a4f6fa877361296f58ed4%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ravi\Downloads\b8eedc6d8a2a4f6fa877361296f58ed4%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ravi\Downloads\b8eedc6d8a2a4f6fa877361296f58ed4%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ravi\Downloads\b8eedc6d8a2a4f6fa877361296f58ed4%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[b8eedc6d8a2a4f6fa877361296f58ed4 (1).xlsx]Sheet3!PivotTable1</c:name>
    <c:fmtId val="8"/>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1000">
                <a:solidFill>
                  <a:schemeClr val="bg1"/>
                </a:solidFill>
              </a:rPr>
              <a:t>Distribution of Companies</a:t>
            </a:r>
          </a:p>
        </c:rich>
      </c:tx>
      <c:overlay val="0"/>
      <c:spPr>
        <a:solidFill>
          <a:schemeClr val="accent1">
            <a:lumMod val="75000"/>
          </a:schemeClr>
        </a:solid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2"/>
          </a:solidFill>
          <a:ln>
            <a:noFill/>
          </a:ln>
          <a:effectLst>
            <a:outerShdw blurRad="254000" sx="102000" sy="102000" algn="ctr" rotWithShape="0">
              <a:prstClr val="black">
                <a:alpha val="20000"/>
              </a:prstClr>
            </a:outerShdw>
          </a:effectLst>
        </c:spPr>
      </c:pivotFmt>
      <c:pivotFmt>
        <c:idx val="8"/>
        <c:spPr>
          <a:solidFill>
            <a:schemeClr val="accent3"/>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Sheet3!$B$3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332-42D1-85B4-C27ADCCBABE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332-42D1-85B4-C27ADCCBABE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332-42D1-85B4-C27ADCCBABE0}"/>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Sheet3!$A$4:$A$7</c:f>
              <c:strCache>
                <c:ptCount val="3"/>
                <c:pt idx="0">
                  <c:v>Large</c:v>
                </c:pt>
                <c:pt idx="1">
                  <c:v>Medium</c:v>
                </c:pt>
                <c:pt idx="2">
                  <c:v>Small</c:v>
                </c:pt>
              </c:strCache>
            </c:strRef>
          </c:cat>
          <c:val>
            <c:numRef>
              <c:f>Sheet3!$B$4:$B$7</c:f>
              <c:numCache>
                <c:formatCode>General</c:formatCode>
                <c:ptCount val="3"/>
                <c:pt idx="0">
                  <c:v>152</c:v>
                </c:pt>
                <c:pt idx="1">
                  <c:v>78</c:v>
                </c:pt>
                <c:pt idx="2">
                  <c:v>70</c:v>
                </c:pt>
              </c:numCache>
            </c:numRef>
          </c:val>
          <c:extLst>
            <c:ext xmlns:c16="http://schemas.microsoft.com/office/drawing/2014/chart" uri="{C3380CC4-5D6E-409C-BE32-E72D297353CC}">
              <c16:uniqueId val="{00000006-F332-42D1-85B4-C27ADCCBABE0}"/>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[b8eedc6d8a2a4f6fa877361296f58ed4 (1).xlsx]Sheet3!PivotTable2</c:name>
    <c:fmtId val="1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000">
                <a:solidFill>
                  <a:schemeClr val="bg1"/>
                </a:solidFill>
              </a:rPr>
              <a:t>JOB VS AVG SALARY</a:t>
            </a:r>
          </a:p>
        </c:rich>
      </c:tx>
      <c:overlay val="0"/>
      <c:spPr>
        <a:solidFill>
          <a:schemeClr val="accent1">
            <a:lumMod val="75000"/>
          </a:schemeClr>
        </a:solid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Sheet3!$F$3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Sheet3!$E$4:$E$48</c:f>
              <c:strCache>
                <c:ptCount val="44"/>
                <c:pt idx="0">
                  <c:v>3D Computer Vision Researcher</c:v>
                </c:pt>
                <c:pt idx="1">
                  <c:v>AI Scientist</c:v>
                </c:pt>
                <c:pt idx="2">
                  <c:v>Applied Data Scientist</c:v>
                </c:pt>
                <c:pt idx="3">
                  <c:v>Applied Machine Learning Scientist</c:v>
                </c:pt>
                <c:pt idx="4">
                  <c:v>BI Data Analyst</c:v>
                </c:pt>
                <c:pt idx="5">
                  <c:v>Big Data Architect</c:v>
                </c:pt>
                <c:pt idx="6">
                  <c:v>Big Data Engineer</c:v>
                </c:pt>
                <c:pt idx="7">
                  <c:v>Business Data Analyst</c:v>
                </c:pt>
                <c:pt idx="8">
                  <c:v>Cloud Data Engineer</c:v>
                </c:pt>
                <c:pt idx="9">
                  <c:v>Computer Vision Engineer</c:v>
                </c:pt>
                <c:pt idx="10">
                  <c:v>Computer Vision Software Engineer</c:v>
                </c:pt>
                <c:pt idx="11">
                  <c:v>Data Analyst</c:v>
                </c:pt>
                <c:pt idx="12">
                  <c:v>Data Analytics Engineer</c:v>
                </c:pt>
                <c:pt idx="13">
                  <c:v>Data Analytics Manager</c:v>
                </c:pt>
                <c:pt idx="14">
                  <c:v>Data Architect</c:v>
                </c:pt>
                <c:pt idx="15">
                  <c:v>Data Engineer</c:v>
                </c:pt>
                <c:pt idx="16">
                  <c:v>Data Engineering Manager</c:v>
                </c:pt>
                <c:pt idx="17">
                  <c:v>Data Science Consultant</c:v>
                </c:pt>
                <c:pt idx="18">
                  <c:v>Data Science Engineer</c:v>
                </c:pt>
                <c:pt idx="19">
                  <c:v>Data Science Manager</c:v>
                </c:pt>
                <c:pt idx="20">
                  <c:v>Data Scientist</c:v>
                </c:pt>
                <c:pt idx="21">
                  <c:v>Data Specialist</c:v>
                </c:pt>
                <c:pt idx="22">
                  <c:v>Director of Data Engineering</c:v>
                </c:pt>
                <c:pt idx="23">
                  <c:v>Director of Data Science</c:v>
                </c:pt>
                <c:pt idx="24">
                  <c:v>Finance Data Analyst</c:v>
                </c:pt>
                <c:pt idx="25">
                  <c:v>Financial Data Analyst</c:v>
                </c:pt>
                <c:pt idx="26">
                  <c:v>Head of Data</c:v>
                </c:pt>
                <c:pt idx="27">
                  <c:v>Head of Data Science</c:v>
                </c:pt>
                <c:pt idx="28">
                  <c:v>Lead Data Analyst</c:v>
                </c:pt>
                <c:pt idx="29">
                  <c:v>Lead Data Engineer</c:v>
                </c:pt>
                <c:pt idx="30">
                  <c:v>Lead Data Scientist</c:v>
                </c:pt>
                <c:pt idx="31">
                  <c:v>Machine Learning Developer</c:v>
                </c:pt>
                <c:pt idx="32">
                  <c:v>Machine Learning Engineer</c:v>
                </c:pt>
                <c:pt idx="33">
                  <c:v>Machine Learning Infrastructure Engineer</c:v>
                </c:pt>
                <c:pt idx="34">
                  <c:v>Machine Learning Manager</c:v>
                </c:pt>
                <c:pt idx="35">
                  <c:v>Machine Learning Scientist</c:v>
                </c:pt>
                <c:pt idx="36">
                  <c:v>Marketing Data Analyst</c:v>
                </c:pt>
                <c:pt idx="37">
                  <c:v>ML Engineer</c:v>
                </c:pt>
                <c:pt idx="38">
                  <c:v>Principal Data Analyst</c:v>
                </c:pt>
                <c:pt idx="39">
                  <c:v>Principal Data Engineer</c:v>
                </c:pt>
                <c:pt idx="40">
                  <c:v>Principal Data Scientist</c:v>
                </c:pt>
                <c:pt idx="41">
                  <c:v>Product Data Analyst</c:v>
                </c:pt>
                <c:pt idx="42">
                  <c:v>Research Scientist</c:v>
                </c:pt>
                <c:pt idx="43">
                  <c:v>Staff Data Scientist</c:v>
                </c:pt>
              </c:strCache>
            </c:strRef>
          </c:cat>
          <c:val>
            <c:numRef>
              <c:f>Sheet3!$F$4:$F$48</c:f>
              <c:numCache>
                <c:formatCode>General</c:formatCode>
                <c:ptCount val="44"/>
                <c:pt idx="0">
                  <c:v>400000</c:v>
                </c:pt>
                <c:pt idx="1">
                  <c:v>342800</c:v>
                </c:pt>
                <c:pt idx="2">
                  <c:v>74000</c:v>
                </c:pt>
                <c:pt idx="3">
                  <c:v>230700</c:v>
                </c:pt>
                <c:pt idx="4">
                  <c:v>1902045.3333333333</c:v>
                </c:pt>
                <c:pt idx="5">
                  <c:v>125000</c:v>
                </c:pt>
                <c:pt idx="6">
                  <c:v>455000</c:v>
                </c:pt>
                <c:pt idx="7">
                  <c:v>95000</c:v>
                </c:pt>
                <c:pt idx="8">
                  <c:v>140000</c:v>
                </c:pt>
                <c:pt idx="9">
                  <c:v>91500</c:v>
                </c:pt>
                <c:pt idx="10">
                  <c:v>75500</c:v>
                </c:pt>
                <c:pt idx="11">
                  <c:v>91243.428571428565</c:v>
                </c:pt>
                <c:pt idx="12">
                  <c:v>75666.666666666672</c:v>
                </c:pt>
                <c:pt idx="13">
                  <c:v>126666.66666666667</c:v>
                </c:pt>
                <c:pt idx="14">
                  <c:v>166666.66666666666</c:v>
                </c:pt>
                <c:pt idx="15">
                  <c:v>286730.97826086957</c:v>
                </c:pt>
                <c:pt idx="16">
                  <c:v>119799.8</c:v>
                </c:pt>
                <c:pt idx="17">
                  <c:v>122714.28571428571</c:v>
                </c:pt>
                <c:pt idx="18">
                  <c:v>96750</c:v>
                </c:pt>
                <c:pt idx="19">
                  <c:v>1700028.5714285714</c:v>
                </c:pt>
                <c:pt idx="20">
                  <c:v>841587.57142857148</c:v>
                </c:pt>
                <c:pt idx="21">
                  <c:v>165000</c:v>
                </c:pt>
                <c:pt idx="22">
                  <c:v>141250</c:v>
                </c:pt>
                <c:pt idx="23">
                  <c:v>183833.33333333334</c:v>
                </c:pt>
                <c:pt idx="24">
                  <c:v>45000</c:v>
                </c:pt>
                <c:pt idx="25">
                  <c:v>450000</c:v>
                </c:pt>
                <c:pt idx="26">
                  <c:v>184000</c:v>
                </c:pt>
                <c:pt idx="27">
                  <c:v>97500</c:v>
                </c:pt>
                <c:pt idx="28">
                  <c:v>569000</c:v>
                </c:pt>
                <c:pt idx="29">
                  <c:v>138400</c:v>
                </c:pt>
                <c:pt idx="30">
                  <c:v>1101666.6666666667</c:v>
                </c:pt>
                <c:pt idx="31">
                  <c:v>100000</c:v>
                </c:pt>
                <c:pt idx="32">
                  <c:v>386914.82608695654</c:v>
                </c:pt>
                <c:pt idx="33">
                  <c:v>119500</c:v>
                </c:pt>
                <c:pt idx="34">
                  <c:v>157000</c:v>
                </c:pt>
                <c:pt idx="35">
                  <c:v>168400</c:v>
                </c:pt>
                <c:pt idx="36">
                  <c:v>75000</c:v>
                </c:pt>
                <c:pt idx="37">
                  <c:v>3208000</c:v>
                </c:pt>
                <c:pt idx="38">
                  <c:v>170000</c:v>
                </c:pt>
                <c:pt idx="39">
                  <c:v>328333.33333333331</c:v>
                </c:pt>
                <c:pt idx="40">
                  <c:v>216500</c:v>
                </c:pt>
                <c:pt idx="41">
                  <c:v>235000</c:v>
                </c:pt>
                <c:pt idx="42">
                  <c:v>113324.91666666667</c:v>
                </c:pt>
                <c:pt idx="43">
                  <c:v>105000</c:v>
                </c:pt>
              </c:numCache>
            </c:numRef>
          </c:val>
          <c:extLst>
            <c:ext xmlns:c16="http://schemas.microsoft.com/office/drawing/2014/chart" uri="{C3380CC4-5D6E-409C-BE32-E72D297353CC}">
              <c16:uniqueId val="{00000000-1F02-416B-AAD3-FFA2253904D2}"/>
            </c:ext>
          </c:extLst>
        </c:ser>
        <c:dLbls>
          <c:showLegendKey val="0"/>
          <c:showVal val="0"/>
          <c:showCatName val="0"/>
          <c:showSerName val="0"/>
          <c:showPercent val="0"/>
          <c:showBubbleSize val="0"/>
        </c:dLbls>
        <c:gapWidth val="65"/>
        <c:shape val="box"/>
        <c:axId val="1807745519"/>
        <c:axId val="1807744079"/>
        <c:axId val="1733467343"/>
      </c:bar3DChart>
      <c:catAx>
        <c:axId val="180774551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07744079"/>
        <c:crosses val="autoZero"/>
        <c:auto val="1"/>
        <c:lblAlgn val="ctr"/>
        <c:lblOffset val="100"/>
        <c:noMultiLvlLbl val="0"/>
      </c:catAx>
      <c:valAx>
        <c:axId val="1807744079"/>
        <c:scaling>
          <c:orientation val="minMax"/>
        </c:scaling>
        <c:delete val="1"/>
        <c:axPos val="l"/>
        <c:numFmt formatCode="General" sourceLinked="1"/>
        <c:majorTickMark val="none"/>
        <c:minorTickMark val="none"/>
        <c:tickLblPos val="nextTo"/>
        <c:crossAx val="1807745519"/>
        <c:crosses val="autoZero"/>
        <c:crossBetween val="between"/>
      </c:valAx>
      <c:serAx>
        <c:axId val="1733467343"/>
        <c:scaling>
          <c:orientation val="minMax"/>
        </c:scaling>
        <c:delete val="1"/>
        <c:axPos val="b"/>
        <c:majorTickMark val="none"/>
        <c:minorTickMark val="none"/>
        <c:tickLblPos val="nextTo"/>
        <c:crossAx val="1807744079"/>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[b8eedc6d8a2a4f6fa877361296f58ed4 (1).xlsx]Sheet3!PivotTable3</c:name>
    <c:fmtId val="1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000">
                <a:solidFill>
                  <a:schemeClr val="bg1"/>
                </a:solidFill>
              </a:rPr>
              <a:t>Emp Count Base on Emp</a:t>
            </a:r>
            <a:r>
              <a:rPr lang="en-US" sz="1000" baseline="0">
                <a:solidFill>
                  <a:schemeClr val="bg1"/>
                </a:solidFill>
              </a:rPr>
              <a:t> Type</a:t>
            </a:r>
            <a:endParaRPr lang="en-US" sz="1000">
              <a:solidFill>
                <a:schemeClr val="bg1"/>
              </a:solidFill>
            </a:endParaRPr>
          </a:p>
        </c:rich>
      </c:tx>
      <c:layout>
        <c:manualLayout>
          <c:xMode val="edge"/>
          <c:yMode val="edge"/>
          <c:x val="0.17779155730533683"/>
          <c:y val="0.11009040536599592"/>
        </c:manualLayout>
      </c:layout>
      <c:overlay val="0"/>
      <c:spPr>
        <a:solidFill>
          <a:schemeClr val="accent1">
            <a:lumMod val="75000"/>
          </a:schemeClr>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4">
              <a:lumMod val="40000"/>
              <a:lumOff val="60000"/>
            </a:schemeClr>
          </a:soli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Sheet3!$B$11</c:f>
              <c:strCache>
                <c:ptCount val="1"/>
                <c:pt idx="0">
                  <c:v>Total</c:v>
                </c:pt>
              </c:strCache>
            </c:strRef>
          </c:tx>
          <c:spPr>
            <a:solidFill>
              <a:schemeClr val="accent4">
                <a:lumMod val="40000"/>
                <a:lumOff val="60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Sheet3!$A$12:$A$16</c:f>
              <c:strCache>
                <c:ptCount val="4"/>
                <c:pt idx="0">
                  <c:v>Entrylevel</c:v>
                </c:pt>
                <c:pt idx="1">
                  <c:v>Expert</c:v>
                </c:pt>
                <c:pt idx="2">
                  <c:v>Intermediate</c:v>
                </c:pt>
                <c:pt idx="3">
                  <c:v>Senior</c:v>
                </c:pt>
              </c:strCache>
            </c:strRef>
          </c:cat>
          <c:val>
            <c:numRef>
              <c:f>Sheet3!$B$12:$B$16</c:f>
              <c:numCache>
                <c:formatCode>General</c:formatCode>
                <c:ptCount val="4"/>
                <c:pt idx="0">
                  <c:v>67</c:v>
                </c:pt>
                <c:pt idx="1">
                  <c:v>13</c:v>
                </c:pt>
                <c:pt idx="2">
                  <c:v>126</c:v>
                </c:pt>
                <c:pt idx="3">
                  <c:v>94</c:v>
                </c:pt>
              </c:numCache>
            </c:numRef>
          </c:val>
          <c:extLst>
            <c:ext xmlns:c16="http://schemas.microsoft.com/office/drawing/2014/chart" uri="{C3380CC4-5D6E-409C-BE32-E72D297353CC}">
              <c16:uniqueId val="{00000000-F518-4337-8F44-62D0C8FDFF9E}"/>
            </c:ext>
          </c:extLst>
        </c:ser>
        <c:dLbls>
          <c:dLblPos val="outEnd"/>
          <c:showLegendKey val="0"/>
          <c:showVal val="1"/>
          <c:showCatName val="0"/>
          <c:showSerName val="0"/>
          <c:showPercent val="0"/>
          <c:showBubbleSize val="0"/>
        </c:dLbls>
        <c:gapWidth val="115"/>
        <c:overlap val="-20"/>
        <c:axId val="1831899103"/>
        <c:axId val="1831901023"/>
      </c:barChart>
      <c:catAx>
        <c:axId val="1831899103"/>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1901023"/>
        <c:crosses val="autoZero"/>
        <c:auto val="1"/>
        <c:lblAlgn val="ctr"/>
        <c:lblOffset val="100"/>
        <c:noMultiLvlLbl val="0"/>
      </c:catAx>
      <c:valAx>
        <c:axId val="18319010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1899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[b8eedc6d8a2a4f6fa877361296f58ed4 (1).xlsx]Sheet3!PivotTable4</c:name>
    <c:fmtId val="2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050" b="1" i="0" u="none" strike="noStrike" baseline="0">
                <a:solidFill>
                  <a:schemeClr val="bg1"/>
                </a:solidFill>
                <a:effectLst/>
              </a:rPr>
              <a:t>Average Salary vs. Experience Level</a:t>
            </a:r>
            <a:endParaRPr lang="en-US" sz="1050">
              <a:solidFill>
                <a:schemeClr val="bg1"/>
              </a:solidFill>
            </a:endParaRPr>
          </a:p>
        </c:rich>
      </c:tx>
      <c:overlay val="0"/>
      <c:spPr>
        <a:solidFill>
          <a:schemeClr val="accent1">
            <a:lumMod val="75000"/>
          </a:schemeClr>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Sheet3!$B$20</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Sheet3!$A$21:$A$25</c:f>
              <c:strCache>
                <c:ptCount val="4"/>
                <c:pt idx="0">
                  <c:v>Entrylevel</c:v>
                </c:pt>
                <c:pt idx="1">
                  <c:v>Expert</c:v>
                </c:pt>
                <c:pt idx="2">
                  <c:v>Intermediate</c:v>
                </c:pt>
                <c:pt idx="3">
                  <c:v>Senior</c:v>
                </c:pt>
              </c:strCache>
            </c:strRef>
          </c:cat>
          <c:val>
            <c:numRef>
              <c:f>Sheet3!$B$21:$B$25</c:f>
              <c:numCache>
                <c:formatCode>General</c:formatCode>
                <c:ptCount val="4"/>
                <c:pt idx="0">
                  <c:v>306357.85074626864</c:v>
                </c:pt>
                <c:pt idx="1">
                  <c:v>213846.15384615384</c:v>
                </c:pt>
                <c:pt idx="2">
                  <c:v>722127.0555555555</c:v>
                </c:pt>
                <c:pt idx="3">
                  <c:v>353621.24468085106</c:v>
                </c:pt>
              </c:numCache>
            </c:numRef>
          </c:val>
          <c:smooth val="0"/>
          <c:extLst>
            <c:ext xmlns:c16="http://schemas.microsoft.com/office/drawing/2014/chart" uri="{C3380CC4-5D6E-409C-BE32-E72D297353CC}">
              <c16:uniqueId val="{00000000-8FE5-461E-95C5-359689D07A91}"/>
            </c:ext>
          </c:extLst>
        </c:ser>
        <c:dLbls>
          <c:showLegendKey val="0"/>
          <c:showVal val="0"/>
          <c:showCatName val="0"/>
          <c:showSerName val="0"/>
          <c:showPercent val="0"/>
          <c:showBubbleSize val="0"/>
        </c:dLbls>
        <c:marker val="1"/>
        <c:smooth val="0"/>
        <c:axId val="1807736399"/>
        <c:axId val="1807744559"/>
      </c:lineChart>
      <c:catAx>
        <c:axId val="1807736399"/>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07744559"/>
        <c:crosses val="autoZero"/>
        <c:auto val="1"/>
        <c:lblAlgn val="ctr"/>
        <c:lblOffset val="100"/>
        <c:noMultiLvlLbl val="0"/>
      </c:catAx>
      <c:valAx>
        <c:axId val="1807744559"/>
        <c:scaling>
          <c:orientation val="minMax"/>
        </c:scaling>
        <c:delete val="1"/>
        <c:axPos val="l"/>
        <c:numFmt formatCode="General" sourceLinked="1"/>
        <c:majorTickMark val="none"/>
        <c:minorTickMark val="none"/>
        <c:tickLblPos val="nextTo"/>
        <c:crossAx val="18077363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[b8eedc6d8a2a4f6fa877361296f58ed4 (1).xlsx]Sheet2!PivotTable6</c:name>
    <c:fmtId val="2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Company</a:t>
            </a:r>
            <a:r>
              <a:rPr lang="en-US" baseline="0"/>
              <a:t> Size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Sheet2!$C$5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Sheet2!$B$6:$B$10</c:f>
              <c:strCache>
                <c:ptCount val="4"/>
                <c:pt idx="0">
                  <c:v>Entrylevel</c:v>
                </c:pt>
                <c:pt idx="1">
                  <c:v>Expert</c:v>
                </c:pt>
                <c:pt idx="2">
                  <c:v>Intermediate</c:v>
                </c:pt>
                <c:pt idx="3">
                  <c:v>Senior</c:v>
                </c:pt>
              </c:strCache>
            </c:strRef>
          </c:cat>
          <c:val>
            <c:numRef>
              <c:f>Sheet2!$C$6:$C$10</c:f>
              <c:numCache>
                <c:formatCode>General</c:formatCode>
                <c:ptCount val="4"/>
                <c:pt idx="0">
                  <c:v>67</c:v>
                </c:pt>
                <c:pt idx="1">
                  <c:v>13</c:v>
                </c:pt>
                <c:pt idx="2">
                  <c:v>126</c:v>
                </c:pt>
                <c:pt idx="3">
                  <c:v>94</c:v>
                </c:pt>
              </c:numCache>
            </c:numRef>
          </c:val>
          <c:extLst>
            <c:ext xmlns:c16="http://schemas.microsoft.com/office/drawing/2014/chart" uri="{C3380CC4-5D6E-409C-BE32-E72D297353CC}">
              <c16:uniqueId val="{00000000-3919-43B9-BCD0-3C02AB23EC3D}"/>
            </c:ext>
          </c:extLst>
        </c:ser>
        <c:dLbls>
          <c:showLegendKey val="0"/>
          <c:showVal val="0"/>
          <c:showCatName val="0"/>
          <c:showSerName val="0"/>
          <c:showPercent val="0"/>
          <c:showBubbleSize val="0"/>
        </c:dLbls>
        <c:gapWidth val="150"/>
        <c:shape val="box"/>
        <c:axId val="1852869295"/>
        <c:axId val="1852882735"/>
        <c:axId val="1727133087"/>
      </c:bar3DChart>
      <c:catAx>
        <c:axId val="1852869295"/>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52882735"/>
        <c:crosses val="autoZero"/>
        <c:auto val="1"/>
        <c:lblAlgn val="ctr"/>
        <c:lblOffset val="100"/>
        <c:noMultiLvlLbl val="0"/>
      </c:catAx>
      <c:valAx>
        <c:axId val="1852882735"/>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52869295"/>
        <c:crosses val="autoZero"/>
        <c:crossBetween val="between"/>
      </c:valAx>
      <c:serAx>
        <c:axId val="1727133087"/>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52882735"/>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[b8eedc6d8a2a4f6fa877361296f58ed4 (1).xlsx]Sheet2!PivotTable7</c:name>
    <c:fmtId val="2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000">
                <a:solidFill>
                  <a:schemeClr val="bg1"/>
                </a:solidFill>
              </a:rPr>
              <a:t>Highest</a:t>
            </a:r>
            <a:r>
              <a:rPr lang="en-US" sz="1000" baseline="0">
                <a:solidFill>
                  <a:schemeClr val="bg1"/>
                </a:solidFill>
              </a:rPr>
              <a:t> Average Salary</a:t>
            </a:r>
            <a:endParaRPr lang="en-US" sz="1000">
              <a:solidFill>
                <a:schemeClr val="bg1"/>
              </a:solidFill>
            </a:endParaRPr>
          </a:p>
        </c:rich>
      </c:tx>
      <c:overlay val="0"/>
      <c:spPr>
        <a:solidFill>
          <a:schemeClr val="accent1"/>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4">
              <a:lumMod val="40000"/>
              <a:lumOff val="60000"/>
            </a:schemeClr>
          </a:soli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lumMod val="40000"/>
              <a:lumOff val="60000"/>
            </a:schemeClr>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lumMod val="40000"/>
              <a:lumOff val="60000"/>
            </a:schemeClr>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Sheet2!$C$28</c:f>
              <c:strCache>
                <c:ptCount val="1"/>
                <c:pt idx="0">
                  <c:v>Total</c:v>
                </c:pt>
              </c:strCache>
            </c:strRef>
          </c:tx>
          <c:spPr>
            <a:solidFill>
              <a:schemeClr val="accent4">
                <a:lumMod val="40000"/>
                <a:lumOff val="60000"/>
              </a:schemeClr>
            </a:solidFill>
            <a:ln>
              <a:noFill/>
            </a:ln>
            <a:effectLst>
              <a:outerShdw blurRad="57150" dist="19050" dir="5400000" algn="ctr" rotWithShape="0">
                <a:srgbClr val="000000">
                  <a:alpha val="63000"/>
                </a:srgbClr>
              </a:outerShdw>
            </a:effectLst>
            <a:sp3d/>
          </c:spPr>
          <c:invertIfNegative val="0"/>
          <c:cat>
            <c:strRef>
              <c:f>Sheet2!$B$29:$B$73</c:f>
              <c:strCache>
                <c:ptCount val="44"/>
                <c:pt idx="0">
                  <c:v>3D Computer Vision Researcher</c:v>
                </c:pt>
                <c:pt idx="1">
                  <c:v>AI Scientist</c:v>
                </c:pt>
                <c:pt idx="2">
                  <c:v>Applied Data Scientist</c:v>
                </c:pt>
                <c:pt idx="3">
                  <c:v>Applied Machine Learning Scientist</c:v>
                </c:pt>
                <c:pt idx="4">
                  <c:v>BI Data Analyst</c:v>
                </c:pt>
                <c:pt idx="5">
                  <c:v>Big Data Architect</c:v>
                </c:pt>
                <c:pt idx="6">
                  <c:v>Big Data Engineer</c:v>
                </c:pt>
                <c:pt idx="7">
                  <c:v>Business Data Analyst</c:v>
                </c:pt>
                <c:pt idx="8">
                  <c:v>Cloud Data Engineer</c:v>
                </c:pt>
                <c:pt idx="9">
                  <c:v>Computer Vision Engineer</c:v>
                </c:pt>
                <c:pt idx="10">
                  <c:v>Computer Vision Software Engineer</c:v>
                </c:pt>
                <c:pt idx="11">
                  <c:v>Data Analyst</c:v>
                </c:pt>
                <c:pt idx="12">
                  <c:v>Data Analytics Engineer</c:v>
                </c:pt>
                <c:pt idx="13">
                  <c:v>Data Analytics Manager</c:v>
                </c:pt>
                <c:pt idx="14">
                  <c:v>Data Architect</c:v>
                </c:pt>
                <c:pt idx="15">
                  <c:v>Data Engineer</c:v>
                </c:pt>
                <c:pt idx="16">
                  <c:v>Data Engineering Manager</c:v>
                </c:pt>
                <c:pt idx="17">
                  <c:v>Data Science Consultant</c:v>
                </c:pt>
                <c:pt idx="18">
                  <c:v>Data Science Engineer</c:v>
                </c:pt>
                <c:pt idx="19">
                  <c:v>Data Science Manager</c:v>
                </c:pt>
                <c:pt idx="20">
                  <c:v>Data Scientist</c:v>
                </c:pt>
                <c:pt idx="21">
                  <c:v>Data Specialist</c:v>
                </c:pt>
                <c:pt idx="22">
                  <c:v>Director of Data Engineering</c:v>
                </c:pt>
                <c:pt idx="23">
                  <c:v>Director of Data Science</c:v>
                </c:pt>
                <c:pt idx="24">
                  <c:v>Finance Data Analyst</c:v>
                </c:pt>
                <c:pt idx="25">
                  <c:v>Financial Data Analyst</c:v>
                </c:pt>
                <c:pt idx="26">
                  <c:v>Head of Data</c:v>
                </c:pt>
                <c:pt idx="27">
                  <c:v>Head of Data Science</c:v>
                </c:pt>
                <c:pt idx="28">
                  <c:v>Lead Data Analyst</c:v>
                </c:pt>
                <c:pt idx="29">
                  <c:v>Lead Data Engineer</c:v>
                </c:pt>
                <c:pt idx="30">
                  <c:v>Lead Data Scientist</c:v>
                </c:pt>
                <c:pt idx="31">
                  <c:v>Machine Learning Developer</c:v>
                </c:pt>
                <c:pt idx="32">
                  <c:v>Machine Learning Engineer</c:v>
                </c:pt>
                <c:pt idx="33">
                  <c:v>Machine Learning Infrastructure Engineer</c:v>
                </c:pt>
                <c:pt idx="34">
                  <c:v>Machine Learning Manager</c:v>
                </c:pt>
                <c:pt idx="35">
                  <c:v>Machine Learning Scientist</c:v>
                </c:pt>
                <c:pt idx="36">
                  <c:v>Marketing Data Analyst</c:v>
                </c:pt>
                <c:pt idx="37">
                  <c:v>ML Engineer</c:v>
                </c:pt>
                <c:pt idx="38">
                  <c:v>Principal Data Analyst</c:v>
                </c:pt>
                <c:pt idx="39">
                  <c:v>Principal Data Engineer</c:v>
                </c:pt>
                <c:pt idx="40">
                  <c:v>Principal Data Scientist</c:v>
                </c:pt>
                <c:pt idx="41">
                  <c:v>Product Data Analyst</c:v>
                </c:pt>
                <c:pt idx="42">
                  <c:v>Research Scientist</c:v>
                </c:pt>
                <c:pt idx="43">
                  <c:v>Staff Data Scientist</c:v>
                </c:pt>
              </c:strCache>
            </c:strRef>
          </c:cat>
          <c:val>
            <c:numRef>
              <c:f>Sheet2!$C$29:$C$73</c:f>
              <c:numCache>
                <c:formatCode>General</c:formatCode>
                <c:ptCount val="44"/>
                <c:pt idx="0">
                  <c:v>400000</c:v>
                </c:pt>
                <c:pt idx="1">
                  <c:v>342800</c:v>
                </c:pt>
                <c:pt idx="2">
                  <c:v>74000</c:v>
                </c:pt>
                <c:pt idx="3">
                  <c:v>230700</c:v>
                </c:pt>
                <c:pt idx="4">
                  <c:v>1902045.3333333333</c:v>
                </c:pt>
                <c:pt idx="5">
                  <c:v>125000</c:v>
                </c:pt>
                <c:pt idx="6">
                  <c:v>455000</c:v>
                </c:pt>
                <c:pt idx="7">
                  <c:v>95000</c:v>
                </c:pt>
                <c:pt idx="8">
                  <c:v>140000</c:v>
                </c:pt>
                <c:pt idx="9">
                  <c:v>91500</c:v>
                </c:pt>
                <c:pt idx="10">
                  <c:v>75500</c:v>
                </c:pt>
                <c:pt idx="11">
                  <c:v>91243.428571428565</c:v>
                </c:pt>
                <c:pt idx="12">
                  <c:v>75666.666666666672</c:v>
                </c:pt>
                <c:pt idx="13">
                  <c:v>126666.66666666667</c:v>
                </c:pt>
                <c:pt idx="14">
                  <c:v>166666.66666666666</c:v>
                </c:pt>
                <c:pt idx="15">
                  <c:v>286730.97826086957</c:v>
                </c:pt>
                <c:pt idx="16">
                  <c:v>119799.8</c:v>
                </c:pt>
                <c:pt idx="17">
                  <c:v>122714.28571428571</c:v>
                </c:pt>
                <c:pt idx="18">
                  <c:v>96750</c:v>
                </c:pt>
                <c:pt idx="19">
                  <c:v>1700028.5714285714</c:v>
                </c:pt>
                <c:pt idx="20">
                  <c:v>841587.57142857148</c:v>
                </c:pt>
                <c:pt idx="21">
                  <c:v>165000</c:v>
                </c:pt>
                <c:pt idx="22">
                  <c:v>141250</c:v>
                </c:pt>
                <c:pt idx="23">
                  <c:v>183833.33333333334</c:v>
                </c:pt>
                <c:pt idx="24">
                  <c:v>45000</c:v>
                </c:pt>
                <c:pt idx="25">
                  <c:v>450000</c:v>
                </c:pt>
                <c:pt idx="26">
                  <c:v>184000</c:v>
                </c:pt>
                <c:pt idx="27">
                  <c:v>97500</c:v>
                </c:pt>
                <c:pt idx="28">
                  <c:v>569000</c:v>
                </c:pt>
                <c:pt idx="29">
                  <c:v>138400</c:v>
                </c:pt>
                <c:pt idx="30">
                  <c:v>1101666.6666666667</c:v>
                </c:pt>
                <c:pt idx="31">
                  <c:v>100000</c:v>
                </c:pt>
                <c:pt idx="32">
                  <c:v>386914.82608695654</c:v>
                </c:pt>
                <c:pt idx="33">
                  <c:v>119500</c:v>
                </c:pt>
                <c:pt idx="34">
                  <c:v>157000</c:v>
                </c:pt>
                <c:pt idx="35">
                  <c:v>168400</c:v>
                </c:pt>
                <c:pt idx="36">
                  <c:v>75000</c:v>
                </c:pt>
                <c:pt idx="37">
                  <c:v>3208000</c:v>
                </c:pt>
                <c:pt idx="38">
                  <c:v>170000</c:v>
                </c:pt>
                <c:pt idx="39">
                  <c:v>328333.33333333331</c:v>
                </c:pt>
                <c:pt idx="40">
                  <c:v>216500</c:v>
                </c:pt>
                <c:pt idx="41">
                  <c:v>235000</c:v>
                </c:pt>
                <c:pt idx="42">
                  <c:v>113324.91666666667</c:v>
                </c:pt>
                <c:pt idx="43">
                  <c:v>105000</c:v>
                </c:pt>
              </c:numCache>
            </c:numRef>
          </c:val>
          <c:extLst>
            <c:ext xmlns:c16="http://schemas.microsoft.com/office/drawing/2014/chart" uri="{C3380CC4-5D6E-409C-BE32-E72D297353CC}">
              <c16:uniqueId val="{00000000-3D0F-40B4-9A59-29AC2B9805B5}"/>
            </c:ext>
          </c:extLst>
        </c:ser>
        <c:dLbls>
          <c:showLegendKey val="0"/>
          <c:showVal val="0"/>
          <c:showCatName val="0"/>
          <c:showSerName val="0"/>
          <c:showPercent val="0"/>
          <c:showBubbleSize val="0"/>
        </c:dLbls>
        <c:gapWidth val="150"/>
        <c:shape val="box"/>
        <c:axId val="1831902463"/>
        <c:axId val="1831901983"/>
        <c:axId val="1532379471"/>
      </c:bar3DChart>
      <c:catAx>
        <c:axId val="1831902463"/>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1901983"/>
        <c:crosses val="autoZero"/>
        <c:auto val="1"/>
        <c:lblAlgn val="ctr"/>
        <c:lblOffset val="100"/>
        <c:noMultiLvlLbl val="0"/>
      </c:catAx>
      <c:valAx>
        <c:axId val="1831901983"/>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1902463"/>
        <c:crosses val="autoZero"/>
        <c:crossBetween val="between"/>
      </c:valAx>
      <c:serAx>
        <c:axId val="1532379471"/>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1901983"/>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[b8eedc6d8a2a4f6fa877361296f58ed4 (1).xlsx]Sheet2!PivotTable9</c:name>
    <c:fmtId val="28"/>
  </c:pivotSource>
  <c:chart>
    <c:title>
      <c:tx>
        <c:rich>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r>
              <a:rPr lang="en-US" sz="1000">
                <a:solidFill>
                  <a:schemeClr val="bg1"/>
                </a:solidFill>
              </a:rPr>
              <a:t>Hiring</a:t>
            </a:r>
            <a:r>
              <a:rPr lang="en-US" sz="1000" baseline="0">
                <a:solidFill>
                  <a:schemeClr val="bg1"/>
                </a:solidFill>
              </a:rPr>
              <a:t> By Experiance Level</a:t>
            </a:r>
            <a:endParaRPr lang="en-US" sz="1000">
              <a:solidFill>
                <a:schemeClr val="bg1"/>
              </a:solidFill>
            </a:endParaRPr>
          </a:p>
        </c:rich>
      </c:tx>
      <c:overlay val="0"/>
      <c:spPr>
        <a:solidFill>
          <a:schemeClr val="accent1">
            <a:lumMod val="75000"/>
          </a:schemeClr>
        </a:solid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endParaRPr lang="en-US"/>
        </a:p>
      </c:txPr>
    </c:title>
    <c:autoTitleDeleted val="0"/>
    <c:pivotFmts>
      <c:pivotFmt>
        <c:idx val="0"/>
        <c:spPr>
          <a:solidFill>
            <a:schemeClr val="accent2">
              <a:lumMod val="50000"/>
            </a:schemeClr>
          </a:solidFill>
          <a:ln>
            <a:noFill/>
          </a:ln>
          <a:effectLst>
            <a:innerShdw dist="12700" dir="16200000">
              <a:schemeClr val="lt1">
                <a:alpha val="75000"/>
              </a:schemeClr>
            </a:innerShdw>
          </a:effectLst>
        </c:spPr>
        <c:marker>
          <c:symbol val="circle"/>
          <c:size val="5"/>
          <c:spPr>
            <a:solidFill>
              <a:schemeClr val="accent2">
                <a:lumMod val="50000"/>
              </a:schemeClr>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lumMod val="50000"/>
            </a:schemeClr>
          </a:soli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lumMod val="50000"/>
            </a:schemeClr>
          </a:soli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972402597402597"/>
          <c:y val="0.24203484981044035"/>
          <c:w val="0.73890032211882606"/>
          <c:h val="0.56789807524059488"/>
        </c:manualLayout>
      </c:layout>
      <c:areaChart>
        <c:grouping val="standard"/>
        <c:varyColors val="0"/>
        <c:ser>
          <c:idx val="0"/>
          <c:order val="0"/>
          <c:tx>
            <c:strRef>
              <c:f>Sheet2!$F$80</c:f>
              <c:strCache>
                <c:ptCount val="1"/>
                <c:pt idx="0">
                  <c:v>Total</c:v>
                </c:pt>
              </c:strCache>
            </c:strRef>
          </c:tx>
          <c:spPr>
            <a:solidFill>
              <a:schemeClr val="accent2">
                <a:lumMod val="50000"/>
              </a:schemeClr>
            </a:solidFill>
            <a:ln>
              <a:noFill/>
            </a:ln>
            <a:effectLst>
              <a:innerShdw dist="12700" dir="16200000">
                <a:schemeClr val="lt1">
                  <a:alpha val="75000"/>
                </a:schemeClr>
              </a:innerShdw>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Sheet2!$E$81:$E$85</c:f>
              <c:strCache>
                <c:ptCount val="4"/>
                <c:pt idx="0">
                  <c:v>Contract</c:v>
                </c:pt>
                <c:pt idx="1">
                  <c:v>Freelance</c:v>
                </c:pt>
                <c:pt idx="2">
                  <c:v>Full Time</c:v>
                </c:pt>
                <c:pt idx="3">
                  <c:v>Part Time</c:v>
                </c:pt>
              </c:strCache>
            </c:strRef>
          </c:cat>
          <c:val>
            <c:numRef>
              <c:f>Sheet2!$F$81:$F$85</c:f>
              <c:numCache>
                <c:formatCode>General</c:formatCode>
                <c:ptCount val="4"/>
                <c:pt idx="0">
                  <c:v>4</c:v>
                </c:pt>
                <c:pt idx="1">
                  <c:v>3</c:v>
                </c:pt>
                <c:pt idx="2">
                  <c:v>285</c:v>
                </c:pt>
                <c:pt idx="3">
                  <c:v>8</c:v>
                </c:pt>
              </c:numCache>
            </c:numRef>
          </c:val>
          <c:extLst>
            <c:ext xmlns:c16="http://schemas.microsoft.com/office/drawing/2014/chart" uri="{C3380CC4-5D6E-409C-BE32-E72D297353CC}">
              <c16:uniqueId val="{00000000-658D-4846-9D2B-081C10D48A3F}"/>
            </c:ext>
          </c:extLst>
        </c:ser>
        <c:dLbls>
          <c:showLegendKey val="0"/>
          <c:showVal val="1"/>
          <c:showCatName val="0"/>
          <c:showSerName val="0"/>
          <c:showPercent val="0"/>
          <c:showBubbleSize val="0"/>
        </c:dLbls>
        <c:dropLines>
          <c:spPr>
            <a:ln w="9525" cap="flat" cmpd="sng" algn="ctr">
              <a:solidFill>
                <a:schemeClr val="lt1">
                  <a:alpha val="40000"/>
                </a:schemeClr>
              </a:solidFill>
              <a:round/>
            </a:ln>
            <a:effectLst/>
          </c:spPr>
        </c:dropLines>
        <c:axId val="1910596207"/>
        <c:axId val="1910597647"/>
      </c:areaChart>
      <c:catAx>
        <c:axId val="1910596207"/>
        <c:scaling>
          <c:orientation val="minMax"/>
        </c:scaling>
        <c:delete val="1"/>
        <c:axPos val="b"/>
        <c:numFmt formatCode="General" sourceLinked="1"/>
        <c:majorTickMark val="none"/>
        <c:minorTickMark val="none"/>
        <c:tickLblPos val="nextTo"/>
        <c:crossAx val="1910597647"/>
        <c:crosses val="autoZero"/>
        <c:auto val="1"/>
        <c:lblAlgn val="ctr"/>
        <c:lblOffset val="100"/>
        <c:noMultiLvlLbl val="0"/>
      </c:catAx>
      <c:valAx>
        <c:axId val="1910597647"/>
        <c:scaling>
          <c:orientation val="minMax"/>
        </c:scaling>
        <c:delete val="1"/>
        <c:axPos val="l"/>
        <c:numFmt formatCode="General" sourceLinked="1"/>
        <c:majorTickMark val="out"/>
        <c:minorTickMark val="none"/>
        <c:tickLblPos val="nextTo"/>
        <c:crossAx val="1910596207"/>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lt1">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[b8eedc6d8a2a4f6fa877361296f58ed4 (1).xlsx]Sheet2!PivotTable8</c:name>
    <c:fmtId val="2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000">
                <a:solidFill>
                  <a:schemeClr val="bg1"/>
                </a:solidFill>
              </a:rPr>
              <a:t>Employee</a:t>
            </a:r>
            <a:r>
              <a:rPr lang="en-US" sz="1000" baseline="0">
                <a:solidFill>
                  <a:schemeClr val="bg1"/>
                </a:solidFill>
              </a:rPr>
              <a:t> Count Based on Experiance Level</a:t>
            </a:r>
            <a:endParaRPr lang="en-US" sz="1000">
              <a:solidFill>
                <a:schemeClr val="bg1"/>
              </a:solidFill>
            </a:endParaRPr>
          </a:p>
        </c:rich>
      </c:tx>
      <c:overlay val="0"/>
      <c:spPr>
        <a:solidFill>
          <a:schemeClr val="accent1"/>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Sheet2!$C$80</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52F1-4B6F-82A3-03C396A3D7D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52F1-4B6F-82A3-03C396A3D7D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52F1-4B6F-82A3-03C396A3D7D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52F1-4B6F-82A3-03C396A3D7D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Sheet2!$B$81:$B$85</c:f>
              <c:strCache>
                <c:ptCount val="4"/>
                <c:pt idx="0">
                  <c:v>Entrylevel</c:v>
                </c:pt>
                <c:pt idx="1">
                  <c:v>Expert</c:v>
                </c:pt>
                <c:pt idx="2">
                  <c:v>Intermediate</c:v>
                </c:pt>
                <c:pt idx="3">
                  <c:v>Senior</c:v>
                </c:pt>
              </c:strCache>
            </c:strRef>
          </c:cat>
          <c:val>
            <c:numRef>
              <c:f>Sheet2!$C$81:$C$85</c:f>
              <c:numCache>
                <c:formatCode>General</c:formatCode>
                <c:ptCount val="4"/>
                <c:pt idx="0">
                  <c:v>67</c:v>
                </c:pt>
                <c:pt idx="1">
                  <c:v>13</c:v>
                </c:pt>
                <c:pt idx="2">
                  <c:v>126</c:v>
                </c:pt>
                <c:pt idx="3">
                  <c:v>94</c:v>
                </c:pt>
              </c:numCache>
            </c:numRef>
          </c:val>
          <c:extLst>
            <c:ext xmlns:c16="http://schemas.microsoft.com/office/drawing/2014/chart" uri="{C3380CC4-5D6E-409C-BE32-E72D297353CC}">
              <c16:uniqueId val="{00000008-52F1-4B6F-82A3-03C396A3D7D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[b8eedc6d8a2a4f6fa877361296f58ed4 (1).xlsx]Sheet2!PivotTable10</c:name>
    <c:fmtId val="3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000">
                <a:solidFill>
                  <a:schemeClr val="bg1"/>
                </a:solidFill>
              </a:rPr>
              <a:t>Average</a:t>
            </a:r>
            <a:r>
              <a:rPr lang="en-US" sz="1000" baseline="0">
                <a:solidFill>
                  <a:schemeClr val="bg1"/>
                </a:solidFill>
              </a:rPr>
              <a:t> Salary With Experiance Level</a:t>
            </a:r>
            <a:endParaRPr lang="en-US" sz="1000">
              <a:solidFill>
                <a:schemeClr val="bg1"/>
              </a:solidFill>
            </a:endParaRPr>
          </a:p>
        </c:rich>
      </c:tx>
      <c:overlay val="0"/>
      <c:spPr>
        <a:solidFill>
          <a:schemeClr val="accent1">
            <a:lumMod val="75000"/>
          </a:schemeClr>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Sheet2!$D$102</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Sheet2!$C$103:$C$107</c:f>
              <c:strCache>
                <c:ptCount val="4"/>
                <c:pt idx="0">
                  <c:v>Entrylevel</c:v>
                </c:pt>
                <c:pt idx="1">
                  <c:v>Expert</c:v>
                </c:pt>
                <c:pt idx="2">
                  <c:v>Intermediate</c:v>
                </c:pt>
                <c:pt idx="3">
                  <c:v>Senior</c:v>
                </c:pt>
              </c:strCache>
            </c:strRef>
          </c:cat>
          <c:val>
            <c:numRef>
              <c:f>Sheet2!$D$103:$D$107</c:f>
              <c:numCache>
                <c:formatCode>General</c:formatCode>
                <c:ptCount val="4"/>
                <c:pt idx="0">
                  <c:v>306357.85074626864</c:v>
                </c:pt>
                <c:pt idx="1">
                  <c:v>213846.15384615384</c:v>
                </c:pt>
                <c:pt idx="2">
                  <c:v>722127.0555555555</c:v>
                </c:pt>
                <c:pt idx="3">
                  <c:v>353621.24468085106</c:v>
                </c:pt>
              </c:numCache>
            </c:numRef>
          </c:val>
          <c:smooth val="0"/>
          <c:extLst>
            <c:ext xmlns:c16="http://schemas.microsoft.com/office/drawing/2014/chart" uri="{C3380CC4-5D6E-409C-BE32-E72D297353CC}">
              <c16:uniqueId val="{00000000-8639-4B28-8264-7D74875EF7E5}"/>
            </c:ext>
          </c:extLst>
        </c:ser>
        <c:dLbls>
          <c:showLegendKey val="0"/>
          <c:showVal val="1"/>
          <c:showCatName val="0"/>
          <c:showSerName val="0"/>
          <c:showPercent val="0"/>
          <c:showBubbleSize val="0"/>
        </c:dLbls>
        <c:axId val="1861477727"/>
        <c:axId val="1906672287"/>
        <c:axId val="1661604703"/>
      </c:line3DChart>
      <c:catAx>
        <c:axId val="1861477727"/>
        <c:scaling>
          <c:orientation val="minMax"/>
        </c:scaling>
        <c:delete val="1"/>
        <c:axPos val="b"/>
        <c:numFmt formatCode="General" sourceLinked="1"/>
        <c:majorTickMark val="out"/>
        <c:minorTickMark val="none"/>
        <c:tickLblPos val="nextTo"/>
        <c:crossAx val="1906672287"/>
        <c:crosses val="autoZero"/>
        <c:auto val="1"/>
        <c:lblAlgn val="ctr"/>
        <c:lblOffset val="100"/>
        <c:noMultiLvlLbl val="0"/>
      </c:catAx>
      <c:valAx>
        <c:axId val="1906672287"/>
        <c:scaling>
          <c:orientation val="minMax"/>
        </c:scaling>
        <c:delete val="1"/>
        <c:axPos val="l"/>
        <c:numFmt formatCode="General" sourceLinked="1"/>
        <c:majorTickMark val="none"/>
        <c:minorTickMark val="none"/>
        <c:tickLblPos val="nextTo"/>
        <c:crossAx val="1861477727"/>
        <c:crosses val="autoZero"/>
        <c:crossBetween val="between"/>
      </c:valAx>
      <c:serAx>
        <c:axId val="1661604703"/>
        <c:scaling>
          <c:orientation val="minMax"/>
        </c:scaling>
        <c:delete val="1"/>
        <c:axPos val="b"/>
        <c:majorTickMark val="out"/>
        <c:minorTickMark val="none"/>
        <c:tickLblPos val="nextTo"/>
        <c:crossAx val="190667228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900"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900"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900"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18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3D09-0B0D-5D8B-FFC8-F79B061F8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7F903F-A6B0-5CE4-F2F8-78DF553E9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3CF426-201E-A9E7-9C30-54C3C717A534}"/>
              </a:ext>
            </a:extLst>
          </p:cNvPr>
          <p:cNvSpPr>
            <a:spLocks noGrp="1"/>
          </p:cNvSpPr>
          <p:nvPr>
            <p:ph type="dt" sz="half" idx="10"/>
          </p:nvPr>
        </p:nvSpPr>
        <p:spPr/>
        <p:txBody>
          <a:bodyPr/>
          <a:lstStyle/>
          <a:p>
            <a:fld id="{5F2E723C-19A3-4703-93E5-3E6254E07146}" type="datetimeFigureOut">
              <a:rPr lang="en-IN" smtClean="0"/>
              <a:t>17-07-2024</a:t>
            </a:fld>
            <a:endParaRPr lang="en-IN"/>
          </a:p>
        </p:txBody>
      </p:sp>
      <p:sp>
        <p:nvSpPr>
          <p:cNvPr id="5" name="Footer Placeholder 4">
            <a:extLst>
              <a:ext uri="{FF2B5EF4-FFF2-40B4-BE49-F238E27FC236}">
                <a16:creationId xmlns:a16="http://schemas.microsoft.com/office/drawing/2014/main" id="{11865D75-1CB8-BFFA-EEFF-1C142A69B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26D642-9EE2-DB12-2AC9-C8F01D9704F8}"/>
              </a:ext>
            </a:extLst>
          </p:cNvPr>
          <p:cNvSpPr>
            <a:spLocks noGrp="1"/>
          </p:cNvSpPr>
          <p:nvPr>
            <p:ph type="sldNum" sz="quarter" idx="12"/>
          </p:nvPr>
        </p:nvSpPr>
        <p:spPr/>
        <p:txBody>
          <a:bodyPr/>
          <a:lstStyle/>
          <a:p>
            <a:fld id="{B7668787-B3CC-4167-9C71-B49723AD318C}" type="slidenum">
              <a:rPr lang="en-IN" smtClean="0"/>
              <a:t>‹#›</a:t>
            </a:fld>
            <a:endParaRPr lang="en-IN"/>
          </a:p>
        </p:txBody>
      </p:sp>
    </p:spTree>
    <p:extLst>
      <p:ext uri="{BB962C8B-B14F-4D97-AF65-F5344CB8AC3E}">
        <p14:creationId xmlns:p14="http://schemas.microsoft.com/office/powerpoint/2010/main" val="250190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17B1-D634-3CF9-981A-13AAA530C3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41B810-BE54-64DB-6071-0DD43F13E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773F7-E9C9-5D66-71F3-CA4A513E96FA}"/>
              </a:ext>
            </a:extLst>
          </p:cNvPr>
          <p:cNvSpPr>
            <a:spLocks noGrp="1"/>
          </p:cNvSpPr>
          <p:nvPr>
            <p:ph type="dt" sz="half" idx="10"/>
          </p:nvPr>
        </p:nvSpPr>
        <p:spPr/>
        <p:txBody>
          <a:bodyPr/>
          <a:lstStyle/>
          <a:p>
            <a:fld id="{5F2E723C-19A3-4703-93E5-3E6254E07146}" type="datetimeFigureOut">
              <a:rPr lang="en-IN" smtClean="0"/>
              <a:t>17-07-2024</a:t>
            </a:fld>
            <a:endParaRPr lang="en-IN"/>
          </a:p>
        </p:txBody>
      </p:sp>
      <p:sp>
        <p:nvSpPr>
          <p:cNvPr id="5" name="Footer Placeholder 4">
            <a:extLst>
              <a:ext uri="{FF2B5EF4-FFF2-40B4-BE49-F238E27FC236}">
                <a16:creationId xmlns:a16="http://schemas.microsoft.com/office/drawing/2014/main" id="{3EB455B4-00C6-850D-A5CA-AD57D8C1A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1FD9B4-110E-14D7-A469-F02C77C2700A}"/>
              </a:ext>
            </a:extLst>
          </p:cNvPr>
          <p:cNvSpPr>
            <a:spLocks noGrp="1"/>
          </p:cNvSpPr>
          <p:nvPr>
            <p:ph type="sldNum" sz="quarter" idx="12"/>
          </p:nvPr>
        </p:nvSpPr>
        <p:spPr/>
        <p:txBody>
          <a:bodyPr/>
          <a:lstStyle/>
          <a:p>
            <a:fld id="{B7668787-B3CC-4167-9C71-B49723AD318C}" type="slidenum">
              <a:rPr lang="en-IN" smtClean="0"/>
              <a:t>‹#›</a:t>
            </a:fld>
            <a:endParaRPr lang="en-IN"/>
          </a:p>
        </p:txBody>
      </p:sp>
    </p:spTree>
    <p:extLst>
      <p:ext uri="{BB962C8B-B14F-4D97-AF65-F5344CB8AC3E}">
        <p14:creationId xmlns:p14="http://schemas.microsoft.com/office/powerpoint/2010/main" val="417387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A5260-7273-1E06-D014-B7AB116F00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201007-173D-97EE-C0E0-94D0B41DCA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2781E9-FE12-B1ED-C44C-67CDDF9195F5}"/>
              </a:ext>
            </a:extLst>
          </p:cNvPr>
          <p:cNvSpPr>
            <a:spLocks noGrp="1"/>
          </p:cNvSpPr>
          <p:nvPr>
            <p:ph type="dt" sz="half" idx="10"/>
          </p:nvPr>
        </p:nvSpPr>
        <p:spPr/>
        <p:txBody>
          <a:bodyPr/>
          <a:lstStyle/>
          <a:p>
            <a:fld id="{5F2E723C-19A3-4703-93E5-3E6254E07146}" type="datetimeFigureOut">
              <a:rPr lang="en-IN" smtClean="0"/>
              <a:t>17-07-2024</a:t>
            </a:fld>
            <a:endParaRPr lang="en-IN"/>
          </a:p>
        </p:txBody>
      </p:sp>
      <p:sp>
        <p:nvSpPr>
          <p:cNvPr id="5" name="Footer Placeholder 4">
            <a:extLst>
              <a:ext uri="{FF2B5EF4-FFF2-40B4-BE49-F238E27FC236}">
                <a16:creationId xmlns:a16="http://schemas.microsoft.com/office/drawing/2014/main" id="{489CB4E6-DB9B-C482-1CBB-2665F281C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CD8C0B-0ACD-EAE8-5605-7348229CAB82}"/>
              </a:ext>
            </a:extLst>
          </p:cNvPr>
          <p:cNvSpPr>
            <a:spLocks noGrp="1"/>
          </p:cNvSpPr>
          <p:nvPr>
            <p:ph type="sldNum" sz="quarter" idx="12"/>
          </p:nvPr>
        </p:nvSpPr>
        <p:spPr/>
        <p:txBody>
          <a:bodyPr/>
          <a:lstStyle/>
          <a:p>
            <a:fld id="{B7668787-B3CC-4167-9C71-B49723AD318C}" type="slidenum">
              <a:rPr lang="en-IN" smtClean="0"/>
              <a:t>‹#›</a:t>
            </a:fld>
            <a:endParaRPr lang="en-IN"/>
          </a:p>
        </p:txBody>
      </p:sp>
    </p:spTree>
    <p:extLst>
      <p:ext uri="{BB962C8B-B14F-4D97-AF65-F5344CB8AC3E}">
        <p14:creationId xmlns:p14="http://schemas.microsoft.com/office/powerpoint/2010/main" val="404335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F8D-0271-0312-A999-573479867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7F49B7-AD85-DCBD-BA47-1FB2734CA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43D7B-4EC7-2DEB-482D-92BF38C555B0}"/>
              </a:ext>
            </a:extLst>
          </p:cNvPr>
          <p:cNvSpPr>
            <a:spLocks noGrp="1"/>
          </p:cNvSpPr>
          <p:nvPr>
            <p:ph type="dt" sz="half" idx="10"/>
          </p:nvPr>
        </p:nvSpPr>
        <p:spPr/>
        <p:txBody>
          <a:bodyPr/>
          <a:lstStyle/>
          <a:p>
            <a:fld id="{5F2E723C-19A3-4703-93E5-3E6254E07146}" type="datetimeFigureOut">
              <a:rPr lang="en-IN" smtClean="0"/>
              <a:t>17-07-2024</a:t>
            </a:fld>
            <a:endParaRPr lang="en-IN"/>
          </a:p>
        </p:txBody>
      </p:sp>
      <p:sp>
        <p:nvSpPr>
          <p:cNvPr id="5" name="Footer Placeholder 4">
            <a:extLst>
              <a:ext uri="{FF2B5EF4-FFF2-40B4-BE49-F238E27FC236}">
                <a16:creationId xmlns:a16="http://schemas.microsoft.com/office/drawing/2014/main" id="{FAF7735F-9F1C-37AF-634B-26760AD1B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0137F7-6C21-DE68-48CD-675E24CC4619}"/>
              </a:ext>
            </a:extLst>
          </p:cNvPr>
          <p:cNvSpPr>
            <a:spLocks noGrp="1"/>
          </p:cNvSpPr>
          <p:nvPr>
            <p:ph type="sldNum" sz="quarter" idx="12"/>
          </p:nvPr>
        </p:nvSpPr>
        <p:spPr/>
        <p:txBody>
          <a:bodyPr/>
          <a:lstStyle/>
          <a:p>
            <a:fld id="{B7668787-B3CC-4167-9C71-B49723AD318C}" type="slidenum">
              <a:rPr lang="en-IN" smtClean="0"/>
              <a:t>‹#›</a:t>
            </a:fld>
            <a:endParaRPr lang="en-IN"/>
          </a:p>
        </p:txBody>
      </p:sp>
    </p:spTree>
    <p:extLst>
      <p:ext uri="{BB962C8B-B14F-4D97-AF65-F5344CB8AC3E}">
        <p14:creationId xmlns:p14="http://schemas.microsoft.com/office/powerpoint/2010/main" val="305042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701D-9979-75E9-3901-026A7D35C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232FFF-5506-25DD-E296-8008B9590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5BCDF-132A-2C95-C9A6-3C776B45252E}"/>
              </a:ext>
            </a:extLst>
          </p:cNvPr>
          <p:cNvSpPr>
            <a:spLocks noGrp="1"/>
          </p:cNvSpPr>
          <p:nvPr>
            <p:ph type="dt" sz="half" idx="10"/>
          </p:nvPr>
        </p:nvSpPr>
        <p:spPr/>
        <p:txBody>
          <a:bodyPr/>
          <a:lstStyle/>
          <a:p>
            <a:fld id="{5F2E723C-19A3-4703-93E5-3E6254E07146}" type="datetimeFigureOut">
              <a:rPr lang="en-IN" smtClean="0"/>
              <a:t>17-07-2024</a:t>
            </a:fld>
            <a:endParaRPr lang="en-IN"/>
          </a:p>
        </p:txBody>
      </p:sp>
      <p:sp>
        <p:nvSpPr>
          <p:cNvPr id="5" name="Footer Placeholder 4">
            <a:extLst>
              <a:ext uri="{FF2B5EF4-FFF2-40B4-BE49-F238E27FC236}">
                <a16:creationId xmlns:a16="http://schemas.microsoft.com/office/drawing/2014/main" id="{C2DC9C45-18C7-4DF6-A350-EC6ED509B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EBCC1-0521-FB6C-5292-56C470AEDF40}"/>
              </a:ext>
            </a:extLst>
          </p:cNvPr>
          <p:cNvSpPr>
            <a:spLocks noGrp="1"/>
          </p:cNvSpPr>
          <p:nvPr>
            <p:ph type="sldNum" sz="quarter" idx="12"/>
          </p:nvPr>
        </p:nvSpPr>
        <p:spPr/>
        <p:txBody>
          <a:bodyPr/>
          <a:lstStyle/>
          <a:p>
            <a:fld id="{B7668787-B3CC-4167-9C71-B49723AD318C}" type="slidenum">
              <a:rPr lang="en-IN" smtClean="0"/>
              <a:t>‹#›</a:t>
            </a:fld>
            <a:endParaRPr lang="en-IN"/>
          </a:p>
        </p:txBody>
      </p:sp>
    </p:spTree>
    <p:extLst>
      <p:ext uri="{BB962C8B-B14F-4D97-AF65-F5344CB8AC3E}">
        <p14:creationId xmlns:p14="http://schemas.microsoft.com/office/powerpoint/2010/main" val="122833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1CE0-E556-9F6D-9AC7-539FC9107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2486DB-D51F-262D-3ECD-B4B2F6587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533FD6-94C4-E193-72A0-249F4B9A27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28AF59-D4D5-3593-961C-9A7DDCB1BE0F}"/>
              </a:ext>
            </a:extLst>
          </p:cNvPr>
          <p:cNvSpPr>
            <a:spLocks noGrp="1"/>
          </p:cNvSpPr>
          <p:nvPr>
            <p:ph type="dt" sz="half" idx="10"/>
          </p:nvPr>
        </p:nvSpPr>
        <p:spPr/>
        <p:txBody>
          <a:bodyPr/>
          <a:lstStyle/>
          <a:p>
            <a:fld id="{5F2E723C-19A3-4703-93E5-3E6254E07146}" type="datetimeFigureOut">
              <a:rPr lang="en-IN" smtClean="0"/>
              <a:t>17-07-2024</a:t>
            </a:fld>
            <a:endParaRPr lang="en-IN"/>
          </a:p>
        </p:txBody>
      </p:sp>
      <p:sp>
        <p:nvSpPr>
          <p:cNvPr id="6" name="Footer Placeholder 5">
            <a:extLst>
              <a:ext uri="{FF2B5EF4-FFF2-40B4-BE49-F238E27FC236}">
                <a16:creationId xmlns:a16="http://schemas.microsoft.com/office/drawing/2014/main" id="{94A47106-9508-BB43-62F7-D6C682C3C2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796947-1344-CAA3-88F5-1924693390A7}"/>
              </a:ext>
            </a:extLst>
          </p:cNvPr>
          <p:cNvSpPr>
            <a:spLocks noGrp="1"/>
          </p:cNvSpPr>
          <p:nvPr>
            <p:ph type="sldNum" sz="quarter" idx="12"/>
          </p:nvPr>
        </p:nvSpPr>
        <p:spPr/>
        <p:txBody>
          <a:bodyPr/>
          <a:lstStyle/>
          <a:p>
            <a:fld id="{B7668787-B3CC-4167-9C71-B49723AD318C}" type="slidenum">
              <a:rPr lang="en-IN" smtClean="0"/>
              <a:t>‹#›</a:t>
            </a:fld>
            <a:endParaRPr lang="en-IN"/>
          </a:p>
        </p:txBody>
      </p:sp>
    </p:spTree>
    <p:extLst>
      <p:ext uri="{BB962C8B-B14F-4D97-AF65-F5344CB8AC3E}">
        <p14:creationId xmlns:p14="http://schemas.microsoft.com/office/powerpoint/2010/main" val="318138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97B3-D7C7-4478-64AD-B0C1D3506D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B20FCF-6ED0-36E0-03D5-B24C7A6D5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01A0A-4B48-F2D6-A3C3-6EC9DD746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0E6A7D-7DA0-2EEA-50F6-8228EFAAB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D0857-1240-06E3-F75D-E7EDE9A492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130AE4-3823-CCB1-83C1-12F15EE2F4B7}"/>
              </a:ext>
            </a:extLst>
          </p:cNvPr>
          <p:cNvSpPr>
            <a:spLocks noGrp="1"/>
          </p:cNvSpPr>
          <p:nvPr>
            <p:ph type="dt" sz="half" idx="10"/>
          </p:nvPr>
        </p:nvSpPr>
        <p:spPr/>
        <p:txBody>
          <a:bodyPr/>
          <a:lstStyle/>
          <a:p>
            <a:fld id="{5F2E723C-19A3-4703-93E5-3E6254E07146}" type="datetimeFigureOut">
              <a:rPr lang="en-IN" smtClean="0"/>
              <a:t>17-07-2024</a:t>
            </a:fld>
            <a:endParaRPr lang="en-IN"/>
          </a:p>
        </p:txBody>
      </p:sp>
      <p:sp>
        <p:nvSpPr>
          <p:cNvPr id="8" name="Footer Placeholder 7">
            <a:extLst>
              <a:ext uri="{FF2B5EF4-FFF2-40B4-BE49-F238E27FC236}">
                <a16:creationId xmlns:a16="http://schemas.microsoft.com/office/drawing/2014/main" id="{AB5CBF5C-1E41-5BBB-E4E4-16E724308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831FB2-A70A-6F48-1CA2-6E5D96988722}"/>
              </a:ext>
            </a:extLst>
          </p:cNvPr>
          <p:cNvSpPr>
            <a:spLocks noGrp="1"/>
          </p:cNvSpPr>
          <p:nvPr>
            <p:ph type="sldNum" sz="quarter" idx="12"/>
          </p:nvPr>
        </p:nvSpPr>
        <p:spPr/>
        <p:txBody>
          <a:bodyPr/>
          <a:lstStyle/>
          <a:p>
            <a:fld id="{B7668787-B3CC-4167-9C71-B49723AD318C}" type="slidenum">
              <a:rPr lang="en-IN" smtClean="0"/>
              <a:t>‹#›</a:t>
            </a:fld>
            <a:endParaRPr lang="en-IN"/>
          </a:p>
        </p:txBody>
      </p:sp>
    </p:spTree>
    <p:extLst>
      <p:ext uri="{BB962C8B-B14F-4D97-AF65-F5344CB8AC3E}">
        <p14:creationId xmlns:p14="http://schemas.microsoft.com/office/powerpoint/2010/main" val="404838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D5A4-991D-90B3-1E8F-9ED2B3C70B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441CC7-BB1A-6779-7BD6-41AB7A1E26AB}"/>
              </a:ext>
            </a:extLst>
          </p:cNvPr>
          <p:cNvSpPr>
            <a:spLocks noGrp="1"/>
          </p:cNvSpPr>
          <p:nvPr>
            <p:ph type="dt" sz="half" idx="10"/>
          </p:nvPr>
        </p:nvSpPr>
        <p:spPr/>
        <p:txBody>
          <a:bodyPr/>
          <a:lstStyle/>
          <a:p>
            <a:fld id="{5F2E723C-19A3-4703-93E5-3E6254E07146}" type="datetimeFigureOut">
              <a:rPr lang="en-IN" smtClean="0"/>
              <a:t>17-07-2024</a:t>
            </a:fld>
            <a:endParaRPr lang="en-IN"/>
          </a:p>
        </p:txBody>
      </p:sp>
      <p:sp>
        <p:nvSpPr>
          <p:cNvPr id="4" name="Footer Placeholder 3">
            <a:extLst>
              <a:ext uri="{FF2B5EF4-FFF2-40B4-BE49-F238E27FC236}">
                <a16:creationId xmlns:a16="http://schemas.microsoft.com/office/drawing/2014/main" id="{22CC4A31-94EB-E630-BBF5-40FE3A755E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D6A19C-AF60-8451-1B57-2BF2E6DE09EB}"/>
              </a:ext>
            </a:extLst>
          </p:cNvPr>
          <p:cNvSpPr>
            <a:spLocks noGrp="1"/>
          </p:cNvSpPr>
          <p:nvPr>
            <p:ph type="sldNum" sz="quarter" idx="12"/>
          </p:nvPr>
        </p:nvSpPr>
        <p:spPr/>
        <p:txBody>
          <a:bodyPr/>
          <a:lstStyle/>
          <a:p>
            <a:fld id="{B7668787-B3CC-4167-9C71-B49723AD318C}" type="slidenum">
              <a:rPr lang="en-IN" smtClean="0"/>
              <a:t>‹#›</a:t>
            </a:fld>
            <a:endParaRPr lang="en-IN"/>
          </a:p>
        </p:txBody>
      </p:sp>
    </p:spTree>
    <p:extLst>
      <p:ext uri="{BB962C8B-B14F-4D97-AF65-F5344CB8AC3E}">
        <p14:creationId xmlns:p14="http://schemas.microsoft.com/office/powerpoint/2010/main" val="27601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40A750-436B-CDC1-58A7-5ABE7172F64E}"/>
              </a:ext>
            </a:extLst>
          </p:cNvPr>
          <p:cNvSpPr>
            <a:spLocks noGrp="1"/>
          </p:cNvSpPr>
          <p:nvPr>
            <p:ph type="dt" sz="half" idx="10"/>
          </p:nvPr>
        </p:nvSpPr>
        <p:spPr/>
        <p:txBody>
          <a:bodyPr/>
          <a:lstStyle/>
          <a:p>
            <a:fld id="{5F2E723C-19A3-4703-93E5-3E6254E07146}" type="datetimeFigureOut">
              <a:rPr lang="en-IN" smtClean="0"/>
              <a:t>17-07-2024</a:t>
            </a:fld>
            <a:endParaRPr lang="en-IN"/>
          </a:p>
        </p:txBody>
      </p:sp>
      <p:sp>
        <p:nvSpPr>
          <p:cNvPr id="3" name="Footer Placeholder 2">
            <a:extLst>
              <a:ext uri="{FF2B5EF4-FFF2-40B4-BE49-F238E27FC236}">
                <a16:creationId xmlns:a16="http://schemas.microsoft.com/office/drawing/2014/main" id="{D3637E69-2059-1FA6-E92C-EE7CD66769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C28D31-5D4D-3967-93E9-4550BF1E8DCD}"/>
              </a:ext>
            </a:extLst>
          </p:cNvPr>
          <p:cNvSpPr>
            <a:spLocks noGrp="1"/>
          </p:cNvSpPr>
          <p:nvPr>
            <p:ph type="sldNum" sz="quarter" idx="12"/>
          </p:nvPr>
        </p:nvSpPr>
        <p:spPr/>
        <p:txBody>
          <a:bodyPr/>
          <a:lstStyle/>
          <a:p>
            <a:fld id="{B7668787-B3CC-4167-9C71-B49723AD318C}" type="slidenum">
              <a:rPr lang="en-IN" smtClean="0"/>
              <a:t>‹#›</a:t>
            </a:fld>
            <a:endParaRPr lang="en-IN"/>
          </a:p>
        </p:txBody>
      </p:sp>
    </p:spTree>
    <p:extLst>
      <p:ext uri="{BB962C8B-B14F-4D97-AF65-F5344CB8AC3E}">
        <p14:creationId xmlns:p14="http://schemas.microsoft.com/office/powerpoint/2010/main" val="254933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96A6-7184-F8D1-285A-C46B505EC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0F5BA2-A920-46C7-909B-5F0336644F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7A61EB-134A-5930-6D58-8E2F49E1C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489D5C-5FD4-8E65-06B1-19FE5A8161CC}"/>
              </a:ext>
            </a:extLst>
          </p:cNvPr>
          <p:cNvSpPr>
            <a:spLocks noGrp="1"/>
          </p:cNvSpPr>
          <p:nvPr>
            <p:ph type="dt" sz="half" idx="10"/>
          </p:nvPr>
        </p:nvSpPr>
        <p:spPr/>
        <p:txBody>
          <a:bodyPr/>
          <a:lstStyle/>
          <a:p>
            <a:fld id="{5F2E723C-19A3-4703-93E5-3E6254E07146}" type="datetimeFigureOut">
              <a:rPr lang="en-IN" smtClean="0"/>
              <a:t>17-07-2024</a:t>
            </a:fld>
            <a:endParaRPr lang="en-IN"/>
          </a:p>
        </p:txBody>
      </p:sp>
      <p:sp>
        <p:nvSpPr>
          <p:cNvPr id="6" name="Footer Placeholder 5">
            <a:extLst>
              <a:ext uri="{FF2B5EF4-FFF2-40B4-BE49-F238E27FC236}">
                <a16:creationId xmlns:a16="http://schemas.microsoft.com/office/drawing/2014/main" id="{B4FC6193-4415-0311-8561-43D8FE52F6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A73284-6836-1C16-7402-48822B63FD0C}"/>
              </a:ext>
            </a:extLst>
          </p:cNvPr>
          <p:cNvSpPr>
            <a:spLocks noGrp="1"/>
          </p:cNvSpPr>
          <p:nvPr>
            <p:ph type="sldNum" sz="quarter" idx="12"/>
          </p:nvPr>
        </p:nvSpPr>
        <p:spPr/>
        <p:txBody>
          <a:bodyPr/>
          <a:lstStyle/>
          <a:p>
            <a:fld id="{B7668787-B3CC-4167-9C71-B49723AD318C}" type="slidenum">
              <a:rPr lang="en-IN" smtClean="0"/>
              <a:t>‹#›</a:t>
            </a:fld>
            <a:endParaRPr lang="en-IN"/>
          </a:p>
        </p:txBody>
      </p:sp>
    </p:spTree>
    <p:extLst>
      <p:ext uri="{BB962C8B-B14F-4D97-AF65-F5344CB8AC3E}">
        <p14:creationId xmlns:p14="http://schemas.microsoft.com/office/powerpoint/2010/main" val="105816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CE59-45B7-C7A1-30CF-9A56AA0AC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C9849F-41CE-E349-A8B6-4A9B8C3D3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EC46F1-0B3C-9888-6E4D-313FBEE67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4E625-540D-C38E-0807-388576D6D791}"/>
              </a:ext>
            </a:extLst>
          </p:cNvPr>
          <p:cNvSpPr>
            <a:spLocks noGrp="1"/>
          </p:cNvSpPr>
          <p:nvPr>
            <p:ph type="dt" sz="half" idx="10"/>
          </p:nvPr>
        </p:nvSpPr>
        <p:spPr/>
        <p:txBody>
          <a:bodyPr/>
          <a:lstStyle/>
          <a:p>
            <a:fld id="{5F2E723C-19A3-4703-93E5-3E6254E07146}" type="datetimeFigureOut">
              <a:rPr lang="en-IN" smtClean="0"/>
              <a:t>17-07-2024</a:t>
            </a:fld>
            <a:endParaRPr lang="en-IN"/>
          </a:p>
        </p:txBody>
      </p:sp>
      <p:sp>
        <p:nvSpPr>
          <p:cNvPr id="6" name="Footer Placeholder 5">
            <a:extLst>
              <a:ext uri="{FF2B5EF4-FFF2-40B4-BE49-F238E27FC236}">
                <a16:creationId xmlns:a16="http://schemas.microsoft.com/office/drawing/2014/main" id="{4E6D58DA-13DB-65B6-6111-3F8A64826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F92BDC-A25D-78BD-B836-546E6BC117D7}"/>
              </a:ext>
            </a:extLst>
          </p:cNvPr>
          <p:cNvSpPr>
            <a:spLocks noGrp="1"/>
          </p:cNvSpPr>
          <p:nvPr>
            <p:ph type="sldNum" sz="quarter" idx="12"/>
          </p:nvPr>
        </p:nvSpPr>
        <p:spPr/>
        <p:txBody>
          <a:bodyPr/>
          <a:lstStyle/>
          <a:p>
            <a:fld id="{B7668787-B3CC-4167-9C71-B49723AD318C}" type="slidenum">
              <a:rPr lang="en-IN" smtClean="0"/>
              <a:t>‹#›</a:t>
            </a:fld>
            <a:endParaRPr lang="en-IN"/>
          </a:p>
        </p:txBody>
      </p:sp>
    </p:spTree>
    <p:extLst>
      <p:ext uri="{BB962C8B-B14F-4D97-AF65-F5344CB8AC3E}">
        <p14:creationId xmlns:p14="http://schemas.microsoft.com/office/powerpoint/2010/main" val="160434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4F6A38-8F00-368D-AD34-FC51254F46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8288C5-7A76-B4AA-E533-316EE8A2EF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77737C-48BF-D72B-2328-58E3BE180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E723C-19A3-4703-93E5-3E6254E07146}" type="datetimeFigureOut">
              <a:rPr lang="en-IN" smtClean="0"/>
              <a:t>17-07-2024</a:t>
            </a:fld>
            <a:endParaRPr lang="en-IN"/>
          </a:p>
        </p:txBody>
      </p:sp>
      <p:sp>
        <p:nvSpPr>
          <p:cNvPr id="5" name="Footer Placeholder 4">
            <a:extLst>
              <a:ext uri="{FF2B5EF4-FFF2-40B4-BE49-F238E27FC236}">
                <a16:creationId xmlns:a16="http://schemas.microsoft.com/office/drawing/2014/main" id="{9F27F3DD-37F6-9A9F-AC62-F9E831619D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DB117A-800A-E0A7-9E33-E2965D85D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68787-B3CC-4167-9C71-B49723AD318C}" type="slidenum">
              <a:rPr lang="en-IN" smtClean="0"/>
              <a:t>‹#›</a:t>
            </a:fld>
            <a:endParaRPr lang="en-IN"/>
          </a:p>
        </p:txBody>
      </p:sp>
    </p:spTree>
    <p:extLst>
      <p:ext uri="{BB962C8B-B14F-4D97-AF65-F5344CB8AC3E}">
        <p14:creationId xmlns:p14="http://schemas.microsoft.com/office/powerpoint/2010/main" val="2127392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24573" y="3123"/>
            <a:ext cx="6470150" cy="5708972"/>
          </a:xfrm>
          <a:prstGeom prst="rect">
            <a:avLst/>
          </a:prstGeom>
        </p:spPr>
      </p:pic>
      <p:grpSp>
        <p:nvGrpSpPr>
          <p:cNvPr id="3" name="object 3"/>
          <p:cNvGrpSpPr/>
          <p:nvPr/>
        </p:nvGrpSpPr>
        <p:grpSpPr>
          <a:xfrm>
            <a:off x="0" y="3123"/>
            <a:ext cx="6006059" cy="6846132"/>
            <a:chOff x="0" y="0"/>
            <a:chExt cx="6106160" cy="6960234"/>
          </a:xfrm>
        </p:grpSpPr>
        <p:sp>
          <p:nvSpPr>
            <p:cNvPr id="4" name="object 4"/>
            <p:cNvSpPr/>
            <p:nvPr/>
          </p:nvSpPr>
          <p:spPr>
            <a:xfrm>
              <a:off x="0" y="3017410"/>
              <a:ext cx="3802379" cy="3942715"/>
            </a:xfrm>
            <a:custGeom>
              <a:avLst/>
              <a:gdLst/>
              <a:ahLst/>
              <a:cxnLst/>
              <a:rect l="l" t="t" r="r" b="b"/>
              <a:pathLst>
                <a:path w="3802379" h="3942715">
                  <a:moveTo>
                    <a:pt x="0" y="0"/>
                  </a:moveTo>
                  <a:lnTo>
                    <a:pt x="0" y="3942341"/>
                  </a:lnTo>
                  <a:lnTo>
                    <a:pt x="3044798" y="3942341"/>
                  </a:lnTo>
                  <a:lnTo>
                    <a:pt x="3744523" y="2407051"/>
                  </a:lnTo>
                  <a:lnTo>
                    <a:pt x="3762660" y="2363042"/>
                  </a:lnTo>
                  <a:lnTo>
                    <a:pt x="3777296" y="2318482"/>
                  </a:lnTo>
                  <a:lnTo>
                    <a:pt x="3788493" y="2273532"/>
                  </a:lnTo>
                  <a:lnTo>
                    <a:pt x="3796311" y="2228358"/>
                  </a:lnTo>
                  <a:lnTo>
                    <a:pt x="3800812" y="2183120"/>
                  </a:lnTo>
                  <a:lnTo>
                    <a:pt x="3802056" y="2137984"/>
                  </a:lnTo>
                  <a:lnTo>
                    <a:pt x="3800105" y="2093113"/>
                  </a:lnTo>
                  <a:lnTo>
                    <a:pt x="3795019" y="2048668"/>
                  </a:lnTo>
                  <a:lnTo>
                    <a:pt x="3786860" y="2004815"/>
                  </a:lnTo>
                  <a:lnTo>
                    <a:pt x="3775689" y="1961715"/>
                  </a:lnTo>
                  <a:lnTo>
                    <a:pt x="3761567" y="1919533"/>
                  </a:lnTo>
                  <a:lnTo>
                    <a:pt x="3744554" y="1878431"/>
                  </a:lnTo>
                  <a:lnTo>
                    <a:pt x="3724712" y="1838573"/>
                  </a:lnTo>
                  <a:lnTo>
                    <a:pt x="3702102" y="1800122"/>
                  </a:lnTo>
                  <a:lnTo>
                    <a:pt x="3676785" y="1763241"/>
                  </a:lnTo>
                  <a:lnTo>
                    <a:pt x="3648822" y="1728094"/>
                  </a:lnTo>
                  <a:lnTo>
                    <a:pt x="3618273" y="1694843"/>
                  </a:lnTo>
                  <a:lnTo>
                    <a:pt x="3585201" y="1663652"/>
                  </a:lnTo>
                  <a:lnTo>
                    <a:pt x="3549665" y="1634685"/>
                  </a:lnTo>
                  <a:lnTo>
                    <a:pt x="3511727" y="1608104"/>
                  </a:lnTo>
                  <a:lnTo>
                    <a:pt x="3471449" y="1584073"/>
                  </a:lnTo>
                  <a:lnTo>
                    <a:pt x="3428890" y="1562755"/>
                  </a:lnTo>
                  <a:lnTo>
                    <a:pt x="0" y="0"/>
                  </a:lnTo>
                  <a:close/>
                </a:path>
              </a:pathLst>
            </a:custGeom>
            <a:solidFill>
              <a:srgbClr val="7F499C"/>
            </a:solidFill>
          </p:spPr>
          <p:txBody>
            <a:bodyPr wrap="square" lIns="0" tIns="0" rIns="0" bIns="0" rtlCol="0"/>
            <a:lstStyle/>
            <a:p>
              <a:endParaRPr sz="1770"/>
            </a:p>
          </p:txBody>
        </p:sp>
        <p:sp>
          <p:nvSpPr>
            <p:cNvPr id="5" name="object 5"/>
            <p:cNvSpPr/>
            <p:nvPr/>
          </p:nvSpPr>
          <p:spPr>
            <a:xfrm>
              <a:off x="0" y="0"/>
              <a:ext cx="6106160" cy="4369435"/>
            </a:xfrm>
            <a:custGeom>
              <a:avLst/>
              <a:gdLst/>
              <a:ahLst/>
              <a:cxnLst/>
              <a:rect l="l" t="t" r="r" b="b"/>
              <a:pathLst>
                <a:path w="6106160" h="4369435">
                  <a:moveTo>
                    <a:pt x="6106149" y="0"/>
                  </a:moveTo>
                  <a:lnTo>
                    <a:pt x="0" y="0"/>
                  </a:lnTo>
                  <a:lnTo>
                    <a:pt x="0" y="2743626"/>
                  </a:lnTo>
                  <a:lnTo>
                    <a:pt x="3440664" y="4311744"/>
                  </a:lnTo>
                  <a:lnTo>
                    <a:pt x="3484603" y="4329852"/>
                  </a:lnTo>
                  <a:lnTo>
                    <a:pt x="3529164" y="4344488"/>
                  </a:lnTo>
                  <a:lnTo>
                    <a:pt x="3574113" y="4355685"/>
                  </a:lnTo>
                  <a:lnTo>
                    <a:pt x="3619288" y="4363503"/>
                  </a:lnTo>
                  <a:lnTo>
                    <a:pt x="3664525" y="4368003"/>
                  </a:lnTo>
                  <a:lnTo>
                    <a:pt x="3709661" y="4369248"/>
                  </a:lnTo>
                  <a:lnTo>
                    <a:pt x="3754533" y="4367296"/>
                  </a:lnTo>
                  <a:lnTo>
                    <a:pt x="3798977" y="4362211"/>
                  </a:lnTo>
                  <a:lnTo>
                    <a:pt x="3842831" y="4354052"/>
                  </a:lnTo>
                  <a:lnTo>
                    <a:pt x="3885930" y="4342880"/>
                  </a:lnTo>
                  <a:lnTo>
                    <a:pt x="3928113" y="4328757"/>
                  </a:lnTo>
                  <a:lnTo>
                    <a:pt x="3969272" y="4311715"/>
                  </a:lnTo>
                  <a:lnTo>
                    <a:pt x="4009072" y="4291902"/>
                  </a:lnTo>
                  <a:lnTo>
                    <a:pt x="4047524" y="4269291"/>
                  </a:lnTo>
                  <a:lnTo>
                    <a:pt x="4084404" y="4243973"/>
                  </a:lnTo>
                  <a:lnTo>
                    <a:pt x="4119552" y="4216009"/>
                  </a:lnTo>
                  <a:lnTo>
                    <a:pt x="4152802" y="4185459"/>
                  </a:lnTo>
                  <a:lnTo>
                    <a:pt x="4183993" y="4152386"/>
                  </a:lnTo>
                  <a:lnTo>
                    <a:pt x="4212960" y="4116849"/>
                  </a:lnTo>
                  <a:lnTo>
                    <a:pt x="4239541" y="4078910"/>
                  </a:lnTo>
                  <a:lnTo>
                    <a:pt x="4263572" y="4038630"/>
                  </a:lnTo>
                  <a:lnTo>
                    <a:pt x="4284891" y="3996070"/>
                  </a:lnTo>
                  <a:lnTo>
                    <a:pt x="6106149" y="0"/>
                  </a:lnTo>
                  <a:close/>
                </a:path>
              </a:pathLst>
            </a:custGeom>
            <a:solidFill>
              <a:srgbClr val="EE4623"/>
            </a:solidFill>
          </p:spPr>
          <p:txBody>
            <a:bodyPr wrap="square" lIns="0" tIns="0" rIns="0" bIns="0" rtlCol="0"/>
            <a:lstStyle/>
            <a:p>
              <a:endParaRPr sz="1770"/>
            </a:p>
          </p:txBody>
        </p:sp>
      </p:grpSp>
      <p:sp>
        <p:nvSpPr>
          <p:cNvPr id="8" name="TextBox 7"/>
          <p:cNvSpPr txBox="1"/>
          <p:nvPr/>
        </p:nvSpPr>
        <p:spPr>
          <a:xfrm>
            <a:off x="6782937" y="4778953"/>
            <a:ext cx="5090615" cy="646331"/>
          </a:xfrm>
          <a:prstGeom prst="rect">
            <a:avLst/>
          </a:prstGeom>
          <a:noFill/>
        </p:spPr>
        <p:txBody>
          <a:bodyPr wrap="square" rtlCol="0">
            <a:spAutoFit/>
          </a:bodyPr>
          <a:lstStyle/>
          <a:p>
            <a:r>
              <a:rPr lang="en-US" sz="1800" b="1" i="0" u="none" strike="noStrike" dirty="0">
                <a:solidFill>
                  <a:srgbClr val="000000"/>
                </a:solidFill>
                <a:effectLst/>
                <a:highlight>
                  <a:srgbClr val="FFFFFF"/>
                </a:highlight>
                <a:latin typeface="Times New Roman" panose="02020603050405020304" pitchFamily="18" charset="0"/>
              </a:rPr>
              <a:t>Data Science Salary Insights and Excel Dashboard</a:t>
            </a:r>
            <a:endParaRPr lang="en-IN" sz="4000" b="1" dirty="0"/>
          </a:p>
        </p:txBody>
      </p:sp>
    </p:spTree>
    <p:extLst>
      <p:ext uri="{BB962C8B-B14F-4D97-AF65-F5344CB8AC3E}">
        <p14:creationId xmlns:p14="http://schemas.microsoft.com/office/powerpoint/2010/main" val="207860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5"/>
          <p:cNvSpPr/>
          <p:nvPr/>
        </p:nvSpPr>
        <p:spPr>
          <a:xfrm>
            <a:off x="0" y="-8131"/>
            <a:ext cx="5396622" cy="638127"/>
          </a:xfrm>
          <a:custGeom>
            <a:avLst/>
            <a:gdLst/>
            <a:ahLst/>
            <a:cxnLst/>
            <a:rect l="0" t="0" r="0" b="0"/>
            <a:pathLst>
              <a:path w="120000" h="120000" extrusionOk="0">
                <a:moveTo>
                  <a:pt x="0" y="0"/>
                </a:moveTo>
                <a:lnTo>
                  <a:pt x="108493" y="0"/>
                </a:lnTo>
                <a:lnTo>
                  <a:pt x="120000" y="120000"/>
                </a:lnTo>
                <a:lnTo>
                  <a:pt x="273" y="120000"/>
                </a:lnTo>
                <a:lnTo>
                  <a:pt x="0" y="0"/>
                </a:lnTo>
                <a:close/>
              </a:path>
            </a:pathLst>
          </a:custGeom>
          <a:gradFill flip="none" rotWithShape="1">
            <a:gsLst>
              <a:gs pos="63000">
                <a:schemeClr val="accent2"/>
              </a:gs>
              <a:gs pos="46000">
                <a:srgbClr val="722D6E"/>
              </a:gs>
              <a:gs pos="100000">
                <a:schemeClr val="accent2"/>
              </a:gs>
            </a:gsLst>
            <a:path path="circle">
              <a:fillToRect l="100000" t="100000"/>
            </a:path>
            <a:tileRect r="-100000" b="-100000"/>
          </a:gradFill>
          <a:ln w="12700" cap="flat" cmpd="sng">
            <a:solidFill>
              <a:srgbClr val="EF4C23"/>
            </a:solidFill>
            <a:prstDash val="solid"/>
            <a:miter lim="800000"/>
            <a:headEnd type="none" w="med" len="med"/>
            <a:tailEnd type="none" w="med" len="med"/>
          </a:ln>
          <a:effectLst>
            <a:outerShdw blurRad="50800" dist="38100" dir="2700000" algn="tl" rotWithShape="0">
              <a:srgbClr val="000000">
                <a:alpha val="40000"/>
              </a:srgbClr>
            </a:outerShdw>
          </a:effectLst>
        </p:spPr>
        <p:txBody>
          <a:bodyPr wrap="square" lIns="91425" tIns="45700" rIns="91425" bIns="45700" anchor="ctr" anchorCtr="0">
            <a:noAutofit/>
          </a:bodyPr>
          <a:lstStyle/>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r>
              <a:rPr lang="en-US" sz="2400" b="1" dirty="0">
                <a:solidFill>
                  <a:srgbClr val="FFFFFF"/>
                </a:solidFill>
                <a:latin typeface="Arial" panose="020B0604020202020204" pitchFamily="34" charset="0"/>
                <a:ea typeface="Calibri"/>
                <a:cs typeface="Arial" panose="020B0604020202020204" pitchFamily="34" charset="0"/>
                <a:sym typeface="Calibri"/>
              </a:rPr>
              <a:t> Distribution Of Companies</a:t>
            </a:r>
            <a:endParaRPr lang="en-US" sz="2800" b="1" dirty="0">
              <a:solidFill>
                <a:srgbClr val="FFFFFF"/>
              </a:solidFill>
              <a:latin typeface="Arial" panose="020B0604020202020204" pitchFamily="34" charset="0"/>
              <a:ea typeface="Calibri"/>
              <a:cs typeface="Arial" panose="020B0604020202020204" pitchFamily="34" charset="0"/>
            </a:endParaRPr>
          </a:p>
        </p:txBody>
      </p:sp>
      <p:sp>
        <p:nvSpPr>
          <p:cNvPr id="11" name="TextBox 10">
            <a:extLst>
              <a:ext uri="{FF2B5EF4-FFF2-40B4-BE49-F238E27FC236}">
                <a16:creationId xmlns:a16="http://schemas.microsoft.com/office/drawing/2014/main" id="{CBA4D6BF-F9E9-6A30-8F69-0F1314089D1D}"/>
              </a:ext>
            </a:extLst>
          </p:cNvPr>
          <p:cNvSpPr txBox="1"/>
          <p:nvPr/>
        </p:nvSpPr>
        <p:spPr>
          <a:xfrm>
            <a:off x="867696" y="1060639"/>
            <a:ext cx="10547555"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highlight>
                  <a:srgbClr val="FFFFFF"/>
                </a:highlight>
                <a:latin typeface="Times New Roman" panose="02020603050405020304" pitchFamily="18" charset="0"/>
              </a:rPr>
              <a:t>Use a pie chart to display the distribution of companies based on their sizes (small, medium, large). Label each segment with the corresponding percentage.</a:t>
            </a:r>
            <a:endParaRPr lang="en-US" b="0" dirty="0">
              <a:effectLst/>
            </a:endParaRPr>
          </a:p>
          <a:p>
            <a:br>
              <a:rPr lang="en-US" dirty="0"/>
            </a:br>
            <a:endParaRPr lang="en-IN" dirty="0"/>
          </a:p>
        </p:txBody>
      </p:sp>
      <p:graphicFrame>
        <p:nvGraphicFramePr>
          <p:cNvPr id="12" name="Chart 11">
            <a:extLst>
              <a:ext uri="{FF2B5EF4-FFF2-40B4-BE49-F238E27FC236}">
                <a16:creationId xmlns:a16="http://schemas.microsoft.com/office/drawing/2014/main" id="{F84686F0-0DA6-4F88-B463-354D93973E00}"/>
              </a:ext>
            </a:extLst>
          </p:cNvPr>
          <p:cNvGraphicFramePr>
            <a:graphicFrameLocks/>
          </p:cNvGraphicFramePr>
          <p:nvPr>
            <p:extLst>
              <p:ext uri="{D42A27DB-BD31-4B8C-83A1-F6EECF244321}">
                <p14:modId xmlns:p14="http://schemas.microsoft.com/office/powerpoint/2010/main" val="2275593977"/>
              </p:ext>
            </p:extLst>
          </p:nvPr>
        </p:nvGraphicFramePr>
        <p:xfrm>
          <a:off x="2153265" y="2057399"/>
          <a:ext cx="6228735" cy="34584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693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5">
            <a:extLst>
              <a:ext uri="{FF2B5EF4-FFF2-40B4-BE49-F238E27FC236}">
                <a16:creationId xmlns:a16="http://schemas.microsoft.com/office/drawing/2014/main" id="{0E35C465-74B6-A7A6-3BCD-6C85BAD4A47D}"/>
              </a:ext>
            </a:extLst>
          </p:cNvPr>
          <p:cNvSpPr/>
          <p:nvPr/>
        </p:nvSpPr>
        <p:spPr>
          <a:xfrm>
            <a:off x="0" y="-8131"/>
            <a:ext cx="5396622" cy="638127"/>
          </a:xfrm>
          <a:custGeom>
            <a:avLst/>
            <a:gdLst/>
            <a:ahLst/>
            <a:cxnLst/>
            <a:rect l="0" t="0" r="0" b="0"/>
            <a:pathLst>
              <a:path w="120000" h="120000" extrusionOk="0">
                <a:moveTo>
                  <a:pt x="0" y="0"/>
                </a:moveTo>
                <a:lnTo>
                  <a:pt x="108493" y="0"/>
                </a:lnTo>
                <a:lnTo>
                  <a:pt x="120000" y="120000"/>
                </a:lnTo>
                <a:lnTo>
                  <a:pt x="273" y="120000"/>
                </a:lnTo>
                <a:lnTo>
                  <a:pt x="0" y="0"/>
                </a:lnTo>
                <a:close/>
              </a:path>
            </a:pathLst>
          </a:custGeom>
          <a:gradFill flip="none" rotWithShape="1">
            <a:gsLst>
              <a:gs pos="63000">
                <a:schemeClr val="accent2"/>
              </a:gs>
              <a:gs pos="46000">
                <a:srgbClr val="722D6E"/>
              </a:gs>
              <a:gs pos="100000">
                <a:schemeClr val="accent2"/>
              </a:gs>
            </a:gsLst>
            <a:path path="circle">
              <a:fillToRect l="100000" t="100000"/>
            </a:path>
            <a:tileRect r="-100000" b="-100000"/>
          </a:gradFill>
          <a:ln w="12700" cap="flat" cmpd="sng">
            <a:solidFill>
              <a:srgbClr val="EF4C23"/>
            </a:solidFill>
            <a:prstDash val="solid"/>
            <a:miter lim="800000"/>
            <a:headEnd type="none" w="med" len="med"/>
            <a:tailEnd type="none" w="med" len="med"/>
          </a:ln>
          <a:effectLst>
            <a:outerShdw blurRad="50800" dist="38100" dir="2700000" algn="tl" rotWithShape="0">
              <a:srgbClr val="000000">
                <a:alpha val="40000"/>
              </a:srgbClr>
            </a:outerShdw>
          </a:effectLst>
        </p:spPr>
        <p:txBody>
          <a:bodyPr wrap="square" lIns="91425" tIns="45700" rIns="91425" bIns="45700" anchor="ctr" anchorCtr="0">
            <a:noAutofit/>
          </a:bodyPr>
          <a:lstStyle/>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r>
              <a:rPr lang="en-US" sz="2400" b="1" dirty="0">
                <a:solidFill>
                  <a:srgbClr val="FFFFFF"/>
                </a:solidFill>
                <a:latin typeface="Arial" panose="020B0604020202020204" pitchFamily="34" charset="0"/>
                <a:ea typeface="Calibri"/>
                <a:cs typeface="Arial" panose="020B0604020202020204" pitchFamily="34" charset="0"/>
                <a:sym typeface="Calibri"/>
              </a:rPr>
              <a:t>  Job Title Vs. Average Salary</a:t>
            </a:r>
            <a:endParaRPr lang="en-US" sz="2800" b="1" dirty="0">
              <a:solidFill>
                <a:srgbClr val="FFFFFF"/>
              </a:solidFill>
              <a:latin typeface="Arial" panose="020B0604020202020204" pitchFamily="34" charset="0"/>
              <a:ea typeface="Calibri"/>
              <a:cs typeface="Arial" panose="020B0604020202020204" pitchFamily="34" charset="0"/>
            </a:endParaRPr>
          </a:p>
        </p:txBody>
      </p:sp>
      <p:sp>
        <p:nvSpPr>
          <p:cNvPr id="6" name="TextBox 5">
            <a:extLst>
              <a:ext uri="{FF2B5EF4-FFF2-40B4-BE49-F238E27FC236}">
                <a16:creationId xmlns:a16="http://schemas.microsoft.com/office/drawing/2014/main" id="{5746AA0A-E1EA-7143-0BC1-BCBC2C632428}"/>
              </a:ext>
            </a:extLst>
          </p:cNvPr>
          <p:cNvSpPr txBox="1"/>
          <p:nvPr/>
        </p:nvSpPr>
        <p:spPr>
          <a:xfrm>
            <a:off x="521109" y="883658"/>
            <a:ext cx="11248104"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highlight>
                  <a:srgbClr val="FFFFFF"/>
                </a:highlight>
                <a:latin typeface="Times New Roman" panose="02020603050405020304" pitchFamily="18" charset="0"/>
              </a:rPr>
              <a:t>Use a bar chart to compare job titles against their corresponding average salaries. Identify job roles that offer higher remuneration in the Data Science industry.</a:t>
            </a:r>
            <a:endParaRPr lang="en-US" b="0" dirty="0">
              <a:effectLst/>
            </a:endParaRPr>
          </a:p>
          <a:p>
            <a:br>
              <a:rPr lang="en-US" dirty="0"/>
            </a:br>
            <a:endParaRPr lang="en-IN" dirty="0"/>
          </a:p>
        </p:txBody>
      </p:sp>
      <p:graphicFrame>
        <p:nvGraphicFramePr>
          <p:cNvPr id="7" name="Chart 6">
            <a:extLst>
              <a:ext uri="{FF2B5EF4-FFF2-40B4-BE49-F238E27FC236}">
                <a16:creationId xmlns:a16="http://schemas.microsoft.com/office/drawing/2014/main" id="{1806DA5B-9A10-4BEB-A544-826A9FC17237}"/>
              </a:ext>
            </a:extLst>
          </p:cNvPr>
          <p:cNvGraphicFramePr>
            <a:graphicFrameLocks/>
          </p:cNvGraphicFramePr>
          <p:nvPr>
            <p:extLst>
              <p:ext uri="{D42A27DB-BD31-4B8C-83A1-F6EECF244321}">
                <p14:modId xmlns:p14="http://schemas.microsoft.com/office/powerpoint/2010/main" val="2005691853"/>
              </p:ext>
            </p:extLst>
          </p:nvPr>
        </p:nvGraphicFramePr>
        <p:xfrm>
          <a:off x="1445342" y="2057399"/>
          <a:ext cx="8249264" cy="31536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822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5">
            <a:extLst>
              <a:ext uri="{FF2B5EF4-FFF2-40B4-BE49-F238E27FC236}">
                <a16:creationId xmlns:a16="http://schemas.microsoft.com/office/drawing/2014/main" id="{07361506-ECC4-FB55-9AD7-852D697AC156}"/>
              </a:ext>
            </a:extLst>
          </p:cNvPr>
          <p:cNvSpPr/>
          <p:nvPr/>
        </p:nvSpPr>
        <p:spPr>
          <a:xfrm>
            <a:off x="-1" y="-8131"/>
            <a:ext cx="10087897" cy="638127"/>
          </a:xfrm>
          <a:custGeom>
            <a:avLst/>
            <a:gdLst/>
            <a:ahLst/>
            <a:cxnLst/>
            <a:rect l="0" t="0" r="0" b="0"/>
            <a:pathLst>
              <a:path w="120000" h="120000" extrusionOk="0">
                <a:moveTo>
                  <a:pt x="0" y="0"/>
                </a:moveTo>
                <a:lnTo>
                  <a:pt x="108493" y="0"/>
                </a:lnTo>
                <a:lnTo>
                  <a:pt x="120000" y="120000"/>
                </a:lnTo>
                <a:lnTo>
                  <a:pt x="273" y="120000"/>
                </a:lnTo>
                <a:lnTo>
                  <a:pt x="0" y="0"/>
                </a:lnTo>
                <a:close/>
              </a:path>
            </a:pathLst>
          </a:custGeom>
          <a:gradFill flip="none" rotWithShape="1">
            <a:gsLst>
              <a:gs pos="63000">
                <a:schemeClr val="accent2"/>
              </a:gs>
              <a:gs pos="46000">
                <a:srgbClr val="722D6E"/>
              </a:gs>
              <a:gs pos="100000">
                <a:schemeClr val="accent2"/>
              </a:gs>
            </a:gsLst>
            <a:path path="circle">
              <a:fillToRect l="100000" t="100000"/>
            </a:path>
            <a:tileRect r="-100000" b="-100000"/>
          </a:gradFill>
          <a:ln w="12700" cap="flat" cmpd="sng">
            <a:solidFill>
              <a:srgbClr val="EF4C23"/>
            </a:solidFill>
            <a:prstDash val="solid"/>
            <a:miter lim="800000"/>
            <a:headEnd type="none" w="med" len="med"/>
            <a:tailEnd type="none" w="med" len="med"/>
          </a:ln>
          <a:effectLst>
            <a:outerShdw blurRad="50800" dist="38100" dir="2700000" algn="tl" rotWithShape="0">
              <a:srgbClr val="000000">
                <a:alpha val="40000"/>
              </a:srgbClr>
            </a:outerShdw>
          </a:effectLst>
        </p:spPr>
        <p:txBody>
          <a:bodyPr wrap="square" lIns="91425" tIns="45700" rIns="91425" bIns="45700" anchor="ctr" anchorCtr="0">
            <a:noAutofit/>
          </a:bodyPr>
          <a:lstStyle/>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r>
              <a:rPr lang="en-US" sz="2400" b="1" dirty="0">
                <a:solidFill>
                  <a:srgbClr val="FFFFFF"/>
                </a:solidFill>
                <a:latin typeface="Arial" panose="020B0604020202020204" pitchFamily="34" charset="0"/>
                <a:ea typeface="Calibri"/>
                <a:cs typeface="Arial" panose="020B0604020202020204" pitchFamily="34" charset="0"/>
                <a:sym typeface="Calibri"/>
              </a:rPr>
              <a:t> Count Of Employee Across Experience Level and Enrollment</a:t>
            </a:r>
            <a:endParaRPr lang="en-US" sz="2800" b="1" dirty="0">
              <a:solidFill>
                <a:srgbClr val="FFFFFF"/>
              </a:solidFill>
              <a:latin typeface="Arial" panose="020B0604020202020204" pitchFamily="34" charset="0"/>
              <a:ea typeface="Calibri"/>
              <a:cs typeface="Arial" panose="020B0604020202020204" pitchFamily="34" charset="0"/>
            </a:endParaRPr>
          </a:p>
        </p:txBody>
      </p:sp>
      <p:sp>
        <p:nvSpPr>
          <p:cNvPr id="6" name="TextBox 5">
            <a:extLst>
              <a:ext uri="{FF2B5EF4-FFF2-40B4-BE49-F238E27FC236}">
                <a16:creationId xmlns:a16="http://schemas.microsoft.com/office/drawing/2014/main" id="{89340DE4-9D41-D637-A425-7DB3EAA0D916}"/>
              </a:ext>
            </a:extLst>
          </p:cNvPr>
          <p:cNvSpPr txBox="1"/>
          <p:nvPr/>
        </p:nvSpPr>
        <p:spPr>
          <a:xfrm>
            <a:off x="167147" y="875071"/>
            <a:ext cx="11071123"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highlight>
                  <a:srgbClr val="FFFFFF"/>
                </a:highlight>
                <a:latin typeface="Times New Roman" panose="02020603050405020304" pitchFamily="18" charset="0"/>
              </a:rPr>
              <a:t>Create a stacked bar chart to represent the count of employees based on experience levels and enrollment types. Uncover patterns of workforce composition and assess hiring trends concerning experience and employment types.</a:t>
            </a:r>
            <a:endParaRPr lang="en-US" b="0" dirty="0">
              <a:effectLst/>
            </a:endParaRPr>
          </a:p>
          <a:p>
            <a:br>
              <a:rPr lang="en-US" dirty="0"/>
            </a:br>
            <a:endParaRPr lang="en-IN" dirty="0"/>
          </a:p>
        </p:txBody>
      </p:sp>
      <p:graphicFrame>
        <p:nvGraphicFramePr>
          <p:cNvPr id="7" name="Chart 6">
            <a:extLst>
              <a:ext uri="{FF2B5EF4-FFF2-40B4-BE49-F238E27FC236}">
                <a16:creationId xmlns:a16="http://schemas.microsoft.com/office/drawing/2014/main" id="{F90CB1BA-82AE-46F0-BC7C-67E7CEA7A5BB}"/>
              </a:ext>
            </a:extLst>
          </p:cNvPr>
          <p:cNvGraphicFramePr>
            <a:graphicFrameLocks/>
          </p:cNvGraphicFramePr>
          <p:nvPr>
            <p:extLst>
              <p:ext uri="{D42A27DB-BD31-4B8C-83A1-F6EECF244321}">
                <p14:modId xmlns:p14="http://schemas.microsoft.com/office/powerpoint/2010/main" val="3331457035"/>
              </p:ext>
            </p:extLst>
          </p:nvPr>
        </p:nvGraphicFramePr>
        <p:xfrm>
          <a:off x="1917290" y="2057399"/>
          <a:ext cx="8003458" cy="35469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919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465">
            <a:extLst>
              <a:ext uri="{FF2B5EF4-FFF2-40B4-BE49-F238E27FC236}">
                <a16:creationId xmlns:a16="http://schemas.microsoft.com/office/drawing/2014/main" id="{562D2B20-C8C1-9ED6-33E2-BD5FF628690A}"/>
              </a:ext>
            </a:extLst>
          </p:cNvPr>
          <p:cNvSpPr/>
          <p:nvPr/>
        </p:nvSpPr>
        <p:spPr>
          <a:xfrm>
            <a:off x="0" y="-8131"/>
            <a:ext cx="6469626" cy="638127"/>
          </a:xfrm>
          <a:custGeom>
            <a:avLst/>
            <a:gdLst/>
            <a:ahLst/>
            <a:cxnLst/>
            <a:rect l="0" t="0" r="0" b="0"/>
            <a:pathLst>
              <a:path w="120000" h="120000" extrusionOk="0">
                <a:moveTo>
                  <a:pt x="0" y="0"/>
                </a:moveTo>
                <a:lnTo>
                  <a:pt x="108493" y="0"/>
                </a:lnTo>
                <a:lnTo>
                  <a:pt x="120000" y="120000"/>
                </a:lnTo>
                <a:lnTo>
                  <a:pt x="273" y="120000"/>
                </a:lnTo>
                <a:lnTo>
                  <a:pt x="0" y="0"/>
                </a:lnTo>
                <a:close/>
              </a:path>
            </a:pathLst>
          </a:custGeom>
          <a:gradFill flip="none" rotWithShape="1">
            <a:gsLst>
              <a:gs pos="63000">
                <a:schemeClr val="accent2"/>
              </a:gs>
              <a:gs pos="46000">
                <a:srgbClr val="722D6E"/>
              </a:gs>
              <a:gs pos="100000">
                <a:schemeClr val="accent2"/>
              </a:gs>
            </a:gsLst>
            <a:path path="circle">
              <a:fillToRect l="100000" t="100000"/>
            </a:path>
            <a:tileRect r="-100000" b="-100000"/>
          </a:gradFill>
          <a:ln w="12700" cap="flat" cmpd="sng">
            <a:solidFill>
              <a:srgbClr val="EF4C23"/>
            </a:solidFill>
            <a:prstDash val="solid"/>
            <a:miter lim="800000"/>
            <a:headEnd type="none" w="med" len="med"/>
            <a:tailEnd type="none" w="med" len="med"/>
          </a:ln>
          <a:effectLst>
            <a:outerShdw blurRad="50800" dist="38100" dir="2700000" algn="tl" rotWithShape="0">
              <a:srgbClr val="000000">
                <a:alpha val="40000"/>
              </a:srgbClr>
            </a:outerShdw>
          </a:effectLst>
        </p:spPr>
        <p:txBody>
          <a:bodyPr wrap="square" lIns="91425" tIns="45700" rIns="91425" bIns="45700" anchor="ctr" anchorCtr="0">
            <a:noAutofit/>
          </a:bodyPr>
          <a:lstStyle/>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r>
              <a:rPr lang="en-US" sz="2400" b="1" dirty="0">
                <a:solidFill>
                  <a:srgbClr val="FFFFFF"/>
                </a:solidFill>
                <a:latin typeface="Arial" panose="020B0604020202020204" pitchFamily="34" charset="0"/>
                <a:ea typeface="Calibri"/>
                <a:cs typeface="Arial" panose="020B0604020202020204" pitchFamily="34" charset="0"/>
                <a:sym typeface="Calibri"/>
              </a:rPr>
              <a:t>  Average Salary Vs. Experience Level</a:t>
            </a:r>
            <a:endParaRPr lang="en-US" sz="2800" b="1" dirty="0">
              <a:solidFill>
                <a:srgbClr val="FFFFFF"/>
              </a:solidFill>
              <a:latin typeface="Arial" panose="020B0604020202020204" pitchFamily="34" charset="0"/>
              <a:ea typeface="Calibri"/>
              <a:cs typeface="Arial" panose="020B0604020202020204" pitchFamily="34" charset="0"/>
            </a:endParaRPr>
          </a:p>
        </p:txBody>
      </p:sp>
      <p:sp>
        <p:nvSpPr>
          <p:cNvPr id="6" name="TextBox 5">
            <a:extLst>
              <a:ext uri="{FF2B5EF4-FFF2-40B4-BE49-F238E27FC236}">
                <a16:creationId xmlns:a16="http://schemas.microsoft.com/office/drawing/2014/main" id="{BE1A7AC8-2CA0-9945-63AC-D872AB7DB409}"/>
              </a:ext>
            </a:extLst>
          </p:cNvPr>
          <p:cNvSpPr txBox="1"/>
          <p:nvPr/>
        </p:nvSpPr>
        <p:spPr>
          <a:xfrm>
            <a:off x="245806" y="953729"/>
            <a:ext cx="11631562"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highlight>
                  <a:srgbClr val="FFFFFF"/>
                </a:highlight>
                <a:latin typeface="Times New Roman" panose="02020603050405020304" pitchFamily="18" charset="0"/>
              </a:rPr>
              <a:t>Utilize a line chart to visualize the relationship between average salaries and experience levels. Understand how salaries evolve with increasing experience in Data Science.</a:t>
            </a:r>
            <a:endParaRPr lang="en-US" b="0" dirty="0">
              <a:effectLst/>
            </a:endParaRPr>
          </a:p>
          <a:p>
            <a:br>
              <a:rPr lang="en-US" dirty="0"/>
            </a:br>
            <a:endParaRPr lang="en-IN" dirty="0"/>
          </a:p>
        </p:txBody>
      </p:sp>
      <p:graphicFrame>
        <p:nvGraphicFramePr>
          <p:cNvPr id="7" name="Chart 6">
            <a:extLst>
              <a:ext uri="{FF2B5EF4-FFF2-40B4-BE49-F238E27FC236}">
                <a16:creationId xmlns:a16="http://schemas.microsoft.com/office/drawing/2014/main" id="{D956767A-1B70-4EE3-B82A-2F2C9F2F91D1}"/>
              </a:ext>
            </a:extLst>
          </p:cNvPr>
          <p:cNvGraphicFramePr>
            <a:graphicFrameLocks/>
          </p:cNvGraphicFramePr>
          <p:nvPr>
            <p:extLst>
              <p:ext uri="{D42A27DB-BD31-4B8C-83A1-F6EECF244321}">
                <p14:modId xmlns:p14="http://schemas.microsoft.com/office/powerpoint/2010/main" val="3943270417"/>
              </p:ext>
            </p:extLst>
          </p:nvPr>
        </p:nvGraphicFramePr>
        <p:xfrm>
          <a:off x="1533832" y="2057399"/>
          <a:ext cx="8898194" cy="37141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848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5">
            <a:extLst>
              <a:ext uri="{FF2B5EF4-FFF2-40B4-BE49-F238E27FC236}">
                <a16:creationId xmlns:a16="http://schemas.microsoft.com/office/drawing/2014/main" id="{A3ABF96C-5708-E0BE-BD83-C25AB34DB16B}"/>
              </a:ext>
            </a:extLst>
          </p:cNvPr>
          <p:cNvSpPr/>
          <p:nvPr/>
        </p:nvSpPr>
        <p:spPr>
          <a:xfrm>
            <a:off x="0" y="-8131"/>
            <a:ext cx="4650658" cy="638127"/>
          </a:xfrm>
          <a:custGeom>
            <a:avLst/>
            <a:gdLst/>
            <a:ahLst/>
            <a:cxnLst/>
            <a:rect l="0" t="0" r="0" b="0"/>
            <a:pathLst>
              <a:path w="120000" h="120000" extrusionOk="0">
                <a:moveTo>
                  <a:pt x="0" y="0"/>
                </a:moveTo>
                <a:lnTo>
                  <a:pt x="108493" y="0"/>
                </a:lnTo>
                <a:lnTo>
                  <a:pt x="120000" y="120000"/>
                </a:lnTo>
                <a:lnTo>
                  <a:pt x="273" y="120000"/>
                </a:lnTo>
                <a:lnTo>
                  <a:pt x="0" y="0"/>
                </a:lnTo>
                <a:close/>
              </a:path>
            </a:pathLst>
          </a:custGeom>
          <a:gradFill flip="none" rotWithShape="1">
            <a:gsLst>
              <a:gs pos="63000">
                <a:schemeClr val="accent2"/>
              </a:gs>
              <a:gs pos="46000">
                <a:srgbClr val="722D6E"/>
              </a:gs>
              <a:gs pos="100000">
                <a:schemeClr val="accent2"/>
              </a:gs>
            </a:gsLst>
            <a:path path="circle">
              <a:fillToRect l="100000" t="100000"/>
            </a:path>
            <a:tileRect r="-100000" b="-100000"/>
          </a:gradFill>
          <a:ln w="12700" cap="flat" cmpd="sng">
            <a:solidFill>
              <a:srgbClr val="EF4C23"/>
            </a:solidFill>
            <a:prstDash val="solid"/>
            <a:miter lim="800000"/>
            <a:headEnd type="none" w="med" len="med"/>
            <a:tailEnd type="none" w="med" len="med"/>
          </a:ln>
          <a:effectLst>
            <a:outerShdw blurRad="50800" dist="38100" dir="2700000" algn="tl" rotWithShape="0">
              <a:srgbClr val="000000">
                <a:alpha val="40000"/>
              </a:srgbClr>
            </a:outerShdw>
          </a:effectLst>
        </p:spPr>
        <p:txBody>
          <a:bodyPr wrap="square" lIns="91425" tIns="45700" rIns="91425" bIns="45700" anchor="ctr" anchorCtr="0">
            <a:noAutofit/>
          </a:bodyPr>
          <a:lstStyle/>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r>
              <a:rPr lang="en-US" sz="2400" b="1" dirty="0">
                <a:solidFill>
                  <a:srgbClr val="FFFFFF"/>
                </a:solidFill>
                <a:latin typeface="Arial" panose="020B0604020202020204" pitchFamily="34" charset="0"/>
                <a:ea typeface="Calibri"/>
                <a:cs typeface="Arial" panose="020B0604020202020204" pitchFamily="34" charset="0"/>
                <a:sym typeface="Calibri"/>
              </a:rPr>
              <a:t>  Subjective Questions</a:t>
            </a:r>
            <a:endParaRPr lang="en-US" sz="2800" b="1" dirty="0">
              <a:solidFill>
                <a:srgbClr val="FFFFFF"/>
              </a:solidFill>
              <a:latin typeface="Arial" panose="020B0604020202020204" pitchFamily="34" charset="0"/>
              <a:ea typeface="Calibri"/>
              <a:cs typeface="Arial" panose="020B0604020202020204" pitchFamily="34" charset="0"/>
            </a:endParaRPr>
          </a:p>
        </p:txBody>
      </p:sp>
      <p:sp>
        <p:nvSpPr>
          <p:cNvPr id="4" name="TextBox 3">
            <a:extLst>
              <a:ext uri="{FF2B5EF4-FFF2-40B4-BE49-F238E27FC236}">
                <a16:creationId xmlns:a16="http://schemas.microsoft.com/office/drawing/2014/main" id="{023D3B16-093D-605E-15F8-B20B0BCBD1A6}"/>
              </a:ext>
            </a:extLst>
          </p:cNvPr>
          <p:cNvSpPr txBox="1"/>
          <p:nvPr/>
        </p:nvSpPr>
        <p:spPr>
          <a:xfrm>
            <a:off x="3011129" y="2950128"/>
            <a:ext cx="6120580" cy="923330"/>
          </a:xfrm>
          <a:prstGeom prst="rect">
            <a:avLst/>
          </a:prstGeom>
          <a:noFill/>
        </p:spPr>
        <p:txBody>
          <a:bodyPr wrap="square">
            <a:spAutoFit/>
          </a:bodyPr>
          <a:lstStyle/>
          <a:p>
            <a:pPr rtl="0">
              <a:spcBef>
                <a:spcPts val="0"/>
              </a:spcBef>
              <a:spcAft>
                <a:spcPts val="0"/>
              </a:spcAft>
            </a:pPr>
            <a:endParaRPr lang="en-IN" b="0" dirty="0">
              <a:effectLst/>
            </a:endParaRPr>
          </a:p>
          <a:p>
            <a:br>
              <a:rPr lang="en-IN" dirty="0"/>
            </a:br>
            <a:endParaRPr lang="en-IN" dirty="0"/>
          </a:p>
        </p:txBody>
      </p:sp>
      <p:sp>
        <p:nvSpPr>
          <p:cNvPr id="6" name="TextBox 5">
            <a:extLst>
              <a:ext uri="{FF2B5EF4-FFF2-40B4-BE49-F238E27FC236}">
                <a16:creationId xmlns:a16="http://schemas.microsoft.com/office/drawing/2014/main" id="{4DA5317A-E28A-E00B-AEF4-C3659FA62B01}"/>
              </a:ext>
            </a:extLst>
          </p:cNvPr>
          <p:cNvSpPr txBox="1"/>
          <p:nvPr/>
        </p:nvSpPr>
        <p:spPr>
          <a:xfrm>
            <a:off x="737419" y="1072166"/>
            <a:ext cx="11179278" cy="646331"/>
          </a:xfrm>
          <a:prstGeom prst="rect">
            <a:avLst/>
          </a:prstGeom>
          <a:noFill/>
        </p:spPr>
        <p:txBody>
          <a:bodyPr wrap="square">
            <a:spAutoFit/>
          </a:bodyPr>
          <a:lstStyle/>
          <a:p>
            <a:pPr rtl="0" fontAlgn="base">
              <a:spcBef>
                <a:spcPts val="0"/>
              </a:spcBef>
              <a:spcAft>
                <a:spcPts val="0"/>
              </a:spcAft>
              <a:buFont typeface="+mj-lt"/>
              <a:buAutoNum type="arabicPeriod"/>
            </a:pPr>
            <a:r>
              <a:rPr lang="en-US" sz="1800" b="0" i="0" u="none" strike="noStrike" dirty="0">
                <a:solidFill>
                  <a:srgbClr val="000000"/>
                </a:solidFill>
                <a:effectLst/>
                <a:highlight>
                  <a:srgbClr val="FFFFFF"/>
                </a:highlight>
                <a:latin typeface="Times New Roman" panose="02020603050405020304" pitchFamily="18" charset="0"/>
              </a:rPr>
              <a:t>How is the distribution of company sizes in the Data Science job market? Are certain company sizes more prevalent in hiring Data Science professionals?</a:t>
            </a:r>
            <a:endParaRPr lang="en-US" sz="1800" b="0" i="0" u="none" strike="noStrike" dirty="0">
              <a:solidFill>
                <a:srgbClr val="000000"/>
              </a:solidFill>
              <a:effectLst/>
              <a:latin typeface="Times New Roman" panose="02020603050405020304" pitchFamily="18" charset="0"/>
            </a:endParaRPr>
          </a:p>
        </p:txBody>
      </p:sp>
      <p:graphicFrame>
        <p:nvGraphicFramePr>
          <p:cNvPr id="7" name="Chart 6">
            <a:extLst>
              <a:ext uri="{FF2B5EF4-FFF2-40B4-BE49-F238E27FC236}">
                <a16:creationId xmlns:a16="http://schemas.microsoft.com/office/drawing/2014/main" id="{3FF447CA-A32D-CAE9-7AE6-EF8313BEBF01}"/>
              </a:ext>
            </a:extLst>
          </p:cNvPr>
          <p:cNvGraphicFramePr>
            <a:graphicFrameLocks/>
          </p:cNvGraphicFramePr>
          <p:nvPr>
            <p:extLst>
              <p:ext uri="{D42A27DB-BD31-4B8C-83A1-F6EECF244321}">
                <p14:modId xmlns:p14="http://schemas.microsoft.com/office/powerpoint/2010/main" val="1354955888"/>
              </p:ext>
            </p:extLst>
          </p:nvPr>
        </p:nvGraphicFramePr>
        <p:xfrm>
          <a:off x="1691148" y="2057400"/>
          <a:ext cx="7266162"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23C3F10D-E7C4-BDC5-F222-1474D76EA281}"/>
              </a:ext>
            </a:extLst>
          </p:cNvPr>
          <p:cNvSpPr txBox="1"/>
          <p:nvPr/>
        </p:nvSpPr>
        <p:spPr>
          <a:xfrm>
            <a:off x="663677" y="4816337"/>
            <a:ext cx="11179278" cy="646331"/>
          </a:xfrm>
          <a:prstGeom prst="rect">
            <a:avLst/>
          </a:prstGeom>
          <a:noFill/>
        </p:spPr>
        <p:txBody>
          <a:bodyPr wrap="square">
            <a:spAutoFit/>
          </a:bodyPr>
          <a:lstStyle/>
          <a:p>
            <a:pPr rtl="0" fontAlgn="base">
              <a:spcBef>
                <a:spcPts val="0"/>
              </a:spcBef>
              <a:spcAft>
                <a:spcPts val="0"/>
              </a:spcAft>
            </a:pPr>
            <a:r>
              <a:rPr lang="en-US" dirty="0">
                <a:solidFill>
                  <a:srgbClr val="000000"/>
                </a:solidFill>
                <a:highlight>
                  <a:srgbClr val="FFFFFF"/>
                </a:highlight>
                <a:latin typeface="Times New Roman" panose="02020603050405020304" pitchFamily="18" charset="0"/>
              </a:rPr>
              <a:t>The Distribution of company size in data science job market by Experience level.</a:t>
            </a:r>
          </a:p>
          <a:p>
            <a:pPr rtl="0" fontAlgn="base">
              <a:spcBef>
                <a:spcPts val="0"/>
              </a:spcBef>
              <a:spcAft>
                <a:spcPts val="0"/>
              </a:spcAft>
            </a:pPr>
            <a:r>
              <a:rPr lang="en-US" sz="1800" b="0" i="0" u="none" strike="noStrike" dirty="0">
                <a:solidFill>
                  <a:srgbClr val="000000"/>
                </a:solidFill>
                <a:effectLst/>
                <a:highlight>
                  <a:srgbClr val="FFFFFF"/>
                </a:highlight>
                <a:latin typeface="Times New Roman" panose="02020603050405020304" pitchFamily="18" charset="0"/>
              </a:rPr>
              <a:t>Yes, company si</a:t>
            </a:r>
            <a:r>
              <a:rPr lang="en-US" dirty="0">
                <a:solidFill>
                  <a:srgbClr val="000000"/>
                </a:solidFill>
                <a:highlight>
                  <a:srgbClr val="FFFFFF"/>
                </a:highlight>
                <a:latin typeface="Times New Roman" panose="02020603050405020304" pitchFamily="18" charset="0"/>
              </a:rPr>
              <a:t>ze are more prevalent in hiring Data Science professionals.</a:t>
            </a:r>
            <a:endParaRPr lang="en-US" sz="18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92221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5">
            <a:extLst>
              <a:ext uri="{FF2B5EF4-FFF2-40B4-BE49-F238E27FC236}">
                <a16:creationId xmlns:a16="http://schemas.microsoft.com/office/drawing/2014/main" id="{073F4898-8214-BC63-29A4-D0D2ADDE2987}"/>
              </a:ext>
            </a:extLst>
          </p:cNvPr>
          <p:cNvSpPr/>
          <p:nvPr/>
        </p:nvSpPr>
        <p:spPr>
          <a:xfrm>
            <a:off x="0" y="-8131"/>
            <a:ext cx="4650658" cy="638127"/>
          </a:xfrm>
          <a:custGeom>
            <a:avLst/>
            <a:gdLst/>
            <a:ahLst/>
            <a:cxnLst/>
            <a:rect l="0" t="0" r="0" b="0"/>
            <a:pathLst>
              <a:path w="120000" h="120000" extrusionOk="0">
                <a:moveTo>
                  <a:pt x="0" y="0"/>
                </a:moveTo>
                <a:lnTo>
                  <a:pt x="108493" y="0"/>
                </a:lnTo>
                <a:lnTo>
                  <a:pt x="120000" y="120000"/>
                </a:lnTo>
                <a:lnTo>
                  <a:pt x="273" y="120000"/>
                </a:lnTo>
                <a:lnTo>
                  <a:pt x="0" y="0"/>
                </a:lnTo>
                <a:close/>
              </a:path>
            </a:pathLst>
          </a:custGeom>
          <a:gradFill flip="none" rotWithShape="1">
            <a:gsLst>
              <a:gs pos="63000">
                <a:schemeClr val="accent2"/>
              </a:gs>
              <a:gs pos="46000">
                <a:srgbClr val="722D6E"/>
              </a:gs>
              <a:gs pos="100000">
                <a:schemeClr val="accent2"/>
              </a:gs>
            </a:gsLst>
            <a:path path="circle">
              <a:fillToRect l="100000" t="100000"/>
            </a:path>
            <a:tileRect r="-100000" b="-100000"/>
          </a:gradFill>
          <a:ln w="12700" cap="flat" cmpd="sng">
            <a:solidFill>
              <a:srgbClr val="EF4C23"/>
            </a:solidFill>
            <a:prstDash val="solid"/>
            <a:miter lim="800000"/>
            <a:headEnd type="none" w="med" len="med"/>
            <a:tailEnd type="none" w="med" len="med"/>
          </a:ln>
          <a:effectLst>
            <a:outerShdw blurRad="50800" dist="38100" dir="2700000" algn="tl" rotWithShape="0">
              <a:srgbClr val="000000">
                <a:alpha val="40000"/>
              </a:srgbClr>
            </a:outerShdw>
          </a:effectLst>
        </p:spPr>
        <p:txBody>
          <a:bodyPr wrap="square" lIns="91425" tIns="45700" rIns="91425" bIns="45700" anchor="ctr" anchorCtr="0">
            <a:noAutofit/>
          </a:bodyPr>
          <a:lstStyle/>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r>
              <a:rPr lang="en-US" sz="2400" b="1" dirty="0">
                <a:solidFill>
                  <a:srgbClr val="FFFFFF"/>
                </a:solidFill>
                <a:latin typeface="Arial" panose="020B0604020202020204" pitchFamily="34" charset="0"/>
                <a:ea typeface="Calibri"/>
                <a:cs typeface="Arial" panose="020B0604020202020204" pitchFamily="34" charset="0"/>
                <a:sym typeface="Calibri"/>
              </a:rPr>
              <a:t>  Subjective Questions</a:t>
            </a:r>
            <a:endParaRPr lang="en-US" sz="2800" b="1" dirty="0">
              <a:solidFill>
                <a:srgbClr val="FFFFFF"/>
              </a:solidFill>
              <a:latin typeface="Arial" panose="020B0604020202020204" pitchFamily="34" charset="0"/>
              <a:ea typeface="Calibri"/>
              <a:cs typeface="Arial" panose="020B0604020202020204" pitchFamily="34" charset="0"/>
            </a:endParaRPr>
          </a:p>
        </p:txBody>
      </p:sp>
      <p:sp>
        <p:nvSpPr>
          <p:cNvPr id="4" name="TextBox 3">
            <a:extLst>
              <a:ext uri="{FF2B5EF4-FFF2-40B4-BE49-F238E27FC236}">
                <a16:creationId xmlns:a16="http://schemas.microsoft.com/office/drawing/2014/main" id="{936310E1-0082-5750-0980-0D89E36088C3}"/>
              </a:ext>
            </a:extLst>
          </p:cNvPr>
          <p:cNvSpPr txBox="1"/>
          <p:nvPr/>
        </p:nvSpPr>
        <p:spPr>
          <a:xfrm>
            <a:off x="481780" y="914851"/>
            <a:ext cx="11159613" cy="646331"/>
          </a:xfrm>
          <a:prstGeom prst="rect">
            <a:avLst/>
          </a:prstGeom>
          <a:noFill/>
        </p:spPr>
        <p:txBody>
          <a:bodyPr wrap="square">
            <a:spAutoFit/>
          </a:bodyPr>
          <a:lstStyle/>
          <a:p>
            <a:r>
              <a:rPr lang="en-US" sz="1800" b="0" i="0" u="none" strike="noStrike" dirty="0">
                <a:solidFill>
                  <a:srgbClr val="000000"/>
                </a:solidFill>
                <a:effectLst/>
                <a:highlight>
                  <a:srgbClr val="FFFFFF"/>
                </a:highlight>
                <a:latin typeface="Times New Roman" panose="02020603050405020304" pitchFamily="18" charset="0"/>
              </a:rPr>
              <a:t>2. Which job titles command higher average salaries in the Data Science field? Can we identify specific roles that offer more competitive compensation?</a:t>
            </a:r>
            <a:endParaRPr lang="en-IN" dirty="0"/>
          </a:p>
        </p:txBody>
      </p:sp>
      <p:graphicFrame>
        <p:nvGraphicFramePr>
          <p:cNvPr id="5" name="Chart 4">
            <a:extLst>
              <a:ext uri="{FF2B5EF4-FFF2-40B4-BE49-F238E27FC236}">
                <a16:creationId xmlns:a16="http://schemas.microsoft.com/office/drawing/2014/main" id="{E86F5D1C-1831-1EF4-3622-1015425DAA27}"/>
              </a:ext>
            </a:extLst>
          </p:cNvPr>
          <p:cNvGraphicFramePr>
            <a:graphicFrameLocks/>
          </p:cNvGraphicFramePr>
          <p:nvPr>
            <p:extLst>
              <p:ext uri="{D42A27DB-BD31-4B8C-83A1-F6EECF244321}">
                <p14:modId xmlns:p14="http://schemas.microsoft.com/office/powerpoint/2010/main" val="600568622"/>
              </p:ext>
            </p:extLst>
          </p:nvPr>
        </p:nvGraphicFramePr>
        <p:xfrm>
          <a:off x="1327355" y="2057400"/>
          <a:ext cx="9625779" cy="278990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36FC4B-5E16-7A2D-F770-212E1FFC88FF}"/>
              </a:ext>
            </a:extLst>
          </p:cNvPr>
          <p:cNvSpPr txBox="1"/>
          <p:nvPr/>
        </p:nvSpPr>
        <p:spPr>
          <a:xfrm>
            <a:off x="560437" y="5147638"/>
            <a:ext cx="11159613" cy="923330"/>
          </a:xfrm>
          <a:prstGeom prst="rect">
            <a:avLst/>
          </a:prstGeom>
          <a:noFill/>
        </p:spPr>
        <p:txBody>
          <a:bodyPr wrap="square">
            <a:spAutoFit/>
          </a:bodyPr>
          <a:lstStyle/>
          <a:p>
            <a:r>
              <a:rPr lang="en-US" dirty="0">
                <a:solidFill>
                  <a:srgbClr val="000000"/>
                </a:solidFill>
                <a:highlight>
                  <a:srgbClr val="FFFFFF"/>
                </a:highlight>
                <a:latin typeface="Times New Roman" panose="02020603050405020304" pitchFamily="18" charset="0"/>
              </a:rPr>
              <a:t>ML engineer command higher average salaries than other job title in Data Science fields. No, we identity specific roles  are not offer competitive compensation.  After ML engineer, higher average salary have BI data Analysis and Data Science Engineer. </a:t>
            </a:r>
            <a:endParaRPr lang="en-IN" dirty="0"/>
          </a:p>
        </p:txBody>
      </p:sp>
    </p:spTree>
    <p:extLst>
      <p:ext uri="{BB962C8B-B14F-4D97-AF65-F5344CB8AC3E}">
        <p14:creationId xmlns:p14="http://schemas.microsoft.com/office/powerpoint/2010/main" val="158454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5">
            <a:extLst>
              <a:ext uri="{FF2B5EF4-FFF2-40B4-BE49-F238E27FC236}">
                <a16:creationId xmlns:a16="http://schemas.microsoft.com/office/drawing/2014/main" id="{189BC3C2-530B-8BE7-975B-6CC07D50BF66}"/>
              </a:ext>
            </a:extLst>
          </p:cNvPr>
          <p:cNvSpPr/>
          <p:nvPr/>
        </p:nvSpPr>
        <p:spPr>
          <a:xfrm>
            <a:off x="0" y="-8131"/>
            <a:ext cx="4650658" cy="638127"/>
          </a:xfrm>
          <a:custGeom>
            <a:avLst/>
            <a:gdLst/>
            <a:ahLst/>
            <a:cxnLst/>
            <a:rect l="0" t="0" r="0" b="0"/>
            <a:pathLst>
              <a:path w="120000" h="120000" extrusionOk="0">
                <a:moveTo>
                  <a:pt x="0" y="0"/>
                </a:moveTo>
                <a:lnTo>
                  <a:pt x="108493" y="0"/>
                </a:lnTo>
                <a:lnTo>
                  <a:pt x="120000" y="120000"/>
                </a:lnTo>
                <a:lnTo>
                  <a:pt x="273" y="120000"/>
                </a:lnTo>
                <a:lnTo>
                  <a:pt x="0" y="0"/>
                </a:lnTo>
                <a:close/>
              </a:path>
            </a:pathLst>
          </a:custGeom>
          <a:gradFill flip="none" rotWithShape="1">
            <a:gsLst>
              <a:gs pos="63000">
                <a:schemeClr val="accent2"/>
              </a:gs>
              <a:gs pos="46000">
                <a:srgbClr val="722D6E"/>
              </a:gs>
              <a:gs pos="100000">
                <a:schemeClr val="accent2"/>
              </a:gs>
            </a:gsLst>
            <a:path path="circle">
              <a:fillToRect l="100000" t="100000"/>
            </a:path>
            <a:tileRect r="-100000" b="-100000"/>
          </a:gradFill>
          <a:ln w="12700" cap="flat" cmpd="sng">
            <a:solidFill>
              <a:srgbClr val="EF4C23"/>
            </a:solidFill>
            <a:prstDash val="solid"/>
            <a:miter lim="800000"/>
            <a:headEnd type="none" w="med" len="med"/>
            <a:tailEnd type="none" w="med" len="med"/>
          </a:ln>
          <a:effectLst>
            <a:outerShdw blurRad="50800" dist="38100" dir="2700000" algn="tl" rotWithShape="0">
              <a:srgbClr val="000000">
                <a:alpha val="40000"/>
              </a:srgbClr>
            </a:outerShdw>
          </a:effectLst>
        </p:spPr>
        <p:txBody>
          <a:bodyPr wrap="square" lIns="91425" tIns="45700" rIns="91425" bIns="45700" anchor="ctr" anchorCtr="0">
            <a:noAutofit/>
          </a:bodyPr>
          <a:lstStyle/>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r>
              <a:rPr lang="en-US" sz="2400" b="1" dirty="0">
                <a:solidFill>
                  <a:srgbClr val="FFFFFF"/>
                </a:solidFill>
                <a:latin typeface="Arial" panose="020B0604020202020204" pitchFamily="34" charset="0"/>
                <a:ea typeface="Calibri"/>
                <a:cs typeface="Arial" panose="020B0604020202020204" pitchFamily="34" charset="0"/>
                <a:sym typeface="Calibri"/>
              </a:rPr>
              <a:t>  Subjective Questions</a:t>
            </a:r>
            <a:endParaRPr lang="en-US" sz="2800" b="1" dirty="0">
              <a:solidFill>
                <a:srgbClr val="FFFFFF"/>
              </a:solidFill>
              <a:latin typeface="Arial" panose="020B0604020202020204" pitchFamily="34" charset="0"/>
              <a:ea typeface="Calibri"/>
              <a:cs typeface="Arial" panose="020B0604020202020204" pitchFamily="34" charset="0"/>
            </a:endParaRPr>
          </a:p>
        </p:txBody>
      </p:sp>
      <p:sp>
        <p:nvSpPr>
          <p:cNvPr id="4" name="TextBox 3">
            <a:extLst>
              <a:ext uri="{FF2B5EF4-FFF2-40B4-BE49-F238E27FC236}">
                <a16:creationId xmlns:a16="http://schemas.microsoft.com/office/drawing/2014/main" id="{4D09985A-C7D7-E46D-729D-A722220948AA}"/>
              </a:ext>
            </a:extLst>
          </p:cNvPr>
          <p:cNvSpPr txBox="1"/>
          <p:nvPr/>
        </p:nvSpPr>
        <p:spPr>
          <a:xfrm>
            <a:off x="373625" y="767367"/>
            <a:ext cx="11710219" cy="646331"/>
          </a:xfrm>
          <a:prstGeom prst="rect">
            <a:avLst/>
          </a:prstGeom>
          <a:noFill/>
        </p:spPr>
        <p:txBody>
          <a:bodyPr wrap="square">
            <a:spAutoFit/>
          </a:bodyPr>
          <a:lstStyle/>
          <a:p>
            <a:pPr rtl="0" fontAlgn="base">
              <a:spcBef>
                <a:spcPts val="0"/>
              </a:spcBef>
              <a:spcAft>
                <a:spcPts val="0"/>
              </a:spcAft>
            </a:pPr>
            <a:r>
              <a:rPr lang="en-US" sz="1800" b="0" i="0" u="none" strike="noStrike" dirty="0">
                <a:solidFill>
                  <a:srgbClr val="000000"/>
                </a:solidFill>
                <a:effectLst/>
                <a:highlight>
                  <a:srgbClr val="FFFFFF"/>
                </a:highlight>
                <a:latin typeface="Times New Roman" panose="02020603050405020304" pitchFamily="18" charset="0"/>
              </a:rPr>
              <a:t>3. Are there differences in employee counts based on experience levels and enrollment types? Does the hiring trend favor full-time or part-time employees at different experience levels?</a:t>
            </a:r>
            <a:endParaRPr lang="en-US" sz="1800" b="0" i="0" u="none" strike="noStrike" dirty="0">
              <a:solidFill>
                <a:srgbClr val="000000"/>
              </a:solidFill>
              <a:effectLst/>
              <a:latin typeface="Times New Roman" panose="02020603050405020304" pitchFamily="18" charset="0"/>
            </a:endParaRPr>
          </a:p>
        </p:txBody>
      </p:sp>
      <p:graphicFrame>
        <p:nvGraphicFramePr>
          <p:cNvPr id="5" name="Chart 4">
            <a:extLst>
              <a:ext uri="{FF2B5EF4-FFF2-40B4-BE49-F238E27FC236}">
                <a16:creationId xmlns:a16="http://schemas.microsoft.com/office/drawing/2014/main" id="{970074E9-E5F2-3A24-DAE7-675118DFF91C}"/>
              </a:ext>
            </a:extLst>
          </p:cNvPr>
          <p:cNvGraphicFramePr>
            <a:graphicFrameLocks/>
          </p:cNvGraphicFramePr>
          <p:nvPr>
            <p:extLst>
              <p:ext uri="{D42A27DB-BD31-4B8C-83A1-F6EECF244321}">
                <p14:modId xmlns:p14="http://schemas.microsoft.com/office/powerpoint/2010/main" val="1975149724"/>
              </p:ext>
            </p:extLst>
          </p:nvPr>
        </p:nvGraphicFramePr>
        <p:xfrm>
          <a:off x="494563" y="1551069"/>
          <a:ext cx="46939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CA74532-C175-DCF0-C293-D90AF3AA86D5}"/>
              </a:ext>
            </a:extLst>
          </p:cNvPr>
          <p:cNvGraphicFramePr>
            <a:graphicFrameLocks/>
          </p:cNvGraphicFramePr>
          <p:nvPr>
            <p:extLst>
              <p:ext uri="{D42A27DB-BD31-4B8C-83A1-F6EECF244321}">
                <p14:modId xmlns:p14="http://schemas.microsoft.com/office/powerpoint/2010/main" val="1940885530"/>
              </p:ext>
            </p:extLst>
          </p:nvPr>
        </p:nvGraphicFramePr>
        <p:xfrm>
          <a:off x="6371303" y="155106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A39F8EAC-BB58-5839-9F88-BBC9D7D993EE}"/>
              </a:ext>
            </a:extLst>
          </p:cNvPr>
          <p:cNvSpPr txBox="1"/>
          <p:nvPr/>
        </p:nvSpPr>
        <p:spPr>
          <a:xfrm>
            <a:off x="373625" y="4547870"/>
            <a:ext cx="11710219" cy="646331"/>
          </a:xfrm>
          <a:prstGeom prst="rect">
            <a:avLst/>
          </a:prstGeom>
          <a:noFill/>
        </p:spPr>
        <p:txBody>
          <a:bodyPr wrap="square">
            <a:spAutoFit/>
          </a:bodyPr>
          <a:lstStyle/>
          <a:p>
            <a:pPr rtl="0" fontAlgn="base">
              <a:spcBef>
                <a:spcPts val="0"/>
              </a:spcBef>
              <a:spcAft>
                <a:spcPts val="0"/>
              </a:spcAft>
            </a:pPr>
            <a:r>
              <a:rPr lang="en-US" dirty="0">
                <a:solidFill>
                  <a:srgbClr val="000000"/>
                </a:solidFill>
                <a:highlight>
                  <a:srgbClr val="FFFFFF"/>
                </a:highlight>
                <a:latin typeface="Times New Roman" panose="02020603050405020304" pitchFamily="18" charset="0"/>
              </a:rPr>
              <a:t>Yes, there are </a:t>
            </a:r>
            <a:r>
              <a:rPr lang="en-US" sz="1800" b="0" i="0" u="none" strike="noStrike" dirty="0">
                <a:solidFill>
                  <a:srgbClr val="000000"/>
                </a:solidFill>
                <a:effectLst/>
                <a:highlight>
                  <a:srgbClr val="FFFFFF"/>
                </a:highlight>
                <a:latin typeface="Times New Roman" panose="02020603050405020304" pitchFamily="18" charset="0"/>
              </a:rPr>
              <a:t>differences in employee counts based on experience levels and enrollment types</a:t>
            </a:r>
          </a:p>
          <a:p>
            <a:pPr rtl="0" fontAlgn="base">
              <a:spcBef>
                <a:spcPts val="0"/>
              </a:spcBef>
              <a:spcAft>
                <a:spcPts val="0"/>
              </a:spcAft>
            </a:pPr>
            <a:r>
              <a:rPr lang="en-US" dirty="0">
                <a:solidFill>
                  <a:srgbClr val="000000"/>
                </a:solidFill>
                <a:highlight>
                  <a:srgbClr val="FFFFFF"/>
                </a:highlight>
                <a:latin typeface="Times New Roman" panose="02020603050405020304" pitchFamily="18" charset="0"/>
              </a:rPr>
              <a:t>Yes,</a:t>
            </a:r>
            <a:r>
              <a:rPr lang="en-US" sz="1800" b="0" i="0" u="none" strike="noStrike" dirty="0">
                <a:solidFill>
                  <a:srgbClr val="000000"/>
                </a:solidFill>
                <a:effectLst/>
                <a:highlight>
                  <a:srgbClr val="FFFFFF"/>
                </a:highlight>
                <a:latin typeface="Times New Roman" panose="02020603050405020304" pitchFamily="18" charset="0"/>
              </a:rPr>
              <a:t> the hiring trend favor full-time or part-time employees at different experience levels.</a:t>
            </a:r>
            <a:endParaRPr lang="en-US" sz="18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36187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5">
            <a:extLst>
              <a:ext uri="{FF2B5EF4-FFF2-40B4-BE49-F238E27FC236}">
                <a16:creationId xmlns:a16="http://schemas.microsoft.com/office/drawing/2014/main" id="{AD19F7FB-FDB1-D9C8-A0F0-E768EE0D91A1}"/>
              </a:ext>
            </a:extLst>
          </p:cNvPr>
          <p:cNvSpPr/>
          <p:nvPr/>
        </p:nvSpPr>
        <p:spPr>
          <a:xfrm>
            <a:off x="0" y="-8131"/>
            <a:ext cx="4650658" cy="638127"/>
          </a:xfrm>
          <a:custGeom>
            <a:avLst/>
            <a:gdLst/>
            <a:ahLst/>
            <a:cxnLst/>
            <a:rect l="0" t="0" r="0" b="0"/>
            <a:pathLst>
              <a:path w="120000" h="120000" extrusionOk="0">
                <a:moveTo>
                  <a:pt x="0" y="0"/>
                </a:moveTo>
                <a:lnTo>
                  <a:pt x="108493" y="0"/>
                </a:lnTo>
                <a:lnTo>
                  <a:pt x="120000" y="120000"/>
                </a:lnTo>
                <a:lnTo>
                  <a:pt x="273" y="120000"/>
                </a:lnTo>
                <a:lnTo>
                  <a:pt x="0" y="0"/>
                </a:lnTo>
                <a:close/>
              </a:path>
            </a:pathLst>
          </a:custGeom>
          <a:gradFill flip="none" rotWithShape="1">
            <a:gsLst>
              <a:gs pos="63000">
                <a:schemeClr val="accent2"/>
              </a:gs>
              <a:gs pos="46000">
                <a:srgbClr val="722D6E"/>
              </a:gs>
              <a:gs pos="100000">
                <a:schemeClr val="accent2"/>
              </a:gs>
            </a:gsLst>
            <a:path path="circle">
              <a:fillToRect l="100000" t="100000"/>
            </a:path>
            <a:tileRect r="-100000" b="-100000"/>
          </a:gradFill>
          <a:ln w="12700" cap="flat" cmpd="sng">
            <a:solidFill>
              <a:srgbClr val="EF4C23"/>
            </a:solidFill>
            <a:prstDash val="solid"/>
            <a:miter lim="800000"/>
            <a:headEnd type="none" w="med" len="med"/>
            <a:tailEnd type="none" w="med" len="med"/>
          </a:ln>
          <a:effectLst>
            <a:outerShdw blurRad="50800" dist="38100" dir="2700000" algn="tl" rotWithShape="0">
              <a:srgbClr val="000000">
                <a:alpha val="40000"/>
              </a:srgbClr>
            </a:outerShdw>
          </a:effectLst>
        </p:spPr>
        <p:txBody>
          <a:bodyPr wrap="square" lIns="91425" tIns="45700" rIns="91425" bIns="45700" anchor="ctr" anchorCtr="0">
            <a:noAutofit/>
          </a:bodyPr>
          <a:lstStyle/>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endParaRPr lang="en-US" sz="2400" b="1" dirty="0">
              <a:solidFill>
                <a:srgbClr val="FFFFFF"/>
              </a:solidFill>
              <a:latin typeface="Arial" panose="020B0604020202020204" pitchFamily="34" charset="0"/>
              <a:ea typeface="Calibri"/>
              <a:cs typeface="Arial" panose="020B0604020202020204" pitchFamily="34" charset="0"/>
              <a:sym typeface="Calibri"/>
            </a:endParaRPr>
          </a:p>
          <a:p>
            <a:r>
              <a:rPr lang="en-US" sz="2400" b="1" dirty="0">
                <a:solidFill>
                  <a:srgbClr val="FFFFFF"/>
                </a:solidFill>
                <a:latin typeface="Arial" panose="020B0604020202020204" pitchFamily="34" charset="0"/>
                <a:ea typeface="Calibri"/>
                <a:cs typeface="Arial" panose="020B0604020202020204" pitchFamily="34" charset="0"/>
                <a:sym typeface="Calibri"/>
              </a:rPr>
              <a:t>  Subjective Questions</a:t>
            </a:r>
            <a:endParaRPr lang="en-US" sz="2800" b="1" dirty="0">
              <a:solidFill>
                <a:srgbClr val="FFFFFF"/>
              </a:solidFill>
              <a:latin typeface="Arial" panose="020B0604020202020204" pitchFamily="34" charset="0"/>
              <a:ea typeface="Calibri"/>
              <a:cs typeface="Arial" panose="020B0604020202020204" pitchFamily="34" charset="0"/>
            </a:endParaRPr>
          </a:p>
        </p:txBody>
      </p:sp>
      <p:sp>
        <p:nvSpPr>
          <p:cNvPr id="4" name="TextBox 3">
            <a:extLst>
              <a:ext uri="{FF2B5EF4-FFF2-40B4-BE49-F238E27FC236}">
                <a16:creationId xmlns:a16="http://schemas.microsoft.com/office/drawing/2014/main" id="{6615F015-4C88-E8ED-7C1D-D6EA618D4983}"/>
              </a:ext>
            </a:extLst>
          </p:cNvPr>
          <p:cNvSpPr txBox="1"/>
          <p:nvPr/>
        </p:nvSpPr>
        <p:spPr>
          <a:xfrm>
            <a:off x="206478" y="826361"/>
            <a:ext cx="11533238" cy="646331"/>
          </a:xfrm>
          <a:prstGeom prst="rect">
            <a:avLst/>
          </a:prstGeom>
          <a:noFill/>
        </p:spPr>
        <p:txBody>
          <a:bodyPr wrap="square">
            <a:spAutoFit/>
          </a:bodyPr>
          <a:lstStyle/>
          <a:p>
            <a:pPr rtl="0" fontAlgn="base">
              <a:spcBef>
                <a:spcPts val="0"/>
              </a:spcBef>
              <a:spcAft>
                <a:spcPts val="0"/>
              </a:spcAft>
            </a:pPr>
            <a:r>
              <a:rPr lang="en-US" sz="1800" b="0" i="0" u="none" strike="noStrike" dirty="0">
                <a:solidFill>
                  <a:srgbClr val="000000"/>
                </a:solidFill>
                <a:effectLst/>
                <a:highlight>
                  <a:srgbClr val="FFFFFF"/>
                </a:highlight>
                <a:latin typeface="Times New Roman" panose="02020603050405020304" pitchFamily="18" charset="0"/>
              </a:rPr>
              <a:t>4. How do average salaries vary with experience levels in Data Science? Is there a clear correlation between experience and earning potential?</a:t>
            </a:r>
            <a:endParaRPr lang="en-US" sz="1800" b="0" i="0" u="none" strike="noStrike" dirty="0">
              <a:solidFill>
                <a:srgbClr val="000000"/>
              </a:solidFill>
              <a:effectLst/>
              <a:latin typeface="Times New Roman" panose="02020603050405020304" pitchFamily="18" charset="0"/>
            </a:endParaRPr>
          </a:p>
        </p:txBody>
      </p:sp>
      <p:graphicFrame>
        <p:nvGraphicFramePr>
          <p:cNvPr id="5" name="Chart 4">
            <a:extLst>
              <a:ext uri="{FF2B5EF4-FFF2-40B4-BE49-F238E27FC236}">
                <a16:creationId xmlns:a16="http://schemas.microsoft.com/office/drawing/2014/main" id="{30AD47D8-D356-F3D2-4B50-5ECB3874F791}"/>
              </a:ext>
            </a:extLst>
          </p:cNvPr>
          <p:cNvGraphicFramePr>
            <a:graphicFrameLocks/>
          </p:cNvGraphicFramePr>
          <p:nvPr>
            <p:extLst>
              <p:ext uri="{D42A27DB-BD31-4B8C-83A1-F6EECF244321}">
                <p14:modId xmlns:p14="http://schemas.microsoft.com/office/powerpoint/2010/main" val="1333050214"/>
              </p:ext>
            </p:extLst>
          </p:nvPr>
        </p:nvGraphicFramePr>
        <p:xfrm>
          <a:off x="3431457" y="1669057"/>
          <a:ext cx="5614219" cy="313154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C14E37B-7BDD-A44F-04B2-9F373D86A83B}"/>
              </a:ext>
            </a:extLst>
          </p:cNvPr>
          <p:cNvSpPr txBox="1"/>
          <p:nvPr/>
        </p:nvSpPr>
        <p:spPr>
          <a:xfrm>
            <a:off x="658762" y="5206181"/>
            <a:ext cx="11533238" cy="646331"/>
          </a:xfrm>
          <a:prstGeom prst="rect">
            <a:avLst/>
          </a:prstGeom>
          <a:noFill/>
        </p:spPr>
        <p:txBody>
          <a:bodyPr wrap="square">
            <a:spAutoFit/>
          </a:bodyPr>
          <a:lstStyle/>
          <a:p>
            <a:pPr rtl="0" fontAlgn="base">
              <a:spcBef>
                <a:spcPts val="0"/>
              </a:spcBef>
              <a:spcAft>
                <a:spcPts val="0"/>
              </a:spcAft>
            </a:pPr>
            <a:r>
              <a:rPr lang="en-US" sz="1800" b="0" i="0" u="none" strike="noStrike" dirty="0">
                <a:solidFill>
                  <a:srgbClr val="000000"/>
                </a:solidFill>
                <a:effectLst/>
                <a:highlight>
                  <a:srgbClr val="FFFFFF"/>
                </a:highlight>
                <a:latin typeface="Times New Roman" panose="02020603050405020304" pitchFamily="18" charset="0"/>
              </a:rPr>
              <a:t>average salaries vary with experience levels in Data Science</a:t>
            </a:r>
            <a:r>
              <a:rPr lang="en-US" dirty="0">
                <a:solidFill>
                  <a:srgbClr val="000000"/>
                </a:solidFill>
                <a:highlight>
                  <a:srgbClr val="FFFFFF"/>
                </a:highlight>
                <a:latin typeface="Times New Roman" panose="02020603050405020304" pitchFamily="18" charset="0"/>
              </a:rPr>
              <a:t> by entry level, Expert, Intermediate and Senior. No,</a:t>
            </a:r>
            <a:r>
              <a:rPr lang="en-US" sz="1800" b="0" i="0" u="none" strike="noStrike" dirty="0">
                <a:solidFill>
                  <a:srgbClr val="000000"/>
                </a:solidFill>
                <a:effectLst/>
                <a:highlight>
                  <a:srgbClr val="FFFFFF"/>
                </a:highlight>
                <a:latin typeface="Times New Roman" panose="02020603050405020304" pitchFamily="18" charset="0"/>
              </a:rPr>
              <a:t> there a clear correlation between experience and earning potential</a:t>
            </a:r>
            <a:endParaRPr lang="en-US" sz="18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164279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443</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Pravin pidekar</dc:creator>
  <cp:lastModifiedBy>Pravin pidekar</cp:lastModifiedBy>
  <cp:revision>1</cp:revision>
  <dcterms:created xsi:type="dcterms:W3CDTF">2024-07-17T14:34:24Z</dcterms:created>
  <dcterms:modified xsi:type="dcterms:W3CDTF">2024-07-17T15:49:56Z</dcterms:modified>
</cp:coreProperties>
</file>