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3"/>
  </p:notesMasterIdLst>
  <p:sldIdLst>
    <p:sldId id="307" r:id="rId2"/>
    <p:sldId id="308" r:id="rId3"/>
    <p:sldId id="309" r:id="rId4"/>
    <p:sldId id="310" r:id="rId5"/>
    <p:sldId id="311" r:id="rId6"/>
    <p:sldId id="314" r:id="rId7"/>
    <p:sldId id="312" r:id="rId8"/>
    <p:sldId id="313" r:id="rId9"/>
    <p:sldId id="316" r:id="rId10"/>
    <p:sldId id="315" r:id="rId11"/>
    <p:sldId id="318" r:id="rId12"/>
    <p:sldId id="327" r:id="rId13"/>
    <p:sldId id="329" r:id="rId14"/>
    <p:sldId id="319" r:id="rId15"/>
    <p:sldId id="322" r:id="rId16"/>
    <p:sldId id="321" r:id="rId17"/>
    <p:sldId id="320" r:id="rId18"/>
    <p:sldId id="325" r:id="rId19"/>
    <p:sldId id="323" r:id="rId20"/>
    <p:sldId id="324" r:id="rId21"/>
    <p:sldId id="326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07581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95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5771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8160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816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816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1193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4334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99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6663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4131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969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30076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40615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90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2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411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5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486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211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146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854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9" name="Shape 19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822960" y="569215"/>
            <a:ext cx="754379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79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/>
            </a:lvl1pPr>
            <a:lvl2pPr marL="342900" marR="0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2pPr>
            <a:lvl3pPr marL="685800" marR="0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3pPr>
            <a:lvl4pPr marL="1028700" marR="0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4pPr>
            <a:lvl5pPr marL="1371600" marR="0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5pPr>
            <a:lvl6pPr marL="1714500" marR="0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6pPr>
            <a:lvl7pPr marL="2057400" marR="0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7pPr>
            <a:lvl8pPr marL="2400300" marR="0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8pPr>
            <a:lvl9pPr marL="2743200" marR="0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  <p:cxnSp>
        <p:nvCxnSpPr>
          <p:cNvPr id="25" name="Shape 25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997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3086099" y="-878838"/>
            <a:ext cx="3017520" cy="754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8580" indent="2667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288036" indent="-5943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425196" indent="-7277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562356" indent="-76581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699516" indent="-7086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825000" indent="-1106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975000" indent="-1082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125000" indent="-1058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274999" indent="-1129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1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94" name="Shape 94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5369551" y="1483351"/>
            <a:ext cx="4319923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1369051" y="-431173"/>
            <a:ext cx="4319923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8580" indent="2667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288036" indent="-5943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425196" indent="-7277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562356" indent="-76581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699516" indent="-7086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825000" indent="-1106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975000" indent="-1082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125000" indent="-1058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274999" indent="-1129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29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8580" indent="2667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288036" indent="-5943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425196" indent="-7277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562356" indent="-76581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699516" indent="-7086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825000" indent="-1106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975000" indent="-1082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125000" indent="-1058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274999" indent="-1129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22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4" name="Shape 34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22960" y="569215"/>
            <a:ext cx="754379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79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  <p:cxnSp>
        <p:nvCxnSpPr>
          <p:cNvPr id="40" name="Shape 40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080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8580" indent="2667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288036" indent="-5943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425196" indent="-7277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562356" indent="-76581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699516" indent="-7086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825000" indent="-1106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975000" indent="-1082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125000" indent="-1058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274999" indent="-1129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6343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8580" indent="2667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288036" indent="-5943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425196" indent="-7277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562356" indent="-76581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699516" indent="-7086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825000" indent="-1106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975000" indent="-1082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125000" indent="-1058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274999" indent="-1129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14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2959" y="1384538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22959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8580" indent="2667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288036" indent="-5943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425196" indent="-7277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562356" indent="-76581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699516" indent="-7086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825000" indent="-1106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975000" indent="-1082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125000" indent="-1058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274999" indent="-1129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663439" y="1384538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63439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8580" indent="2667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288036" indent="-5943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425196" indent="-7277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562356" indent="-76581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699516" indent="-7086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825000" indent="-1106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975000" indent="-1082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125000" indent="-1058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274999" indent="-1129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9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57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64" name="Shape 64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9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70" name="Shape 70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42901" y="445769"/>
            <a:ext cx="24002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600451" y="548641"/>
            <a:ext cx="4869179" cy="3943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8580" indent="2667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288036" indent="-5943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425196" indent="-7277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562356" indent="-76581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699516" indent="-7086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825000" indent="-1106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975000" indent="-1082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125000" indent="-1058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274999" indent="-1129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342901" y="2194560"/>
            <a:ext cx="2400299" cy="253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600451" y="4844839"/>
            <a:ext cx="3486149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455F5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2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3714751"/>
            <a:ext cx="9141618" cy="1428749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79" name="Shape 79"/>
          <p:cNvSpPr/>
          <p:nvPr/>
        </p:nvSpPr>
        <p:spPr>
          <a:xfrm>
            <a:off x="11" y="3686307"/>
            <a:ext cx="9141618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22960" y="3806189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11" y="0"/>
            <a:ext cx="9143988" cy="3686307"/>
          </a:xfrm>
          <a:prstGeom prst="rect">
            <a:avLst/>
          </a:prstGeom>
          <a:solidFill>
            <a:srgbClr val="C1C2C7"/>
          </a:solidFill>
          <a:ln>
            <a:noFill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22959" y="4430268"/>
            <a:ext cx="7584948" cy="445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450"/>
              </a:spcAft>
              <a:buClr>
                <a:srgbClr val="FFFFFF"/>
              </a:buClr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1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0" name="Shape 10"/>
          <p:cNvSpPr/>
          <p:nvPr/>
        </p:nvSpPr>
        <p:spPr>
          <a:xfrm>
            <a:off x="11" y="4750738"/>
            <a:ext cx="9143988" cy="49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marR="0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marR="0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marR="0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marR="0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marR="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marR="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marR="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marR="0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2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fr-FR" smtClean="0"/>
              <a:pPr>
                <a:buSzPct val="25000"/>
              </a:pPr>
              <a:t>‹N°›</a:t>
            </a:fld>
            <a:endParaRPr lang="fr-FR"/>
          </a:p>
        </p:txBody>
      </p:sp>
      <p:cxnSp>
        <p:nvCxnSpPr>
          <p:cNvPr id="16" name="Shape 16"/>
          <p:cNvCxnSpPr/>
          <p:nvPr/>
        </p:nvCxnSpPr>
        <p:spPr>
          <a:xfrm>
            <a:off x="895150" y="1303383"/>
            <a:ext cx="7475219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5085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25037" y="597460"/>
            <a:ext cx="7543799" cy="267461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 algn="ctr">
              <a:buSzPct val="25000"/>
            </a:pPr>
            <a:br>
              <a:rPr lang="fr-FR" sz="405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dirty="0" err="1"/>
              <a:t>CodeName</a:t>
            </a:r>
            <a:r>
              <a:rPr lang="en-US" sz="7200" dirty="0"/>
              <a:t> One GUI</a:t>
            </a:r>
            <a:endParaRPr lang="fr-FR" sz="495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799" cy="128743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fr-FR" sz="1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 DE COURS</a:t>
            </a:r>
          </a:p>
          <a:p>
            <a:pPr>
              <a:spcBef>
                <a:spcPts val="1050"/>
              </a:spcBef>
              <a:spcAft>
                <a:spcPts val="0"/>
              </a:spcAft>
              <a:buSzPct val="25000"/>
            </a:pPr>
            <a:r>
              <a:rPr lang="fr-FR" sz="13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ESPRT MOBILE TEAM</a:t>
            </a:r>
          </a:p>
          <a:p>
            <a:pPr>
              <a:spcBef>
                <a:spcPts val="1050"/>
              </a:spcBef>
              <a:buSzPct val="25000"/>
            </a:pPr>
            <a:r>
              <a:rPr lang="fr-FR" sz="13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ESPRIT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1" y="62416"/>
            <a:ext cx="1065389" cy="423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5501" y="45271"/>
            <a:ext cx="1133969" cy="458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12746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FlowLayout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2400" dirty="0"/>
              <a:t> 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permet d’aligner les composants sur une ligne (de la gauche vers la droite par défaut) les uns à la suite des autres.</a:t>
            </a: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FlowLayout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peut être alignée horizontalement ou verticalement,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10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48" y="3122930"/>
            <a:ext cx="4231221" cy="12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615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GridLayout</a:t>
            </a:r>
            <a:r>
              <a:rPr lang="en-US" sz="3600" dirty="0"/>
              <a:t> 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 Permet de disposer les composants dans les cellules (de tailles identiques) d’une grille invisible.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 Le nombres de lignes et de colonnes doit être déclaré a l’avance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11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096" y="2768601"/>
            <a:ext cx="30575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929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Border Layout </a:t>
            </a:r>
            <a:endParaRPr lang="fr-FR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12</a:t>
            </a:fld>
            <a:endParaRPr lang="fr-FR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14928"/>
              </p:ext>
            </p:extLst>
          </p:nvPr>
        </p:nvGraphicFramePr>
        <p:xfrm>
          <a:off x="822325" y="2188369"/>
          <a:ext cx="7543800" cy="1463040"/>
        </p:xfrm>
        <a:graphic>
          <a:graphicData uri="http://schemas.openxmlformats.org/drawingml/2006/table">
            <a:tbl>
              <a:tblPr/>
              <a:tblGrid>
                <a:gridCol w="347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3048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 dirty="0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Form hi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Form(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"Border Layout"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());</a:t>
                      </a:r>
                      <a:endParaRPr lang="fr-FR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  <a:p>
                      <a:pPr algn="l" fontAlgn="t"/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hi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CENTER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"Center"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  <a:r>
                        <a:rPr lang="fr-F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.</a:t>
                      </a:r>
                      <a:endParaRPr lang="fr-FR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SOUTH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"South"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  <a:r>
                        <a:rPr lang="fr-F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.</a:t>
                      </a:r>
                      <a:endParaRPr lang="fr-FR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NORTH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</a:t>
                      </a:r>
                      <a:r>
                        <a:rPr lang="fr-FR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North</a:t>
                      </a:r>
                      <a:r>
                        <a:rPr lang="fr-FR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  <a:r>
                        <a:rPr lang="fr-F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.</a:t>
                      </a:r>
                      <a:endParaRPr lang="fr-FR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EAST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"East"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  <a:r>
                        <a:rPr lang="fr-FR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.</a:t>
                      </a:r>
                      <a:endParaRPr lang="fr-FR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 dirty="0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WEST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"West"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));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 dirty="0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hi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show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 descr="Border 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5" y="1947468"/>
            <a:ext cx="3487332" cy="226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9528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Border Layout </a:t>
            </a:r>
            <a:endParaRPr lang="fr-FR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13</a:t>
            </a:fld>
            <a:endParaRPr lang="fr-FR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37518"/>
              </p:ext>
            </p:extLst>
          </p:nvPr>
        </p:nvGraphicFramePr>
        <p:xfrm>
          <a:off x="822325" y="2188369"/>
          <a:ext cx="7543800" cy="1623060"/>
        </p:xfrm>
        <a:graphic>
          <a:graphicData uri="http://schemas.openxmlformats.org/drawingml/2006/table">
            <a:tbl>
              <a:tblPr/>
              <a:tblGrid>
                <a:gridCol w="347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3048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Form hi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Form(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"Border Layout"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());</a:t>
                      </a:r>
                      <a:endParaRPr lang="fr-FR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  <a:p>
                      <a:pPr algn="l" fontAlgn="t"/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((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hi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getLayout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())</a:t>
                      </a:r>
                      <a:r>
                        <a:rPr lang="fr-FR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setCenterBehavior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CENTER_BEHAVIOR_CENTER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hi</a:t>
                      </a:r>
                      <a:r>
                        <a:rPr lang="fr-FR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add(BorderLayout</a:t>
                      </a:r>
                      <a:r>
                        <a:rPr lang="fr-FR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CENTER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"Center"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  <a:r>
                        <a:rPr lang="fr-FR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.</a:t>
                      </a:r>
                      <a:endParaRPr lang="fr-FR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add(BorderLayout</a:t>
                      </a:r>
                      <a:r>
                        <a:rPr lang="fr-FR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SOUTH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"South"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  <a:r>
                        <a:rPr lang="fr-FR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.</a:t>
                      </a:r>
                      <a:endParaRPr lang="fr-FR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add(BorderLayout</a:t>
                      </a:r>
                      <a:r>
                        <a:rPr lang="fr-FR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NORTH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"North"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  <a:r>
                        <a:rPr lang="fr-FR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.</a:t>
                      </a:r>
                      <a:endParaRPr lang="fr-FR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add(BorderLayout</a:t>
                      </a:r>
                      <a:r>
                        <a:rPr lang="fr-FR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EAST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"East"</a:t>
                      </a:r>
                      <a:r>
                        <a:rPr lang="fr-FR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  <a:r>
                        <a:rPr lang="fr-FR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.</a:t>
                      </a:r>
                      <a:endParaRPr lang="fr-FR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fr-FR">
                        <a:effectLst/>
                        <a:latin typeface="SFMono-Regular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add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fr-FR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BorderLayout</a:t>
                      </a:r>
                      <a:r>
                        <a:rPr lang="fr-FR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fr-FR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WEST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fr-FR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Label(</a:t>
                      </a:r>
                      <a:r>
                        <a:rPr lang="fr-FR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"West"</a:t>
                      </a:r>
                      <a:r>
                        <a:rPr lang="fr-FR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));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74" name="Picture 2" descr="Border Layout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6" y="1747771"/>
            <a:ext cx="3564732" cy="23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8496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fr-FR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WorkShop</a:t>
            </a:r>
            <a:r>
              <a:rPr lang="fr-FR" sz="3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(Android Puzzle)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5494713" cy="998682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None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Reconstitué le logo en utilisant les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appropries en utilisant le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buider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14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69" y="786878"/>
            <a:ext cx="1974723" cy="3836452"/>
          </a:xfrm>
          <a:prstGeom prst="rect">
            <a:avLst/>
          </a:prstGeom>
        </p:spPr>
      </p:pic>
      <p:sp>
        <p:nvSpPr>
          <p:cNvPr id="6" name="Shape 113">
            <a:extLst>
              <a:ext uri="{FF2B5EF4-FFF2-40B4-BE49-F238E27FC236}">
                <a16:creationId xmlns:a16="http://schemas.microsoft.com/office/drawing/2014/main" id="{2A4B9498-28DC-43BF-9AB6-0C61320F1267}"/>
              </a:ext>
            </a:extLst>
          </p:cNvPr>
          <p:cNvSpPr txBox="1">
            <a:spLocks/>
          </p:cNvSpPr>
          <p:nvPr/>
        </p:nvSpPr>
        <p:spPr>
          <a:xfrm>
            <a:off x="822959" y="2334954"/>
            <a:ext cx="5494713" cy="998682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8580" marR="0" indent="2667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Char char=" "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288036" marR="0" indent="-5943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425196" marR="0" indent="-7277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562356" marR="0" indent="-76581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699516" marR="0" indent="-70866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825000" marR="0" indent="-1106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75000" marR="0" indent="-1082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125000" marR="0" indent="-105825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274999" marR="0" indent="-1129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 hangingPunct="1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Calibri"/>
              <a:buNone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-68580" hangingPunct="1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Reconstitué le logo en utilisant les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appropries en utilisant du code java uniquement </a:t>
            </a:r>
          </a:p>
          <a:p>
            <a:pPr indent="-68580" hangingPunct="1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 hangingPunct="1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 hangingPunct="1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37000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/>
              <a:t>Command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 Command est un composant qui permet de créer un menu. L’apparence et l’emplacement d’un menu varient en fonction des plateformes.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Une fois qu’un menu est créé avec la classe Command, il faut le rattacher à l’interface d’une fenêtre (un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Form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) ou à une boîte de dialogue (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Dialog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).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Par défaut, un menu contient du texte. On peut aussi lui ajouter une icône.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7456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/>
              <a:t>Command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16</a:t>
            </a:fld>
            <a:endParaRPr lang="fr-FR"/>
          </a:p>
        </p:txBody>
      </p:sp>
      <p:pic>
        <p:nvPicPr>
          <p:cNvPr id="6" name="Capture d’écran 2016-11-06 à 8.52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2803" y="1403922"/>
            <a:ext cx="1969694" cy="2960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Capture d’écran 2016-11-06 à 8.53.4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1203" y="1409712"/>
            <a:ext cx="1969694" cy="294067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ZoneTexte 2"/>
          <p:cNvSpPr txBox="1"/>
          <p:nvPr/>
        </p:nvSpPr>
        <p:spPr>
          <a:xfrm>
            <a:off x="5861610" y="4368479"/>
            <a:ext cx="1969694" cy="309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80911" y="4350861"/>
            <a:ext cx="1969694" cy="309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339844745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 err="1"/>
              <a:t>TextField</a:t>
            </a:r>
            <a:r>
              <a:rPr lang="en-US" sz="3600" dirty="0"/>
              <a:t> 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17</a:t>
            </a:fld>
            <a:endParaRPr lang="fr-FR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M" dirty="0"/>
              <a:t> </a:t>
            </a:r>
            <a:r>
              <a:rPr lang="fr-CM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un champ </a:t>
            </a:r>
            <a:r>
              <a:rPr lang="fr-CM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text</a:t>
            </a:r>
            <a:r>
              <a:rPr lang="fr-CM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qui permet de saisir des données </a:t>
            </a:r>
          </a:p>
          <a:p>
            <a:pPr>
              <a:buFont typeface="Arial" panose="020B0604020202020204" pitchFamily="34" charset="0"/>
              <a:buChar char="•"/>
            </a:pPr>
            <a:endParaRPr lang="fr-CM" dirty="0"/>
          </a:p>
        </p:txBody>
      </p:sp>
      <p:pic>
        <p:nvPicPr>
          <p:cNvPr id="7" name="Capture d’écran 2016-11-06 à 9.16.31 PM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5384" y="994572"/>
            <a:ext cx="2982663" cy="362875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891309" y="22857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ANY | DECIMAL | EMAILADDR | NUMERIC | PASSWORD…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1896672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saisie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2126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/>
              <a:t>Button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4534131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un composant qui permet d’exécuter des action suite a un évènement de clique </a:t>
            </a: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 bouton peu contenir du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une icone ou du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et des icones 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18</a:t>
            </a:fld>
            <a:endParaRPr lang="fr-FR"/>
          </a:p>
        </p:txBody>
      </p:sp>
      <p:pic>
        <p:nvPicPr>
          <p:cNvPr id="5" name="Capture d’écran 2016-11-06 à 9.04.25 PM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7091" y="758985"/>
            <a:ext cx="2670762" cy="39101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911980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 err="1"/>
              <a:t>CheckBox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21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21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Une liste de choix multiple </a:t>
            </a: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19</a:t>
            </a:fld>
            <a:endParaRPr lang="fr-FR"/>
          </a:p>
        </p:txBody>
      </p:sp>
      <p:pic>
        <p:nvPicPr>
          <p:cNvPr id="5" name="Capture d’écran 2016-11-06 à 9.12.2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4149" y="1665345"/>
            <a:ext cx="2782610" cy="19719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752060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fr-FR" sz="3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12124" y="1467427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  </a:t>
            </a:r>
          </a:p>
          <a:p>
            <a:pP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Le “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CodeName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One Designer” permet au développeurs de créer des applications mobiles en utilisant le drag-and-drop des composants visuels.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Un “Live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Preview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” permet de consulter les éventuelles modifications sur l’affichage en temps réel.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8518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fr-FR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Picker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None/>
            </a:pPr>
            <a:endParaRPr lang="fr-FR" sz="21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21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Sélectionneur de Date ou d’heure </a:t>
            </a: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20</a:t>
            </a:fld>
            <a:endParaRPr lang="fr-FR"/>
          </a:p>
        </p:txBody>
      </p:sp>
      <p:pic>
        <p:nvPicPr>
          <p:cNvPr id="5" name="Capture d’écran 2016-11-06 à 9.25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0545" y="859241"/>
            <a:ext cx="2742121" cy="38420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93716726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fr-FR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Workshop</a:t>
            </a:r>
            <a:r>
              <a:rPr lang="fr-FR" sz="3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indent="-68580"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21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301" y="1284669"/>
            <a:ext cx="1792430" cy="356017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034" y="1284669"/>
            <a:ext cx="1807318" cy="3560170"/>
          </a:xfrm>
          <a:prstGeom prst="rect">
            <a:avLst/>
          </a:prstGeom>
        </p:spPr>
      </p:pic>
      <p:cxnSp>
        <p:nvCxnSpPr>
          <p:cNvPr id="5" name="Connecteur droit avec flèche 4"/>
          <p:cNvCxnSpPr>
            <a:stCxn id="2" idx="3"/>
            <a:endCxn id="3" idx="1"/>
          </p:cNvCxnSpPr>
          <p:nvPr/>
        </p:nvCxnSpPr>
        <p:spPr>
          <a:xfrm>
            <a:off x="3289731" y="3064754"/>
            <a:ext cx="282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7913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fr-FR" sz="3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fr-FR" sz="2400" dirty="0"/>
              <a:t>- 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Le “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CodeName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One Designer” inclut les points suivants:</a:t>
            </a:r>
          </a:p>
          <a:p>
            <a:pPr indent="0">
              <a:buNone/>
              <a:defRPr>
                <a:solidFill>
                  <a:srgbClr val="000000"/>
                </a:solidFill>
              </a:defRPr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GUI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Builder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: permet d’aménager les composants graphiques de la fenêtre en utilisant la fonctionnalité drag-and-drop.</a:t>
            </a:r>
          </a:p>
          <a:p>
            <a:pPr indent="0">
              <a:buNone/>
              <a:defRPr>
                <a:solidFill>
                  <a:srgbClr val="000000"/>
                </a:solidFill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Theme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Creator: permet de customiser des thèmes pour la plateforme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CodeName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One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6146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fr-FR" sz="3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marL="402336" indent="-201168" defTabSz="804672">
              <a:spcBef>
                <a:spcPts val="1400"/>
              </a:spcBef>
              <a:buClr>
                <a:srgbClr val="000000"/>
              </a:buClr>
              <a:buSzPct val="100000"/>
              <a:buChar char="-"/>
              <a:defRPr sz="1584">
                <a:solidFill>
                  <a:srgbClr val="000000"/>
                </a:solidFill>
              </a:defRPr>
            </a:pP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Comme    l’indique    son    nom,    Container    est    un    composant    qui    peut    contenir    d’autres composants.</a:t>
            </a:r>
          </a:p>
          <a:p>
            <a:pPr marL="402336" indent="-201168" defTabSz="804672">
              <a:spcBef>
                <a:spcPts val="1400"/>
              </a:spcBef>
              <a:buClr>
                <a:srgbClr val="000000"/>
              </a:buClr>
              <a:buSzPct val="100000"/>
              <a:buFont typeface="Calibri"/>
              <a:buChar char="-"/>
              <a:defRPr sz="1584">
                <a:solidFill>
                  <a:srgbClr val="000000"/>
                </a:solidFill>
              </a:defRPr>
            </a:pPr>
            <a:endParaRPr lang="fr-FR" sz="21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402336" indent="-201168" defTabSz="804672">
              <a:spcBef>
                <a:spcPts val="1400"/>
              </a:spcBef>
              <a:buClr>
                <a:srgbClr val="000000"/>
              </a:buClr>
              <a:buSzPct val="100000"/>
              <a:buFont typeface="Calibri"/>
              <a:buChar char="-"/>
              <a:defRPr sz="1584">
                <a:solidFill>
                  <a:srgbClr val="000000"/>
                </a:solidFill>
              </a:defRPr>
            </a:pPr>
            <a:endParaRPr lang="fr-FR" sz="21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402336" indent="-201168" defTabSz="804672">
              <a:spcBef>
                <a:spcPts val="1400"/>
              </a:spcBef>
              <a:buClr>
                <a:srgbClr val="000000"/>
              </a:buClr>
              <a:buSzPct val="100000"/>
              <a:buFont typeface="Calibri"/>
              <a:buChar char="-"/>
              <a:defRPr sz="1584">
                <a:solidFill>
                  <a:srgbClr val="000000"/>
                </a:solidFill>
              </a:defRPr>
            </a:pP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Le    composant    Container  peut    contenir    deux types    d’objets    :  </a:t>
            </a:r>
          </a:p>
          <a:p>
            <a:pPr lvl="6" indent="-145161" defTabSz="804672">
              <a:spcBef>
                <a:spcPts val="30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  <a:defRPr sz="1232">
                <a:solidFill>
                  <a:srgbClr val="000000"/>
                </a:solidFill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un    ou    plusieurs autres    Container,   </a:t>
            </a:r>
          </a:p>
          <a:p>
            <a:pPr lvl="6" indent="-145161" defTabSz="804672">
              <a:spcBef>
                <a:spcPts val="30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  <a:defRPr sz="1232">
                <a:solidFill>
                  <a:srgbClr val="000000"/>
                </a:solidFill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un    ou    plusieurs    autres composants de type Component.</a:t>
            </a:r>
          </a:p>
          <a:p>
            <a:pPr marL="402336" indent="-201168" defTabSz="804672">
              <a:spcBef>
                <a:spcPts val="1400"/>
              </a:spcBef>
              <a:buClr>
                <a:srgbClr val="000000"/>
              </a:buClr>
              <a:buSzPct val="100000"/>
              <a:buFont typeface="Calibri"/>
              <a:buChar char="-"/>
              <a:defRPr sz="1584">
                <a:solidFill>
                  <a:srgbClr val="000000"/>
                </a:solidFill>
              </a:defRPr>
            </a:pPr>
            <a:endParaRPr lang="fr-FR" sz="21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4</a:t>
            </a:fld>
            <a:endParaRPr lang="fr-FR"/>
          </a:p>
        </p:txBody>
      </p:sp>
      <p:pic>
        <p:nvPicPr>
          <p:cNvPr id="1026" name="Picture 2" descr="C:\Users\Wadii Chamakhi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78" y="2118163"/>
            <a:ext cx="5662613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adii Chamakhi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78" y="2602826"/>
            <a:ext cx="4259263" cy="5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411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Quelques</a:t>
            </a:r>
            <a:r>
              <a:rPr lang="en-US" sz="36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méthodes</a:t>
            </a:r>
            <a:r>
              <a:rPr lang="en-US" sz="36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de Container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marL="571500" indent="-342900"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  <a:defRPr b="1"/>
            </a:pPr>
            <a:r>
              <a:rPr lang="fr-FR" sz="21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void</a:t>
            </a: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fr-FR" sz="21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addComponent</a:t>
            </a: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(Component    </a:t>
            </a:r>
            <a:r>
              <a:rPr lang="fr-FR" sz="21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cmp</a:t>
            </a: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):  Ajoute un composant à un  Container.</a:t>
            </a:r>
          </a:p>
          <a:p>
            <a:pPr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21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571500" indent="-342900"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  <a:defRPr b="1"/>
            </a:pPr>
            <a:r>
              <a:rPr lang="fr-FR" sz="21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void</a:t>
            </a: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fr-FR" sz="21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revalidate</a:t>
            </a: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():   Rafraîchit le contenu  d’un Container avec une    réorganisation des éléments du </a:t>
            </a:r>
            <a:r>
              <a:rPr lang="fr-FR" sz="21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layout</a:t>
            </a:r>
            <a:r>
              <a:rPr lang="fr-FR" sz="21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intégré.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16020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Quelques</a:t>
            </a:r>
            <a:r>
              <a:rPr lang="en-US" sz="36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méthodes</a:t>
            </a:r>
            <a:r>
              <a:rPr lang="en-US" sz="36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de Container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marL="457200" indent="-228600">
              <a:buClr>
                <a:schemeClr val="accent2">
                  <a:lumOff val="21764"/>
                </a:schemeClr>
              </a:buClr>
              <a:buSzPct val="100000"/>
              <a:buChar char="●"/>
              <a:defRPr b="1">
                <a:solidFill>
                  <a:srgbClr val="666666"/>
                </a:solidFill>
              </a:defRPr>
            </a:pPr>
            <a:r>
              <a:rPr lang="fr-FR" sz="21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void</a:t>
            </a:r>
            <a:r>
              <a:rPr lang="fr-FR" sz="2100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fr-FR" sz="21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removeComponent</a:t>
            </a:r>
            <a:r>
              <a:rPr lang="fr-FR" sz="2100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(Component    </a:t>
            </a:r>
            <a:r>
              <a:rPr lang="fr-FR" sz="21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cmp</a:t>
            </a:r>
            <a:r>
              <a:rPr lang="fr-FR" sz="2100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):   Enlève un composant    spécifique du Container. Mettez en paramètre le composant à enlever.</a:t>
            </a:r>
          </a:p>
          <a:p>
            <a:endParaRPr lang="fr-FR" sz="2100" b="1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457200" indent="-228600">
              <a:buClr>
                <a:schemeClr val="accent2">
                  <a:lumOff val="21764"/>
                </a:schemeClr>
              </a:buClr>
              <a:buSzPct val="100000"/>
              <a:buChar char="●"/>
              <a:defRPr b="1"/>
            </a:pPr>
            <a:r>
              <a:rPr lang="fr-FR" sz="21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void</a:t>
            </a:r>
            <a:r>
              <a:rPr lang="fr-FR" sz="2100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fr-FR" sz="21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setLayout</a:t>
            </a:r>
            <a:r>
              <a:rPr lang="fr-FR" sz="2100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fr-FR" sz="21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Layout</a:t>
            </a:r>
            <a:r>
              <a:rPr lang="fr-FR" sz="2100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fr-FR" sz="21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layout</a:t>
            </a:r>
            <a:r>
              <a:rPr lang="fr-FR" sz="2100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):   Définit le </a:t>
            </a:r>
            <a:r>
              <a:rPr lang="fr-FR" sz="21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layout</a:t>
            </a:r>
            <a:r>
              <a:rPr lang="fr-FR" sz="2100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(gestionnaire    de positionnement) qui sera intégré à la racine du Container. En paramètre de    cette méthode, le </a:t>
            </a:r>
            <a:r>
              <a:rPr lang="fr-FR" sz="21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layout</a:t>
            </a:r>
            <a:r>
              <a:rPr lang="fr-FR" sz="2100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à intégrer.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66321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fr-FR" sz="3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racine des </a:t>
            </a:r>
            <a:r>
              <a:rPr lang="fr-FR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Continers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7</a:t>
            </a:fld>
            <a:endParaRPr lang="fr-FR"/>
          </a:p>
        </p:txBody>
      </p:sp>
      <p:pic>
        <p:nvPicPr>
          <p:cNvPr id="5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913" y="1384977"/>
            <a:ext cx="1855463" cy="27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3357913" y="4208233"/>
            <a:ext cx="1855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34040068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fr-FR" sz="36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Les </a:t>
            </a:r>
            <a:r>
              <a:rPr lang="fr-FR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layouts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65562" y="1510925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marL="120315" indent="-120315" defTabSz="457200">
              <a:lnSpc>
                <a:spcPts val="35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fr-FR" sz="1800" dirty="0"/>
              <a:t> 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Gèrent la disposition des composants dans un container</a:t>
            </a:r>
          </a:p>
          <a:p>
            <a:pPr marL="120315" indent="-120315" defTabSz="457200">
              <a:lnSpc>
                <a:spcPts val="35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Créent des interfaces qui s’adaptent automatiquement à toutes les résolutions d’écran</a:t>
            </a:r>
          </a:p>
          <a:p>
            <a:pPr marL="120315" indent="-120315" defTabSz="457200">
              <a:lnSpc>
                <a:spcPts val="3500"/>
              </a:lnSpc>
              <a:spcBef>
                <a:spcPts val="1200"/>
              </a:spcBef>
              <a:buSzPct val="100000"/>
              <a:buFont typeface="Calibri"/>
              <a:buChar char="•"/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Les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principaux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Layout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sont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:           </a:t>
            </a:r>
          </a:p>
          <a:p>
            <a:pPr marL="120315" indent="-120315" defTabSz="457200">
              <a:lnSpc>
                <a:spcPts val="3500"/>
              </a:lnSpc>
              <a:spcBef>
                <a:spcPts val="1200"/>
              </a:spcBef>
              <a:buSzPct val="100000"/>
              <a:buFont typeface="Calibri"/>
              <a:buChar char="•"/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lang="en-US" sz="1800" dirty="0"/>
          </a:p>
          <a:p>
            <a:pPr marL="120315" indent="-120315" defTabSz="457200">
              <a:lnSpc>
                <a:spcPts val="35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8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123805" y="2909866"/>
            <a:ext cx="319578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6750" lvl="1" indent="-285750" defTabSz="457200">
              <a:lnSpc>
                <a:spcPts val="35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rtl val="0"/>
              </a:rPr>
              <a:t>GridLayout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rtl val="0"/>
            </a:endParaRPr>
          </a:p>
          <a:p>
            <a:pPr marL="666750" lvl="1" indent="-285750" defTabSz="457200">
              <a:lnSpc>
                <a:spcPts val="35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rtl val="0"/>
              </a:rPr>
              <a:t>FlowLayout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rtl val="0"/>
            </a:endParaRPr>
          </a:p>
          <a:p>
            <a:pPr marL="666750" lvl="1" indent="-285750" defTabSz="457200">
              <a:lnSpc>
                <a:spcPts val="35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rtl val="0"/>
              </a:rPr>
              <a:t>BoxLayout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rtl val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248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BoxLayout</a:t>
            </a:r>
            <a:endParaRPr lang="fr-FR" sz="3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lIns="0" tIns="34275" rIns="0" bIns="34275" anchor="t" anchorCtr="0">
            <a:noAutofit/>
          </a:bodyPr>
          <a:lstStyle/>
          <a:p>
            <a:pPr defTabSz="457200">
              <a:lnSpc>
                <a:spcPts val="4400"/>
              </a:lnSpc>
              <a:spcBef>
                <a:spcPts val="1200"/>
              </a:spcBef>
              <a:defRPr sz="1866">
                <a:latin typeface="Times"/>
                <a:ea typeface="Times"/>
                <a:cs typeface="Times"/>
                <a:sym typeface="Times"/>
              </a:defRPr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Ce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layout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permet de disposer de manière verticale ou horizontale les éléments dans un Container. </a:t>
            </a:r>
          </a:p>
          <a:p>
            <a:pPr defTabSz="457200">
              <a:lnSpc>
                <a:spcPts val="4000"/>
              </a:lnSpc>
              <a:spcBef>
                <a:spcPts val="1200"/>
              </a:spcBef>
              <a:defRPr sz="1866">
                <a:latin typeface="Times"/>
                <a:ea typeface="Times"/>
                <a:cs typeface="Times"/>
                <a:sym typeface="Times"/>
              </a:defRPr>
            </a:pPr>
            <a:endParaRPr lang="fr-FR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8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defTabSz="685800" hangingPunct="1">
              <a:buSzPct val="25000"/>
              <a:defRPr/>
            </a:pPr>
            <a:fld id="{00000000-1234-1234-1234-123412341234}" type="slidenum">
              <a:rPr lang="fr-FR"/>
              <a:pPr defTabSz="685800" hangingPunct="1">
                <a:buSzPct val="25000"/>
                <a:defRPr/>
              </a:pPr>
              <a:t>9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620645"/>
            <a:ext cx="3095625" cy="1781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09" y="2439670"/>
            <a:ext cx="3067050" cy="19621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22960" y="4401819"/>
            <a:ext cx="266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Layout X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99709" y="4401820"/>
            <a:ext cx="266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Layout Y</a:t>
            </a:r>
          </a:p>
        </p:txBody>
      </p:sp>
    </p:spTree>
    <p:extLst>
      <p:ext uri="{BB962C8B-B14F-4D97-AF65-F5344CB8AC3E}">
        <p14:creationId xmlns:p14="http://schemas.microsoft.com/office/powerpoint/2010/main" val="140908540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étrospective">
  <a:themeElements>
    <a:clrScheme name="Rouge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724</Words>
  <Application>Microsoft Office PowerPoint</Application>
  <PresentationFormat>Affichage à l'écran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SFMono-Regular</vt:lpstr>
      <vt:lpstr>Times</vt:lpstr>
      <vt:lpstr>Wingdings</vt:lpstr>
      <vt:lpstr>Rétrospective</vt:lpstr>
      <vt:lpstr> CodeName One GUI</vt:lpstr>
      <vt:lpstr>Introduction</vt:lpstr>
      <vt:lpstr>Introduction</vt:lpstr>
      <vt:lpstr>Container</vt:lpstr>
      <vt:lpstr>Quelques méthodes de Container</vt:lpstr>
      <vt:lpstr>Quelques méthodes de Container</vt:lpstr>
      <vt:lpstr>La racine des Continers</vt:lpstr>
      <vt:lpstr>Les layouts</vt:lpstr>
      <vt:lpstr>BoxLayout</vt:lpstr>
      <vt:lpstr>FlowLayout</vt:lpstr>
      <vt:lpstr>GridLayout </vt:lpstr>
      <vt:lpstr>Border Layout </vt:lpstr>
      <vt:lpstr>Border Layout </vt:lpstr>
      <vt:lpstr>WorkShop (Android Puzzle)</vt:lpstr>
      <vt:lpstr>Command</vt:lpstr>
      <vt:lpstr>Command</vt:lpstr>
      <vt:lpstr>TextField </vt:lpstr>
      <vt:lpstr>Button</vt:lpstr>
      <vt:lpstr>CheckBox</vt:lpstr>
      <vt:lpstr>Picker</vt:lpstr>
      <vt:lpstr>Workshop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CodeName One GUI</dc:title>
  <cp:lastModifiedBy>esprit mobile</cp:lastModifiedBy>
  <cp:revision>30</cp:revision>
  <dcterms:modified xsi:type="dcterms:W3CDTF">2018-01-29T09:22:39Z</dcterms:modified>
</cp:coreProperties>
</file>