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4"/>
  </p:notesMasterIdLst>
  <p:sldIdLst>
    <p:sldId id="261" r:id="rId2"/>
    <p:sldId id="262" r:id="rId3"/>
    <p:sldId id="264" r:id="rId4"/>
    <p:sldId id="265" r:id="rId5"/>
    <p:sldId id="309" r:id="rId6"/>
    <p:sldId id="310" r:id="rId7"/>
    <p:sldId id="311" r:id="rId8"/>
    <p:sldId id="312" r:id="rId9"/>
    <p:sldId id="313" r:id="rId10"/>
    <p:sldId id="314" r:id="rId11"/>
    <p:sldId id="267" r:id="rId12"/>
    <p:sldId id="25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63" autoAdjust="0"/>
  </p:normalViewPr>
  <p:slideViewPr>
    <p:cSldViewPr snapToGrid="0">
      <p:cViewPr varScale="1">
        <p:scale>
          <a:sx n="54" d="100"/>
          <a:sy n="54" d="100"/>
        </p:scale>
        <p:origin x="135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069877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94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10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4294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11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5768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12236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42851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8825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0822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2404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41779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8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9847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9</a:t>
            </a:fld>
            <a:endParaRPr kumimoji="0" lang="fr-FR" sz="1200" b="0" i="0" u="none" strike="noStrike" kern="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0321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rgbClr val="1A4CC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1100050" y="4455621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/>
            </a:lvl1pPr>
            <a:lvl2pPr marL="457200" marR="0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/>
            </a:lvl2pPr>
            <a:lvl3pPr marL="914400" marR="0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/>
            </a:lvl3pPr>
            <a:lvl4pPr marL="1371600" marR="0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/>
            </a:lvl4pPr>
            <a:lvl5pPr marL="1828800" marR="0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/>
            </a:lvl5pPr>
            <a:lvl6pPr marL="2286000" marR="0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/>
            </a:lvl6pPr>
            <a:lvl7pPr marL="2743200" marR="0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/>
            </a:lvl7pPr>
            <a:lvl8pPr marL="3200400" marR="0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/>
            </a:lvl8pPr>
            <a:lvl9pPr marL="3657600" marR="0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/>
              <a:t>‹N°›</a:t>
            </a:fld>
            <a:endParaRPr lang="fr-FR"/>
          </a:p>
        </p:txBody>
      </p:sp>
      <p:cxnSp>
        <p:nvCxnSpPr>
          <p:cNvPr id="25" name="Shape 2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4717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re et texte vertical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4114799" y="-1171785"/>
            <a:ext cx="4023360" cy="1005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384048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566928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749808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932688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1100000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1300000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500000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699999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95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itre vertical et text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rgbClr val="1A4CC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7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8"/>
            <a:ext cx="5759897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384048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566928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749808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932688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1100000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1300000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500000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699999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24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384048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566928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749808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932688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1100000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1300000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500000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699999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10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re de sec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rgbClr val="1A4CC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lnSpc>
                <a:spcPct val="85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097279" y="4453128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/>
              <a:t>‹N°›</a:t>
            </a:fld>
            <a:endParaRPr lang="fr-FR"/>
          </a:p>
        </p:txBody>
      </p:sp>
      <p:cxnSp>
        <p:nvCxnSpPr>
          <p:cNvPr id="40" name="Shape 40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1874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097278" y="1845733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384048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566928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749808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932688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1100000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1300000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500000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699999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621791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384048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566928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749808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932688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1100000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1300000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500000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699999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90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09727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109727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384048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566928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749808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932688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1100000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1300000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500000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699999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621791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4"/>
          </p:nvPr>
        </p:nvSpPr>
        <p:spPr>
          <a:xfrm>
            <a:off x="621791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384048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566928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749808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932688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1100000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1300000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500000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699999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53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71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rgbClr val="1A4CC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55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u avec légend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15" y="0"/>
            <a:ext cx="4050791" cy="6858000"/>
          </a:xfrm>
          <a:prstGeom prst="rect">
            <a:avLst/>
          </a:prstGeom>
          <a:solidFill>
            <a:srgbClr val="1A4CC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594358"/>
            <a:ext cx="3200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39" cy="52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384048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566928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749808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932688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1100000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1300000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500000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699999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399" cy="3379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0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455F5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98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 avec légend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4953000"/>
            <a:ext cx="12188824" cy="1904999"/>
          </a:xfrm>
          <a:prstGeom prst="rect">
            <a:avLst/>
          </a:prstGeom>
          <a:solidFill>
            <a:srgbClr val="1A4CC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15" y="4915076"/>
            <a:ext cx="12188824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1097279" y="5074919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4" cy="4915076"/>
          </a:xfrm>
          <a:prstGeom prst="rect">
            <a:avLst/>
          </a:prstGeom>
          <a:solidFill>
            <a:srgbClr val="C1C2C7"/>
          </a:solidFill>
          <a:ln>
            <a:noFill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1097279" y="5907023"/>
            <a:ext cx="10113264" cy="594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45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1A4CC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15" y="6334316"/>
            <a:ext cx="12191984" cy="664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384048" marR="0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566928" marR="0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749808" marR="0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932688" marR="0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1100000" marR="0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1300000" marR="0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500000" marR="0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699999" marR="0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/>
              <a:t>‹N°›</a:t>
            </a:fld>
            <a:endParaRPr lang="fr-FR"/>
          </a:p>
        </p:txBody>
      </p:sp>
      <p:cxnSp>
        <p:nvCxnSpPr>
          <p:cNvPr id="16" name="Shape 16"/>
          <p:cNvCxnSpPr/>
          <p:nvPr/>
        </p:nvCxnSpPr>
        <p:spPr>
          <a:xfrm>
            <a:off x="1193532" y="1737844"/>
            <a:ext cx="9966959" cy="0"/>
          </a:xfrm>
          <a:prstGeom prst="straightConnector1">
            <a:avLst/>
          </a:prstGeom>
          <a:noFill/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386607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/>
          </p:nvPr>
        </p:nvSpPr>
        <p:spPr>
          <a:xfrm>
            <a:off x="1082120" y="867613"/>
            <a:ext cx="10058399" cy="35661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fr-FR" sz="50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Programmation des Terminaux Mobiles</a:t>
            </a:r>
            <a:br>
              <a:rPr lang="fr-FR" sz="50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5000" dirty="0" err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CodeName</a:t>
            </a:r>
            <a:r>
              <a:rPr lang="fr-FR" sz="50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One</a:t>
            </a:r>
            <a:br>
              <a:rPr lang="fr-FR" sz="70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-FR" sz="96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4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fr-FR" sz="4500" dirty="0" err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ComboBox</a:t>
            </a:r>
            <a:r>
              <a:rPr lang="fr-FR" sz="4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fr-FR" sz="4500" dirty="0" err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Slider</a:t>
            </a:r>
            <a:r>
              <a:rPr lang="fr-FR" sz="4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fr-FR" sz="45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1"/>
          </p:nvPr>
        </p:nvSpPr>
        <p:spPr>
          <a:xfrm>
            <a:off x="1100050" y="4724556"/>
            <a:ext cx="10058399" cy="17165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fr-FR" sz="2400" b="0" i="0" u="none" strike="noStrike" cap="none" baseline="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SUPPORT DE COURS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fr-FR" sz="1800" b="0" i="0" u="none" strike="noStrike" cap="none" baseline="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ESPRT MOBILE TEAM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fr-FR" sz="1800" b="0" i="0" u="none" strike="noStrike" cap="none" baseline="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ESPRIT</a:t>
            </a: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" y="83221"/>
            <a:ext cx="1420519" cy="564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14000" y="60361"/>
            <a:ext cx="1511959" cy="6107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723531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Shape 133"/>
          <p:cNvGrpSpPr/>
          <p:nvPr/>
        </p:nvGrpSpPr>
        <p:grpSpPr>
          <a:xfrm>
            <a:off x="0" y="0"/>
            <a:ext cx="12192000" cy="1290918"/>
            <a:chOff x="0" y="0"/>
            <a:chExt cx="12192000" cy="661181"/>
          </a:xfrm>
        </p:grpSpPr>
        <p:sp>
          <p:nvSpPr>
            <p:cNvPr id="134" name="Shape 134"/>
            <p:cNvSpPr/>
            <p:nvPr/>
          </p:nvSpPr>
          <p:spPr>
            <a:xfrm>
              <a:off x="0" y="0"/>
              <a:ext cx="12192000" cy="527537"/>
            </a:xfrm>
            <a:prstGeom prst="rect">
              <a:avLst/>
            </a:prstGeom>
            <a:solidFill>
              <a:srgbClr val="1A4CC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fr-FR" sz="4200" b="0" i="0" u="none" strike="noStrike" kern="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Quelques méthodes</a:t>
              </a:r>
            </a:p>
          </p:txBody>
        </p:sp>
        <p:sp>
          <p:nvSpPr>
            <p:cNvPr id="135" name="Shape 135"/>
            <p:cNvSpPr/>
            <p:nvPr/>
          </p:nvSpPr>
          <p:spPr>
            <a:xfrm>
              <a:off x="0" y="527537"/>
              <a:ext cx="12192000" cy="133644"/>
            </a:xfrm>
            <a:prstGeom prst="rect">
              <a:avLst/>
            </a:prstGeom>
            <a:solidFill>
              <a:srgbClr val="4775E7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953851" y="1380571"/>
            <a:ext cx="11076791" cy="45672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r>
              <a:rPr lang="fr-FR" sz="2200" b="1" dirty="0"/>
              <a:t>- </a:t>
            </a:r>
            <a:r>
              <a:rPr lang="fr-FR" sz="2200" b="1" dirty="0" err="1"/>
              <a:t>void</a:t>
            </a:r>
            <a:r>
              <a:rPr lang="fr-FR" sz="2200" b="1" dirty="0"/>
              <a:t> </a:t>
            </a:r>
            <a:r>
              <a:rPr lang="fr-FR" sz="2200" b="1" dirty="0" err="1"/>
              <a:t>setProgress</a:t>
            </a:r>
            <a:r>
              <a:rPr lang="fr-FR" sz="2200" b="1" dirty="0"/>
              <a:t>(</a:t>
            </a:r>
            <a:r>
              <a:rPr lang="fr-FR" sz="2200" b="1" dirty="0" err="1"/>
              <a:t>int</a:t>
            </a:r>
            <a:r>
              <a:rPr lang="fr-FR" sz="2200" b="1" dirty="0"/>
              <a:t> value)</a:t>
            </a:r>
            <a:br>
              <a:rPr lang="fr-FR" sz="2000" b="1" dirty="0"/>
            </a:br>
            <a:br>
              <a:rPr lang="fr-FR" dirty="0"/>
            </a:br>
            <a:r>
              <a:rPr lang="fr-FR" sz="2800" dirty="0">
                <a:solidFill>
                  <a:srgbClr val="3F3F3F"/>
                </a:solidFill>
                <a:latin typeface="Calibri"/>
                <a:cs typeface="Calibri"/>
              </a:rPr>
              <a:t>Permet d’indiquer la valeur de progression.</a:t>
            </a:r>
            <a:br>
              <a:rPr lang="fr-FR" sz="2000" dirty="0"/>
            </a:br>
            <a:br>
              <a:rPr lang="fr-FR" sz="2000" dirty="0"/>
            </a:br>
            <a:br>
              <a:rPr lang="fr-FR" sz="2000" dirty="0"/>
            </a:br>
            <a:br>
              <a:rPr lang="fr-FR" sz="2000" dirty="0"/>
            </a:br>
            <a:br>
              <a:rPr lang="fr-FR" sz="2000" dirty="0"/>
            </a:br>
            <a:r>
              <a:rPr lang="fr-FR" sz="2200" b="1" dirty="0"/>
              <a:t>- </a:t>
            </a:r>
            <a:r>
              <a:rPr lang="fr-FR" sz="2200" b="1" dirty="0" err="1"/>
              <a:t>int</a:t>
            </a:r>
            <a:r>
              <a:rPr lang="fr-FR" sz="2200" b="1" dirty="0"/>
              <a:t> </a:t>
            </a:r>
            <a:r>
              <a:rPr lang="fr-FR" sz="2200" b="1" dirty="0" err="1"/>
              <a:t>getProgress</a:t>
            </a:r>
            <a:r>
              <a:rPr lang="fr-FR" sz="2200" b="1" dirty="0"/>
              <a:t>()</a:t>
            </a:r>
            <a:br>
              <a:rPr lang="fr-FR" b="1" dirty="0"/>
            </a:br>
            <a:br>
              <a:rPr lang="fr-FR" b="1" dirty="0"/>
            </a:br>
            <a:r>
              <a:rPr lang="fr-FR" sz="2800" dirty="0">
                <a:solidFill>
                  <a:srgbClr val="3F3F3F"/>
                </a:solidFill>
                <a:latin typeface="Calibri"/>
                <a:cs typeface="Calibri"/>
              </a:rPr>
              <a:t>Retourne la valeur de progression actuelle du </a:t>
            </a:r>
            <a:r>
              <a:rPr lang="fr-FR" sz="2800" dirty="0" err="1">
                <a:solidFill>
                  <a:srgbClr val="3F3F3F"/>
                </a:solidFill>
                <a:latin typeface="Calibri"/>
                <a:cs typeface="Calibri"/>
              </a:rPr>
              <a:t>Slider</a:t>
            </a:r>
            <a:r>
              <a:rPr lang="fr-FR" sz="2800" dirty="0">
                <a:solidFill>
                  <a:srgbClr val="3F3F3F"/>
                </a:solidFill>
                <a:latin typeface="Calibri"/>
                <a:cs typeface="Calibri"/>
              </a:rPr>
              <a:t>.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sz="2000" dirty="0"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fr-FR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10</a:t>
            </a:fld>
            <a:endParaRPr kumimoji="0" lang="fr-FR" sz="10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1016161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Shape 170"/>
          <p:cNvGrpSpPr/>
          <p:nvPr/>
        </p:nvGrpSpPr>
        <p:grpSpPr>
          <a:xfrm>
            <a:off x="0" y="0"/>
            <a:ext cx="12192000" cy="661181"/>
            <a:chOff x="0" y="0"/>
            <a:chExt cx="12192000" cy="661181"/>
          </a:xfrm>
        </p:grpSpPr>
        <p:sp>
          <p:nvSpPr>
            <p:cNvPr id="171" name="Shape 171"/>
            <p:cNvSpPr/>
            <p:nvPr/>
          </p:nvSpPr>
          <p:spPr>
            <a:xfrm>
              <a:off x="0" y="0"/>
              <a:ext cx="12192000" cy="527537"/>
            </a:xfrm>
            <a:prstGeom prst="rect">
              <a:avLst/>
            </a:prstGeom>
            <a:solidFill>
              <a:srgbClr val="1A4CC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endParaRPr kumimoji="0" lang="fr-FR" sz="3200" b="0" i="0" u="none" strike="noStrike" kern="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0" y="527537"/>
              <a:ext cx="12192000" cy="133644"/>
            </a:xfrm>
            <a:prstGeom prst="rect">
              <a:avLst/>
            </a:prstGeom>
            <a:solidFill>
              <a:srgbClr val="4775E7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097279" y="274860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fr-FR" sz="80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Exercice d’application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fr-FR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11</a:t>
            </a:fld>
            <a:endParaRPr kumimoji="0" lang="fr-FR" sz="10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011924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25041" t="12702" r="52160" b="10001"/>
          <a:stretch/>
        </p:blipFill>
        <p:spPr>
          <a:xfrm>
            <a:off x="109895" y="121920"/>
            <a:ext cx="3474554" cy="662635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24801" t="12418" r="52079" b="8841"/>
          <a:stretch/>
        </p:blipFill>
        <p:spPr>
          <a:xfrm>
            <a:off x="4328161" y="60102"/>
            <a:ext cx="3523488" cy="674998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/>
          <a:srcRect l="24712" t="11421" r="52080" b="10001"/>
          <a:stretch/>
        </p:blipFill>
        <p:spPr>
          <a:xfrm>
            <a:off x="8545255" y="0"/>
            <a:ext cx="3536850" cy="673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6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fr-FR" sz="4800" b="0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Prérequis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3285"/>
              </a:buClr>
              <a:buSzPct val="100000"/>
              <a:buFont typeface="Arial"/>
              <a:buChar char="•"/>
            </a:pPr>
            <a:r>
              <a:rPr lang="fr-FR" sz="2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Les conteneurs (Container)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3285"/>
              </a:buClr>
              <a:buSzPct val="100000"/>
              <a:buFont typeface="Arial"/>
              <a:buChar char="•"/>
            </a:pPr>
            <a:endParaRPr lang="fr-FR" sz="2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3285"/>
              </a:buClr>
              <a:buSzPct val="100000"/>
              <a:buFont typeface="Arial"/>
              <a:buChar char="•"/>
            </a:pPr>
            <a:r>
              <a:rPr lang="fr-FR" sz="2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Les </a:t>
            </a:r>
            <a:r>
              <a:rPr lang="fr-FR" sz="2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layouts</a:t>
            </a:r>
            <a:r>
              <a:rPr lang="fr-FR" sz="2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fr-FR" sz="2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FlowLayout</a:t>
            </a:r>
            <a:r>
              <a:rPr lang="fr-FR" sz="2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fr-FR" sz="2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BoxLayout</a:t>
            </a:r>
            <a:r>
              <a:rPr lang="fr-FR" sz="2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3285"/>
              </a:buClr>
              <a:buSzPct val="100000"/>
              <a:buFont typeface="Arial"/>
              <a:buChar char="•"/>
            </a:pPr>
            <a:endParaRPr lang="fr-FR" sz="2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3285"/>
              </a:buClr>
              <a:buSzPct val="100000"/>
              <a:buFont typeface="Arial"/>
              <a:buChar char="•"/>
            </a:pPr>
            <a:r>
              <a:rPr lang="fr-FR" sz="2800" b="0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Les composants graphiques</a:t>
            </a:r>
            <a:r>
              <a:rPr lang="fr-FR" sz="2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800" b="0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fr-FR" sz="2800" b="0" i="0" u="none" strike="noStrike" cap="none" baseline="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TextField</a:t>
            </a:r>
            <a:r>
              <a:rPr lang="fr-FR" sz="2800" b="0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fr-FR" sz="2800" b="0" i="0" u="none" strike="noStrike" cap="none" baseline="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Button,Image</a:t>
            </a:r>
            <a:r>
              <a:rPr lang="fr-FR" sz="2800" b="0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3285"/>
              </a:buClr>
              <a:buSzPct val="100000"/>
              <a:buFont typeface="Arial"/>
              <a:buChar char="•"/>
            </a:pPr>
            <a:endParaRPr lang="fr-FR" sz="2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3285"/>
              </a:buClr>
              <a:buSzPct val="100000"/>
              <a:buFont typeface="Arial"/>
              <a:buChar char="•"/>
            </a:pPr>
            <a:r>
              <a:rPr lang="fr-FR" sz="2800" b="0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Les évènements sur le bouton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3285"/>
              </a:buClr>
              <a:buSzPct val="100000"/>
              <a:buFont typeface="Arial"/>
              <a:buChar char="•"/>
            </a:pPr>
            <a:endParaRPr lang="fr-FR" sz="2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3285"/>
              </a:buClr>
              <a:buSzPct val="100000"/>
              <a:buFont typeface="Arial"/>
              <a:buChar char="•"/>
            </a:pPr>
            <a:r>
              <a:rPr lang="fr-FR" sz="2800" b="0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Les </a:t>
            </a:r>
            <a:r>
              <a:rPr lang="fr-FR" sz="2800" b="0" i="0" u="none" strike="noStrike" cap="none" baseline="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alerts</a:t>
            </a:r>
            <a:endParaRPr lang="fr-FR" sz="2800" b="0" i="0" u="none" strike="noStrike" cap="none" baseline="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fr-FR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2</a:t>
            </a:fld>
            <a:endParaRPr kumimoji="0" lang="fr-FR" sz="10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3047038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097279" y="-101660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fr-FR" sz="6000" b="0" i="0" u="none" strike="noStrike" cap="none" baseline="0" dirty="0" err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ComboBox</a:t>
            </a:r>
            <a:br>
              <a:rPr lang="fr-FR" sz="72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fr-FR" sz="72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69D36AB-0537-4041-B100-1A0EE2715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772" y="2624419"/>
            <a:ext cx="3514167" cy="171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8009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Shape 133"/>
          <p:cNvGrpSpPr/>
          <p:nvPr/>
        </p:nvGrpSpPr>
        <p:grpSpPr>
          <a:xfrm>
            <a:off x="0" y="0"/>
            <a:ext cx="12192000" cy="1290918"/>
            <a:chOff x="0" y="0"/>
            <a:chExt cx="12192000" cy="661181"/>
          </a:xfrm>
        </p:grpSpPr>
        <p:sp>
          <p:nvSpPr>
            <p:cNvPr id="134" name="Shape 134"/>
            <p:cNvSpPr/>
            <p:nvPr/>
          </p:nvSpPr>
          <p:spPr>
            <a:xfrm>
              <a:off x="0" y="0"/>
              <a:ext cx="12192000" cy="527537"/>
            </a:xfrm>
            <a:prstGeom prst="rect">
              <a:avLst/>
            </a:prstGeom>
            <a:solidFill>
              <a:srgbClr val="1A4CC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fr-FR" sz="4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Definition</a:t>
              </a:r>
              <a:endParaRPr kumimoji="0" lang="fr-FR" sz="4200" b="0" i="0" u="none" strike="noStrike" kern="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0" y="527537"/>
              <a:ext cx="12192000" cy="133644"/>
            </a:xfrm>
            <a:prstGeom prst="rect">
              <a:avLst/>
            </a:prstGeom>
            <a:solidFill>
              <a:srgbClr val="4775E7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917984" y="4749073"/>
            <a:ext cx="11076791" cy="1579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lnSpc>
                <a:spcPct val="150000"/>
              </a:lnSpc>
            </a:pPr>
            <a:br>
              <a:rPr lang="fr-FR" sz="2800" dirty="0">
                <a:solidFill>
                  <a:srgbClr val="3F3F3F"/>
                </a:solidFill>
                <a:latin typeface="Calibri"/>
                <a:cs typeface="Calibri"/>
              </a:rPr>
            </a:br>
            <a:br>
              <a:rPr lang="fr-FR" sz="2800" dirty="0">
                <a:solidFill>
                  <a:srgbClr val="3F3F3F"/>
                </a:solidFill>
                <a:latin typeface="Calibri"/>
                <a:cs typeface="Calibri"/>
              </a:rPr>
            </a:br>
            <a:r>
              <a:rPr lang="fr-FR" sz="2800" dirty="0">
                <a:solidFill>
                  <a:srgbClr val="3F3F3F"/>
                </a:solidFill>
                <a:latin typeface="Calibri"/>
                <a:cs typeface="Calibri"/>
              </a:rPr>
              <a:t>- Le </a:t>
            </a:r>
            <a:r>
              <a:rPr lang="fr-FR" sz="2800" dirty="0" err="1">
                <a:solidFill>
                  <a:srgbClr val="3F3F3F"/>
                </a:solidFill>
                <a:latin typeface="Calibri"/>
                <a:cs typeface="Calibri"/>
              </a:rPr>
              <a:t>ComboBox</a:t>
            </a:r>
            <a:r>
              <a:rPr lang="fr-FR" sz="2800" dirty="0">
                <a:solidFill>
                  <a:srgbClr val="3F3F3F"/>
                </a:solidFill>
                <a:latin typeface="Calibri"/>
                <a:cs typeface="Calibri"/>
              </a:rPr>
              <a:t> est une classe fille de la classe List (</a:t>
            </a:r>
            <a:r>
              <a:rPr lang="fr-FR" sz="2800" b="1" dirty="0">
                <a:solidFill>
                  <a:srgbClr val="3F3F3F"/>
                </a:solidFill>
                <a:latin typeface="Calibri"/>
                <a:cs typeface="Calibri"/>
              </a:rPr>
              <a:t>com.codename1.ui</a:t>
            </a:r>
            <a:r>
              <a:rPr lang="fr-FR" sz="2800" dirty="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br>
              <a:rPr lang="fr-FR" sz="2800" dirty="0">
                <a:solidFill>
                  <a:srgbClr val="3F3F3F"/>
                </a:solidFill>
                <a:latin typeface="Calibri"/>
                <a:cs typeface="Calibri"/>
              </a:rPr>
            </a:br>
            <a:r>
              <a:rPr lang="fr-FR" sz="2800" dirty="0">
                <a:solidFill>
                  <a:srgbClr val="3F3F3F"/>
                </a:solidFill>
                <a:latin typeface="Calibri"/>
                <a:cs typeface="Calibri"/>
              </a:rPr>
              <a:t>                    </a:t>
            </a:r>
            <a:br>
              <a:rPr lang="fr-FR" sz="2800" dirty="0">
                <a:solidFill>
                  <a:srgbClr val="3F3F3F"/>
                </a:solidFill>
                <a:latin typeface="Calibri"/>
                <a:cs typeface="Calibri"/>
              </a:rPr>
            </a:br>
            <a:r>
              <a:rPr lang="fr-FR" sz="2800" dirty="0">
                <a:solidFill>
                  <a:srgbClr val="3F3F3F"/>
                </a:solidFill>
                <a:latin typeface="Calibri"/>
                <a:cs typeface="Calibri"/>
              </a:rPr>
              <a:t>                     </a:t>
            </a:r>
            <a:r>
              <a:rPr lang="fr-FR" sz="2800" b="1" dirty="0">
                <a:solidFill>
                  <a:srgbClr val="3F3F3F"/>
                </a:solidFill>
                <a:latin typeface="Calibri"/>
                <a:cs typeface="Calibri"/>
              </a:rPr>
              <a:t>public class </a:t>
            </a:r>
            <a:r>
              <a:rPr lang="fr-FR" sz="2800" b="1" dirty="0" err="1">
                <a:solidFill>
                  <a:srgbClr val="3F3F3F"/>
                </a:solidFill>
                <a:latin typeface="Calibri"/>
                <a:cs typeface="Calibri"/>
              </a:rPr>
              <a:t>ComboBox</a:t>
            </a:r>
            <a:r>
              <a:rPr lang="fr-FR" sz="2800" b="1" dirty="0">
                <a:solidFill>
                  <a:srgbClr val="3F3F3F"/>
                </a:solidFill>
                <a:latin typeface="Calibri"/>
                <a:cs typeface="Calibri"/>
              </a:rPr>
              <a:t>&lt;T&gt; </a:t>
            </a:r>
            <a:r>
              <a:rPr lang="fr-FR" sz="2800" b="1" dirty="0" err="1">
                <a:solidFill>
                  <a:srgbClr val="3F3F3F"/>
                </a:solidFill>
                <a:latin typeface="Calibri"/>
                <a:cs typeface="Calibri"/>
              </a:rPr>
              <a:t>extends</a:t>
            </a:r>
            <a:r>
              <a:rPr lang="fr-FR" sz="2800" b="1" dirty="0">
                <a:solidFill>
                  <a:srgbClr val="3F3F3F"/>
                </a:solidFill>
                <a:latin typeface="Calibri"/>
                <a:cs typeface="Calibri"/>
              </a:rPr>
              <a:t> List&lt;T&gt;</a:t>
            </a:r>
            <a:br>
              <a:rPr lang="fr-FR" sz="2800" dirty="0">
                <a:solidFill>
                  <a:srgbClr val="3F3F3F"/>
                </a:solidFill>
                <a:latin typeface="Calibri"/>
                <a:cs typeface="Calibri"/>
              </a:rPr>
            </a:br>
            <a:br>
              <a:rPr lang="fr-FR" sz="2800" dirty="0">
                <a:solidFill>
                  <a:srgbClr val="3F3F3F"/>
                </a:solidFill>
                <a:latin typeface="Calibri"/>
                <a:cs typeface="Calibri"/>
              </a:rPr>
            </a:br>
            <a:r>
              <a:rPr lang="fr-FR" sz="2800" dirty="0">
                <a:solidFill>
                  <a:srgbClr val="3F3F3F"/>
                </a:solidFill>
                <a:latin typeface="Calibri"/>
                <a:cs typeface="Calibri"/>
              </a:rPr>
              <a:t>- Le </a:t>
            </a:r>
            <a:r>
              <a:rPr lang="fr-FR" sz="2800" b="1" dirty="0" err="1">
                <a:solidFill>
                  <a:srgbClr val="3F3F3F"/>
                </a:solidFill>
                <a:latin typeface="Calibri"/>
                <a:cs typeface="Calibri"/>
              </a:rPr>
              <a:t>ComboBox</a:t>
            </a:r>
            <a:r>
              <a:rPr lang="fr-FR" sz="2800" dirty="0">
                <a:solidFill>
                  <a:srgbClr val="3F3F3F"/>
                </a:solidFill>
                <a:latin typeface="Calibri"/>
                <a:cs typeface="Calibri"/>
              </a:rPr>
              <a:t> permet de créer une </a:t>
            </a:r>
            <a:r>
              <a:rPr lang="fr-FR" sz="2800" b="1" dirty="0">
                <a:solidFill>
                  <a:srgbClr val="3F3F3F"/>
                </a:solidFill>
                <a:latin typeface="Calibri"/>
                <a:cs typeface="Calibri"/>
              </a:rPr>
              <a:t>liste déroulante</a:t>
            </a:r>
            <a:r>
              <a:rPr lang="fr-FR" sz="2800" dirty="0">
                <a:solidFill>
                  <a:srgbClr val="3F3F3F"/>
                </a:solidFill>
                <a:latin typeface="Calibri"/>
                <a:cs typeface="Calibri"/>
              </a:rPr>
              <a:t> pouvant contenir des données alphanumériques. </a:t>
            </a:r>
            <a:br>
              <a:rPr lang="fr-FR" sz="2800" dirty="0">
                <a:solidFill>
                  <a:srgbClr val="3F3F3F"/>
                </a:solidFill>
                <a:latin typeface="Calibri"/>
                <a:cs typeface="Calibri"/>
              </a:rPr>
            </a:br>
            <a:r>
              <a:rPr lang="fr-FR" sz="2800" dirty="0">
                <a:solidFill>
                  <a:srgbClr val="3F3F3F"/>
                </a:solidFill>
                <a:latin typeface="Calibri"/>
                <a:cs typeface="Calibri"/>
              </a:rPr>
              <a:t>- Ce composant est une combinaison d’</a:t>
            </a:r>
            <a:r>
              <a:rPr lang="fr-FR" sz="2800" dirty="0">
                <a:solidFill>
                  <a:srgbClr val="FF0000"/>
                </a:solidFill>
                <a:latin typeface="Calibri"/>
                <a:cs typeface="Calibri"/>
              </a:rPr>
              <a:t>une liste</a:t>
            </a:r>
            <a:r>
              <a:rPr lang="fr-FR" sz="2800" dirty="0">
                <a:solidFill>
                  <a:srgbClr val="3F3F3F"/>
                </a:solidFill>
                <a:latin typeface="Calibri"/>
                <a:cs typeface="Calibri"/>
              </a:rPr>
              <a:t> et d’un </a:t>
            </a:r>
            <a:r>
              <a:rPr lang="fr-FR" sz="2800" dirty="0">
                <a:solidFill>
                  <a:srgbClr val="FF0000"/>
                </a:solidFill>
                <a:latin typeface="Calibri"/>
                <a:cs typeface="Calibri"/>
              </a:rPr>
              <a:t>bouton</a:t>
            </a:r>
            <a:r>
              <a:rPr lang="fr-FR" sz="2800" dirty="0">
                <a:solidFill>
                  <a:srgbClr val="3F3F3F"/>
                </a:solidFill>
                <a:latin typeface="Calibri"/>
                <a:cs typeface="Calibri"/>
              </a:rPr>
              <a:t> où il n’est</a:t>
            </a:r>
            <a:br>
              <a:rPr lang="fr-FR" sz="2800" dirty="0">
                <a:solidFill>
                  <a:srgbClr val="3F3F3F"/>
                </a:solidFill>
                <a:latin typeface="Calibri"/>
                <a:cs typeface="Calibri"/>
              </a:rPr>
            </a:br>
            <a:r>
              <a:rPr lang="fr-FR" sz="2800" dirty="0">
                <a:solidFill>
                  <a:srgbClr val="3F3F3F"/>
                </a:solidFill>
                <a:latin typeface="Calibri"/>
                <a:cs typeface="Calibri"/>
              </a:rPr>
              <a:t>possible de choisir </a:t>
            </a:r>
            <a:r>
              <a:rPr lang="fr-FR" sz="2800" u="sng" dirty="0">
                <a:solidFill>
                  <a:srgbClr val="FF0000"/>
                </a:solidFill>
                <a:latin typeface="Calibri"/>
                <a:cs typeface="Calibri"/>
              </a:rPr>
              <a:t>qu’un élément à la fois</a:t>
            </a:r>
            <a:r>
              <a:rPr lang="fr-FR" sz="2800" dirty="0">
                <a:solidFill>
                  <a:srgbClr val="3F3F3F"/>
                </a:solidFill>
                <a:latin typeface="Calibri"/>
                <a:cs typeface="Calibri"/>
              </a:rPr>
              <a:t>.</a:t>
            </a:r>
            <a:endParaRPr lang="fr-FR" sz="2800" dirty="0">
              <a:solidFill>
                <a:srgbClr val="3F3F3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fr-FR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4</a:t>
            </a:fld>
            <a:endParaRPr kumimoji="0" lang="fr-FR" sz="10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BB30AB-C5B4-4FE3-B715-72CF0A8C5993}"/>
              </a:ext>
            </a:extLst>
          </p:cNvPr>
          <p:cNvSpPr/>
          <p:nvPr/>
        </p:nvSpPr>
        <p:spPr>
          <a:xfrm>
            <a:off x="2402540" y="2599760"/>
            <a:ext cx="6831105" cy="609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435256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Shape 133"/>
          <p:cNvGrpSpPr/>
          <p:nvPr/>
        </p:nvGrpSpPr>
        <p:grpSpPr>
          <a:xfrm>
            <a:off x="0" y="0"/>
            <a:ext cx="12192000" cy="1290918"/>
            <a:chOff x="0" y="0"/>
            <a:chExt cx="12192000" cy="661181"/>
          </a:xfrm>
        </p:grpSpPr>
        <p:sp>
          <p:nvSpPr>
            <p:cNvPr id="134" name="Shape 134"/>
            <p:cNvSpPr/>
            <p:nvPr/>
          </p:nvSpPr>
          <p:spPr>
            <a:xfrm>
              <a:off x="0" y="0"/>
              <a:ext cx="12192000" cy="527537"/>
            </a:xfrm>
            <a:prstGeom prst="rect">
              <a:avLst/>
            </a:prstGeom>
            <a:solidFill>
              <a:srgbClr val="1A4CC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fr-FR" sz="4200" b="0" i="0" u="none" strike="noStrike" kern="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Exemple</a:t>
              </a:r>
            </a:p>
          </p:txBody>
        </p:sp>
        <p:sp>
          <p:nvSpPr>
            <p:cNvPr id="135" name="Shape 135"/>
            <p:cNvSpPr/>
            <p:nvPr/>
          </p:nvSpPr>
          <p:spPr>
            <a:xfrm>
              <a:off x="0" y="527537"/>
              <a:ext cx="12192000" cy="133644"/>
            </a:xfrm>
            <a:prstGeom prst="rect">
              <a:avLst/>
            </a:prstGeom>
            <a:solidFill>
              <a:srgbClr val="4775E7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953851" y="1739151"/>
            <a:ext cx="11076791" cy="45672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r>
              <a:rPr lang="fr-FR" sz="2200" b="1" dirty="0">
                <a:solidFill>
                  <a:srgbClr val="00B050"/>
                </a:solidFill>
              </a:rPr>
              <a:t>- </a:t>
            </a:r>
            <a:r>
              <a:rPr lang="fr-FR" sz="2200" b="1" dirty="0" err="1">
                <a:solidFill>
                  <a:srgbClr val="00B050"/>
                </a:solidFill>
              </a:rPr>
              <a:t>Declaration</a:t>
            </a:r>
            <a:r>
              <a:rPr lang="fr-FR" sz="2200" b="1" dirty="0">
                <a:solidFill>
                  <a:srgbClr val="00B050"/>
                </a:solidFill>
              </a:rPr>
              <a:t> et instanciation</a:t>
            </a:r>
            <a:br>
              <a:rPr lang="fr-FR" sz="2000" b="1" dirty="0">
                <a:solidFill>
                  <a:srgbClr val="00B050"/>
                </a:solidFill>
              </a:rPr>
            </a:br>
            <a:br>
              <a:rPr lang="fr-FR" sz="2000" b="1" dirty="0">
                <a:solidFill>
                  <a:srgbClr val="00B050"/>
                </a:solidFill>
              </a:rPr>
            </a:br>
            <a:br>
              <a:rPr lang="fr-FR" sz="2000" dirty="0"/>
            </a:br>
            <a:r>
              <a:rPr lang="fr-FR" sz="2000" dirty="0" err="1"/>
              <a:t>ComboBox</a:t>
            </a:r>
            <a:r>
              <a:rPr lang="fr-FR" sz="2000" dirty="0"/>
              <a:t> </a:t>
            </a:r>
            <a:r>
              <a:rPr lang="fr-FR" sz="2000" dirty="0" err="1"/>
              <a:t>myComboBox</a:t>
            </a:r>
            <a:r>
              <a:rPr lang="fr-FR" sz="2000" dirty="0"/>
              <a:t> = </a:t>
            </a:r>
            <a:r>
              <a:rPr lang="fr-FR" sz="2000" b="1" dirty="0"/>
              <a:t>new </a:t>
            </a:r>
            <a:r>
              <a:rPr lang="fr-FR" sz="2000" dirty="0" err="1"/>
              <a:t>ComboBox</a:t>
            </a:r>
            <a:r>
              <a:rPr lang="fr-FR" sz="2000" dirty="0"/>
              <a:t>();</a:t>
            </a:r>
            <a:br>
              <a:rPr lang="fr-FR" sz="2000" dirty="0"/>
            </a:br>
            <a:br>
              <a:rPr lang="fr-FR" sz="2000" dirty="0"/>
            </a:br>
            <a:br>
              <a:rPr lang="fr-FR" sz="2000" dirty="0"/>
            </a:br>
            <a:br>
              <a:rPr lang="fr-FR" sz="2000" dirty="0"/>
            </a:br>
            <a:r>
              <a:rPr lang="fr-FR" sz="2200" dirty="0"/>
              <a:t>- </a:t>
            </a:r>
            <a:r>
              <a:rPr lang="fr-FR" sz="2200" b="1" dirty="0">
                <a:solidFill>
                  <a:srgbClr val="00B050"/>
                </a:solidFill>
              </a:rPr>
              <a:t>Ajout des éléments</a:t>
            </a:r>
            <a:br>
              <a:rPr lang="fr-FR" sz="2000" b="1" dirty="0">
                <a:solidFill>
                  <a:srgbClr val="00B050"/>
                </a:solidFill>
              </a:rPr>
            </a:br>
            <a:br>
              <a:rPr lang="fr-FR" sz="2000" dirty="0"/>
            </a:br>
            <a:r>
              <a:rPr lang="fr-FR" sz="2000" dirty="0" err="1"/>
              <a:t>myComboBox</a:t>
            </a:r>
            <a:r>
              <a:rPr lang="en-US" sz="2000" dirty="0"/>
              <a:t>.</a:t>
            </a:r>
            <a:r>
              <a:rPr lang="en-US" sz="2000" dirty="0" err="1"/>
              <a:t>addItem</a:t>
            </a:r>
            <a:r>
              <a:rPr lang="en-US" sz="2000" dirty="0"/>
              <a:t>(</a:t>
            </a:r>
            <a:r>
              <a:rPr lang="en-US" sz="2000" b="1" i="1" dirty="0"/>
              <a:t>“Tunis”</a:t>
            </a:r>
            <a:r>
              <a:rPr lang="en-US" sz="2000" dirty="0"/>
              <a:t>); </a:t>
            </a:r>
            <a:r>
              <a:rPr lang="fr-FR" sz="2000" dirty="0" err="1"/>
              <a:t>myComboBox</a:t>
            </a:r>
            <a:r>
              <a:rPr lang="en-US" sz="2000" dirty="0"/>
              <a:t>.</a:t>
            </a:r>
            <a:r>
              <a:rPr lang="en-US" sz="2000" dirty="0" err="1"/>
              <a:t>addItem</a:t>
            </a:r>
            <a:r>
              <a:rPr lang="en-US" sz="2000" dirty="0"/>
              <a:t>(</a:t>
            </a:r>
            <a:r>
              <a:rPr lang="en-US" sz="2000" b="1" i="1" dirty="0"/>
              <a:t>“Sfax”</a:t>
            </a:r>
            <a:r>
              <a:rPr lang="en-US" sz="2000" dirty="0"/>
              <a:t>);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200" b="1" dirty="0">
                <a:solidFill>
                  <a:srgbClr val="00B050"/>
                </a:solidFill>
              </a:rPr>
              <a:t>==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B050"/>
                </a:solidFill>
              </a:rPr>
              <a:t>OU BIEN DIRECTEMENT ==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fr-FR" sz="2000" dirty="0" err="1"/>
              <a:t>ComboBox</a:t>
            </a:r>
            <a:r>
              <a:rPr lang="fr-FR" sz="2000" dirty="0"/>
              <a:t> cb2=</a:t>
            </a:r>
            <a:r>
              <a:rPr lang="fr-FR" sz="2000" b="1" dirty="0"/>
              <a:t>new </a:t>
            </a:r>
            <a:r>
              <a:rPr lang="fr-FR" sz="2000" dirty="0" err="1"/>
              <a:t>ComboBox</a:t>
            </a:r>
            <a:r>
              <a:rPr lang="fr-FR" sz="2000" dirty="0"/>
              <a:t>(</a:t>
            </a:r>
            <a:r>
              <a:rPr lang="fr-FR" sz="2000" b="1" dirty="0"/>
              <a:t>new </a:t>
            </a:r>
            <a:r>
              <a:rPr lang="fr-FR" sz="2000" dirty="0"/>
              <a:t>String[]{</a:t>
            </a:r>
            <a:r>
              <a:rPr lang="fr-FR" sz="2000" b="1" i="1" dirty="0"/>
              <a:t>“</a:t>
            </a:r>
            <a:r>
              <a:rPr lang="fr-FR" sz="2000" b="1" i="1" dirty="0" err="1"/>
              <a:t>CodenameOne</a:t>
            </a:r>
            <a:r>
              <a:rPr lang="fr-FR" sz="2000" b="1" i="1" dirty="0"/>
              <a:t>”</a:t>
            </a:r>
            <a:r>
              <a:rPr lang="fr-FR" sz="2000" dirty="0"/>
              <a:t>,</a:t>
            </a:r>
            <a:r>
              <a:rPr lang="fr-FR" sz="2000" b="1" i="1" dirty="0"/>
              <a:t>“</a:t>
            </a:r>
            <a:r>
              <a:rPr lang="fr-FR" sz="2000" b="1" i="1" dirty="0" err="1"/>
              <a:t>Titanium”</a:t>
            </a:r>
            <a:r>
              <a:rPr lang="fr-FR" sz="2000" dirty="0" err="1"/>
              <a:t>,</a:t>
            </a:r>
            <a:r>
              <a:rPr lang="fr-FR" sz="2000" b="1" i="1" dirty="0" err="1"/>
              <a:t>“Xamarin</a:t>
            </a:r>
            <a:r>
              <a:rPr lang="fr-FR" sz="2000" b="1" i="1" dirty="0"/>
              <a:t>”</a:t>
            </a:r>
            <a:r>
              <a:rPr lang="fr-FR" sz="2000" dirty="0"/>
              <a:t>});</a:t>
            </a:r>
            <a:endParaRPr lang="fr-FR" sz="2000" dirty="0">
              <a:solidFill>
                <a:srgbClr val="3F3F3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fr-FR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5</a:t>
            </a:fld>
            <a:endParaRPr kumimoji="0" lang="fr-FR" sz="10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4671032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Shape 133"/>
          <p:cNvGrpSpPr/>
          <p:nvPr/>
        </p:nvGrpSpPr>
        <p:grpSpPr>
          <a:xfrm>
            <a:off x="0" y="0"/>
            <a:ext cx="12192000" cy="1290918"/>
            <a:chOff x="0" y="0"/>
            <a:chExt cx="12192000" cy="661181"/>
          </a:xfrm>
        </p:grpSpPr>
        <p:sp>
          <p:nvSpPr>
            <p:cNvPr id="134" name="Shape 134"/>
            <p:cNvSpPr/>
            <p:nvPr/>
          </p:nvSpPr>
          <p:spPr>
            <a:xfrm>
              <a:off x="0" y="0"/>
              <a:ext cx="12192000" cy="527537"/>
            </a:xfrm>
            <a:prstGeom prst="rect">
              <a:avLst/>
            </a:prstGeom>
            <a:solidFill>
              <a:srgbClr val="1A4CC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fr-FR" sz="4200" b="0" i="0" u="none" strike="noStrike" kern="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Quelques méthodes</a:t>
              </a:r>
            </a:p>
          </p:txBody>
        </p:sp>
        <p:sp>
          <p:nvSpPr>
            <p:cNvPr id="135" name="Shape 135"/>
            <p:cNvSpPr/>
            <p:nvPr/>
          </p:nvSpPr>
          <p:spPr>
            <a:xfrm>
              <a:off x="0" y="527537"/>
              <a:ext cx="12192000" cy="133644"/>
            </a:xfrm>
            <a:prstGeom prst="rect">
              <a:avLst/>
            </a:prstGeom>
            <a:solidFill>
              <a:srgbClr val="4775E7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953851" y="1380571"/>
            <a:ext cx="11076791" cy="48182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r>
              <a:rPr lang="fr-FR" sz="2200" b="1" dirty="0"/>
              <a:t>- </a:t>
            </a:r>
            <a:r>
              <a:rPr lang="fr-FR" sz="2200" b="1" dirty="0" err="1"/>
              <a:t>void</a:t>
            </a:r>
            <a:r>
              <a:rPr lang="fr-FR" sz="2200" b="1" dirty="0"/>
              <a:t> </a:t>
            </a:r>
            <a:r>
              <a:rPr lang="fr-FR" sz="2200" b="1" dirty="0" err="1"/>
              <a:t>setSelectedIndex</a:t>
            </a:r>
            <a:r>
              <a:rPr lang="fr-FR" sz="2200" b="1" dirty="0"/>
              <a:t>(</a:t>
            </a:r>
            <a:r>
              <a:rPr lang="fr-FR" sz="2200" b="1" dirty="0" err="1"/>
              <a:t>int</a:t>
            </a:r>
            <a:r>
              <a:rPr lang="fr-FR" sz="2200" b="1" dirty="0"/>
              <a:t> index)</a:t>
            </a:r>
            <a:br>
              <a:rPr lang="fr-FR" dirty="0"/>
            </a:br>
            <a:br>
              <a:rPr lang="fr-FR" dirty="0"/>
            </a:br>
            <a:r>
              <a:rPr lang="fr-FR" sz="2800" dirty="0">
                <a:solidFill>
                  <a:srgbClr val="3F3F3F"/>
                </a:solidFill>
                <a:latin typeface="Calibri"/>
                <a:cs typeface="Calibri"/>
              </a:rPr>
              <a:t>Permet de définir l’élément courant de la liste déroulante. Il faut passer en paramètre à cette méthode la position de l’élément à choisir.</a:t>
            </a:r>
            <a:br>
              <a:rPr lang="fr-FR" sz="2800" dirty="0">
                <a:solidFill>
                  <a:srgbClr val="3F3F3F"/>
                </a:solidFill>
                <a:latin typeface="Calibri"/>
                <a:cs typeface="Calibri"/>
              </a:rPr>
            </a:br>
            <a:br>
              <a:rPr lang="fr-FR" sz="2000" dirty="0"/>
            </a:br>
            <a:br>
              <a:rPr lang="fr-FR" sz="2000" dirty="0"/>
            </a:br>
            <a:r>
              <a:rPr lang="fr-FR" sz="2200" b="1" dirty="0"/>
              <a:t>- </a:t>
            </a:r>
            <a:r>
              <a:rPr lang="fr-FR" sz="2200" b="1" dirty="0" err="1"/>
              <a:t>int</a:t>
            </a:r>
            <a:r>
              <a:rPr lang="fr-FR" sz="2200" b="1" dirty="0"/>
              <a:t> </a:t>
            </a:r>
            <a:r>
              <a:rPr lang="fr-FR" sz="2200" b="1" dirty="0" err="1"/>
              <a:t>getSelectedindex</a:t>
            </a:r>
            <a:r>
              <a:rPr lang="fr-FR" sz="2200" b="1" dirty="0"/>
              <a:t>() </a:t>
            </a:r>
            <a:br>
              <a:rPr lang="fr-FR" b="1" dirty="0"/>
            </a:br>
            <a:br>
              <a:rPr lang="fr-FR" b="1" dirty="0"/>
            </a:br>
            <a:r>
              <a:rPr lang="fr-FR" sz="2800" dirty="0">
                <a:solidFill>
                  <a:srgbClr val="3F3F3F"/>
                </a:solidFill>
                <a:latin typeface="Calibri"/>
                <a:cs typeface="Calibri"/>
              </a:rPr>
              <a:t>Retourne la position de l’élément sélectionné dans la liste déroulante.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sz="2200" b="1" dirty="0"/>
              <a:t>- Object </a:t>
            </a:r>
            <a:r>
              <a:rPr lang="fr-FR" sz="2200" b="1" dirty="0" err="1"/>
              <a:t>getSelectedItem</a:t>
            </a:r>
            <a:r>
              <a:rPr lang="fr-FR" sz="2200" b="1" dirty="0"/>
              <a:t>() </a:t>
            </a:r>
            <a:br>
              <a:rPr lang="fr-FR" b="1" dirty="0"/>
            </a:br>
            <a:br>
              <a:rPr lang="fr-FR" b="1" dirty="0"/>
            </a:br>
            <a:r>
              <a:rPr lang="fr-FR" sz="2800" dirty="0">
                <a:solidFill>
                  <a:srgbClr val="3F3F3F"/>
                </a:solidFill>
                <a:latin typeface="Calibri"/>
                <a:cs typeface="Calibri"/>
              </a:rPr>
              <a:t>Retourne l’élément sélectionné dans la liste déroulante.</a:t>
            </a:r>
            <a:endParaRPr lang="fr-FR" sz="2800" dirty="0">
              <a:solidFill>
                <a:srgbClr val="3F3F3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fr-FR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6</a:t>
            </a:fld>
            <a:endParaRPr kumimoji="0" lang="fr-FR" sz="10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7068750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097279" y="-101660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fr-FR" sz="6000" b="0" i="0" u="none" strike="noStrike" cap="none" baseline="0" dirty="0" err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Slider</a:t>
            </a:r>
            <a:br>
              <a:rPr lang="fr-FR" sz="72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fr-FR" sz="72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936A081-B23C-4E96-8AEE-839EF6620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5" y="3157537"/>
            <a:ext cx="50482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37763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Shape 133"/>
          <p:cNvGrpSpPr/>
          <p:nvPr/>
        </p:nvGrpSpPr>
        <p:grpSpPr>
          <a:xfrm>
            <a:off x="0" y="0"/>
            <a:ext cx="12192000" cy="1290918"/>
            <a:chOff x="0" y="0"/>
            <a:chExt cx="12192000" cy="661181"/>
          </a:xfrm>
        </p:grpSpPr>
        <p:sp>
          <p:nvSpPr>
            <p:cNvPr id="134" name="Shape 134"/>
            <p:cNvSpPr/>
            <p:nvPr/>
          </p:nvSpPr>
          <p:spPr>
            <a:xfrm>
              <a:off x="0" y="0"/>
              <a:ext cx="12192000" cy="527537"/>
            </a:xfrm>
            <a:prstGeom prst="rect">
              <a:avLst/>
            </a:prstGeom>
            <a:solidFill>
              <a:srgbClr val="1A4CC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fr-FR" sz="4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Definition</a:t>
              </a:r>
              <a:endParaRPr kumimoji="0" lang="fr-FR" sz="4200" b="0" i="0" u="none" strike="noStrike" kern="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0" y="527537"/>
              <a:ext cx="12192000" cy="133644"/>
            </a:xfrm>
            <a:prstGeom prst="rect">
              <a:avLst/>
            </a:prstGeom>
            <a:solidFill>
              <a:srgbClr val="4775E7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917984" y="4498065"/>
            <a:ext cx="11076791" cy="1579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br>
              <a:rPr lang="fr-FR" sz="2800" dirty="0">
                <a:solidFill>
                  <a:srgbClr val="3F3F3F"/>
                </a:solidFill>
                <a:latin typeface="Calibri"/>
                <a:cs typeface="Calibri"/>
              </a:rPr>
            </a:br>
            <a:br>
              <a:rPr lang="fr-FR" sz="2800" dirty="0">
                <a:solidFill>
                  <a:srgbClr val="3F3F3F"/>
                </a:solidFill>
                <a:latin typeface="Calibri"/>
                <a:cs typeface="Calibri"/>
              </a:rPr>
            </a:br>
            <a:r>
              <a:rPr lang="fr-FR" sz="2800" dirty="0">
                <a:solidFill>
                  <a:srgbClr val="3F3F3F"/>
                </a:solidFill>
                <a:latin typeface="Calibri"/>
                <a:cs typeface="Calibri"/>
              </a:rPr>
              <a:t>- Le </a:t>
            </a:r>
            <a:r>
              <a:rPr lang="fr-FR" sz="2800" dirty="0" err="1">
                <a:solidFill>
                  <a:srgbClr val="3F3F3F"/>
                </a:solidFill>
                <a:latin typeface="Calibri"/>
                <a:cs typeface="Calibri"/>
              </a:rPr>
              <a:t>Slider</a:t>
            </a:r>
            <a:r>
              <a:rPr lang="fr-FR" sz="2800" dirty="0">
                <a:solidFill>
                  <a:srgbClr val="3F3F3F"/>
                </a:solidFill>
                <a:latin typeface="Calibri"/>
                <a:cs typeface="Calibri"/>
              </a:rPr>
              <a:t> est une classe fille de la classe Label (</a:t>
            </a:r>
            <a:r>
              <a:rPr lang="fr-FR" sz="2800" b="1" dirty="0">
                <a:solidFill>
                  <a:srgbClr val="3F3F3F"/>
                </a:solidFill>
                <a:latin typeface="Calibri"/>
                <a:cs typeface="Calibri"/>
              </a:rPr>
              <a:t>com.codename1.ui</a:t>
            </a:r>
            <a:r>
              <a:rPr lang="fr-FR" sz="2800" dirty="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br>
              <a:rPr lang="fr-FR" sz="2800" dirty="0">
                <a:solidFill>
                  <a:srgbClr val="3F3F3F"/>
                </a:solidFill>
                <a:latin typeface="Calibri"/>
                <a:cs typeface="Calibri"/>
              </a:rPr>
            </a:br>
            <a:r>
              <a:rPr lang="fr-FR" sz="2800" dirty="0">
                <a:solidFill>
                  <a:srgbClr val="3F3F3F"/>
                </a:solidFill>
                <a:latin typeface="Calibri"/>
                <a:cs typeface="Calibri"/>
              </a:rPr>
              <a:t>                    </a:t>
            </a:r>
            <a:br>
              <a:rPr lang="fr-FR" sz="2800" dirty="0">
                <a:solidFill>
                  <a:srgbClr val="3F3F3F"/>
                </a:solidFill>
                <a:latin typeface="Calibri"/>
                <a:cs typeface="Calibri"/>
              </a:rPr>
            </a:br>
            <a:r>
              <a:rPr lang="fr-FR" sz="2800" dirty="0">
                <a:solidFill>
                  <a:srgbClr val="3F3F3F"/>
                </a:solidFill>
                <a:latin typeface="Calibri"/>
                <a:cs typeface="Calibri"/>
              </a:rPr>
              <a:t>                                 </a:t>
            </a:r>
            <a:r>
              <a:rPr lang="en-US" sz="2800" b="1" dirty="0">
                <a:solidFill>
                  <a:srgbClr val="3F3F3F"/>
                </a:solidFill>
                <a:latin typeface="Calibri"/>
                <a:cs typeface="Calibri"/>
              </a:rPr>
              <a:t>public class Slider extends Label</a:t>
            </a:r>
            <a:br>
              <a:rPr lang="fr-FR" sz="2800" dirty="0">
                <a:solidFill>
                  <a:srgbClr val="3F3F3F"/>
                </a:solidFill>
                <a:latin typeface="Calibri"/>
                <a:cs typeface="Calibri"/>
              </a:rPr>
            </a:br>
            <a:br>
              <a:rPr lang="fr-FR" sz="2800" dirty="0">
                <a:solidFill>
                  <a:srgbClr val="3F3F3F"/>
                </a:solidFill>
                <a:latin typeface="Calibri"/>
                <a:cs typeface="Calibri"/>
              </a:rPr>
            </a:br>
            <a:br>
              <a:rPr lang="fr-FR" sz="2800" dirty="0">
                <a:solidFill>
                  <a:srgbClr val="3F3F3F"/>
                </a:solidFill>
                <a:latin typeface="Calibri"/>
                <a:cs typeface="Calibri"/>
              </a:rPr>
            </a:br>
            <a:r>
              <a:rPr lang="fr-FR" sz="2800" dirty="0">
                <a:solidFill>
                  <a:srgbClr val="3F3F3F"/>
                </a:solidFill>
                <a:latin typeface="Calibri"/>
                <a:cs typeface="Calibri"/>
              </a:rPr>
              <a:t>- Le </a:t>
            </a:r>
            <a:r>
              <a:rPr lang="fr-FR" sz="2800" b="1" dirty="0" err="1">
                <a:solidFill>
                  <a:srgbClr val="3F3F3F"/>
                </a:solidFill>
                <a:latin typeface="Calibri"/>
                <a:cs typeface="Calibri"/>
              </a:rPr>
              <a:t>Slider</a:t>
            </a:r>
            <a:r>
              <a:rPr lang="fr-FR" sz="2800" dirty="0">
                <a:solidFill>
                  <a:srgbClr val="3F3F3F"/>
                </a:solidFill>
                <a:latin typeface="Calibri"/>
                <a:cs typeface="Calibri"/>
              </a:rPr>
              <a:t> permet d’indiquer la progression d’une opération en cours ou permettre à l’utilisateur de sélectionner une valeur sur une échelle (</a:t>
            </a:r>
            <a:r>
              <a:rPr lang="fr-FR" sz="2800" dirty="0" err="1">
                <a:solidFill>
                  <a:srgbClr val="3F3F3F"/>
                </a:solidFill>
                <a:latin typeface="Calibri"/>
                <a:cs typeface="Calibri"/>
              </a:rPr>
              <a:t>touch</a:t>
            </a:r>
            <a:r>
              <a:rPr lang="fr-FR" sz="2800" dirty="0">
                <a:solidFill>
                  <a:srgbClr val="3F3F3F"/>
                </a:solidFill>
                <a:latin typeface="Calibri"/>
                <a:cs typeface="Calibri"/>
              </a:rPr>
              <a:t>/</a:t>
            </a:r>
            <a:r>
              <a:rPr lang="fr-FR" sz="2800" dirty="0" err="1">
                <a:solidFill>
                  <a:srgbClr val="3F3F3F"/>
                </a:solidFill>
                <a:latin typeface="Calibri"/>
                <a:cs typeface="Calibri"/>
              </a:rPr>
              <a:t>arrows</a:t>
            </a:r>
            <a:r>
              <a:rPr lang="fr-FR" sz="2800" dirty="0">
                <a:solidFill>
                  <a:srgbClr val="3F3F3F"/>
                </a:solidFill>
                <a:latin typeface="Calibri"/>
                <a:cs typeface="Calibri"/>
              </a:rPr>
              <a:t> )</a:t>
            </a:r>
            <a:br>
              <a:rPr lang="fr-FR" sz="2800" dirty="0">
                <a:solidFill>
                  <a:srgbClr val="3F3F3F"/>
                </a:solidFill>
                <a:latin typeface="Calibri"/>
                <a:cs typeface="Calibri"/>
              </a:rPr>
            </a:br>
            <a:br>
              <a:rPr lang="fr-FR" sz="2800" dirty="0">
                <a:solidFill>
                  <a:srgbClr val="3F3F3F"/>
                </a:solidFill>
                <a:latin typeface="Calibri"/>
                <a:cs typeface="Calibri"/>
              </a:rPr>
            </a:br>
            <a:r>
              <a:rPr lang="fr-FR" sz="2800" dirty="0">
                <a:solidFill>
                  <a:srgbClr val="3F3F3F"/>
                </a:solidFill>
                <a:latin typeface="Calibri"/>
                <a:cs typeface="Calibri"/>
              </a:rPr>
              <a:t>- Un </a:t>
            </a:r>
            <a:r>
              <a:rPr lang="fr-FR" sz="2800" b="1" dirty="0" err="1">
                <a:solidFill>
                  <a:srgbClr val="3F3F3F"/>
                </a:solidFill>
                <a:latin typeface="Calibri"/>
                <a:cs typeface="Calibri"/>
              </a:rPr>
              <a:t>Slider</a:t>
            </a:r>
            <a:r>
              <a:rPr lang="fr-FR" sz="2800" dirty="0">
                <a:solidFill>
                  <a:srgbClr val="3F3F3F"/>
                </a:solidFill>
                <a:latin typeface="Calibri"/>
                <a:cs typeface="Calibri"/>
              </a:rPr>
              <a:t> peut être horizontal (position par défaut) ou vertical et sa valeur peut être affichée sous forme de pourcentage ou de chiffre.</a:t>
            </a:r>
            <a:endParaRPr lang="fr-FR" sz="2800" dirty="0">
              <a:solidFill>
                <a:srgbClr val="3F3F3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fr-FR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8</a:t>
            </a:fld>
            <a:endParaRPr kumimoji="0" lang="fr-FR" sz="10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BB30AB-C5B4-4FE3-B715-72CF0A8C5993}"/>
              </a:ext>
            </a:extLst>
          </p:cNvPr>
          <p:cNvSpPr/>
          <p:nvPr/>
        </p:nvSpPr>
        <p:spPr>
          <a:xfrm>
            <a:off x="2402540" y="2653545"/>
            <a:ext cx="6831105" cy="609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634319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Shape 133"/>
          <p:cNvGrpSpPr/>
          <p:nvPr/>
        </p:nvGrpSpPr>
        <p:grpSpPr>
          <a:xfrm>
            <a:off x="0" y="0"/>
            <a:ext cx="12192000" cy="1290918"/>
            <a:chOff x="0" y="0"/>
            <a:chExt cx="12192000" cy="661181"/>
          </a:xfrm>
        </p:grpSpPr>
        <p:sp>
          <p:nvSpPr>
            <p:cNvPr id="134" name="Shape 134"/>
            <p:cNvSpPr/>
            <p:nvPr/>
          </p:nvSpPr>
          <p:spPr>
            <a:xfrm>
              <a:off x="0" y="0"/>
              <a:ext cx="12192000" cy="527537"/>
            </a:xfrm>
            <a:prstGeom prst="rect">
              <a:avLst/>
            </a:prstGeom>
            <a:solidFill>
              <a:srgbClr val="1A4CC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fr-FR" sz="4200" b="0" i="0" u="none" strike="noStrike" kern="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Exemple</a:t>
              </a:r>
            </a:p>
          </p:txBody>
        </p:sp>
        <p:sp>
          <p:nvSpPr>
            <p:cNvPr id="135" name="Shape 135"/>
            <p:cNvSpPr/>
            <p:nvPr/>
          </p:nvSpPr>
          <p:spPr>
            <a:xfrm>
              <a:off x="0" y="527537"/>
              <a:ext cx="12192000" cy="133644"/>
            </a:xfrm>
            <a:prstGeom prst="rect">
              <a:avLst/>
            </a:prstGeom>
            <a:solidFill>
              <a:srgbClr val="4775E7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953851" y="1739151"/>
            <a:ext cx="11076791" cy="45672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r>
              <a:rPr lang="fr-FR" sz="2200" b="1" dirty="0">
                <a:solidFill>
                  <a:srgbClr val="00B050"/>
                </a:solidFill>
              </a:rPr>
              <a:t>- Déclaration et instanciation</a:t>
            </a:r>
            <a:br>
              <a:rPr lang="fr-FR" sz="2000" b="1" dirty="0">
                <a:solidFill>
                  <a:srgbClr val="00B050"/>
                </a:solidFill>
              </a:rPr>
            </a:br>
            <a:br>
              <a:rPr lang="fr-FR" sz="2000" b="1" dirty="0">
                <a:solidFill>
                  <a:srgbClr val="00B050"/>
                </a:solidFill>
              </a:rPr>
            </a:br>
            <a:br>
              <a:rPr lang="fr-FR" sz="2000" dirty="0"/>
            </a:br>
            <a:r>
              <a:rPr lang="fr-FR" sz="2000" dirty="0" err="1"/>
              <a:t>Slider</a:t>
            </a:r>
            <a:r>
              <a:rPr lang="fr-FR" sz="2000" dirty="0"/>
              <a:t> </a:t>
            </a:r>
            <a:r>
              <a:rPr lang="fr-FR" sz="2000" dirty="0" err="1"/>
              <a:t>mySlider</a:t>
            </a:r>
            <a:r>
              <a:rPr lang="fr-FR" sz="2000" dirty="0"/>
              <a:t> = new </a:t>
            </a:r>
            <a:r>
              <a:rPr lang="fr-FR" sz="2000" dirty="0" err="1"/>
              <a:t>Slider</a:t>
            </a:r>
            <a:r>
              <a:rPr lang="fr-FR" sz="2000" dirty="0"/>
              <a:t>();</a:t>
            </a:r>
            <a:br>
              <a:rPr lang="fr-FR" sz="2000" dirty="0"/>
            </a:br>
            <a:br>
              <a:rPr lang="fr-FR" sz="2000" dirty="0"/>
            </a:br>
            <a:br>
              <a:rPr lang="fr-FR" sz="2000" dirty="0"/>
            </a:br>
            <a:br>
              <a:rPr lang="fr-FR" sz="2000" dirty="0"/>
            </a:br>
            <a:r>
              <a:rPr lang="fr-FR" sz="2200" b="1" dirty="0">
                <a:solidFill>
                  <a:srgbClr val="00B050"/>
                </a:solidFill>
              </a:rPr>
              <a:t>- Définition des limites du </a:t>
            </a:r>
            <a:r>
              <a:rPr lang="fr-FR" sz="2200" b="1" dirty="0" err="1">
                <a:solidFill>
                  <a:srgbClr val="00B050"/>
                </a:solidFill>
              </a:rPr>
              <a:t>slider</a:t>
            </a:r>
            <a:br>
              <a:rPr lang="fr-FR" sz="2000" b="1" dirty="0">
                <a:solidFill>
                  <a:srgbClr val="00B050"/>
                </a:solidFill>
              </a:rPr>
            </a:br>
            <a:br>
              <a:rPr lang="fr-FR" sz="2000" dirty="0"/>
            </a:br>
            <a:r>
              <a:rPr lang="fr-FR" sz="2000" dirty="0" err="1"/>
              <a:t>mySlider.setMinValue</a:t>
            </a:r>
            <a:r>
              <a:rPr lang="fr-FR" sz="2000" dirty="0"/>
              <a:t>(0); </a:t>
            </a:r>
            <a:r>
              <a:rPr lang="fr-FR" sz="2000" dirty="0" err="1"/>
              <a:t>mySlider.setMinValue</a:t>
            </a:r>
            <a:r>
              <a:rPr lang="fr-FR" sz="2000" dirty="0"/>
              <a:t>(10);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200" b="1" dirty="0">
                <a:solidFill>
                  <a:srgbClr val="00B050"/>
                </a:solidFill>
              </a:rPr>
              <a:t>- </a:t>
            </a:r>
            <a:r>
              <a:rPr lang="en-US" sz="2200" b="1" dirty="0" err="1">
                <a:solidFill>
                  <a:srgbClr val="00B050"/>
                </a:solidFill>
              </a:rPr>
              <a:t>Rendre</a:t>
            </a:r>
            <a:r>
              <a:rPr lang="en-US" sz="2200" b="1" dirty="0">
                <a:solidFill>
                  <a:srgbClr val="00B050"/>
                </a:solidFill>
              </a:rPr>
              <a:t> le slider interactive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fr-FR" sz="2000" dirty="0" err="1"/>
              <a:t>mySlider.setEditable</a:t>
            </a:r>
            <a:r>
              <a:rPr lang="fr-FR" sz="2000" dirty="0"/>
              <a:t>(</a:t>
            </a:r>
            <a:r>
              <a:rPr lang="fr-FR" sz="2000" dirty="0" err="1"/>
              <a:t>true</a:t>
            </a:r>
            <a:r>
              <a:rPr lang="fr-FR" sz="2000" dirty="0"/>
              <a:t>);</a:t>
            </a:r>
            <a:endParaRPr lang="fr-FR" sz="2000" dirty="0">
              <a:solidFill>
                <a:srgbClr val="3F3F3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fr-FR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9</a:t>
            </a:fld>
            <a:endParaRPr kumimoji="0" lang="fr-FR" sz="10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240041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Rétrospective">
  <a:themeElements>
    <a:clrScheme name="Rouge violet">
      <a:dk1>
        <a:srgbClr val="000000"/>
      </a:dk1>
      <a:lt1>
        <a:srgbClr val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96</Words>
  <Application>Microsoft Office PowerPoint</Application>
  <PresentationFormat>Grand écran</PresentationFormat>
  <Paragraphs>45</Paragraphs>
  <Slides>12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Calibri</vt:lpstr>
      <vt:lpstr>Rétrospective</vt:lpstr>
      <vt:lpstr>Programmation des Terminaux Mobiles CodeName One  (ComboBox - Slider)</vt:lpstr>
      <vt:lpstr>Prérequis</vt:lpstr>
      <vt:lpstr>ComboBox </vt:lpstr>
      <vt:lpstr>  - Le ComboBox est une classe fille de la classe List (com.codename1.ui)                                           public class ComboBox&lt;T&gt; extends List&lt;T&gt;  - Le ComboBox permet de créer une liste déroulante pouvant contenir des données alphanumériques.  - Ce composant est une combinaison d’une liste et d’un bouton où il n’est possible de choisir qu’un élément à la fois.</vt:lpstr>
      <vt:lpstr>- Declaration et instanciation   ComboBox myComboBox = new ComboBox();    - Ajout des éléments  myComboBox.addItem(“Tunis”); myComboBox.addItem(“Sfax”);    == OU BIEN DIRECTEMENT ==   ComboBox cb2=new ComboBox(new String[]{“CodenameOne”,“Titanium”,“Xamarin”});</vt:lpstr>
      <vt:lpstr>- void setSelectedIndex(int index)  Permet de définir l’élément courant de la liste déroulante. Il faut passer en paramètre à cette méthode la position de l’élément à choisir.   - int getSelectedindex()   Retourne la position de l’élément sélectionné dans la liste déroulante.     - Object getSelectedItem()   Retourne l’élément sélectionné dans la liste déroulante.</vt:lpstr>
      <vt:lpstr>Slider </vt:lpstr>
      <vt:lpstr>  - Le Slider est une classe fille de la classe Label (com.codename1.ui)                                                       public class Slider extends Label   - Le Slider permet d’indiquer la progression d’une opération en cours ou permettre à l’utilisateur de sélectionner une valeur sur une échelle (touch/arrows )  - Un Slider peut être horizontal (position par défaut) ou vertical et sa valeur peut être affichée sous forme de pourcentage ou de chiffre.</vt:lpstr>
      <vt:lpstr>- Déclaration et instanciation   Slider mySlider = new Slider();    - Définition des limites du slider  mySlider.setMinValue(0); mySlider.setMinValue(10);    - Rendre le slider interactive   mySlider.setEditable(true);</vt:lpstr>
      <vt:lpstr>- void setProgress(int value)  Permet d’indiquer la valeur de progression.     - int getProgress()  Retourne la valeur de progression actuelle du Slider.   </vt:lpstr>
      <vt:lpstr>Exercice d’application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des Terminaux Mobiles CodeName One</dc:title>
  <cp:lastModifiedBy>Karray Gargouri</cp:lastModifiedBy>
  <cp:revision>83</cp:revision>
  <dcterms:modified xsi:type="dcterms:W3CDTF">2019-04-23T22:13:47Z</dcterms:modified>
</cp:coreProperties>
</file>