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8" r:id="rId3"/>
    <p:sldId id="262" r:id="rId4"/>
    <p:sldId id="263" r:id="rId5"/>
    <p:sldId id="264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109" userDrawn="1">
          <p15:clr>
            <a:srgbClr val="A4A3A4"/>
          </p15:clr>
        </p15:guide>
        <p15:guide id="3" pos="346" userDrawn="1">
          <p15:clr>
            <a:srgbClr val="A4A3A4"/>
          </p15:clr>
        </p15:guide>
        <p15:guide id="4" orient="horz" pos="8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564BC"/>
    <a:srgbClr val="6A57B7"/>
    <a:srgbClr val="3F98CF"/>
    <a:srgbClr val="F0DB4F"/>
    <a:srgbClr val="444444"/>
    <a:srgbClr val="0000FF"/>
    <a:srgbClr val="A50021"/>
    <a:srgbClr val="47B8BC"/>
    <a:srgbClr val="DAF1F2"/>
    <a:srgbClr val="FF5EA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5" d="100"/>
          <a:sy n="75" d="100"/>
        </p:scale>
        <p:origin x="-66" y="-336"/>
      </p:cViewPr>
      <p:guideLst>
        <p:guide orient="horz" pos="1620"/>
        <p:guide orient="horz" pos="897"/>
        <p:guide pos="2109"/>
        <p:guide pos="34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187269438" cy="1872694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51A84-8083-4F68-A786-57C80B44AB3C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BD511-F2C4-48F1-947B-5C9953FBA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33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8EB94-4B54-4539-BEE7-C3885B42E71C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D010-E875-4F0B-8123-BB107678A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327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885950"/>
            <a:ext cx="5334000" cy="1102519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7147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5061062"/>
            <a:ext cx="9448800" cy="114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5061063"/>
            <a:ext cx="609602" cy="1142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5061065"/>
            <a:ext cx="609602" cy="1142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5061065"/>
            <a:ext cx="609602" cy="1142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571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57150"/>
            <a:ext cx="6705602" cy="5715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14300"/>
            <a:ext cx="2897114" cy="5715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62925" y="1533525"/>
            <a:ext cx="17907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09550"/>
            <a:ext cx="9144000" cy="51435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49172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1504950"/>
            <a:ext cx="6096000" cy="22098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2666970"/>
            <a:ext cx="4023360" cy="497870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657009"/>
            <a:ext cx="6583680" cy="507831"/>
          </a:xfrm>
        </p:spPr>
        <p:txBody>
          <a:bodyPr wrap="square">
            <a:spAutoFit/>
          </a:bodyPr>
          <a:lstStyle/>
          <a:p>
            <a:r>
              <a:rPr lang="ru-RU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Работа с </a:t>
            </a:r>
            <a:r>
              <a:rPr lang="en-US" sz="2700" b="1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DOM</a:t>
            </a:r>
            <a:endParaRPr lang="en-US" b="1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960754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  <a:endParaRPr lang="en-US" sz="2700" dirty="0">
              <a:solidFill>
                <a:schemeClr val="tx1">
                  <a:lumMod val="90000"/>
                  <a:lumOff val="1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2387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3163351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События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533400"/>
          </a:xfrm>
        </p:spPr>
        <p:txBody>
          <a:bodyPr/>
          <a:lstStyle/>
          <a:p>
            <a:r>
              <a:rPr lang="uk-UA" dirty="0" err="1" smtClean="0"/>
              <a:t>Модели</a:t>
            </a:r>
            <a:r>
              <a:rPr lang="uk-UA" dirty="0" smtClean="0"/>
              <a:t> </a:t>
            </a:r>
            <a:r>
              <a:rPr lang="uk-UA" dirty="0" err="1" smtClean="0"/>
              <a:t>обработки</a:t>
            </a:r>
            <a:r>
              <a:rPr lang="uk-UA" dirty="0" smtClean="0"/>
              <a:t> </a:t>
            </a:r>
            <a:r>
              <a:rPr lang="uk-UA" dirty="0" err="1" smtClean="0"/>
              <a:t>событий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45920" y="1802993"/>
            <a:ext cx="6583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•Исходная модель обработки событий (</a:t>
            </a:r>
            <a:r>
              <a:rPr lang="ru-RU" b="1" dirty="0" err="1" smtClean="0">
                <a:latin typeface="Calibri" pitchFamily="34" charset="0"/>
                <a:cs typeface="Calibri" pitchFamily="34" charset="0"/>
              </a:rPr>
              <a:t>DOM</a:t>
            </a:r>
            <a:r>
              <a:rPr lang="ru-RU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b="1" dirty="0" err="1" smtClean="0">
                <a:latin typeface="Calibri" pitchFamily="34" charset="0"/>
                <a:cs typeface="Calibri" pitchFamily="34" charset="0"/>
              </a:rPr>
              <a:t>Level</a:t>
            </a:r>
            <a:r>
              <a:rPr lang="ru-RU" b="1" dirty="0" smtClean="0">
                <a:latin typeface="Calibri" pitchFamily="34" charset="0"/>
                <a:cs typeface="Calibri" pitchFamily="34" charset="0"/>
              </a:rPr>
              <a:t> 0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•Стандартная модель обработки событий (</a:t>
            </a:r>
            <a:r>
              <a:rPr lang="ru-RU" b="1" dirty="0" err="1" smtClean="0">
                <a:latin typeface="Calibri" pitchFamily="34" charset="0"/>
                <a:cs typeface="Calibri" pitchFamily="34" charset="0"/>
              </a:rPr>
              <a:t>DOM</a:t>
            </a:r>
            <a:r>
              <a:rPr lang="ru-RU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b="1" dirty="0" err="1" smtClean="0">
                <a:latin typeface="Calibri" pitchFamily="34" charset="0"/>
                <a:cs typeface="Calibri" pitchFamily="34" charset="0"/>
              </a:rPr>
              <a:t>Level</a:t>
            </a:r>
            <a:r>
              <a:rPr lang="ru-RU" b="1" dirty="0" smtClean="0">
                <a:latin typeface="Calibri" pitchFamily="34" charset="0"/>
                <a:cs typeface="Calibri" pitchFamily="34" charset="0"/>
              </a:rPr>
              <a:t> 2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 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•Модель обработки событий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Internet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  <a:cs typeface="Calibri" pitchFamily="34" charset="0"/>
              </a:rPr>
              <a:t>Explore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r; 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5830"/>
          </a:xfrm>
        </p:spPr>
        <p:txBody>
          <a:bodyPr/>
          <a:lstStyle/>
          <a:p>
            <a:r>
              <a:rPr lang="en-US" sz="3200" dirty="0" smtClean="0"/>
              <a:t>DOM Level 0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882824"/>
            <a:ext cx="338328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dirty="0" smtClean="0">
                <a:latin typeface="Calibri" pitchFamily="34" charset="0"/>
                <a:cs typeface="Calibri" pitchFamily="34" charset="0"/>
              </a:rPr>
              <a:t>Код в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атрибуте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элемента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  </a:t>
            </a:r>
          </a:p>
          <a:p>
            <a:r>
              <a:rPr lang="uk-UA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onclick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=“alert(‘hello’)”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&gt;&lt;/p&gt;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6240" y="2381726"/>
            <a:ext cx="4297680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&lt;p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id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=“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test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”&gt;&lt;/p&gt;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&lt;script&gt;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p =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document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.getElementById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(“test”);</a:t>
            </a:r>
          </a:p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p.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onclick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= function(){}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&lt;/script&gt;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120390"/>
            <a:ext cx="3383280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Код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в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отдельной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функции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&lt;p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onclick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=“handler()”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&gt;&lt;/p&gt;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&lt;script&gt;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function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handler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(){}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&lt;/script&gt;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92583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Обработчик события</a:t>
            </a:r>
            <a:r>
              <a:rPr lang="en-US" dirty="0" smtClean="0"/>
              <a:t>: </a:t>
            </a:r>
            <a:r>
              <a:rPr lang="en-US" dirty="0" err="1" smtClean="0"/>
              <a:t>elem.on</a:t>
            </a:r>
            <a:r>
              <a:rPr lang="en-US" dirty="0" smtClean="0"/>
              <a:t>&lt;</a:t>
            </a:r>
            <a:r>
              <a:rPr lang="ru-RU" dirty="0" smtClean="0"/>
              <a:t>событие</a:t>
            </a:r>
            <a:r>
              <a:rPr lang="en-US" dirty="0" smtClean="0"/>
              <a:t>&gt;</a:t>
            </a:r>
            <a:r>
              <a:rPr lang="ru-RU" dirty="0" smtClean="0"/>
              <a:t> = </a:t>
            </a:r>
            <a:r>
              <a:rPr lang="en-US" dirty="0" smtClean="0"/>
              <a:t>function() {}; </a:t>
            </a:r>
          </a:p>
          <a:p>
            <a:pPr algn="just"/>
            <a:r>
              <a:rPr lang="ru-RU" dirty="0" smtClean="0"/>
              <a:t>Отмена события</a:t>
            </a:r>
            <a:r>
              <a:rPr lang="en-US" dirty="0" smtClean="0"/>
              <a:t>: </a:t>
            </a:r>
            <a:r>
              <a:rPr lang="en-US" dirty="0" err="1" smtClean="0"/>
              <a:t>elem.on</a:t>
            </a:r>
            <a:r>
              <a:rPr lang="en-US" dirty="0" smtClean="0"/>
              <a:t>&lt;</a:t>
            </a:r>
            <a:r>
              <a:rPr lang="ru-RU" dirty="0" smtClean="0"/>
              <a:t>событие = </a:t>
            </a:r>
            <a:r>
              <a:rPr lang="en-US" dirty="0" smtClean="0"/>
              <a:t>function() {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b="1" dirty="0" smtClean="0"/>
              <a:t>false</a:t>
            </a:r>
            <a:r>
              <a:rPr lang="en-US" dirty="0" smtClean="0"/>
              <a:t>};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69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5830"/>
          </a:xfrm>
        </p:spPr>
        <p:txBody>
          <a:bodyPr/>
          <a:lstStyle/>
          <a:p>
            <a:r>
              <a:rPr lang="en-US" sz="2800" dirty="0" smtClean="0"/>
              <a:t>DOM Level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23469"/>
            <a:ext cx="7955280" cy="1384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addEventListener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(event, handler, capture);</a:t>
            </a:r>
          </a:p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event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–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имя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события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. Без приставки ‘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on’, 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например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 ‘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click’, ‘load’, 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но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 не ‘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onclick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’, ‘</a:t>
            </a:r>
            <a:r>
              <a:rPr lang="en-US" sz="1400" dirty="0" err="1" smtClean="0">
                <a:latin typeface="Calibri" pitchFamily="34" charset="0"/>
                <a:cs typeface="Calibri" pitchFamily="34" charset="0"/>
              </a:rPr>
              <a:t>onload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’</a:t>
            </a:r>
          </a:p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handler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–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функция-обработчик</a:t>
            </a:r>
            <a:endParaRPr lang="uk-UA" sz="1400" dirty="0" smtClean="0">
              <a:latin typeface="Calibri" pitchFamily="34" charset="0"/>
              <a:cs typeface="Calibri" pitchFamily="34" charset="0"/>
            </a:endParaRPr>
          </a:p>
          <a:p>
            <a:r>
              <a:rPr lang="uk-UA" sz="1400" b="1" dirty="0" smtClean="0">
                <a:latin typeface="Calibri" pitchFamily="34" charset="0"/>
                <a:cs typeface="Calibri" pitchFamily="34" charset="0"/>
              </a:rPr>
              <a:t>с</a:t>
            </a:r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apture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–true-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обработчик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срабатывает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 на 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этапе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перехвата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false –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обработчик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срабатывает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 на 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этапе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всплывания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3332261"/>
            <a:ext cx="7955280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removeEventListener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(event, handler, capture); 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- 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удаление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обработчика</a:t>
            </a:r>
            <a:endParaRPr lang="uk-UA" sz="1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24044"/>
            <a:ext cx="2356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Обработчик события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932152"/>
            <a:ext cx="367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Удаление обработчика события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7200" y="4217670"/>
            <a:ext cx="795528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Event.stopPropogation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();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- 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прекращение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распространения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события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1400" b="1" dirty="0" err="1" smtClean="0">
                <a:latin typeface="Calibri" pitchFamily="34" charset="0"/>
                <a:cs typeface="Calibri" pitchFamily="34" charset="0"/>
              </a:rPr>
              <a:t>Event.preventDefault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()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; - 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отмена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действия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 по </a:t>
            </a:r>
            <a:r>
              <a:rPr lang="uk-UA" sz="1400" dirty="0" err="1" smtClean="0">
                <a:latin typeface="Calibri" pitchFamily="34" charset="0"/>
                <a:cs typeface="Calibri" pitchFamily="34" charset="0"/>
              </a:rPr>
              <a:t>умолчанию</a:t>
            </a:r>
            <a:r>
              <a:rPr lang="uk-UA" sz="1400" dirty="0" smtClean="0">
                <a:latin typeface="Calibri" pitchFamily="34" charset="0"/>
                <a:cs typeface="Calibri" pitchFamily="34" charset="0"/>
              </a:rPr>
              <a:t>.</a:t>
            </a:r>
            <a:endParaRPr lang="uk-UA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848338"/>
            <a:ext cx="435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Остановка распространения события</a:t>
            </a:r>
            <a:r>
              <a:rPr lang="en-US" dirty="0" smtClean="0"/>
              <a:t>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540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-354330"/>
            <a:ext cx="8229600" cy="2011681"/>
          </a:xfrm>
        </p:spPr>
        <p:txBody>
          <a:bodyPr/>
          <a:lstStyle/>
          <a:p>
            <a:r>
              <a:rPr lang="uk-UA" dirty="0" smtClean="0"/>
              <a:t>Модель </a:t>
            </a:r>
            <a:r>
              <a:rPr lang="uk-UA" dirty="0" err="1" smtClean="0"/>
              <a:t>обработки</a:t>
            </a:r>
            <a:r>
              <a:rPr lang="uk-UA" dirty="0" smtClean="0"/>
              <a:t> </a:t>
            </a:r>
            <a:r>
              <a:rPr lang="uk-UA" dirty="0" err="1" smtClean="0"/>
              <a:t>событий</a:t>
            </a:r>
            <a:r>
              <a:rPr lang="en-US" sz="2800" dirty="0" smtClean="0"/>
              <a:t> Internet Explorer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14400" y="1657350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attachEvent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(event, handler)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- 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установка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обработчика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uk-UA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detachEvent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(event, handler)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-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удаление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обработчика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uk-UA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event.cancelBubble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= true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отмена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распространения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события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только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этап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  <a:cs typeface="Calibri" pitchFamily="34" charset="0"/>
              </a:rPr>
              <a:t>всплывания</a:t>
            </a:r>
            <a:r>
              <a:rPr lang="uk-UA" dirty="0" smtClean="0">
                <a:latin typeface="Calibri" pitchFamily="34" charset="0"/>
                <a:cs typeface="Calibri" pitchFamily="34" charset="0"/>
              </a:rPr>
              <a:t>)</a:t>
            </a:r>
            <a:endParaRPr lang="uk-UA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0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namicka template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Dinamicka template1</Template>
  <TotalTime>964</TotalTime>
  <Words>248</Words>
  <Application>Microsoft Office PowerPoint</Application>
  <PresentationFormat>Экран (16:9)</PresentationFormat>
  <Paragraphs>41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Dinamicka template1</vt:lpstr>
      <vt:lpstr>Работа с DOM</vt:lpstr>
      <vt:lpstr>Модели обработки событий</vt:lpstr>
      <vt:lpstr>DOM Level 0</vt:lpstr>
      <vt:lpstr>DOM Level 2</vt:lpstr>
      <vt:lpstr>Модель обработки событий Internet Explorer 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Dariy Petryk</dc:creator>
  <cp:lastModifiedBy>Boss</cp:lastModifiedBy>
  <cp:revision>78</cp:revision>
  <dcterms:created xsi:type="dcterms:W3CDTF">2015-05-11T21:04:45Z</dcterms:created>
  <dcterms:modified xsi:type="dcterms:W3CDTF">2016-06-20T16:55:09Z</dcterms:modified>
</cp:coreProperties>
</file>