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9" r:id="rId14"/>
    <p:sldId id="270"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3"/>
    <p:restoredTop sz="93850"/>
  </p:normalViewPr>
  <p:slideViewPr>
    <p:cSldViewPr snapToGrid="0" snapToObjects="1">
      <p:cViewPr varScale="1">
        <p:scale>
          <a:sx n="73" d="100"/>
          <a:sy n="73" d="100"/>
        </p:scale>
        <p:origin x="21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governor.ny.gov/sites/governor.ny.gov/files/atoms/files/NYSFailingSchoolsReport.pdf"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BF-A029-994A-A712-36E56F902B4B}"/>
              </a:ext>
            </a:extLst>
          </p:cNvPr>
          <p:cNvSpPr>
            <a:spLocks noGrp="1"/>
          </p:cNvSpPr>
          <p:nvPr>
            <p:ph type="ctrTitle"/>
          </p:nvPr>
        </p:nvSpPr>
        <p:spPr>
          <a:xfrm>
            <a:off x="3077308" y="1283676"/>
            <a:ext cx="8704384" cy="3102055"/>
          </a:xfrm>
        </p:spPr>
        <p:txBody>
          <a:bodyPr/>
          <a:lstStyle/>
          <a:p>
            <a:r>
              <a:rPr lang="en-US" dirty="0"/>
              <a:t>Bang For Your Taxpayer Buck</a:t>
            </a:r>
          </a:p>
        </p:txBody>
      </p:sp>
      <p:sp>
        <p:nvSpPr>
          <p:cNvPr id="3" name="Subtitle 2">
            <a:extLst>
              <a:ext uri="{FF2B5EF4-FFF2-40B4-BE49-F238E27FC236}">
                <a16:creationId xmlns:a16="http://schemas.microsoft.com/office/drawing/2014/main" id="{540029C9-B852-914E-A4B2-D9E37394A0C7}"/>
              </a:ext>
            </a:extLst>
          </p:cNvPr>
          <p:cNvSpPr>
            <a:spLocks noGrp="1"/>
          </p:cNvSpPr>
          <p:nvPr>
            <p:ph type="subTitle" idx="1"/>
          </p:nvPr>
        </p:nvSpPr>
        <p:spPr/>
        <p:txBody>
          <a:bodyPr/>
          <a:lstStyle/>
          <a:p>
            <a:r>
              <a:rPr lang="en-US" dirty="0"/>
              <a:t>Teacher  Ratings in the Albany School District </a:t>
            </a:r>
          </a:p>
        </p:txBody>
      </p:sp>
    </p:spTree>
    <p:extLst>
      <p:ext uri="{BB962C8B-B14F-4D97-AF65-F5344CB8AC3E}">
        <p14:creationId xmlns:p14="http://schemas.microsoft.com/office/powerpoint/2010/main" val="15530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4805F1-35F4-4640-A351-4D03CDE66129}"/>
              </a:ext>
            </a:extLst>
          </p:cNvPr>
          <p:cNvPicPr>
            <a:picLocks noChangeAspect="1"/>
          </p:cNvPicPr>
          <p:nvPr/>
        </p:nvPicPr>
        <p:blipFill>
          <a:blip r:embed="rId2"/>
          <a:stretch>
            <a:fillRect/>
          </a:stretch>
        </p:blipFill>
        <p:spPr>
          <a:xfrm>
            <a:off x="292100" y="1111250"/>
            <a:ext cx="11607800" cy="4635500"/>
          </a:xfrm>
          <a:prstGeom prst="rect">
            <a:avLst/>
          </a:prstGeom>
        </p:spPr>
      </p:pic>
    </p:spTree>
    <p:extLst>
      <p:ext uri="{BB962C8B-B14F-4D97-AF65-F5344CB8AC3E}">
        <p14:creationId xmlns:p14="http://schemas.microsoft.com/office/powerpoint/2010/main" val="360695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578005-6ABB-2B4D-9D6C-C360A7F0CF40}"/>
              </a:ext>
            </a:extLst>
          </p:cNvPr>
          <p:cNvPicPr>
            <a:picLocks noChangeAspect="1"/>
          </p:cNvPicPr>
          <p:nvPr/>
        </p:nvPicPr>
        <p:blipFill>
          <a:blip r:embed="rId2"/>
          <a:stretch>
            <a:fillRect/>
          </a:stretch>
        </p:blipFill>
        <p:spPr>
          <a:xfrm>
            <a:off x="203200" y="1473200"/>
            <a:ext cx="11785600" cy="3911600"/>
          </a:xfrm>
          <a:prstGeom prst="rect">
            <a:avLst/>
          </a:prstGeom>
        </p:spPr>
      </p:pic>
    </p:spTree>
    <p:extLst>
      <p:ext uri="{BB962C8B-B14F-4D97-AF65-F5344CB8AC3E}">
        <p14:creationId xmlns:p14="http://schemas.microsoft.com/office/powerpoint/2010/main" val="339151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36D4-788F-DB47-B435-BE0996AC5B90}"/>
              </a:ext>
            </a:extLst>
          </p:cNvPr>
          <p:cNvSpPr>
            <a:spLocks noGrp="1"/>
          </p:cNvSpPr>
          <p:nvPr>
            <p:ph type="title"/>
          </p:nvPr>
        </p:nvSpPr>
        <p:spPr/>
        <p:txBody>
          <a:bodyPr/>
          <a:lstStyle/>
          <a:p>
            <a:r>
              <a:rPr lang="en-US" dirty="0"/>
              <a:t>Note We were only able to merge The Data for the Albany School District. </a:t>
            </a:r>
          </a:p>
        </p:txBody>
      </p:sp>
    </p:spTree>
    <p:extLst>
      <p:ext uri="{BB962C8B-B14F-4D97-AF65-F5344CB8AC3E}">
        <p14:creationId xmlns:p14="http://schemas.microsoft.com/office/powerpoint/2010/main" val="157557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4" name="Picture 3">
            <a:extLst>
              <a:ext uri="{FF2B5EF4-FFF2-40B4-BE49-F238E27FC236}">
                <a16:creationId xmlns:a16="http://schemas.microsoft.com/office/drawing/2014/main" id="{1E8184AB-2F78-1443-B532-80F4A8C6AC6D}"/>
              </a:ext>
            </a:extLst>
          </p:cNvPr>
          <p:cNvPicPr>
            <a:picLocks noChangeAspect="1"/>
          </p:cNvPicPr>
          <p:nvPr/>
        </p:nvPicPr>
        <p:blipFill>
          <a:blip r:embed="rId2"/>
          <a:stretch>
            <a:fillRect/>
          </a:stretch>
        </p:blipFill>
        <p:spPr>
          <a:xfrm>
            <a:off x="685801" y="2233245"/>
            <a:ext cx="10328031" cy="4498733"/>
          </a:xfrm>
          <a:prstGeom prst="rect">
            <a:avLst/>
          </a:prstGeom>
        </p:spPr>
      </p:pic>
    </p:spTree>
    <p:extLst>
      <p:ext uri="{BB962C8B-B14F-4D97-AF65-F5344CB8AC3E}">
        <p14:creationId xmlns:p14="http://schemas.microsoft.com/office/powerpoint/2010/main" val="160934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5" name="Picture 4">
            <a:extLst>
              <a:ext uri="{FF2B5EF4-FFF2-40B4-BE49-F238E27FC236}">
                <a16:creationId xmlns:a16="http://schemas.microsoft.com/office/drawing/2014/main" id="{96C82686-FEA0-6540-9FBE-AF8A70D36E90}"/>
              </a:ext>
            </a:extLst>
          </p:cNvPr>
          <p:cNvPicPr>
            <a:picLocks noChangeAspect="1"/>
          </p:cNvPicPr>
          <p:nvPr/>
        </p:nvPicPr>
        <p:blipFill>
          <a:blip r:embed="rId2"/>
          <a:stretch>
            <a:fillRect/>
          </a:stretch>
        </p:blipFill>
        <p:spPr>
          <a:xfrm>
            <a:off x="984737" y="1942774"/>
            <a:ext cx="9983886" cy="4792133"/>
          </a:xfrm>
          <a:prstGeom prst="rect">
            <a:avLst/>
          </a:prstGeom>
        </p:spPr>
      </p:pic>
    </p:spTree>
    <p:extLst>
      <p:ext uri="{BB962C8B-B14F-4D97-AF65-F5344CB8AC3E}">
        <p14:creationId xmlns:p14="http://schemas.microsoft.com/office/powerpoint/2010/main" val="386256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D77-FE34-6744-8E85-D1A82E3F644C}"/>
              </a:ext>
            </a:extLst>
          </p:cNvPr>
          <p:cNvSpPr>
            <a:spLocks noGrp="1"/>
          </p:cNvSpPr>
          <p:nvPr>
            <p:ph type="title"/>
          </p:nvPr>
        </p:nvSpPr>
        <p:spPr/>
        <p:txBody>
          <a:bodyPr/>
          <a:lstStyle/>
          <a:p>
            <a:r>
              <a:rPr lang="en-US" dirty="0"/>
              <a:t>Then we analyzed the data. </a:t>
            </a:r>
          </a:p>
        </p:txBody>
      </p:sp>
      <p:pic>
        <p:nvPicPr>
          <p:cNvPr id="4" name="Picture 3">
            <a:extLst>
              <a:ext uri="{FF2B5EF4-FFF2-40B4-BE49-F238E27FC236}">
                <a16:creationId xmlns:a16="http://schemas.microsoft.com/office/drawing/2014/main" id="{058E2A05-03F8-574E-9BBF-E677E9F9CC8D}"/>
              </a:ext>
            </a:extLst>
          </p:cNvPr>
          <p:cNvPicPr>
            <a:picLocks noChangeAspect="1"/>
          </p:cNvPicPr>
          <p:nvPr/>
        </p:nvPicPr>
        <p:blipFill>
          <a:blip r:embed="rId2"/>
          <a:stretch>
            <a:fillRect/>
          </a:stretch>
        </p:blipFill>
        <p:spPr>
          <a:xfrm>
            <a:off x="375468" y="2065867"/>
            <a:ext cx="11306578" cy="4484195"/>
          </a:xfrm>
          <a:prstGeom prst="rect">
            <a:avLst/>
          </a:prstGeom>
        </p:spPr>
      </p:pic>
    </p:spTree>
    <p:extLst>
      <p:ext uri="{BB962C8B-B14F-4D97-AF65-F5344CB8AC3E}">
        <p14:creationId xmlns:p14="http://schemas.microsoft.com/office/powerpoint/2010/main" val="229136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9F6-137F-914E-BE84-AADCD4792596}"/>
              </a:ext>
            </a:extLst>
          </p:cNvPr>
          <p:cNvSpPr>
            <a:spLocks noGrp="1"/>
          </p:cNvSpPr>
          <p:nvPr>
            <p:ph type="title"/>
          </p:nvPr>
        </p:nvSpPr>
        <p:spPr>
          <a:xfrm>
            <a:off x="685801" y="609600"/>
            <a:ext cx="10131425" cy="5421923"/>
          </a:xfrm>
        </p:spPr>
        <p:txBody>
          <a:bodyPr>
            <a:normAutofit fontScale="90000"/>
          </a:bodyPr>
          <a:lstStyle/>
          <a:p>
            <a:r>
              <a:rPr lang="en-US" dirty="0"/>
              <a:t>Two Caveats:</a:t>
            </a:r>
            <a:br>
              <a:rPr lang="en-US" dirty="0"/>
            </a:br>
            <a:r>
              <a:rPr lang="en-US" dirty="0"/>
              <a:t> </a:t>
            </a:r>
            <a:br>
              <a:rPr lang="en-US" dirty="0"/>
            </a:br>
            <a:r>
              <a:rPr lang="en-US" dirty="0"/>
              <a:t>1. Per pupil Expenditure was essentially a binary, since Expenditure only had two levels “Medium” and “High”. As Such this could have contributed to the strength of the correlation.</a:t>
            </a:r>
            <a:br>
              <a:rPr lang="en-US" dirty="0"/>
            </a:br>
            <a:r>
              <a:rPr lang="en-US" dirty="0"/>
              <a:t>2. There were about 60K “Suppressed” </a:t>
            </a:r>
            <a:r>
              <a:rPr lang="en-US" dirty="0" err="1"/>
              <a:t>Rattings</a:t>
            </a:r>
            <a:r>
              <a:rPr lang="en-US" dirty="0"/>
              <a:t> which were removed for this analysis. This was still less than 10% of the total </a:t>
            </a:r>
            <a:r>
              <a:rPr lang="en-US" dirty="0" err="1"/>
              <a:t>obseravtions</a:t>
            </a:r>
            <a:r>
              <a:rPr lang="en-US" dirty="0"/>
              <a:t>.</a:t>
            </a:r>
            <a:br>
              <a:rPr lang="en-US" dirty="0"/>
            </a:br>
            <a:br>
              <a:rPr lang="en-US" dirty="0"/>
            </a:br>
            <a:endParaRPr lang="en-US" dirty="0"/>
          </a:p>
        </p:txBody>
      </p:sp>
    </p:spTree>
    <p:extLst>
      <p:ext uri="{BB962C8B-B14F-4D97-AF65-F5344CB8AC3E}">
        <p14:creationId xmlns:p14="http://schemas.microsoft.com/office/powerpoint/2010/main" val="368998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6FEC-7F78-7642-B3AC-314416F5E9AA}"/>
              </a:ext>
            </a:extLst>
          </p:cNvPr>
          <p:cNvSpPr>
            <a:spLocks noGrp="1"/>
          </p:cNvSpPr>
          <p:nvPr>
            <p:ph type="title"/>
          </p:nvPr>
        </p:nvSpPr>
        <p:spPr/>
        <p:txBody>
          <a:bodyPr/>
          <a:lstStyle/>
          <a:p>
            <a:r>
              <a:rPr lang="en-US"/>
              <a:t>Questions?</a:t>
            </a:r>
            <a:endParaRPr lang="en-US" dirty="0"/>
          </a:p>
        </p:txBody>
      </p:sp>
      <p:sp>
        <p:nvSpPr>
          <p:cNvPr id="3" name="Text Placeholder 2">
            <a:extLst>
              <a:ext uri="{FF2B5EF4-FFF2-40B4-BE49-F238E27FC236}">
                <a16:creationId xmlns:a16="http://schemas.microsoft.com/office/drawing/2014/main" id="{6F13AA05-5E1F-EC48-9EEC-A0BDE2D2181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591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C9D-E17F-1747-8D55-925BF2E54316}"/>
              </a:ext>
            </a:extLst>
          </p:cNvPr>
          <p:cNvSpPr>
            <a:spLocks noGrp="1"/>
          </p:cNvSpPr>
          <p:nvPr>
            <p:ph type="title"/>
          </p:nvPr>
        </p:nvSpPr>
        <p:spPr/>
        <p:txBody>
          <a:bodyPr/>
          <a:lstStyle/>
          <a:p>
            <a:r>
              <a:rPr lang="en-US" dirty="0"/>
              <a:t>In 2015 the Governors’ office released a report on the failing state of education in New York State. Here were some key points…</a:t>
            </a:r>
          </a:p>
        </p:txBody>
      </p:sp>
      <p:sp>
        <p:nvSpPr>
          <p:cNvPr id="3" name="Text Placeholder 2">
            <a:extLst>
              <a:ext uri="{FF2B5EF4-FFF2-40B4-BE49-F238E27FC236}">
                <a16:creationId xmlns:a16="http://schemas.microsoft.com/office/drawing/2014/main" id="{8450CD5C-AB30-FB4E-BD23-F83D47565D72}"/>
              </a:ext>
            </a:extLst>
          </p:cNvPr>
          <p:cNvSpPr>
            <a:spLocks noGrp="1"/>
          </p:cNvSpPr>
          <p:nvPr>
            <p:ph type="body" idx="1"/>
          </p:nvPr>
        </p:nvSpPr>
        <p:spPr/>
        <p:txBody>
          <a:bodyPr/>
          <a:lstStyle/>
          <a:p>
            <a:r>
              <a:rPr lang="en-US" dirty="0">
                <a:hlinkClick r:id="rId2"/>
              </a:rPr>
              <a:t>https://www.governor.ny.gov/sites/governor.ny.gov/files/atoms/files/NYSFailingSchoolsReport.pdf</a:t>
            </a:r>
            <a:endParaRPr lang="en-US" dirty="0"/>
          </a:p>
        </p:txBody>
      </p:sp>
    </p:spTree>
    <p:extLst>
      <p:ext uri="{BB962C8B-B14F-4D97-AF65-F5344CB8AC3E}">
        <p14:creationId xmlns:p14="http://schemas.microsoft.com/office/powerpoint/2010/main" val="106513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58640-8DF9-8849-9BBC-E3BE273C5E43}"/>
              </a:ext>
            </a:extLst>
          </p:cNvPr>
          <p:cNvPicPr>
            <a:picLocks noChangeAspect="1"/>
          </p:cNvPicPr>
          <p:nvPr/>
        </p:nvPicPr>
        <p:blipFill>
          <a:blip r:embed="rId2"/>
          <a:stretch>
            <a:fillRect/>
          </a:stretch>
        </p:blipFill>
        <p:spPr>
          <a:xfrm>
            <a:off x="1416050" y="2736850"/>
            <a:ext cx="9359900" cy="1384300"/>
          </a:xfrm>
          <a:prstGeom prst="rect">
            <a:avLst/>
          </a:prstGeom>
        </p:spPr>
      </p:pic>
    </p:spTree>
    <p:extLst>
      <p:ext uri="{BB962C8B-B14F-4D97-AF65-F5344CB8AC3E}">
        <p14:creationId xmlns:p14="http://schemas.microsoft.com/office/powerpoint/2010/main" val="347352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6A705-24F5-6A4A-BBF6-5A3AC51075F3}"/>
              </a:ext>
            </a:extLst>
          </p:cNvPr>
          <p:cNvPicPr>
            <a:picLocks noChangeAspect="1"/>
          </p:cNvPicPr>
          <p:nvPr/>
        </p:nvPicPr>
        <p:blipFill>
          <a:blip r:embed="rId2"/>
          <a:stretch>
            <a:fillRect/>
          </a:stretch>
        </p:blipFill>
        <p:spPr>
          <a:xfrm>
            <a:off x="914399" y="734473"/>
            <a:ext cx="9847385" cy="5686939"/>
          </a:xfrm>
          <a:prstGeom prst="rect">
            <a:avLst/>
          </a:prstGeom>
        </p:spPr>
      </p:pic>
    </p:spTree>
    <p:extLst>
      <p:ext uri="{BB962C8B-B14F-4D97-AF65-F5344CB8AC3E}">
        <p14:creationId xmlns:p14="http://schemas.microsoft.com/office/powerpoint/2010/main" val="76043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E90D6-F89E-F842-BE84-79BA4CD26BE5}"/>
              </a:ext>
            </a:extLst>
          </p:cNvPr>
          <p:cNvPicPr>
            <a:picLocks noChangeAspect="1"/>
          </p:cNvPicPr>
          <p:nvPr/>
        </p:nvPicPr>
        <p:blipFill>
          <a:blip r:embed="rId2"/>
          <a:stretch>
            <a:fillRect/>
          </a:stretch>
        </p:blipFill>
        <p:spPr>
          <a:xfrm>
            <a:off x="917778" y="1336431"/>
            <a:ext cx="9813722" cy="3965819"/>
          </a:xfrm>
          <a:prstGeom prst="rect">
            <a:avLst/>
          </a:prstGeom>
        </p:spPr>
      </p:pic>
    </p:spTree>
    <p:extLst>
      <p:ext uri="{BB962C8B-B14F-4D97-AF65-F5344CB8AC3E}">
        <p14:creationId xmlns:p14="http://schemas.microsoft.com/office/powerpoint/2010/main" val="86307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09E-0C24-8C4F-BAFA-2A2C45871F5B}"/>
              </a:ext>
            </a:extLst>
          </p:cNvPr>
          <p:cNvSpPr>
            <a:spLocks noGrp="1"/>
          </p:cNvSpPr>
          <p:nvPr>
            <p:ph type="title"/>
          </p:nvPr>
        </p:nvSpPr>
        <p:spPr/>
        <p:txBody>
          <a:bodyPr/>
          <a:lstStyle/>
          <a:p>
            <a:r>
              <a:rPr lang="en-US" dirty="0"/>
              <a:t>Given this Unsettling Trend, Our Team wanted to Use NY State DATA Verify these findings.</a:t>
            </a:r>
          </a:p>
        </p:txBody>
      </p:sp>
    </p:spTree>
    <p:extLst>
      <p:ext uri="{BB962C8B-B14F-4D97-AF65-F5344CB8AC3E}">
        <p14:creationId xmlns:p14="http://schemas.microsoft.com/office/powerpoint/2010/main" val="350183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563D-01CF-EB40-9692-C2D78E43857B}"/>
              </a:ext>
            </a:extLst>
          </p:cNvPr>
          <p:cNvSpPr>
            <a:spLocks noGrp="1"/>
          </p:cNvSpPr>
          <p:nvPr>
            <p:ph type="title"/>
          </p:nvPr>
        </p:nvSpPr>
        <p:spPr/>
        <p:txBody>
          <a:bodyPr>
            <a:normAutofit fontScale="90000"/>
          </a:bodyPr>
          <a:lstStyle/>
          <a:p>
            <a:r>
              <a:rPr lang="en-US" dirty="0"/>
              <a:t>Given this Unsettling Trend, Our Team wanted to Use NY State DATA Verify these findings.</a:t>
            </a:r>
          </a:p>
        </p:txBody>
      </p:sp>
      <p:sp>
        <p:nvSpPr>
          <p:cNvPr id="3" name="Text Placeholder 2">
            <a:extLst>
              <a:ext uri="{FF2B5EF4-FFF2-40B4-BE49-F238E27FC236}">
                <a16:creationId xmlns:a16="http://schemas.microsoft.com/office/drawing/2014/main" id="{42716094-D7A0-8144-9163-78AE358668F3}"/>
              </a:ext>
            </a:extLst>
          </p:cNvPr>
          <p:cNvSpPr>
            <a:spLocks noGrp="1"/>
          </p:cNvSpPr>
          <p:nvPr>
            <p:ph type="body" idx="1"/>
          </p:nvPr>
        </p:nvSpPr>
        <p:spPr/>
        <p:txBody>
          <a:bodyPr/>
          <a:lstStyle/>
          <a:p>
            <a:r>
              <a:rPr lang="en-US" dirty="0"/>
              <a:t>https://</a:t>
            </a:r>
            <a:r>
              <a:rPr lang="en-US" dirty="0" err="1"/>
              <a:t>data.nysed.gov</a:t>
            </a:r>
            <a:r>
              <a:rPr lang="en-US" dirty="0"/>
              <a:t>/</a:t>
            </a:r>
            <a:r>
              <a:rPr lang="en-US" dirty="0" err="1"/>
              <a:t>downloads.php</a:t>
            </a:r>
            <a:endParaRPr lang="en-US" dirty="0"/>
          </a:p>
        </p:txBody>
      </p:sp>
    </p:spTree>
    <p:extLst>
      <p:ext uri="{BB962C8B-B14F-4D97-AF65-F5344CB8AC3E}">
        <p14:creationId xmlns:p14="http://schemas.microsoft.com/office/powerpoint/2010/main" val="101750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FF3-0740-CF45-8B4E-817FD31CCB12}"/>
              </a:ext>
            </a:extLst>
          </p:cNvPr>
          <p:cNvSpPr>
            <a:spLocks noGrp="1"/>
          </p:cNvSpPr>
          <p:nvPr>
            <p:ph type="title"/>
          </p:nvPr>
        </p:nvSpPr>
        <p:spPr>
          <a:xfrm>
            <a:off x="685801" y="609600"/>
            <a:ext cx="10131425" cy="5914292"/>
          </a:xfrm>
        </p:spPr>
        <p:txBody>
          <a:bodyPr>
            <a:normAutofit fontScale="90000"/>
          </a:bodyPr>
          <a:lstStyle/>
          <a:p>
            <a:r>
              <a:rPr lang="en-US" dirty="0"/>
              <a:t>However Two things became clear after Reviewing the Available Data:</a:t>
            </a:r>
            <a:br>
              <a:rPr lang="en-US" dirty="0"/>
            </a:br>
            <a:r>
              <a:rPr lang="en-US" dirty="0"/>
              <a:t> </a:t>
            </a:r>
            <a:br>
              <a:rPr lang="en-US" dirty="0"/>
            </a:br>
            <a:r>
              <a:rPr lang="en-US" dirty="0"/>
              <a:t>1. The Data Was too unruly/incomplete to evaluate the correlation between per pupil expenditure and education outcomes.</a:t>
            </a:r>
            <a:br>
              <a:rPr lang="en-US" dirty="0"/>
            </a:br>
            <a:br>
              <a:rPr lang="en-US" dirty="0"/>
            </a:br>
            <a:r>
              <a:rPr lang="en-US" dirty="0"/>
              <a:t>2. WE could better contrast Teacher Evaluations ratings and per pupil expenditure. This would be interesting Contrasting this correlation with the aforementioned statistics.</a:t>
            </a:r>
          </a:p>
        </p:txBody>
      </p:sp>
    </p:spTree>
    <p:extLst>
      <p:ext uri="{BB962C8B-B14F-4D97-AF65-F5344CB8AC3E}">
        <p14:creationId xmlns:p14="http://schemas.microsoft.com/office/powerpoint/2010/main" val="147701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ABF-3993-7A46-8DEA-DCAA186A3ADE}"/>
              </a:ext>
            </a:extLst>
          </p:cNvPr>
          <p:cNvSpPr>
            <a:spLocks noGrp="1"/>
          </p:cNvSpPr>
          <p:nvPr>
            <p:ph type="title"/>
          </p:nvPr>
        </p:nvSpPr>
        <p:spPr>
          <a:xfrm>
            <a:off x="703385" y="310661"/>
            <a:ext cx="10131425" cy="1456267"/>
          </a:xfrm>
        </p:spPr>
        <p:txBody>
          <a:bodyPr/>
          <a:lstStyle/>
          <a:p>
            <a:r>
              <a:rPr lang="en-US" dirty="0"/>
              <a:t>First We  Joined The Data Using the following methods. </a:t>
            </a:r>
          </a:p>
        </p:txBody>
      </p:sp>
      <p:pic>
        <p:nvPicPr>
          <p:cNvPr id="4" name="Picture 3">
            <a:extLst>
              <a:ext uri="{FF2B5EF4-FFF2-40B4-BE49-F238E27FC236}">
                <a16:creationId xmlns:a16="http://schemas.microsoft.com/office/drawing/2014/main" id="{37103ADF-F10D-A049-8287-6AB86FC54F44}"/>
              </a:ext>
            </a:extLst>
          </p:cNvPr>
          <p:cNvPicPr>
            <a:picLocks noChangeAspect="1"/>
          </p:cNvPicPr>
          <p:nvPr/>
        </p:nvPicPr>
        <p:blipFill>
          <a:blip r:embed="rId2"/>
          <a:stretch>
            <a:fillRect/>
          </a:stretch>
        </p:blipFill>
        <p:spPr>
          <a:xfrm>
            <a:off x="254000" y="1766928"/>
            <a:ext cx="11684000" cy="4940300"/>
          </a:xfrm>
          <a:prstGeom prst="rect">
            <a:avLst/>
          </a:prstGeom>
        </p:spPr>
      </p:pic>
    </p:spTree>
    <p:extLst>
      <p:ext uri="{BB962C8B-B14F-4D97-AF65-F5344CB8AC3E}">
        <p14:creationId xmlns:p14="http://schemas.microsoft.com/office/powerpoint/2010/main" val="2216373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90</TotalTime>
  <Words>180</Words>
  <Application>Microsoft Macintosh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Bang For Your Taxpayer Buck</vt:lpstr>
      <vt:lpstr>In 2015 the Governors’ office released a report on the failing state of education in New York State. Here were some key points…</vt:lpstr>
      <vt:lpstr>PowerPoint Presentation</vt:lpstr>
      <vt:lpstr>PowerPoint Presentation</vt:lpstr>
      <vt:lpstr>PowerPoint Presentation</vt:lpstr>
      <vt:lpstr>Given this Unsettling Trend, Our Team wanted to Use NY State DATA Verify these findings.</vt:lpstr>
      <vt:lpstr>Given this Unsettling Trend, Our Team wanted to Use NY State DATA Verify these findings.</vt:lpstr>
      <vt:lpstr>However Two things became clear after Reviewing the Available Data:   1. The Data Was too unruly/incomplete to evaluate the correlation between per pupil expenditure and education outcomes.  2. WE could better contrast Teacher Evaluations ratings and per pupil expenditure. This would be interesting Contrasting this correlation with the aforementioned statistics.</vt:lpstr>
      <vt:lpstr>First We  Joined The Data Using the following methods. </vt:lpstr>
      <vt:lpstr>PowerPoint Presentation</vt:lpstr>
      <vt:lpstr>PowerPoint Presentation</vt:lpstr>
      <vt:lpstr>Note We were only able to merge The Data for the Albany School District. </vt:lpstr>
      <vt:lpstr>Then We Cleaned the Data and prepared it for Analysis.</vt:lpstr>
      <vt:lpstr>Then We Cleaned the Data and prepared it for Analysis.</vt:lpstr>
      <vt:lpstr>Then we analyzed the data. </vt:lpstr>
      <vt:lpstr>Two Caveats:   1. Per pupil Expenditure was essentially a binary, since Expenditure only had two levels “Medium” and “High”. As Such this could have contributed to the strength of the correlation. 2. There were about 60K “Suppressed” Rattings which were removed for this analysis. This was still less than 10% of the total obseravtions.  </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 For Your Taxpayer Buck</dc:title>
  <dc:creator>Microsoft Office User</dc:creator>
  <cp:lastModifiedBy>Microsoft Office User</cp:lastModifiedBy>
  <cp:revision>8</cp:revision>
  <dcterms:created xsi:type="dcterms:W3CDTF">2018-10-21T13:57:10Z</dcterms:created>
  <dcterms:modified xsi:type="dcterms:W3CDTF">2018-10-21T15:27:49Z</dcterms:modified>
</cp:coreProperties>
</file>