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7" r:id="rId12"/>
    <p:sldId id="259" r:id="rId13"/>
    <p:sldId id="268" r:id="rId14"/>
    <p:sldId id="258" r:id="rId15"/>
    <p:sldId id="269" r:id="rId16"/>
    <p:sldId id="270" r:id="rId17"/>
    <p:sldId id="271" r:id="rId18"/>
    <p:sldId id="261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412F3-5D11-4364-A778-E8537CFA759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B013-A78E-4E63-9178-6DAB061DB2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8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8B013-A78E-4E63-9178-6DAB061DB2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71CFB-1063-450E-876D-F8353CDC9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F1A9C6-BAE2-414C-A98B-7269F279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9B64C-D782-40DE-8A58-28E40AD1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EBFB02-A7BB-4C9A-A3F7-C9F7ADC8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0D445E-94AE-446C-8479-7DFE3EB5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77F00-9C34-455A-864B-F1CD5977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ADF9C5-446B-41C9-B6DF-591084762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CC5055-8569-485F-92A4-FA01FC39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53F00E-C7C3-4FA0-A87C-3BDEECC2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08F156-B35D-434D-A856-3CFF85B7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3486DA-C3EC-428D-AA29-836B2AF9D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FEAD7F-B2F6-41A0-A3C6-B14E48E2D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2A3746-6468-4F00-B925-BA86FEC1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6A1EC8-A3AA-4E77-A1FF-A66E1785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E49C90-4847-4E81-AA25-9208171D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327D6-3427-4183-A5DB-6EFF64E5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74E60-6663-4ECE-BFFD-13905161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AD5D17-95D3-480F-A9E9-56F3110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9A62F6-D34A-4C7A-BCE7-513CB9DB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6D4193-BF47-4DC4-8536-CA066181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52555-AA93-4D74-AA11-9373750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FA20EB-44A3-4D18-B38D-C6C5817E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74CE30-9DFA-4636-8CBB-2DDEA4BE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B2F908-2E0A-4590-98F6-3945DA7C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EE79F2-0FF4-488F-B7B6-BAA6EFC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94BD6-39A9-4FA4-ABD0-E2FCCE75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FACF87-8A8F-4C46-B68C-633A1F2EE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8345AF-EE8A-41DA-9514-27E0718FF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0F14B9-8812-40A4-8B93-23263B0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127069-0A28-483E-AD41-17D621DC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F223B5-9DB7-46A7-A7BA-21F1F5F2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31A2F-28A7-48B2-BF66-A89196AA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75168C-0411-4E5E-9A2D-3519F178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602AAB-5FC4-4CD1-AC76-17712B6B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735830-1533-4E28-82C7-6E558E7D4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0607BC-D09D-4E3B-91DB-B935A3B9D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EB40B7-3E53-4C50-A348-8BE856C4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8CAA5D-F112-412F-89B2-EB7EBAB0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2594E1-F510-4304-B970-D28C254B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F34AC-2FF8-4BAF-A074-29509686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FBCFBA-BF7B-4893-9612-86ACE9F8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A1343C-AD61-4E5A-8805-8D92E287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7BEF24-38C3-4172-8DEB-92C3351A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531B65-BF52-4D42-81C4-0A2D270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53903A-365B-4124-8C1F-4EBBD0A3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E749DF-3FC7-4D42-B47B-DB510B8E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4620-AEBB-482F-94A6-B68E7FBA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0CCE14-E439-4720-8FD0-DDA5F62D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195DA1-F13D-4992-A3C5-34150DC4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6903A3-DCF5-427C-8E83-629DF82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046EA8-5898-4E87-BD65-65A2C3E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26D71A-F0DD-475B-AE8B-17CE43BD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A80A8-F802-462B-A1E3-311C1C9C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F2F06D-F274-43C9-B496-691BF75DC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6AF4CD-1BCD-4CB5-962C-5DC5D8D75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64B087-DB55-4831-B34A-F71F070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ABB90F-AE53-4F0C-9644-FB21906F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7BF0DE-4F03-4968-B90D-24F1D4CB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3F02EE1-2903-44B4-9333-7DA922CF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1ACCCB-4233-4FE4-89C6-B4016B7F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E555A8-39F2-4541-8CA6-A29DF2D93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F750-6B48-4386-9A0B-D3458DDD04FB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97BC63-AF97-4ACD-8301-3120C15A2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A35DC2-332E-455F-9E61-018D73426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876B-29A4-4CE3-917E-BB690B8C4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Pipeline</a:t>
            </a:r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3452945" y="3099259"/>
            <a:ext cx="2417696" cy="1266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Epochs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mean</a:t>
            </a:r>
            <a:r>
              <a:rPr lang="it-IT" dirty="0">
                <a:solidFill>
                  <a:sysClr val="windowText" lastClr="000000"/>
                </a:solidFill>
              </a:rPr>
              <a:t> and management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697667" y="3105617"/>
            <a:ext cx="2417696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Measures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3115363" y="3732438"/>
            <a:ext cx="337582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/>
          <p:nvPr/>
        </p:nvCxnSpPr>
        <p:spPr>
          <a:xfrm flipV="1">
            <a:off x="5870641" y="3732438"/>
            <a:ext cx="337582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208223" y="3105617"/>
            <a:ext cx="2417696" cy="1266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T test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/>
          <p:nvPr/>
        </p:nvCxnSpPr>
        <p:spPr>
          <a:xfrm flipV="1">
            <a:off x="8625919" y="3726080"/>
            <a:ext cx="337582" cy="31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8963501" y="3099259"/>
            <a:ext cx="2417696" cy="1266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Correlation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6E1661B-1EBD-492B-A99D-0E446C0AEF7F}"/>
              </a:ext>
            </a:extLst>
          </p:cNvPr>
          <p:cNvCxnSpPr>
            <a:cxnSpLocks/>
          </p:cNvCxnSpPr>
          <p:nvPr/>
        </p:nvCxnSpPr>
        <p:spPr>
          <a:xfrm rot="5400000" flipV="1">
            <a:off x="7215703" y="4539177"/>
            <a:ext cx="337582" cy="31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7512B1CB-F8A5-4760-B228-3C9E2B6C3164}"/>
              </a:ext>
            </a:extLst>
          </p:cNvPr>
          <p:cNvSpPr/>
          <p:nvPr/>
        </p:nvSpPr>
        <p:spPr>
          <a:xfrm>
            <a:off x="6174056" y="4709558"/>
            <a:ext cx="2417696" cy="126635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Classification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955B1EE-DCD4-4F82-8E34-59F8C0A38D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2524" y="2935237"/>
            <a:ext cx="337582" cy="31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358FCB6-7153-4DA4-8CC1-734333B06889}"/>
              </a:ext>
            </a:extLst>
          </p:cNvPr>
          <p:cNvSpPr/>
          <p:nvPr/>
        </p:nvSpPr>
        <p:spPr>
          <a:xfrm>
            <a:off x="6174056" y="1498497"/>
            <a:ext cx="2417696" cy="126635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External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statistical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analysis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Freccia angolare in su 13">
            <a:hlinkClick r:id="rId4" action="ppaction://hlinksldjump"/>
            <a:extLst>
              <a:ext uri="{FF2B5EF4-FFF2-40B4-BE49-F238E27FC236}">
                <a16:creationId xmlns:a16="http://schemas.microsoft.com/office/drawing/2014/main" id="{0B1EA134-03F8-4767-8167-0EAA44CE0092}"/>
              </a:ext>
            </a:extLst>
          </p:cNvPr>
          <p:cNvSpPr/>
          <p:nvPr/>
        </p:nvSpPr>
        <p:spPr>
          <a:xfrm flipV="1">
            <a:off x="10668000" y="6046018"/>
            <a:ext cx="1276790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FC3526-1FC5-404E-8CC3-9027641C188F}"/>
              </a:ext>
            </a:extLst>
          </p:cNvPr>
          <p:cNvSpPr txBox="1"/>
          <p:nvPr/>
        </p:nvSpPr>
        <p:spPr>
          <a:xfrm>
            <a:off x="10646980" y="5996936"/>
            <a:ext cx="1145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Detailed</a:t>
            </a:r>
            <a:r>
              <a:rPr lang="it-IT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06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 err="1"/>
              <a:t>Subjects</a:t>
            </a:r>
            <a:endParaRPr lang="en-US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8866788" y="186805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Output Data</a:t>
            </a:r>
            <a:endParaRPr lang="en-US" sz="800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8873533" y="2325966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Statistical Data</a:t>
            </a:r>
            <a:endParaRPr lang="en-US" sz="8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8866787" y="1408031"/>
            <a:ext cx="1043510" cy="29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Correlation</a:t>
            </a:r>
            <a:r>
              <a:rPr lang="it-IT" sz="1200" dirty="0"/>
              <a:t> </a:t>
            </a:r>
            <a:r>
              <a:rPr lang="it-IT" sz="800" dirty="0"/>
              <a:t>Data</a:t>
            </a:r>
            <a:endParaRPr lang="en-US" sz="1200" dirty="0"/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3318467" y="2258661"/>
            <a:ext cx="2194699" cy="41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3318466" y="1303765"/>
            <a:ext cx="3308979" cy="39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3325211" y="2258661"/>
            <a:ext cx="1073390" cy="140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3318467" y="1582151"/>
            <a:ext cx="1080134" cy="122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3579938" y="978132"/>
            <a:ext cx="5034779" cy="1964531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502232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Epochs</a:t>
            </a:r>
            <a:r>
              <a:rPr lang="it-IT" sz="800" dirty="0">
                <a:solidFill>
                  <a:sysClr val="windowText" lastClr="000000"/>
                </a:solidFill>
              </a:rPr>
              <a:t> </a:t>
            </a:r>
            <a:r>
              <a:rPr lang="it-IT" sz="800" dirty="0" err="1">
                <a:solidFill>
                  <a:sysClr val="windowText" lastClr="000000"/>
                </a:solidFill>
              </a:rPr>
              <a:t>mean</a:t>
            </a:r>
            <a:r>
              <a:rPr lang="it-IT" sz="800" dirty="0">
                <a:solidFill>
                  <a:sysClr val="windowText" lastClr="000000"/>
                </a:solidFill>
              </a:rPr>
              <a:t> and management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3907756" y="1704683"/>
            <a:ext cx="981689" cy="553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Measures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889445" y="1980275"/>
            <a:ext cx="132876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999527" y="1980270"/>
            <a:ext cx="1370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136600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T test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132738" y="1980270"/>
            <a:ext cx="137073" cy="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26981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Correlation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2284356" y="1735155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Sampling Frequency</a:t>
            </a:r>
            <a:endParaRPr lang="en-US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2277612" y="20194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Input Data</a:t>
            </a:r>
            <a:endParaRPr lang="en-US" sz="8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2281701" y="22919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Frequency </a:t>
            </a:r>
            <a:r>
              <a:rPr lang="it-IT" sz="800" dirty="0" err="1"/>
              <a:t>Bands</a:t>
            </a:r>
            <a:endParaRPr lang="en-US" sz="8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2274957" y="1474429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Epochs</a:t>
            </a:r>
            <a:endParaRPr lang="en-US" sz="800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3326098" y="1839076"/>
            <a:ext cx="57491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3326098" y="2111575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2274957" y="2564427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Subjects</a:t>
            </a:r>
            <a:endParaRPr lang="en-US" sz="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2274956" y="1196043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Locations</a:t>
            </a:r>
            <a:endParaRPr lang="en-US" sz="800" dirty="0"/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2978" y="1223132"/>
            <a:ext cx="175027" cy="224608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239732" y="1074835"/>
            <a:ext cx="147978" cy="110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8441992" y="1981870"/>
            <a:ext cx="0" cy="7684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891010" y="2258660"/>
            <a:ext cx="1557726" cy="490061"/>
          </a:xfrm>
          <a:prstGeom prst="bentConnector3">
            <a:avLst>
              <a:gd name="adj1" fmla="val -2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793932" y="2258660"/>
            <a:ext cx="1112662" cy="490061"/>
          </a:xfrm>
          <a:prstGeom prst="bentConnector3">
            <a:avLst>
              <a:gd name="adj1" fmla="val -3333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4639448" y="2258660"/>
            <a:ext cx="1125781" cy="490061"/>
          </a:xfrm>
          <a:prstGeom prst="bentConnector3">
            <a:avLst>
              <a:gd name="adj1" fmla="val -3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732511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865403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3DBFCBC-8E70-41B4-A8B0-C771089E4989}"/>
              </a:ext>
            </a:extLst>
          </p:cNvPr>
          <p:cNvSpPr txBox="1"/>
          <p:nvPr/>
        </p:nvSpPr>
        <p:spPr>
          <a:xfrm>
            <a:off x="92015" y="3429000"/>
            <a:ext cx="120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Sampling Frequency</a:t>
            </a:r>
            <a:r>
              <a:rPr lang="it-IT" dirty="0"/>
              <a:t>: sampling frequency of the input data</a:t>
            </a:r>
            <a:endParaRPr lang="en-US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6BC7A7-40FD-4165-9D62-86AD102CF581}"/>
              </a:ext>
            </a:extLst>
          </p:cNvPr>
          <p:cNvCxnSpPr>
            <a:endCxn id="81" idx="1"/>
          </p:cNvCxnSpPr>
          <p:nvPr/>
        </p:nvCxnSpPr>
        <p:spPr>
          <a:xfrm flipV="1">
            <a:off x="8441992" y="1975780"/>
            <a:ext cx="424796" cy="44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ccia angolare in su 35">
            <a:hlinkClick r:id="rId4" action="ppaction://hlinksldjump"/>
            <a:extLst>
              <a:ext uri="{FF2B5EF4-FFF2-40B4-BE49-F238E27FC236}">
                <a16:creationId xmlns:a16="http://schemas.microsoft.com/office/drawing/2014/main" id="{2CFEFA50-3BB3-4ACE-8E54-CF3BFBF10D98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35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 err="1"/>
              <a:t>Measures</a:t>
            </a:r>
            <a:endParaRPr lang="en-US" dirty="0"/>
          </a:p>
        </p:txBody>
      </p:sp>
      <p:sp>
        <p:nvSpPr>
          <p:cNvPr id="6" name="Rettangolo con angoli arrotondati 5">
            <a:hlinkClick r:id="rId2" action="ppaction://hlinksldjump"/>
            <a:extLst>
              <a:ext uri="{FF2B5EF4-FFF2-40B4-BE49-F238E27FC236}">
                <a16:creationId xmlns:a16="http://schemas.microsoft.com/office/drawing/2014/main" id="{82B9DD51-E7FB-49A5-9673-A731A1DD68F5}"/>
              </a:ext>
            </a:extLst>
          </p:cNvPr>
          <p:cNvSpPr/>
          <p:nvPr/>
        </p:nvSpPr>
        <p:spPr>
          <a:xfrm>
            <a:off x="1524000" y="966158"/>
            <a:ext cx="2294626" cy="1397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FOOOF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ttangolo con angoli arrotondati 8">
            <a:hlinkClick r:id="rId3" action="ppaction://hlinksldjump"/>
            <a:extLst>
              <a:ext uri="{FF2B5EF4-FFF2-40B4-BE49-F238E27FC236}">
                <a16:creationId xmlns:a16="http://schemas.microsoft.com/office/drawing/2014/main" id="{DB17F395-6AB2-42B1-8A4E-927DB9AD4F4C}"/>
              </a:ext>
            </a:extLst>
          </p:cNvPr>
          <p:cNvSpPr/>
          <p:nvPr/>
        </p:nvSpPr>
        <p:spPr>
          <a:xfrm>
            <a:off x="1524000" y="2730260"/>
            <a:ext cx="2294626" cy="1397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PSD relative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ttangolo con angoli arrotondati 9">
            <a:hlinkClick r:id="rId4" action="ppaction://hlinksldjump"/>
            <a:extLst>
              <a:ext uri="{FF2B5EF4-FFF2-40B4-BE49-F238E27FC236}">
                <a16:creationId xmlns:a16="http://schemas.microsoft.com/office/drawing/2014/main" id="{885CE3D3-A77D-445D-ABF3-30A07969812B}"/>
              </a:ext>
            </a:extLst>
          </p:cNvPr>
          <p:cNvSpPr/>
          <p:nvPr/>
        </p:nvSpPr>
        <p:spPr>
          <a:xfrm>
            <a:off x="1524000" y="4494363"/>
            <a:ext cx="2294626" cy="1397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Connectivity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Freccia angolare in su 10">
            <a:hlinkClick r:id="rId5" action="ppaction://hlinksldjump"/>
            <a:extLst>
              <a:ext uri="{FF2B5EF4-FFF2-40B4-BE49-F238E27FC236}">
                <a16:creationId xmlns:a16="http://schemas.microsoft.com/office/drawing/2014/main" id="{38F3B93A-4F54-4497-A25A-A000CE83CC23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Pipeline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3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PSD relative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5B9AD0-5830-4A7B-B82D-2A156A72F6BC}"/>
              </a:ext>
            </a:extLst>
          </p:cNvPr>
          <p:cNvSpPr txBox="1"/>
          <p:nvPr/>
        </p:nvSpPr>
        <p:spPr>
          <a:xfrm>
            <a:off x="0" y="9661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PSD relative over a </a:t>
            </a:r>
            <a:r>
              <a:rPr lang="it-IT" dirty="0" err="1"/>
              <a:t>total</a:t>
            </a:r>
            <a:r>
              <a:rPr lang="it-IT" dirty="0"/>
              <a:t> band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Welch’s</a:t>
            </a:r>
            <a:r>
              <a:rPr lang="it-IT" dirty="0"/>
              <a:t> power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FEDAAA-53E0-49C1-9FDD-94494AC576CD}"/>
              </a:ext>
            </a:extLst>
          </p:cNvPr>
          <p:cNvSpPr txBox="1"/>
          <p:nvPr/>
        </p:nvSpPr>
        <p:spPr>
          <a:xfrm>
            <a:off x="92015" y="1335490"/>
            <a:ext cx="1200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en-US" b="1" dirty="0" err="1"/>
              <a:t>PSDr</a:t>
            </a:r>
            <a:r>
              <a:rPr lang="en-US" dirty="0"/>
              <a:t> computes the Power Spectral Density relative over a total band (defined by the user or not) using the Welch’s power formulation.</a:t>
            </a:r>
          </a:p>
          <a:p>
            <a:r>
              <a:rPr lang="en-US" dirty="0"/>
              <a:t>It saves a 3D matrix named </a:t>
            </a:r>
            <a:r>
              <a:rPr lang="en-US" b="1" dirty="0" err="1"/>
              <a:t>psd</a:t>
            </a:r>
            <a:r>
              <a:rPr lang="en-US" dirty="0"/>
              <a:t> (bands*epochs*locations) for each input EEG matrix (locations*time) related to the scalp or to the sources of a folder which contains all and only the EEG matrices.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446287-09D2-4E34-975B-6AEAC79FBA17}"/>
              </a:ext>
            </a:extLst>
          </p:cNvPr>
          <p:cNvSpPr txBox="1"/>
          <p:nvPr/>
        </p:nvSpPr>
        <p:spPr>
          <a:xfrm>
            <a:off x="92015" y="3429000"/>
            <a:ext cx="12007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PSDr</a:t>
            </a:r>
            <a:r>
              <a:rPr lang="en-US" b="1" dirty="0"/>
              <a:t>(</a:t>
            </a:r>
            <a:r>
              <a:rPr lang="en-US" b="1" dirty="0" err="1"/>
              <a:t>fs,cf</a:t>
            </a:r>
            <a:r>
              <a:rPr lang="en-US" b="1" dirty="0"/>
              <a:t>, </a:t>
            </a:r>
            <a:r>
              <a:rPr lang="en-US" b="1" dirty="0" err="1"/>
              <a:t>nEpochs,dt,inDir,outDir,tStart</a:t>
            </a:r>
            <a:r>
              <a:rPr lang="en-US" b="1" dirty="0"/>
              <a:t>, </a:t>
            </a:r>
            <a:r>
              <a:rPr lang="en-US" b="1" dirty="0" err="1"/>
              <a:t>cfstart</a:t>
            </a:r>
            <a:r>
              <a:rPr lang="en-US" b="1" dirty="0"/>
              <a:t>, </a:t>
            </a:r>
            <a:r>
              <a:rPr lang="en-US" b="1" dirty="0" err="1"/>
              <a:t>cfstop</a:t>
            </a:r>
            <a:r>
              <a:rPr lang="en-US" b="1" dirty="0"/>
              <a:t>)</a:t>
            </a:r>
          </a:p>
          <a:p>
            <a:r>
              <a:rPr lang="en-US" dirty="0"/>
              <a:t>   </a:t>
            </a:r>
            <a:r>
              <a:rPr lang="en-US" b="1" dirty="0"/>
              <a:t>fs</a:t>
            </a:r>
            <a:r>
              <a:rPr lang="en-US" dirty="0"/>
              <a:t> is the sampling frequency</a:t>
            </a:r>
          </a:p>
          <a:p>
            <a:r>
              <a:rPr lang="en-US" dirty="0"/>
              <a:t>   </a:t>
            </a:r>
            <a:r>
              <a:rPr lang="en-US" b="1" dirty="0" err="1"/>
              <a:t>cf</a:t>
            </a:r>
            <a:r>
              <a:rPr lang="en-US" dirty="0"/>
              <a:t> is an array containing the cut frequencies (es, [1 4 8 13 30 40])</a:t>
            </a:r>
          </a:p>
          <a:p>
            <a:r>
              <a:rPr lang="en-US" dirty="0"/>
              <a:t>   </a:t>
            </a:r>
            <a:r>
              <a:rPr lang="en-US" b="1" dirty="0" err="1"/>
              <a:t>nEpochs</a:t>
            </a:r>
            <a:r>
              <a:rPr lang="en-US" dirty="0"/>
              <a:t> contains the number of epochs to compute</a:t>
            </a:r>
          </a:p>
          <a:p>
            <a:r>
              <a:rPr lang="en-US" dirty="0"/>
              <a:t>   </a:t>
            </a:r>
            <a:r>
              <a:rPr lang="en-US" b="1" dirty="0"/>
              <a:t>dt</a:t>
            </a:r>
            <a:r>
              <a:rPr lang="en-US" dirty="0"/>
              <a:t> contains the time (in seconds) of each epoch</a:t>
            </a:r>
          </a:p>
          <a:p>
            <a:r>
              <a:rPr lang="en-US" dirty="0"/>
              <a:t>   </a:t>
            </a:r>
            <a:r>
              <a:rPr lang="en-US" b="1" dirty="0" err="1"/>
              <a:t>inDir</a:t>
            </a:r>
            <a:r>
              <a:rPr lang="en-US" dirty="0"/>
              <a:t> is the directory containing each case</a:t>
            </a:r>
          </a:p>
          <a:p>
            <a:r>
              <a:rPr lang="en-US" dirty="0"/>
              <a:t>   </a:t>
            </a:r>
            <a:r>
              <a:rPr lang="en-US" b="1" dirty="0" err="1"/>
              <a:t>outDirs</a:t>
            </a:r>
            <a:r>
              <a:rPr lang="en-US" dirty="0"/>
              <a:t> are the directories where saving each computation of the respective measure</a:t>
            </a:r>
          </a:p>
          <a:p>
            <a:r>
              <a:rPr lang="en-US" dirty="0"/>
              <a:t>   </a:t>
            </a:r>
            <a:r>
              <a:rPr lang="en-US" b="1" dirty="0" err="1"/>
              <a:t>tStart</a:t>
            </a:r>
            <a:r>
              <a:rPr lang="en-US" dirty="0"/>
              <a:t> is the starting time (in seconds) to </a:t>
            </a:r>
            <a:r>
              <a:rPr lang="en-US" dirty="0" err="1"/>
              <a:t>computate</a:t>
            </a:r>
            <a:r>
              <a:rPr lang="en-US" dirty="0"/>
              <a:t> the first sample of the first epoch (0 as default)</a:t>
            </a:r>
          </a:p>
          <a:p>
            <a:r>
              <a:rPr lang="en-US" dirty="0"/>
              <a:t>   </a:t>
            </a:r>
            <a:r>
              <a:rPr lang="en-US" b="1" dirty="0" err="1"/>
              <a:t>cfstart</a:t>
            </a:r>
            <a:r>
              <a:rPr lang="en-US" dirty="0"/>
              <a:t> is the index of the first minimum </a:t>
            </a:r>
            <a:r>
              <a:rPr lang="en-US" dirty="0" err="1"/>
              <a:t>cf</a:t>
            </a:r>
            <a:r>
              <a:rPr lang="en-US" dirty="0"/>
              <a:t> value's step to save (1 as default)</a:t>
            </a:r>
          </a:p>
          <a:p>
            <a:r>
              <a:rPr lang="en-US" dirty="0"/>
              <a:t>   </a:t>
            </a:r>
            <a:r>
              <a:rPr lang="en-US" b="1" dirty="0" err="1"/>
              <a:t>cfstop</a:t>
            </a:r>
            <a:r>
              <a:rPr lang="en-US" dirty="0"/>
              <a:t> is the index of the last maximum </a:t>
            </a:r>
            <a:r>
              <a:rPr lang="en-US" dirty="0" err="1"/>
              <a:t>cf</a:t>
            </a:r>
            <a:r>
              <a:rPr lang="en-US" dirty="0"/>
              <a:t> value's step to save (length(</a:t>
            </a:r>
            <a:r>
              <a:rPr lang="en-US" dirty="0" err="1"/>
              <a:t>cf</a:t>
            </a:r>
            <a:r>
              <a:rPr lang="en-US" dirty="0"/>
              <a:t>) as default)</a:t>
            </a:r>
          </a:p>
          <a:p>
            <a:r>
              <a:rPr lang="en-US" dirty="0"/>
              <a:t>   </a:t>
            </a:r>
            <a:r>
              <a:rPr lang="en-US" b="1" dirty="0" err="1"/>
              <a:t>relBand</a:t>
            </a:r>
            <a:r>
              <a:rPr lang="en-US" dirty="0"/>
              <a:t> is the band used to obtain the relative PSD (</a:t>
            </a:r>
            <a:r>
              <a:rPr lang="da-DK" dirty="0"/>
              <a:t>[min(min(cf),1) max(max(cf),40)]</a:t>
            </a:r>
            <a:r>
              <a:rPr lang="en-US" dirty="0"/>
              <a:t> as default)</a:t>
            </a:r>
          </a:p>
          <a:p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63DF308-F698-43D2-8A1D-32C8077DA72F}"/>
              </a:ext>
            </a:extLst>
          </p:cNvPr>
          <p:cNvSpPr/>
          <p:nvPr/>
        </p:nvSpPr>
        <p:spPr>
          <a:xfrm>
            <a:off x="5594230" y="2681839"/>
            <a:ext cx="1003540" cy="601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PSDr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2B19A0B-5C42-4CDD-BBF8-46979F6BE76B}"/>
              </a:ext>
            </a:extLst>
          </p:cNvPr>
          <p:cNvCxnSpPr>
            <a:endCxn id="11" idx="1"/>
          </p:cNvCxnSpPr>
          <p:nvPr/>
        </p:nvCxnSpPr>
        <p:spPr>
          <a:xfrm>
            <a:off x="4779034" y="2982409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625D91-3705-4D69-BAD1-0C134A3D4DCA}"/>
              </a:ext>
            </a:extLst>
          </p:cNvPr>
          <p:cNvCxnSpPr/>
          <p:nvPr/>
        </p:nvCxnSpPr>
        <p:spPr>
          <a:xfrm>
            <a:off x="6597770" y="2982408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A925BB-B57E-4925-9669-EFE9577C1A89}"/>
              </a:ext>
            </a:extLst>
          </p:cNvPr>
          <p:cNvSpPr txBox="1"/>
          <p:nvPr/>
        </p:nvSpPr>
        <p:spPr>
          <a:xfrm>
            <a:off x="7499231" y="2707273"/>
            <a:ext cx="2369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psd</a:t>
            </a:r>
            <a:endParaRPr lang="it-IT" sz="1600" b="1" dirty="0"/>
          </a:p>
          <a:p>
            <a:pPr algn="ctr"/>
            <a:r>
              <a:rPr lang="it-IT" sz="1600" dirty="0"/>
              <a:t>(</a:t>
            </a:r>
            <a:r>
              <a:rPr lang="it-IT" sz="1600" dirty="0" err="1"/>
              <a:t>bands</a:t>
            </a:r>
            <a:r>
              <a:rPr lang="it-IT" sz="1600" dirty="0"/>
              <a:t>*</a:t>
            </a:r>
            <a:r>
              <a:rPr lang="it-IT" sz="1600" dirty="0" err="1"/>
              <a:t>epochs</a:t>
            </a:r>
            <a:r>
              <a:rPr lang="it-IT" sz="1600" dirty="0"/>
              <a:t>*locations)</a:t>
            </a:r>
            <a:endParaRPr lang="en-US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0E7932-D6F0-46D5-8916-68D5CEFB004E}"/>
              </a:ext>
            </a:extLst>
          </p:cNvPr>
          <p:cNvSpPr txBox="1"/>
          <p:nvPr/>
        </p:nvSpPr>
        <p:spPr>
          <a:xfrm>
            <a:off x="3134263" y="2707272"/>
            <a:ext cx="155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EEG</a:t>
            </a:r>
            <a:r>
              <a:rPr lang="it-IT" sz="1600" dirty="0"/>
              <a:t> </a:t>
            </a:r>
          </a:p>
          <a:p>
            <a:pPr algn="ctr"/>
            <a:r>
              <a:rPr lang="it-IT" sz="1600" dirty="0"/>
              <a:t>(locations*time)</a:t>
            </a:r>
            <a:endParaRPr lang="en-US" sz="1600" dirty="0"/>
          </a:p>
        </p:txBody>
      </p:sp>
      <p:sp>
        <p:nvSpPr>
          <p:cNvPr id="26" name="Freccia angolare in su 25">
            <a:hlinkClick r:id="rId2" action="ppaction://hlinksldjump"/>
            <a:extLst>
              <a:ext uri="{FF2B5EF4-FFF2-40B4-BE49-F238E27FC236}">
                <a16:creationId xmlns:a16="http://schemas.microsoft.com/office/drawing/2014/main" id="{5A459D32-2432-49EE-ACD6-DCD49EA31132}"/>
              </a:ext>
            </a:extLst>
          </p:cNvPr>
          <p:cNvSpPr/>
          <p:nvPr/>
        </p:nvSpPr>
        <p:spPr>
          <a:xfrm flipH="1">
            <a:off x="96634" y="45269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it-IT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Measures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8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FOOOF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5B9AD0-5830-4A7B-B82D-2A156A72F6BC}"/>
              </a:ext>
            </a:extLst>
          </p:cNvPr>
          <p:cNvSpPr txBox="1"/>
          <p:nvPr/>
        </p:nvSpPr>
        <p:spPr>
          <a:xfrm>
            <a:off x="0" y="9661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Parametrization</a:t>
            </a:r>
            <a:r>
              <a:rPr lang="it-IT" dirty="0"/>
              <a:t> of the </a:t>
            </a:r>
            <a:r>
              <a:rPr lang="it-IT" dirty="0" err="1"/>
              <a:t>neural</a:t>
            </a:r>
            <a:r>
              <a:rPr lang="it-IT" dirty="0"/>
              <a:t> power </a:t>
            </a:r>
            <a:r>
              <a:rPr lang="it-IT" dirty="0" err="1"/>
              <a:t>spectrum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FEDAAA-53E0-49C1-9FDD-94494AC576CD}"/>
              </a:ext>
            </a:extLst>
          </p:cNvPr>
          <p:cNvSpPr txBox="1"/>
          <p:nvPr/>
        </p:nvSpPr>
        <p:spPr>
          <a:xfrm>
            <a:off x="92015" y="1335490"/>
            <a:ext cx="120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FOOOFer</a:t>
            </a:r>
            <a:r>
              <a:rPr lang="en-US" dirty="0"/>
              <a:t> parameterizes the neural power spectra using the Haller et al. method.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446287-09D2-4E34-975B-6AEAC79FBA17}"/>
              </a:ext>
            </a:extLst>
          </p:cNvPr>
          <p:cNvSpPr txBox="1"/>
          <p:nvPr/>
        </p:nvSpPr>
        <p:spPr>
          <a:xfrm>
            <a:off x="92015" y="2462696"/>
            <a:ext cx="12007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FOOOFer</a:t>
            </a:r>
            <a:r>
              <a:rPr lang="en-US" b="1" dirty="0"/>
              <a:t>(fs, </a:t>
            </a:r>
            <a:r>
              <a:rPr lang="en-US" b="1" dirty="0" err="1"/>
              <a:t>cf</a:t>
            </a:r>
            <a:r>
              <a:rPr lang="en-US" b="1" dirty="0"/>
              <a:t>, </a:t>
            </a:r>
            <a:r>
              <a:rPr lang="en-US" b="1" dirty="0" err="1"/>
              <a:t>nEpochs</a:t>
            </a:r>
            <a:r>
              <a:rPr lang="en-US" b="1" dirty="0"/>
              <a:t>, dt, </a:t>
            </a:r>
            <a:r>
              <a:rPr lang="en-US" b="1" dirty="0" err="1"/>
              <a:t>inDir</a:t>
            </a:r>
            <a:r>
              <a:rPr lang="en-US" b="1" dirty="0"/>
              <a:t>, </a:t>
            </a:r>
            <a:r>
              <a:rPr lang="en-US" b="1" dirty="0" err="1"/>
              <a:t>outDirs</a:t>
            </a:r>
            <a:r>
              <a:rPr lang="en-US" b="1" dirty="0"/>
              <a:t>, </a:t>
            </a:r>
            <a:r>
              <a:rPr lang="en-US" b="1" dirty="0" err="1"/>
              <a:t>tStart</a:t>
            </a:r>
            <a:r>
              <a:rPr lang="en-US" b="1" dirty="0"/>
              <a:t>, </a:t>
            </a:r>
            <a:r>
              <a:rPr lang="en-US" b="1" dirty="0" err="1"/>
              <a:t>outTypes</a:t>
            </a:r>
            <a:r>
              <a:rPr lang="en-US" b="1" dirty="0"/>
              <a:t>)</a:t>
            </a:r>
          </a:p>
          <a:p>
            <a:r>
              <a:rPr lang="en-US" dirty="0"/>
              <a:t>  </a:t>
            </a:r>
            <a:r>
              <a:rPr lang="en-US" b="1" dirty="0"/>
              <a:t> fs </a:t>
            </a:r>
            <a:r>
              <a:rPr lang="en-US" dirty="0"/>
              <a:t>is the sampling frequency</a:t>
            </a:r>
          </a:p>
          <a:p>
            <a:r>
              <a:rPr lang="en-US" dirty="0"/>
              <a:t>   </a:t>
            </a:r>
            <a:r>
              <a:rPr lang="en-US" b="1" dirty="0" err="1"/>
              <a:t>cf</a:t>
            </a:r>
            <a:r>
              <a:rPr lang="en-US" dirty="0"/>
              <a:t> is an array containing the cut frequencies (es, [1 40])</a:t>
            </a:r>
          </a:p>
          <a:p>
            <a:r>
              <a:rPr lang="en-US" dirty="0"/>
              <a:t>   </a:t>
            </a:r>
            <a:r>
              <a:rPr lang="en-US" b="1" dirty="0" err="1"/>
              <a:t>nEpochs</a:t>
            </a:r>
            <a:r>
              <a:rPr lang="en-US" dirty="0"/>
              <a:t> contains the number of epochs to compute</a:t>
            </a:r>
          </a:p>
          <a:p>
            <a:r>
              <a:rPr lang="en-US" dirty="0"/>
              <a:t>   </a:t>
            </a:r>
            <a:r>
              <a:rPr lang="en-US" b="1" dirty="0"/>
              <a:t>dt</a:t>
            </a:r>
            <a:r>
              <a:rPr lang="en-US" dirty="0"/>
              <a:t> contains the time (in seconds) of each epoch</a:t>
            </a:r>
          </a:p>
          <a:p>
            <a:r>
              <a:rPr lang="en-US" b="1" dirty="0"/>
              <a:t>   </a:t>
            </a:r>
            <a:r>
              <a:rPr lang="en-US" b="1" dirty="0" err="1"/>
              <a:t>inDir</a:t>
            </a:r>
            <a:r>
              <a:rPr lang="en-US" b="1" dirty="0"/>
              <a:t> </a:t>
            </a:r>
            <a:r>
              <a:rPr lang="en-US" dirty="0"/>
              <a:t>is the directory containing each case</a:t>
            </a:r>
          </a:p>
          <a:p>
            <a:r>
              <a:rPr lang="en-US" dirty="0"/>
              <a:t>   </a:t>
            </a:r>
            <a:r>
              <a:rPr lang="en-US" b="1" dirty="0" err="1"/>
              <a:t>outDirs</a:t>
            </a:r>
            <a:r>
              <a:rPr lang="en-US" dirty="0"/>
              <a:t> is the list of the directories, written as strings in an array, where saving each computation (for example</a:t>
            </a:r>
          </a:p>
          <a:p>
            <a:r>
              <a:rPr lang="en-US" dirty="0"/>
              <a:t>  	 ["C:\offset\", "C:\exponent"])</a:t>
            </a:r>
          </a:p>
          <a:p>
            <a:r>
              <a:rPr lang="en-US" dirty="0"/>
              <a:t>  </a:t>
            </a:r>
            <a:r>
              <a:rPr lang="en-US" b="1" dirty="0"/>
              <a:t> </a:t>
            </a:r>
            <a:r>
              <a:rPr lang="en-US" b="1" dirty="0" err="1"/>
              <a:t>tStart</a:t>
            </a:r>
            <a:r>
              <a:rPr lang="en-US" b="1" dirty="0"/>
              <a:t> </a:t>
            </a:r>
            <a:r>
              <a:rPr lang="en-US" dirty="0"/>
              <a:t>is the starting time (in seconds) to </a:t>
            </a:r>
            <a:r>
              <a:rPr lang="en-US" dirty="0" err="1"/>
              <a:t>computate</a:t>
            </a:r>
            <a:r>
              <a:rPr lang="en-US" dirty="0"/>
              <a:t> the first sample of the first epoch</a:t>
            </a:r>
          </a:p>
          <a:p>
            <a:r>
              <a:rPr lang="en-US" dirty="0"/>
              <a:t>   </a:t>
            </a:r>
            <a:r>
              <a:rPr lang="en-US" b="1" dirty="0" err="1"/>
              <a:t>outTypes</a:t>
            </a:r>
            <a:r>
              <a:rPr lang="en-US" dirty="0"/>
              <a:t> is the list of variables to save (offset, exponent, peak parameters, gaussian parameters, error, r squared, </a:t>
            </a:r>
            <a:r>
              <a:rPr lang="en-US" dirty="0" err="1"/>
              <a:t>fooofed</a:t>
            </a:r>
            <a:r>
              <a:rPr lang="en-US" dirty="0"/>
              <a:t> </a:t>
            </a:r>
          </a:p>
          <a:p>
            <a:r>
              <a:rPr lang="en-US" dirty="0"/>
              <a:t>   	spectrum, </a:t>
            </a:r>
            <a:r>
              <a:rPr lang="en-US" dirty="0" err="1"/>
              <a:t>bg</a:t>
            </a:r>
            <a:r>
              <a:rPr lang="en-US" dirty="0"/>
              <a:t> fit, power spectrum), </a:t>
            </a:r>
            <a:r>
              <a:rPr lang="en-US" dirty="0" err="1"/>
              <a:t>writen</a:t>
            </a:r>
            <a:r>
              <a:rPr lang="en-US" dirty="0"/>
              <a:t> in an array as strings in the same order as their output directories in the 	variable </a:t>
            </a:r>
            <a:r>
              <a:rPr lang="en-US" dirty="0" err="1"/>
              <a:t>outDirs</a:t>
            </a:r>
            <a:r>
              <a:rPr lang="en-US" dirty="0"/>
              <a:t> (es. </a:t>
            </a:r>
            <a:r>
              <a:rPr lang="en-US" dirty="0" err="1"/>
              <a:t>outDirs</a:t>
            </a:r>
            <a:r>
              <a:rPr lang="en-US" dirty="0"/>
              <a:t>=["C:\offset\", "C:\exponent", "C:\bg_fit"],  </a:t>
            </a:r>
            <a:r>
              <a:rPr lang="en-US" dirty="0" err="1"/>
              <a:t>outTypes</a:t>
            </a:r>
            <a:r>
              <a:rPr lang="en-US" dirty="0"/>
              <a:t>=["offset", "exponent", "</a:t>
            </a:r>
            <a:r>
              <a:rPr lang="en-US" dirty="0" err="1"/>
              <a:t>bg</a:t>
            </a:r>
            <a:r>
              <a:rPr lang="en-US" dirty="0"/>
              <a:t> fit"])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63DF308-F698-43D2-8A1D-32C8077DA72F}"/>
              </a:ext>
            </a:extLst>
          </p:cNvPr>
          <p:cNvSpPr/>
          <p:nvPr/>
        </p:nvSpPr>
        <p:spPr>
          <a:xfrm>
            <a:off x="5386476" y="1732932"/>
            <a:ext cx="1419048" cy="601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FOOOFer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2B19A0B-5C42-4CDD-BBF8-46979F6BE76B}"/>
              </a:ext>
            </a:extLst>
          </p:cNvPr>
          <p:cNvCxnSpPr>
            <a:cxnSpLocks/>
          </p:cNvCxnSpPr>
          <p:nvPr/>
        </p:nvCxnSpPr>
        <p:spPr>
          <a:xfrm>
            <a:off x="4523116" y="2033501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625D91-3705-4D69-BAD1-0C134A3D4DCA}"/>
              </a:ext>
            </a:extLst>
          </p:cNvPr>
          <p:cNvCxnSpPr/>
          <p:nvPr/>
        </p:nvCxnSpPr>
        <p:spPr>
          <a:xfrm>
            <a:off x="6804806" y="2033503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A925BB-B57E-4925-9669-EFE9577C1A89}"/>
              </a:ext>
            </a:extLst>
          </p:cNvPr>
          <p:cNvSpPr txBox="1"/>
          <p:nvPr/>
        </p:nvSpPr>
        <p:spPr>
          <a:xfrm>
            <a:off x="7108171" y="1833445"/>
            <a:ext cx="223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parameters</a:t>
            </a:r>
            <a:endParaRPr lang="en-US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0E7932-D6F0-46D5-8916-68D5CEFB004E}"/>
              </a:ext>
            </a:extLst>
          </p:cNvPr>
          <p:cNvSpPr txBox="1"/>
          <p:nvPr/>
        </p:nvSpPr>
        <p:spPr>
          <a:xfrm>
            <a:off x="2909975" y="1758367"/>
            <a:ext cx="155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EEG</a:t>
            </a:r>
            <a:r>
              <a:rPr lang="it-IT" sz="1600" dirty="0"/>
              <a:t> </a:t>
            </a:r>
          </a:p>
          <a:p>
            <a:pPr algn="ctr"/>
            <a:r>
              <a:rPr lang="it-IT" sz="1600" dirty="0"/>
              <a:t>(locations*time)</a:t>
            </a:r>
            <a:endParaRPr lang="en-US" sz="1600" dirty="0"/>
          </a:p>
        </p:txBody>
      </p:sp>
      <p:sp>
        <p:nvSpPr>
          <p:cNvPr id="21" name="Freccia angolare in su 20">
            <a:hlinkClick r:id="rId2" action="ppaction://hlinksldjump"/>
            <a:extLst>
              <a:ext uri="{FF2B5EF4-FFF2-40B4-BE49-F238E27FC236}">
                <a16:creationId xmlns:a16="http://schemas.microsoft.com/office/drawing/2014/main" id="{F490FC57-8776-478F-A0E4-BF12F41524EA}"/>
              </a:ext>
            </a:extLst>
          </p:cNvPr>
          <p:cNvSpPr/>
          <p:nvPr/>
        </p:nvSpPr>
        <p:spPr>
          <a:xfrm flipH="1">
            <a:off x="92015" y="44917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it-IT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Measures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4A0C208E-A948-4100-9DE8-3C3FE2DB3116}"/>
              </a:ext>
            </a:extLst>
          </p:cNvPr>
          <p:cNvSpPr/>
          <p:nvPr/>
        </p:nvSpPr>
        <p:spPr>
          <a:xfrm>
            <a:off x="6180465" y="5998570"/>
            <a:ext cx="2019298" cy="745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Peaks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140DDAAA-615B-4B30-8ED6-617C6FE6F2CB}"/>
              </a:ext>
            </a:extLst>
          </p:cNvPr>
          <p:cNvSpPr/>
          <p:nvPr/>
        </p:nvSpPr>
        <p:spPr>
          <a:xfrm>
            <a:off x="3748171" y="5998570"/>
            <a:ext cx="2019298" cy="745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Power </a:t>
            </a:r>
            <a:r>
              <a:rPr lang="it-IT" dirty="0" err="1">
                <a:solidFill>
                  <a:sysClr val="windowText" lastClr="000000"/>
                </a:solidFill>
              </a:rPr>
              <a:t>spectra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ttangolo con angoli arrotondati 18">
            <a:hlinkClick r:id="rId5" action="ppaction://hlinksldjump"/>
            <a:extLst>
              <a:ext uri="{FF2B5EF4-FFF2-40B4-BE49-F238E27FC236}">
                <a16:creationId xmlns:a16="http://schemas.microsoft.com/office/drawing/2014/main" id="{FBC0707A-BE35-42B3-95C6-34C80C2E3CC8}"/>
              </a:ext>
            </a:extLst>
          </p:cNvPr>
          <p:cNvSpPr/>
          <p:nvPr/>
        </p:nvSpPr>
        <p:spPr>
          <a:xfrm>
            <a:off x="1315877" y="5998570"/>
            <a:ext cx="2019298" cy="745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Aperiodic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parameters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ttangolo con angoli arrotondati 19">
            <a:hlinkClick r:id="rId6" action="ppaction://hlinksldjump"/>
            <a:extLst>
              <a:ext uri="{FF2B5EF4-FFF2-40B4-BE49-F238E27FC236}">
                <a16:creationId xmlns:a16="http://schemas.microsoft.com/office/drawing/2014/main" id="{7BF4B030-4E91-4290-8EB8-E15B27BF517E}"/>
              </a:ext>
            </a:extLst>
          </p:cNvPr>
          <p:cNvSpPr/>
          <p:nvPr/>
        </p:nvSpPr>
        <p:spPr>
          <a:xfrm>
            <a:off x="8609162" y="5998570"/>
            <a:ext cx="2019298" cy="745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Goodness</a:t>
            </a:r>
            <a:r>
              <a:rPr lang="it-IT" dirty="0">
                <a:solidFill>
                  <a:sysClr val="windowText" lastClr="000000"/>
                </a:solidFill>
              </a:rPr>
              <a:t> of fit </a:t>
            </a:r>
            <a:r>
              <a:rPr lang="it-IT" dirty="0" err="1">
                <a:solidFill>
                  <a:sysClr val="windowText" lastClr="000000"/>
                </a:solidFill>
              </a:rPr>
              <a:t>metrics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2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 err="1"/>
              <a:t>Aperiodic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32280A-BAC2-4265-8746-E2B01CF8EA90}"/>
              </a:ext>
            </a:extLst>
          </p:cNvPr>
          <p:cNvSpPr txBox="1"/>
          <p:nvPr/>
        </p:nvSpPr>
        <p:spPr>
          <a:xfrm>
            <a:off x="0" y="96344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Offset</a:t>
            </a:r>
            <a:r>
              <a:rPr lang="it-IT" dirty="0"/>
              <a:t>: </a:t>
            </a:r>
            <a:r>
              <a:rPr lang="it-IT" dirty="0" err="1"/>
              <a:t>aperiodic</a:t>
            </a:r>
            <a:r>
              <a:rPr lang="it-IT" dirty="0"/>
              <a:t> broadband offset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err="1"/>
              <a:t>Exponent</a:t>
            </a:r>
            <a:r>
              <a:rPr lang="it-IT" dirty="0"/>
              <a:t>: </a:t>
            </a:r>
            <a:r>
              <a:rPr lang="it-IT" dirty="0" err="1"/>
              <a:t>aperiodic</a:t>
            </a:r>
            <a:r>
              <a:rPr lang="it-IT" dirty="0"/>
              <a:t> </a:t>
            </a:r>
            <a:r>
              <a:rPr lang="it-IT" dirty="0" err="1"/>
              <a:t>slope</a:t>
            </a:r>
            <a:endParaRPr lang="en-US" dirty="0"/>
          </a:p>
        </p:txBody>
      </p:sp>
      <p:sp>
        <p:nvSpPr>
          <p:cNvPr id="16" name="Freccia angolare in su 15">
            <a:hlinkClick r:id="rId2" action="ppaction://hlinksldjump"/>
            <a:extLst>
              <a:ext uri="{FF2B5EF4-FFF2-40B4-BE49-F238E27FC236}">
                <a16:creationId xmlns:a16="http://schemas.microsoft.com/office/drawing/2014/main" id="{6C1D0929-5097-45BC-A4FD-15BB614711C0}"/>
              </a:ext>
            </a:extLst>
          </p:cNvPr>
          <p:cNvSpPr/>
          <p:nvPr/>
        </p:nvSpPr>
        <p:spPr>
          <a:xfrm flipH="1">
            <a:off x="96634" y="45269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FOOOF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6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 err="1"/>
              <a:t>Goodness</a:t>
            </a:r>
            <a:r>
              <a:rPr lang="it-IT" dirty="0"/>
              <a:t> of fit </a:t>
            </a:r>
            <a:r>
              <a:rPr lang="it-IT" dirty="0" err="1"/>
              <a:t>metrics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32280A-BAC2-4265-8746-E2B01CF8EA90}"/>
              </a:ext>
            </a:extLst>
          </p:cNvPr>
          <p:cNvSpPr txBox="1"/>
          <p:nvPr/>
        </p:nvSpPr>
        <p:spPr>
          <a:xfrm>
            <a:off x="0" y="96344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</a:t>
            </a:r>
            <a:r>
              <a:rPr lang="it-IT" b="1" baseline="30000" dirty="0"/>
              <a:t>2</a:t>
            </a:r>
            <a:r>
              <a:rPr lang="it-IT" dirty="0"/>
              <a:t> (</a:t>
            </a:r>
            <a:r>
              <a:rPr lang="it-IT" b="1" dirty="0"/>
              <a:t>R </a:t>
            </a:r>
            <a:r>
              <a:rPr lang="it-IT" b="1" dirty="0" err="1"/>
              <a:t>squared</a:t>
            </a:r>
            <a:r>
              <a:rPr lang="it-IT" dirty="0"/>
              <a:t>):  </a:t>
            </a:r>
            <a:r>
              <a:rPr lang="it-IT" dirty="0" err="1"/>
              <a:t>coefficient</a:t>
            </a:r>
            <a:r>
              <a:rPr lang="it-IT" dirty="0"/>
              <a:t> of </a:t>
            </a:r>
            <a:r>
              <a:rPr lang="it-IT" dirty="0" err="1"/>
              <a:t>determination</a:t>
            </a:r>
            <a:r>
              <a:rPr lang="it-IT" dirty="0"/>
              <a:t> (</a:t>
            </a:r>
            <a:r>
              <a:rPr lang="it-IT" dirty="0" err="1"/>
              <a:t>proportion</a:t>
            </a:r>
            <a:r>
              <a:rPr lang="it-IT" dirty="0"/>
              <a:t> of the </a:t>
            </a:r>
            <a:r>
              <a:rPr lang="it-IT" dirty="0" err="1"/>
              <a:t>variance</a:t>
            </a:r>
            <a:r>
              <a:rPr lang="it-IT" dirty="0"/>
              <a:t> in the 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predictable</a:t>
            </a:r>
            <a:r>
              <a:rPr lang="it-IT" dirty="0"/>
              <a:t> from the </a:t>
            </a:r>
          </a:p>
          <a:p>
            <a:r>
              <a:rPr lang="it-IT" dirty="0"/>
              <a:t>	           </a:t>
            </a:r>
            <a:r>
              <a:rPr lang="it-IT" dirty="0" err="1"/>
              <a:t>independet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RMSD</a:t>
            </a:r>
            <a:r>
              <a:rPr lang="it-IT" dirty="0"/>
              <a:t> (</a:t>
            </a:r>
            <a:r>
              <a:rPr lang="it-IT" b="1" dirty="0" err="1"/>
              <a:t>error</a:t>
            </a:r>
            <a:r>
              <a:rPr lang="it-IT" dirty="0"/>
              <a:t>): root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(</a:t>
            </a:r>
            <a:r>
              <a:rPr lang="it-IT" dirty="0" err="1"/>
              <a:t>measure</a:t>
            </a:r>
            <a:r>
              <a:rPr lang="it-IT" dirty="0"/>
              <a:t> of the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by the model)</a:t>
            </a:r>
            <a:endParaRPr lang="en-US" dirty="0"/>
          </a:p>
        </p:txBody>
      </p:sp>
      <p:sp>
        <p:nvSpPr>
          <p:cNvPr id="16" name="Freccia angolare in su 15">
            <a:hlinkClick r:id="rId2" action="ppaction://hlinksldjump"/>
            <a:extLst>
              <a:ext uri="{FF2B5EF4-FFF2-40B4-BE49-F238E27FC236}">
                <a16:creationId xmlns:a16="http://schemas.microsoft.com/office/drawing/2014/main" id="{6C1D0929-5097-45BC-A4FD-15BB614711C0}"/>
              </a:ext>
            </a:extLst>
          </p:cNvPr>
          <p:cNvSpPr/>
          <p:nvPr/>
        </p:nvSpPr>
        <p:spPr>
          <a:xfrm flipH="1">
            <a:off x="96634" y="45269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FOOOF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3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 err="1"/>
              <a:t>Peaks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32280A-BAC2-4265-8746-E2B01CF8EA90}"/>
              </a:ext>
            </a:extLst>
          </p:cNvPr>
          <p:cNvSpPr txBox="1"/>
          <p:nvPr/>
        </p:nvSpPr>
        <p:spPr>
          <a:xfrm>
            <a:off x="0" y="963449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Peak </a:t>
            </a:r>
            <a:r>
              <a:rPr lang="it-IT" b="1" dirty="0" err="1"/>
              <a:t>parameters</a:t>
            </a:r>
            <a:r>
              <a:rPr lang="it-IT" dirty="0"/>
              <a:t>: </a:t>
            </a:r>
            <a:r>
              <a:rPr lang="it-IT" dirty="0" err="1"/>
              <a:t>oscillations</a:t>
            </a:r>
            <a:r>
              <a:rPr lang="it-IT" dirty="0"/>
              <a:t> center frequency (CF), power (</a:t>
            </a:r>
            <a:r>
              <a:rPr lang="it-IT" dirty="0" err="1"/>
              <a:t>Amp</a:t>
            </a:r>
            <a:r>
              <a:rPr lang="it-IT" dirty="0"/>
              <a:t>) and </a:t>
            </a:r>
            <a:r>
              <a:rPr lang="it-IT" dirty="0" err="1"/>
              <a:t>bandwidth</a:t>
            </a:r>
            <a:r>
              <a:rPr lang="it-IT" dirty="0"/>
              <a:t> (BW) of the </a:t>
            </a:r>
            <a:r>
              <a:rPr lang="it-IT" dirty="0" err="1"/>
              <a:t>original</a:t>
            </a:r>
            <a:r>
              <a:rPr lang="it-IT" dirty="0"/>
              <a:t> power </a:t>
            </a:r>
            <a:r>
              <a:rPr lang="it-IT" dirty="0" err="1"/>
              <a:t>spectrum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/>
              <a:t>Gaussian</a:t>
            </a:r>
            <a:r>
              <a:rPr lang="it-IT" b="1" dirty="0"/>
              <a:t> </a:t>
            </a:r>
            <a:r>
              <a:rPr lang="it-IT" b="1" dirty="0" err="1"/>
              <a:t>parameters</a:t>
            </a:r>
            <a:r>
              <a:rPr lang="it-IT" dirty="0"/>
              <a:t>: </a:t>
            </a:r>
            <a:r>
              <a:rPr lang="it-IT" dirty="0" err="1"/>
              <a:t>oscillations</a:t>
            </a:r>
            <a:r>
              <a:rPr lang="it-IT" dirty="0"/>
              <a:t> center frequency (CF), power (</a:t>
            </a:r>
            <a:r>
              <a:rPr lang="it-IT" dirty="0" err="1"/>
              <a:t>Amp</a:t>
            </a:r>
            <a:r>
              <a:rPr lang="it-IT" dirty="0"/>
              <a:t>) and </a:t>
            </a:r>
            <a:r>
              <a:rPr lang="it-IT" dirty="0" err="1"/>
              <a:t>bandwidth</a:t>
            </a:r>
            <a:r>
              <a:rPr lang="it-IT" dirty="0"/>
              <a:t> (BW) of the multi-</a:t>
            </a:r>
            <a:r>
              <a:rPr lang="it-IT" dirty="0" err="1"/>
              <a:t>Gaussian</a:t>
            </a:r>
            <a:r>
              <a:rPr lang="it-IT" dirty="0"/>
              <a:t> model</a:t>
            </a:r>
          </a:p>
          <a:p>
            <a:endParaRPr lang="it-IT" dirty="0"/>
          </a:p>
          <a:p>
            <a:endParaRPr lang="it-IT" dirty="0"/>
          </a:p>
          <a:p>
            <a:r>
              <a:rPr lang="en-US" b="1" dirty="0"/>
              <a:t>NB: peak and gaussian params will contain a matrix where every group of 3 numbers are relative to one peak (CF, Amp, BW)</a:t>
            </a:r>
          </a:p>
          <a:p>
            <a:r>
              <a:rPr lang="en-US" b="1" dirty="0"/>
              <a:t>         and the others zeros are utilized to export only one matrix for each subject</a:t>
            </a:r>
          </a:p>
          <a:p>
            <a:endParaRPr lang="it-IT" dirty="0"/>
          </a:p>
        </p:txBody>
      </p:sp>
      <p:sp>
        <p:nvSpPr>
          <p:cNvPr id="16" name="Freccia angolare in su 15">
            <a:hlinkClick r:id="rId2" action="ppaction://hlinksldjump"/>
            <a:extLst>
              <a:ext uri="{FF2B5EF4-FFF2-40B4-BE49-F238E27FC236}">
                <a16:creationId xmlns:a16="http://schemas.microsoft.com/office/drawing/2014/main" id="{6C1D0929-5097-45BC-A4FD-15BB614711C0}"/>
              </a:ext>
            </a:extLst>
          </p:cNvPr>
          <p:cNvSpPr/>
          <p:nvPr/>
        </p:nvSpPr>
        <p:spPr>
          <a:xfrm flipH="1">
            <a:off x="96634" y="45269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FOOOF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2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Power </a:t>
            </a:r>
            <a:r>
              <a:rPr lang="it-IT" dirty="0" err="1"/>
              <a:t>spectra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32280A-BAC2-4265-8746-E2B01CF8EA90}"/>
              </a:ext>
            </a:extLst>
          </p:cNvPr>
          <p:cNvSpPr txBox="1"/>
          <p:nvPr/>
        </p:nvSpPr>
        <p:spPr>
          <a:xfrm>
            <a:off x="0" y="963449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Power </a:t>
            </a:r>
            <a:r>
              <a:rPr lang="it-IT" b="1" dirty="0" err="1"/>
              <a:t>spectrum</a:t>
            </a:r>
            <a:r>
              <a:rPr lang="it-IT" dirty="0"/>
              <a:t>: </a:t>
            </a:r>
            <a:r>
              <a:rPr lang="it-IT" dirty="0" err="1"/>
              <a:t>original</a:t>
            </a:r>
            <a:r>
              <a:rPr lang="it-IT" dirty="0"/>
              <a:t> power </a:t>
            </a:r>
            <a:r>
              <a:rPr lang="it-IT" dirty="0" err="1"/>
              <a:t>spectrum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/>
              <a:t>Background fit </a:t>
            </a:r>
            <a:r>
              <a:rPr lang="it-IT" dirty="0"/>
              <a:t>(</a:t>
            </a:r>
            <a:r>
              <a:rPr lang="it-IT" b="1" dirty="0" err="1"/>
              <a:t>bg</a:t>
            </a:r>
            <a:r>
              <a:rPr lang="it-IT" b="1" dirty="0"/>
              <a:t> fit</a:t>
            </a:r>
            <a:r>
              <a:rPr lang="it-IT" dirty="0"/>
              <a:t>): </a:t>
            </a:r>
            <a:r>
              <a:rPr lang="it-IT" dirty="0" err="1"/>
              <a:t>aperiodic</a:t>
            </a:r>
            <a:r>
              <a:rPr lang="it-IT" dirty="0"/>
              <a:t> fit of the power </a:t>
            </a:r>
            <a:r>
              <a:rPr lang="it-IT" dirty="0" err="1"/>
              <a:t>spectrum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/>
              <a:t>Fooofed</a:t>
            </a:r>
            <a:r>
              <a:rPr lang="it-IT" b="1" dirty="0"/>
              <a:t> </a:t>
            </a:r>
            <a:r>
              <a:rPr lang="it-IT" b="1" dirty="0" err="1"/>
              <a:t>spectrum</a:t>
            </a:r>
            <a:r>
              <a:rPr lang="it-IT" dirty="0"/>
              <a:t>: full model fit of the power </a:t>
            </a:r>
            <a:r>
              <a:rPr lang="it-IT" dirty="0" err="1"/>
              <a:t>spectrum</a:t>
            </a:r>
            <a:endParaRPr lang="it-IT" dirty="0"/>
          </a:p>
        </p:txBody>
      </p:sp>
      <p:sp>
        <p:nvSpPr>
          <p:cNvPr id="16" name="Freccia angolare in su 15">
            <a:hlinkClick r:id="rId2" action="ppaction://hlinksldjump"/>
            <a:extLst>
              <a:ext uri="{FF2B5EF4-FFF2-40B4-BE49-F238E27FC236}">
                <a16:creationId xmlns:a16="http://schemas.microsoft.com/office/drawing/2014/main" id="{6C1D0929-5097-45BC-A4FD-15BB614711C0}"/>
              </a:ext>
            </a:extLst>
          </p:cNvPr>
          <p:cNvSpPr/>
          <p:nvPr/>
        </p:nvSpPr>
        <p:spPr>
          <a:xfrm flipH="1">
            <a:off x="96634" y="45269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FOOOF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05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Connectivity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5B9AD0-5830-4A7B-B82D-2A156A72F6BC}"/>
              </a:ext>
            </a:extLst>
          </p:cNvPr>
          <p:cNvSpPr txBox="1"/>
          <p:nvPr/>
        </p:nvSpPr>
        <p:spPr>
          <a:xfrm>
            <a:off x="0" y="9661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Pattern of </a:t>
            </a:r>
            <a:r>
              <a:rPr lang="it-IT" dirty="0" err="1"/>
              <a:t>causal</a:t>
            </a:r>
            <a:r>
              <a:rPr lang="it-IT" dirty="0"/>
              <a:t> interactions (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connectivity</a:t>
            </a:r>
            <a:r>
              <a:rPr lang="it-IT" dirty="0"/>
              <a:t>)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units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dirty="0" err="1"/>
              <a:t>nervous</a:t>
            </a:r>
            <a:r>
              <a:rPr lang="it-IT" dirty="0"/>
              <a:t> system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FEDAAA-53E0-49C1-9FDD-94494AC576CD}"/>
              </a:ext>
            </a:extLst>
          </p:cNvPr>
          <p:cNvSpPr txBox="1"/>
          <p:nvPr/>
        </p:nvSpPr>
        <p:spPr>
          <a:xfrm>
            <a:off x="92015" y="1335490"/>
            <a:ext cx="12007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en-US" b="1" dirty="0"/>
              <a:t>connectivity</a:t>
            </a:r>
            <a:r>
              <a:rPr lang="en-US" dirty="0"/>
              <a:t> computes the connectivity between EEG channels or ROIs, using the phase locking value (PLV), the phase lag index (PLI), the amplitude envelope correlation corrected (also called orthogonalized,  </a:t>
            </a:r>
            <a:r>
              <a:rPr lang="en-US" dirty="0" err="1"/>
              <a:t>AECo</a:t>
            </a:r>
            <a:r>
              <a:rPr lang="en-US" dirty="0"/>
              <a:t>) or the amplitude envelope correlation not corrected (AEC).</a:t>
            </a:r>
          </a:p>
          <a:p>
            <a:r>
              <a:rPr lang="en-US" dirty="0"/>
              <a:t>It saves a 3D matrix named </a:t>
            </a:r>
            <a:r>
              <a:rPr lang="en-US" b="1" dirty="0"/>
              <a:t>conn</a:t>
            </a:r>
            <a:r>
              <a:rPr lang="en-US" dirty="0"/>
              <a:t> (bands*epochs*locations*locations) for each input EEG matrix (locations*time) related to the scalp or to the sources of a folder which contains all and only the EEG matrices.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446287-09D2-4E34-975B-6AEAC79FBA17}"/>
              </a:ext>
            </a:extLst>
          </p:cNvPr>
          <p:cNvSpPr txBox="1"/>
          <p:nvPr/>
        </p:nvSpPr>
        <p:spPr>
          <a:xfrm>
            <a:off x="92015" y="3429000"/>
            <a:ext cx="12007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connectivity(</a:t>
            </a:r>
            <a:r>
              <a:rPr lang="en-US" b="1" dirty="0" err="1"/>
              <a:t>fs,cf</a:t>
            </a:r>
            <a:r>
              <a:rPr lang="en-US" b="1" dirty="0"/>
              <a:t>, </a:t>
            </a:r>
            <a:r>
              <a:rPr lang="en-US" b="1" dirty="0" err="1"/>
              <a:t>nEpochs,dt,inDir,outDirs,tStart</a:t>
            </a:r>
            <a:r>
              <a:rPr lang="en-US" b="1" dirty="0"/>
              <a:t>, </a:t>
            </a:r>
            <a:r>
              <a:rPr lang="en-US" b="1" dirty="0" err="1"/>
              <a:t>outTypes</a:t>
            </a:r>
            <a:r>
              <a:rPr lang="en-US" b="1" dirty="0"/>
              <a:t>)</a:t>
            </a:r>
          </a:p>
          <a:p>
            <a:r>
              <a:rPr lang="en-US" dirty="0"/>
              <a:t>   </a:t>
            </a:r>
            <a:r>
              <a:rPr lang="en-US" b="1" dirty="0"/>
              <a:t>fs</a:t>
            </a:r>
            <a:r>
              <a:rPr lang="en-US" dirty="0"/>
              <a:t> is the sampling frequency</a:t>
            </a:r>
          </a:p>
          <a:p>
            <a:r>
              <a:rPr lang="en-US" dirty="0"/>
              <a:t>   </a:t>
            </a:r>
            <a:r>
              <a:rPr lang="en-US" b="1" dirty="0" err="1"/>
              <a:t>cf</a:t>
            </a:r>
            <a:r>
              <a:rPr lang="en-US" dirty="0"/>
              <a:t> is an array containing the cut frequencies (es, [1 4 8 13 30 40])</a:t>
            </a:r>
          </a:p>
          <a:p>
            <a:r>
              <a:rPr lang="en-US" dirty="0"/>
              <a:t>   </a:t>
            </a:r>
            <a:r>
              <a:rPr lang="en-US" b="1" dirty="0" err="1"/>
              <a:t>nEpochs</a:t>
            </a:r>
            <a:r>
              <a:rPr lang="en-US" dirty="0"/>
              <a:t> contains the number of epochs to compute</a:t>
            </a:r>
          </a:p>
          <a:p>
            <a:r>
              <a:rPr lang="en-US" dirty="0"/>
              <a:t>   </a:t>
            </a:r>
            <a:r>
              <a:rPr lang="en-US" b="1" dirty="0"/>
              <a:t>dt</a:t>
            </a:r>
            <a:r>
              <a:rPr lang="en-US" dirty="0"/>
              <a:t> contains the time (in seconds) of each epoch</a:t>
            </a:r>
          </a:p>
          <a:p>
            <a:r>
              <a:rPr lang="en-US" dirty="0"/>
              <a:t>   </a:t>
            </a:r>
            <a:r>
              <a:rPr lang="en-US" b="1" dirty="0" err="1"/>
              <a:t>inDir</a:t>
            </a:r>
            <a:r>
              <a:rPr lang="en-US" dirty="0"/>
              <a:t> is the directory containing each case</a:t>
            </a:r>
          </a:p>
          <a:p>
            <a:r>
              <a:rPr lang="en-US" dirty="0"/>
              <a:t>   </a:t>
            </a:r>
            <a:r>
              <a:rPr lang="en-US" b="1" dirty="0" err="1"/>
              <a:t>outDir</a:t>
            </a:r>
            <a:r>
              <a:rPr lang="en-US" dirty="0"/>
              <a:t> is the directory where saving each computation</a:t>
            </a:r>
          </a:p>
          <a:p>
            <a:r>
              <a:rPr lang="en-US" dirty="0"/>
              <a:t>   </a:t>
            </a:r>
            <a:r>
              <a:rPr lang="en-US" b="1" dirty="0" err="1"/>
              <a:t>tStart</a:t>
            </a:r>
            <a:r>
              <a:rPr lang="en-US" dirty="0"/>
              <a:t> is the starting time (in seconds) to </a:t>
            </a:r>
            <a:r>
              <a:rPr lang="en-US" dirty="0" err="1"/>
              <a:t>computate</a:t>
            </a:r>
            <a:r>
              <a:rPr lang="en-US" dirty="0"/>
              <a:t> the first sample of the first epoch (0 as default)</a:t>
            </a:r>
          </a:p>
          <a:p>
            <a:r>
              <a:rPr lang="it-IT" dirty="0"/>
              <a:t>   </a:t>
            </a:r>
            <a:r>
              <a:rPr lang="it-IT" b="1" dirty="0" err="1"/>
              <a:t>outTypes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list of </a:t>
            </a:r>
            <a:r>
              <a:rPr lang="it-IT" dirty="0" err="1"/>
              <a:t>connectivity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to compute (ex. ["AEC" "</a:t>
            </a:r>
            <a:r>
              <a:rPr lang="it-IT" dirty="0" err="1"/>
              <a:t>AECo</a:t>
            </a:r>
            <a:r>
              <a:rPr lang="it-IT" dirty="0"/>
              <a:t>"  "PLI"])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63DF308-F698-43D2-8A1D-32C8077DA72F}"/>
              </a:ext>
            </a:extLst>
          </p:cNvPr>
          <p:cNvSpPr/>
          <p:nvPr/>
        </p:nvSpPr>
        <p:spPr>
          <a:xfrm>
            <a:off x="5386476" y="2802608"/>
            <a:ext cx="1419048" cy="601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connectivity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2B19A0B-5C42-4CDD-BBF8-46979F6BE76B}"/>
              </a:ext>
            </a:extLst>
          </p:cNvPr>
          <p:cNvCxnSpPr>
            <a:cxnSpLocks/>
          </p:cNvCxnSpPr>
          <p:nvPr/>
        </p:nvCxnSpPr>
        <p:spPr>
          <a:xfrm>
            <a:off x="4523116" y="3103177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625D91-3705-4D69-BAD1-0C134A3D4DCA}"/>
              </a:ext>
            </a:extLst>
          </p:cNvPr>
          <p:cNvCxnSpPr/>
          <p:nvPr/>
        </p:nvCxnSpPr>
        <p:spPr>
          <a:xfrm>
            <a:off x="6804806" y="3103179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A925BB-B57E-4925-9669-EFE9577C1A89}"/>
              </a:ext>
            </a:extLst>
          </p:cNvPr>
          <p:cNvSpPr txBox="1"/>
          <p:nvPr/>
        </p:nvSpPr>
        <p:spPr>
          <a:xfrm>
            <a:off x="7706267" y="2828044"/>
            <a:ext cx="330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conn</a:t>
            </a:r>
            <a:endParaRPr lang="it-IT" sz="1600" b="1" dirty="0"/>
          </a:p>
          <a:p>
            <a:pPr algn="ctr"/>
            <a:r>
              <a:rPr lang="it-IT" sz="1600" dirty="0"/>
              <a:t>(</a:t>
            </a:r>
            <a:r>
              <a:rPr lang="it-IT" sz="1600" dirty="0" err="1"/>
              <a:t>bands</a:t>
            </a:r>
            <a:r>
              <a:rPr lang="it-IT" sz="1600" dirty="0"/>
              <a:t>*</a:t>
            </a:r>
            <a:r>
              <a:rPr lang="it-IT" sz="1600" dirty="0" err="1"/>
              <a:t>epochs</a:t>
            </a:r>
            <a:r>
              <a:rPr lang="it-IT" sz="1600" dirty="0"/>
              <a:t>*locations*locations)</a:t>
            </a:r>
            <a:endParaRPr lang="en-US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0E7932-D6F0-46D5-8916-68D5CEFB004E}"/>
              </a:ext>
            </a:extLst>
          </p:cNvPr>
          <p:cNvSpPr txBox="1"/>
          <p:nvPr/>
        </p:nvSpPr>
        <p:spPr>
          <a:xfrm>
            <a:off x="2909975" y="2828043"/>
            <a:ext cx="155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EEG</a:t>
            </a:r>
            <a:r>
              <a:rPr lang="it-IT" sz="1600" dirty="0"/>
              <a:t> </a:t>
            </a:r>
          </a:p>
          <a:p>
            <a:pPr algn="ctr"/>
            <a:r>
              <a:rPr lang="it-IT" sz="1600" dirty="0"/>
              <a:t>(locations*time)</a:t>
            </a:r>
            <a:endParaRPr lang="en-US" sz="1600" dirty="0"/>
          </a:p>
        </p:txBody>
      </p:sp>
      <p:sp>
        <p:nvSpPr>
          <p:cNvPr id="21" name="Freccia angolare in su 20">
            <a:hlinkClick r:id="rId2" action="ppaction://hlinksldjump"/>
            <a:extLst>
              <a:ext uri="{FF2B5EF4-FFF2-40B4-BE49-F238E27FC236}">
                <a16:creationId xmlns:a16="http://schemas.microsoft.com/office/drawing/2014/main" id="{F490FC57-8776-478F-A0E4-BF12F41524EA}"/>
              </a:ext>
            </a:extLst>
          </p:cNvPr>
          <p:cNvSpPr/>
          <p:nvPr/>
        </p:nvSpPr>
        <p:spPr>
          <a:xfrm flipH="1">
            <a:off x="92015" y="44917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it-IT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Measures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7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AEC </a:t>
            </a:r>
            <a:r>
              <a:rPr lang="it-IT" dirty="0" err="1"/>
              <a:t>orthogonalized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5B9AD0-5830-4A7B-B82D-2A156A72F6BC}"/>
              </a:ext>
            </a:extLst>
          </p:cNvPr>
          <p:cNvSpPr txBox="1"/>
          <p:nvPr/>
        </p:nvSpPr>
        <p:spPr>
          <a:xfrm>
            <a:off x="0" y="9661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Amplitude</a:t>
            </a:r>
            <a:r>
              <a:rPr lang="it-IT" dirty="0"/>
              <a:t> </a:t>
            </a:r>
            <a:r>
              <a:rPr lang="it-IT" dirty="0" err="1"/>
              <a:t>Envelope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orthogonalized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FEDAAA-53E0-49C1-9FDD-94494AC576CD}"/>
              </a:ext>
            </a:extLst>
          </p:cNvPr>
          <p:cNvSpPr txBox="1"/>
          <p:nvPr/>
        </p:nvSpPr>
        <p:spPr>
          <a:xfrm>
            <a:off x="92015" y="1335490"/>
            <a:ext cx="1200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it-IT" b="1" dirty="0" err="1">
                <a:solidFill>
                  <a:sysClr val="windowText" lastClr="000000"/>
                </a:solidFill>
              </a:rPr>
              <a:t>amplitude_envelope_correlation_orth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computes the AEC orthogonalized between EEG channels or ROIs. </a:t>
            </a:r>
          </a:p>
          <a:p>
            <a:r>
              <a:rPr lang="en-US" dirty="0"/>
              <a:t>It takes a matrix time*locations in input and returns a connectivity matrix locations*locations.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446287-09D2-4E34-975B-6AEAC79FBA17}"/>
              </a:ext>
            </a:extLst>
          </p:cNvPr>
          <p:cNvSpPr txBox="1"/>
          <p:nvPr/>
        </p:nvSpPr>
        <p:spPr>
          <a:xfrm>
            <a:off x="92015" y="3429000"/>
            <a:ext cx="1200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AECo</a:t>
            </a:r>
            <a:r>
              <a:rPr lang="en-US" b="1" dirty="0"/>
              <a:t>=</a:t>
            </a:r>
            <a:r>
              <a:rPr lang="en-US" b="1" dirty="0" err="1"/>
              <a:t>amplitude_envelope_correlation_orth</a:t>
            </a:r>
            <a:r>
              <a:rPr lang="en-US" b="1" dirty="0"/>
              <a:t>(sig)</a:t>
            </a:r>
          </a:p>
          <a:p>
            <a:r>
              <a:rPr lang="en-US" dirty="0"/>
              <a:t>   </a:t>
            </a:r>
            <a:r>
              <a:rPr lang="it-IT" b="1" dirty="0" err="1"/>
              <a:t>sig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matrix</a:t>
            </a:r>
            <a:r>
              <a:rPr lang="it-IT" dirty="0"/>
              <a:t> (in the format time*locations)</a:t>
            </a:r>
          </a:p>
          <a:p>
            <a:endParaRPr lang="it-IT" dirty="0"/>
          </a:p>
          <a:p>
            <a:r>
              <a:rPr lang="it-IT" dirty="0"/>
              <a:t>   </a:t>
            </a:r>
            <a:r>
              <a:rPr lang="it-IT" b="1" dirty="0" err="1"/>
              <a:t>AECo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matrix</a:t>
            </a:r>
            <a:r>
              <a:rPr lang="it-IT" dirty="0"/>
              <a:t> of the </a:t>
            </a:r>
            <a:r>
              <a:rPr lang="it-IT" dirty="0" err="1"/>
              <a:t>orthogonalized</a:t>
            </a:r>
            <a:r>
              <a:rPr lang="it-IT" dirty="0"/>
              <a:t> </a:t>
            </a:r>
            <a:r>
              <a:rPr lang="it-IT" dirty="0" err="1"/>
              <a:t>amplitude</a:t>
            </a:r>
            <a:r>
              <a:rPr lang="it-IT" dirty="0"/>
              <a:t> </a:t>
            </a:r>
            <a:r>
              <a:rPr lang="it-IT" dirty="0" err="1"/>
              <a:t>envelope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63DF308-F698-43D2-8A1D-32C8077DA72F}"/>
              </a:ext>
            </a:extLst>
          </p:cNvPr>
          <p:cNvSpPr/>
          <p:nvPr/>
        </p:nvSpPr>
        <p:spPr>
          <a:xfrm>
            <a:off x="4152182" y="2082035"/>
            <a:ext cx="3887636" cy="1025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amplitude_envelope_correlation_orth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2B19A0B-5C42-4CDD-BBF8-46979F6BE76B}"/>
              </a:ext>
            </a:extLst>
          </p:cNvPr>
          <p:cNvCxnSpPr>
            <a:cxnSpLocks/>
          </p:cNvCxnSpPr>
          <p:nvPr/>
        </p:nvCxnSpPr>
        <p:spPr>
          <a:xfrm>
            <a:off x="3336986" y="2595023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625D91-3705-4D69-BAD1-0C134A3D4DCA}"/>
              </a:ext>
            </a:extLst>
          </p:cNvPr>
          <p:cNvCxnSpPr/>
          <p:nvPr/>
        </p:nvCxnSpPr>
        <p:spPr>
          <a:xfrm>
            <a:off x="8039818" y="2595024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A925BB-B57E-4925-9669-EFE9577C1A89}"/>
              </a:ext>
            </a:extLst>
          </p:cNvPr>
          <p:cNvSpPr txBox="1"/>
          <p:nvPr/>
        </p:nvSpPr>
        <p:spPr>
          <a:xfrm>
            <a:off x="8855014" y="2301648"/>
            <a:ext cx="195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AECo</a:t>
            </a:r>
            <a:endParaRPr lang="it-IT" sz="1600" b="1" dirty="0"/>
          </a:p>
          <a:p>
            <a:pPr algn="ctr"/>
            <a:r>
              <a:rPr lang="it-IT" sz="1600" dirty="0"/>
              <a:t>(locations*locations)</a:t>
            </a:r>
            <a:endParaRPr lang="en-US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0E7932-D6F0-46D5-8916-68D5CEFB004E}"/>
              </a:ext>
            </a:extLst>
          </p:cNvPr>
          <p:cNvSpPr txBox="1"/>
          <p:nvPr/>
        </p:nvSpPr>
        <p:spPr>
          <a:xfrm>
            <a:off x="1782793" y="2301648"/>
            <a:ext cx="155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sig</a:t>
            </a:r>
            <a:r>
              <a:rPr lang="it-IT" sz="1600" dirty="0"/>
              <a:t> </a:t>
            </a:r>
          </a:p>
          <a:p>
            <a:pPr algn="ctr"/>
            <a:r>
              <a:rPr lang="it-IT" sz="1600" dirty="0"/>
              <a:t>(time*locations)</a:t>
            </a:r>
            <a:endParaRPr lang="en-US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44D4502-D28A-4B96-A1F1-B6CE8485CCBC}"/>
              </a:ext>
            </a:extLst>
          </p:cNvPr>
          <p:cNvGrpSpPr/>
          <p:nvPr/>
        </p:nvGrpSpPr>
        <p:grpSpPr>
          <a:xfrm>
            <a:off x="3336986" y="4801233"/>
            <a:ext cx="5518028" cy="1884479"/>
            <a:chOff x="4771846" y="4801233"/>
            <a:chExt cx="2648308" cy="1884479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949C16E1-0FB1-46BA-84AD-6506F98A6258}"/>
                </a:ext>
              </a:extLst>
            </p:cNvPr>
            <p:cNvSpPr/>
            <p:nvPr/>
          </p:nvSpPr>
          <p:spPr>
            <a:xfrm>
              <a:off x="4771846" y="4801233"/>
              <a:ext cx="2648308" cy="188447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ysClr val="windowText" lastClr="000000"/>
                  </a:solidFill>
                </a:rPr>
                <a:t>Connectivity</a:t>
              </a: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BDCC79D-DEED-400F-9C89-95804B35AC21}"/>
                </a:ext>
              </a:extLst>
            </p:cNvPr>
            <p:cNvSpPr/>
            <p:nvPr/>
          </p:nvSpPr>
          <p:spPr>
            <a:xfrm>
              <a:off x="5118341" y="5591271"/>
              <a:ext cx="1955318" cy="6011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ysClr val="windowText" lastClr="000000"/>
                  </a:solidFill>
                </a:rPr>
                <a:t>amplitude_envelope_correlation_orth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ccia angolare in su 18">
            <a:hlinkClick r:id="rId2" action="ppaction://hlinksldjump"/>
            <a:extLst>
              <a:ext uri="{FF2B5EF4-FFF2-40B4-BE49-F238E27FC236}">
                <a16:creationId xmlns:a16="http://schemas.microsoft.com/office/drawing/2014/main" id="{577A0A48-538A-4414-A98D-80FD37CAC503}"/>
              </a:ext>
            </a:extLst>
          </p:cNvPr>
          <p:cNvSpPr/>
          <p:nvPr/>
        </p:nvSpPr>
        <p:spPr>
          <a:xfrm flipH="1">
            <a:off x="92015" y="4911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49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1953650" y="3751723"/>
            <a:ext cx="3099994" cy="598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1953649" y="2293075"/>
            <a:ext cx="4673904" cy="621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1963176" y="3751723"/>
            <a:ext cx="1516154" cy="188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1953651" y="2711498"/>
            <a:ext cx="1525679" cy="207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2322976" y="1827048"/>
            <a:ext cx="7111583" cy="2952750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Pipeline</a:t>
            </a:r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4360330" y="2914876"/>
            <a:ext cx="1386628" cy="836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ysClr val="windowText" lastClr="000000"/>
                </a:solidFill>
              </a:rPr>
              <a:t>Epochs</a:t>
            </a:r>
            <a:r>
              <a:rPr lang="it-IT" sz="1200" dirty="0">
                <a:solidFill>
                  <a:sysClr val="windowText" lastClr="000000"/>
                </a:solidFill>
              </a:rPr>
              <a:t> </a:t>
            </a:r>
            <a:r>
              <a:rPr lang="it-IT" sz="1200" dirty="0" err="1">
                <a:solidFill>
                  <a:sysClr val="windowText" lastClr="000000"/>
                </a:solidFill>
              </a:rPr>
              <a:t>mean</a:t>
            </a:r>
            <a:r>
              <a:rPr lang="it-IT" sz="1200" dirty="0">
                <a:solidFill>
                  <a:sysClr val="windowText" lastClr="000000"/>
                </a:solidFill>
              </a:rPr>
              <a:t> and management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2786016" y="2919077"/>
            <a:ext cx="1386628" cy="83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ysClr val="windowText" lastClr="000000"/>
                </a:solidFill>
              </a:rPr>
              <a:t>Measures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172644" y="3333300"/>
            <a:ext cx="187686" cy="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740625" y="3333292"/>
            <a:ext cx="193614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5934239" y="2914876"/>
            <a:ext cx="1386628" cy="836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 test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341276" y="3333292"/>
            <a:ext cx="193614" cy="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534890" y="2914876"/>
            <a:ext cx="1386628" cy="836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ysClr val="windowText" lastClr="000000"/>
                </a:solidFill>
              </a:rPr>
              <a:t>Correlation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492977" y="2964876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Sampling Frequency</a:t>
            </a:r>
            <a:endParaRPr lang="en-US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483452" y="3392148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Input Data</a:t>
            </a:r>
            <a:endParaRPr lang="en-US" sz="12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489227" y="3801723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Frequency </a:t>
            </a:r>
            <a:r>
              <a:rPr lang="it-IT" sz="1200" dirty="0" err="1"/>
              <a:t>Bands</a:t>
            </a:r>
            <a:endParaRPr lang="en-US" sz="12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479702" y="2572998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 err="1"/>
              <a:t>Epochs</a:t>
            </a:r>
            <a:endParaRPr lang="en-US" sz="1200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1964429" y="3121073"/>
            <a:ext cx="81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1964429" y="3530648"/>
            <a:ext cx="81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479701" y="4211298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 err="1"/>
              <a:t>Subjects</a:t>
            </a:r>
            <a:endParaRPr lang="en-US" sz="12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479700" y="2154575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Locations</a:t>
            </a:r>
            <a:endParaRPr lang="en-US" sz="1200" dirty="0"/>
          </a:p>
        </p:txBody>
      </p:sp>
      <p:sp>
        <p:nvSpPr>
          <p:cNvPr id="81" name="CasellaDiTesto 80">
            <a:hlinkClick r:id="rId3" action="ppaction://hlinksldjump"/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9790607" y="3194792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Data</a:t>
            </a:r>
            <a:endParaRPr lang="en-US" sz="1200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9800134" y="3913200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Statistical Data</a:t>
            </a:r>
            <a:endParaRPr lang="en-US" sz="12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9790606" y="2473200"/>
            <a:ext cx="147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Correlation</a:t>
            </a:r>
            <a:r>
              <a:rPr lang="it-IT" sz="1200" dirty="0"/>
              <a:t> Data</a:t>
            </a:r>
            <a:endParaRPr lang="en-US" sz="1200" dirty="0"/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stCxn id="17" idx="2"/>
            <a:endCxn id="82" idx="1"/>
          </p:cNvCxnSpPr>
          <p:nvPr/>
        </p:nvCxnSpPr>
        <p:spPr>
          <a:xfrm rot="16200000" flipH="1">
            <a:off x="8063855" y="2315420"/>
            <a:ext cx="299977" cy="3172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857817" y="1982087"/>
            <a:ext cx="303176" cy="1562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9190587" y="3335697"/>
            <a:ext cx="0" cy="115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999837" y="3751721"/>
            <a:ext cx="2200275" cy="736576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450224" y="3751721"/>
            <a:ext cx="1571625" cy="736576"/>
          </a:xfrm>
          <a:prstGeom prst="bentConnector3">
            <a:avLst>
              <a:gd name="adj1" fmla="val -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3819525" y="3751721"/>
            <a:ext cx="1590156" cy="736576"/>
          </a:xfrm>
          <a:prstGeom prst="bentConnector3">
            <a:avLst>
              <a:gd name="adj1" fmla="val -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363467" y="44547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963667" y="44547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3B7B7F20-96E9-4AEA-97DE-6D1C13052F8F}"/>
              </a:ext>
            </a:extLst>
          </p:cNvPr>
          <p:cNvCxnSpPr>
            <a:endCxn id="81" idx="1"/>
          </p:cNvCxnSpPr>
          <p:nvPr/>
        </p:nvCxnSpPr>
        <p:spPr>
          <a:xfrm>
            <a:off x="9200112" y="3333291"/>
            <a:ext cx="590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ccia angolare in su 129">
            <a:hlinkClick r:id="rId4" action="ppaction://hlinksldjump"/>
            <a:extLst>
              <a:ext uri="{FF2B5EF4-FFF2-40B4-BE49-F238E27FC236}">
                <a16:creationId xmlns:a16="http://schemas.microsoft.com/office/drawing/2014/main" id="{B6D43C2B-74A5-48EC-8604-42325BAA3AD4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9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AEC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5B9AD0-5830-4A7B-B82D-2A156A72F6BC}"/>
              </a:ext>
            </a:extLst>
          </p:cNvPr>
          <p:cNvSpPr txBox="1"/>
          <p:nvPr/>
        </p:nvSpPr>
        <p:spPr>
          <a:xfrm>
            <a:off x="0" y="9661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Amplitude</a:t>
            </a:r>
            <a:r>
              <a:rPr lang="it-IT" dirty="0"/>
              <a:t> </a:t>
            </a:r>
            <a:r>
              <a:rPr lang="it-IT" dirty="0" err="1"/>
              <a:t>Envelope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FEDAAA-53E0-49C1-9FDD-94494AC576CD}"/>
              </a:ext>
            </a:extLst>
          </p:cNvPr>
          <p:cNvSpPr txBox="1"/>
          <p:nvPr/>
        </p:nvSpPr>
        <p:spPr>
          <a:xfrm>
            <a:off x="92015" y="1335490"/>
            <a:ext cx="1200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it-IT" b="1" dirty="0" err="1">
                <a:solidFill>
                  <a:sysClr val="windowText" lastClr="000000"/>
                </a:solidFill>
              </a:rPr>
              <a:t>amplitude_envelope_correlation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computes the AEC between EEG channels or ROIs. </a:t>
            </a:r>
          </a:p>
          <a:p>
            <a:r>
              <a:rPr lang="en-US" dirty="0"/>
              <a:t>It takes a matrix time*locations in input and returns a connectivity matrix locations*locations.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446287-09D2-4E34-975B-6AEAC79FBA17}"/>
              </a:ext>
            </a:extLst>
          </p:cNvPr>
          <p:cNvSpPr txBox="1"/>
          <p:nvPr/>
        </p:nvSpPr>
        <p:spPr>
          <a:xfrm>
            <a:off x="92015" y="3429000"/>
            <a:ext cx="1200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AECo</a:t>
            </a:r>
            <a:r>
              <a:rPr lang="en-US" b="1" dirty="0"/>
              <a:t>=</a:t>
            </a:r>
            <a:r>
              <a:rPr lang="en-US" b="1" dirty="0" err="1"/>
              <a:t>amplitude_envelope_correlation</a:t>
            </a:r>
            <a:r>
              <a:rPr lang="en-US" b="1" dirty="0"/>
              <a:t> (sig)</a:t>
            </a:r>
          </a:p>
          <a:p>
            <a:r>
              <a:rPr lang="en-US" dirty="0"/>
              <a:t>   </a:t>
            </a:r>
            <a:r>
              <a:rPr lang="it-IT" b="1" dirty="0" err="1"/>
              <a:t>sig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matrix</a:t>
            </a:r>
            <a:r>
              <a:rPr lang="it-IT" dirty="0"/>
              <a:t> (in the format time*locations)</a:t>
            </a:r>
          </a:p>
          <a:p>
            <a:endParaRPr lang="it-IT" dirty="0"/>
          </a:p>
          <a:p>
            <a:r>
              <a:rPr lang="it-IT" dirty="0"/>
              <a:t>   </a:t>
            </a:r>
            <a:r>
              <a:rPr lang="it-IT" b="1" dirty="0"/>
              <a:t>AEC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matrix</a:t>
            </a:r>
            <a:r>
              <a:rPr lang="it-IT" dirty="0"/>
              <a:t> of the </a:t>
            </a:r>
            <a:r>
              <a:rPr lang="it-IT" dirty="0" err="1"/>
              <a:t>amplitude</a:t>
            </a:r>
            <a:r>
              <a:rPr lang="it-IT" dirty="0"/>
              <a:t> </a:t>
            </a:r>
            <a:r>
              <a:rPr lang="it-IT" dirty="0" err="1"/>
              <a:t>envelope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63DF308-F698-43D2-8A1D-32C8077DA72F}"/>
              </a:ext>
            </a:extLst>
          </p:cNvPr>
          <p:cNvSpPr/>
          <p:nvPr/>
        </p:nvSpPr>
        <p:spPr>
          <a:xfrm>
            <a:off x="4152182" y="2082035"/>
            <a:ext cx="3887636" cy="1025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amplitude_envelope_correlation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2B19A0B-5C42-4CDD-BBF8-46979F6BE76B}"/>
              </a:ext>
            </a:extLst>
          </p:cNvPr>
          <p:cNvCxnSpPr>
            <a:cxnSpLocks/>
          </p:cNvCxnSpPr>
          <p:nvPr/>
        </p:nvCxnSpPr>
        <p:spPr>
          <a:xfrm>
            <a:off x="3336986" y="2595023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625D91-3705-4D69-BAD1-0C134A3D4DCA}"/>
              </a:ext>
            </a:extLst>
          </p:cNvPr>
          <p:cNvCxnSpPr/>
          <p:nvPr/>
        </p:nvCxnSpPr>
        <p:spPr>
          <a:xfrm>
            <a:off x="8039818" y="2595024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A925BB-B57E-4925-9669-EFE9577C1A89}"/>
              </a:ext>
            </a:extLst>
          </p:cNvPr>
          <p:cNvSpPr txBox="1"/>
          <p:nvPr/>
        </p:nvSpPr>
        <p:spPr>
          <a:xfrm>
            <a:off x="8855014" y="2301648"/>
            <a:ext cx="195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AEC</a:t>
            </a:r>
          </a:p>
          <a:p>
            <a:pPr algn="ctr"/>
            <a:r>
              <a:rPr lang="it-IT" sz="1600" dirty="0"/>
              <a:t>(locations*locations)</a:t>
            </a:r>
            <a:endParaRPr lang="en-US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0E7932-D6F0-46D5-8916-68D5CEFB004E}"/>
              </a:ext>
            </a:extLst>
          </p:cNvPr>
          <p:cNvSpPr txBox="1"/>
          <p:nvPr/>
        </p:nvSpPr>
        <p:spPr>
          <a:xfrm>
            <a:off x="1782793" y="2301648"/>
            <a:ext cx="155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sig</a:t>
            </a:r>
            <a:r>
              <a:rPr lang="it-IT" sz="1600" dirty="0"/>
              <a:t> </a:t>
            </a:r>
          </a:p>
          <a:p>
            <a:pPr algn="ctr"/>
            <a:r>
              <a:rPr lang="it-IT" sz="1600" dirty="0"/>
              <a:t>(time*locations)</a:t>
            </a:r>
            <a:endParaRPr lang="en-US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44D4502-D28A-4B96-A1F1-B6CE8485CCBC}"/>
              </a:ext>
            </a:extLst>
          </p:cNvPr>
          <p:cNvGrpSpPr/>
          <p:nvPr/>
        </p:nvGrpSpPr>
        <p:grpSpPr>
          <a:xfrm>
            <a:off x="3336986" y="4801233"/>
            <a:ext cx="5518028" cy="1884479"/>
            <a:chOff x="4771846" y="4801233"/>
            <a:chExt cx="2648308" cy="1884479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949C16E1-0FB1-46BA-84AD-6506F98A6258}"/>
                </a:ext>
              </a:extLst>
            </p:cNvPr>
            <p:cNvSpPr/>
            <p:nvPr/>
          </p:nvSpPr>
          <p:spPr>
            <a:xfrm>
              <a:off x="4771846" y="4801233"/>
              <a:ext cx="2648308" cy="188447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ysClr val="windowText" lastClr="000000"/>
                  </a:solidFill>
                </a:rPr>
                <a:t>Connectivity</a:t>
              </a: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BDCC79D-DEED-400F-9C89-95804B35AC21}"/>
                </a:ext>
              </a:extLst>
            </p:cNvPr>
            <p:cNvSpPr/>
            <p:nvPr/>
          </p:nvSpPr>
          <p:spPr>
            <a:xfrm>
              <a:off x="5118341" y="5591271"/>
              <a:ext cx="1955318" cy="6011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ysClr val="windowText" lastClr="000000"/>
                  </a:solidFill>
                </a:rPr>
                <a:t>amplitude_envelope_correlation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Freccia angolare in su 19">
            <a:hlinkClick r:id="rId2" action="ppaction://hlinksldjump"/>
            <a:extLst>
              <a:ext uri="{FF2B5EF4-FFF2-40B4-BE49-F238E27FC236}">
                <a16:creationId xmlns:a16="http://schemas.microsoft.com/office/drawing/2014/main" id="{C507185A-3D3D-46FB-B426-11B00C7C8205}"/>
              </a:ext>
            </a:extLst>
          </p:cNvPr>
          <p:cNvSpPr/>
          <p:nvPr/>
        </p:nvSpPr>
        <p:spPr>
          <a:xfrm flipH="1">
            <a:off x="92015" y="4911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056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PLI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5B9AD0-5830-4A7B-B82D-2A156A72F6BC}"/>
              </a:ext>
            </a:extLst>
          </p:cNvPr>
          <p:cNvSpPr txBox="1"/>
          <p:nvPr/>
        </p:nvSpPr>
        <p:spPr>
          <a:xfrm>
            <a:off x="0" y="9661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Lag</a:t>
            </a:r>
            <a:r>
              <a:rPr lang="it-IT" dirty="0"/>
              <a:t> Index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FEDAAA-53E0-49C1-9FDD-94494AC576CD}"/>
              </a:ext>
            </a:extLst>
          </p:cNvPr>
          <p:cNvSpPr txBox="1"/>
          <p:nvPr/>
        </p:nvSpPr>
        <p:spPr>
          <a:xfrm>
            <a:off x="92015" y="1335490"/>
            <a:ext cx="1200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it-IT" b="1" dirty="0" err="1">
                <a:solidFill>
                  <a:sysClr val="windowText" lastClr="000000"/>
                </a:solidFill>
              </a:rPr>
              <a:t>phase_lag_index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computes the PLI between EEG channels or ROIs. </a:t>
            </a:r>
          </a:p>
          <a:p>
            <a:r>
              <a:rPr lang="en-US" dirty="0"/>
              <a:t>It takes a matrix time*locations in input and returns a connectivity matrix locations*locations.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446287-09D2-4E34-975B-6AEAC79FBA17}"/>
              </a:ext>
            </a:extLst>
          </p:cNvPr>
          <p:cNvSpPr txBox="1"/>
          <p:nvPr/>
        </p:nvSpPr>
        <p:spPr>
          <a:xfrm>
            <a:off x="92015" y="3429000"/>
            <a:ext cx="1200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PLI=</a:t>
            </a:r>
            <a:r>
              <a:rPr lang="en-US" b="1" dirty="0" err="1"/>
              <a:t>phase_locking_value</a:t>
            </a:r>
            <a:r>
              <a:rPr lang="en-US" b="1" dirty="0"/>
              <a:t>(sig)</a:t>
            </a:r>
          </a:p>
          <a:p>
            <a:r>
              <a:rPr lang="en-US" dirty="0"/>
              <a:t>   </a:t>
            </a:r>
            <a:r>
              <a:rPr lang="it-IT" b="1" dirty="0" err="1"/>
              <a:t>sig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matrix</a:t>
            </a:r>
            <a:r>
              <a:rPr lang="it-IT" dirty="0"/>
              <a:t> (in the format time*locations)</a:t>
            </a:r>
          </a:p>
          <a:p>
            <a:endParaRPr lang="it-IT" dirty="0"/>
          </a:p>
          <a:p>
            <a:r>
              <a:rPr lang="it-IT" dirty="0"/>
              <a:t>   </a:t>
            </a:r>
            <a:r>
              <a:rPr lang="it-IT" b="1" dirty="0"/>
              <a:t>PLI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matrix</a:t>
            </a:r>
            <a:r>
              <a:rPr lang="it-IT" dirty="0"/>
              <a:t> of 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lag</a:t>
            </a:r>
            <a:r>
              <a:rPr lang="it-IT" dirty="0"/>
              <a:t> index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63DF308-F698-43D2-8A1D-32C8077DA72F}"/>
              </a:ext>
            </a:extLst>
          </p:cNvPr>
          <p:cNvSpPr/>
          <p:nvPr/>
        </p:nvSpPr>
        <p:spPr>
          <a:xfrm>
            <a:off x="4152182" y="2082035"/>
            <a:ext cx="3887636" cy="1025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phase_lag_index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2B19A0B-5C42-4CDD-BBF8-46979F6BE76B}"/>
              </a:ext>
            </a:extLst>
          </p:cNvPr>
          <p:cNvCxnSpPr>
            <a:cxnSpLocks/>
          </p:cNvCxnSpPr>
          <p:nvPr/>
        </p:nvCxnSpPr>
        <p:spPr>
          <a:xfrm>
            <a:off x="3336986" y="2595023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625D91-3705-4D69-BAD1-0C134A3D4DCA}"/>
              </a:ext>
            </a:extLst>
          </p:cNvPr>
          <p:cNvCxnSpPr/>
          <p:nvPr/>
        </p:nvCxnSpPr>
        <p:spPr>
          <a:xfrm>
            <a:off x="8039818" y="2595024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A925BB-B57E-4925-9669-EFE9577C1A89}"/>
              </a:ext>
            </a:extLst>
          </p:cNvPr>
          <p:cNvSpPr txBox="1"/>
          <p:nvPr/>
        </p:nvSpPr>
        <p:spPr>
          <a:xfrm>
            <a:off x="8855014" y="2301648"/>
            <a:ext cx="195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PLI</a:t>
            </a:r>
          </a:p>
          <a:p>
            <a:pPr algn="ctr"/>
            <a:r>
              <a:rPr lang="it-IT" sz="1600" dirty="0"/>
              <a:t>(locations*locations)</a:t>
            </a:r>
            <a:endParaRPr lang="en-US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0E7932-D6F0-46D5-8916-68D5CEFB004E}"/>
              </a:ext>
            </a:extLst>
          </p:cNvPr>
          <p:cNvSpPr txBox="1"/>
          <p:nvPr/>
        </p:nvSpPr>
        <p:spPr>
          <a:xfrm>
            <a:off x="1782793" y="2301648"/>
            <a:ext cx="155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sig</a:t>
            </a:r>
            <a:r>
              <a:rPr lang="it-IT" sz="1600" dirty="0"/>
              <a:t> </a:t>
            </a:r>
          </a:p>
          <a:p>
            <a:pPr algn="ctr"/>
            <a:r>
              <a:rPr lang="it-IT" sz="1600" dirty="0"/>
              <a:t>(time*locations)</a:t>
            </a:r>
            <a:endParaRPr lang="en-US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44D4502-D28A-4B96-A1F1-B6CE8485CCBC}"/>
              </a:ext>
            </a:extLst>
          </p:cNvPr>
          <p:cNvGrpSpPr/>
          <p:nvPr/>
        </p:nvGrpSpPr>
        <p:grpSpPr>
          <a:xfrm>
            <a:off x="3336986" y="4801233"/>
            <a:ext cx="5518028" cy="1884479"/>
            <a:chOff x="4771846" y="4801233"/>
            <a:chExt cx="2648308" cy="1884479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949C16E1-0FB1-46BA-84AD-6506F98A6258}"/>
                </a:ext>
              </a:extLst>
            </p:cNvPr>
            <p:cNvSpPr/>
            <p:nvPr/>
          </p:nvSpPr>
          <p:spPr>
            <a:xfrm>
              <a:off x="4771846" y="4801233"/>
              <a:ext cx="2648308" cy="188447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ysClr val="windowText" lastClr="000000"/>
                  </a:solidFill>
                </a:rPr>
                <a:t>Connectivity</a:t>
              </a: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BDCC79D-DEED-400F-9C89-95804B35AC21}"/>
                </a:ext>
              </a:extLst>
            </p:cNvPr>
            <p:cNvSpPr/>
            <p:nvPr/>
          </p:nvSpPr>
          <p:spPr>
            <a:xfrm>
              <a:off x="5118341" y="5591271"/>
              <a:ext cx="1955318" cy="6011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ysClr val="windowText" lastClr="000000"/>
                  </a:solidFill>
                </a:rPr>
                <a:t>phase_lag_index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Freccia angolare in su 19">
            <a:hlinkClick r:id="rId2" action="ppaction://hlinksldjump"/>
            <a:extLst>
              <a:ext uri="{FF2B5EF4-FFF2-40B4-BE49-F238E27FC236}">
                <a16:creationId xmlns:a16="http://schemas.microsoft.com/office/drawing/2014/main" id="{EFE66424-6567-4A9A-8D94-2F09615F3A1D}"/>
              </a:ext>
            </a:extLst>
          </p:cNvPr>
          <p:cNvSpPr/>
          <p:nvPr/>
        </p:nvSpPr>
        <p:spPr>
          <a:xfrm flipH="1">
            <a:off x="92015" y="4911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6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PLV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5B9AD0-5830-4A7B-B82D-2A156A72F6BC}"/>
              </a:ext>
            </a:extLst>
          </p:cNvPr>
          <p:cNvSpPr txBox="1"/>
          <p:nvPr/>
        </p:nvSpPr>
        <p:spPr>
          <a:xfrm>
            <a:off x="0" y="9661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Locking</a:t>
            </a:r>
            <a:r>
              <a:rPr lang="it-IT" dirty="0"/>
              <a:t> Value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FEDAAA-53E0-49C1-9FDD-94494AC576CD}"/>
              </a:ext>
            </a:extLst>
          </p:cNvPr>
          <p:cNvSpPr txBox="1"/>
          <p:nvPr/>
        </p:nvSpPr>
        <p:spPr>
          <a:xfrm>
            <a:off x="92015" y="1335490"/>
            <a:ext cx="1200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it-IT" b="1" dirty="0" err="1">
                <a:solidFill>
                  <a:sysClr val="windowText" lastClr="000000"/>
                </a:solidFill>
              </a:rPr>
              <a:t>phase_locking_value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computes the </a:t>
            </a:r>
            <a:r>
              <a:rPr lang="en-US" dirty="0" err="1"/>
              <a:t>PLv</a:t>
            </a:r>
            <a:r>
              <a:rPr lang="en-US" dirty="0"/>
              <a:t> between EEG channels or ROIs. </a:t>
            </a:r>
          </a:p>
          <a:p>
            <a:r>
              <a:rPr lang="en-US" dirty="0"/>
              <a:t>It takes a matrix time*locations in input and returns a connectivity matrix locations*locations.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446287-09D2-4E34-975B-6AEAC79FBA17}"/>
              </a:ext>
            </a:extLst>
          </p:cNvPr>
          <p:cNvSpPr txBox="1"/>
          <p:nvPr/>
        </p:nvSpPr>
        <p:spPr>
          <a:xfrm>
            <a:off x="92015" y="3429000"/>
            <a:ext cx="1200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PLV=</a:t>
            </a:r>
            <a:r>
              <a:rPr lang="en-US" b="1" dirty="0" err="1"/>
              <a:t>phase_locking_value</a:t>
            </a:r>
            <a:r>
              <a:rPr lang="en-US" b="1" dirty="0"/>
              <a:t>(sig)</a:t>
            </a:r>
          </a:p>
          <a:p>
            <a:r>
              <a:rPr lang="en-US" dirty="0"/>
              <a:t>   </a:t>
            </a:r>
            <a:r>
              <a:rPr lang="it-IT" b="1" dirty="0" err="1"/>
              <a:t>sig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the input </a:t>
            </a:r>
            <a:r>
              <a:rPr lang="it-IT" dirty="0" err="1"/>
              <a:t>matrix</a:t>
            </a:r>
            <a:r>
              <a:rPr lang="it-IT" dirty="0"/>
              <a:t> (in the format time*locations)</a:t>
            </a:r>
          </a:p>
          <a:p>
            <a:endParaRPr lang="it-IT" dirty="0"/>
          </a:p>
          <a:p>
            <a:r>
              <a:rPr lang="it-IT" dirty="0"/>
              <a:t>   </a:t>
            </a:r>
            <a:r>
              <a:rPr lang="it-IT" b="1" dirty="0"/>
              <a:t>PLV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matrix</a:t>
            </a:r>
            <a:r>
              <a:rPr lang="it-IT" dirty="0"/>
              <a:t> of 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locking</a:t>
            </a:r>
            <a:r>
              <a:rPr lang="it-IT" dirty="0"/>
              <a:t> value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63DF308-F698-43D2-8A1D-32C8077DA72F}"/>
              </a:ext>
            </a:extLst>
          </p:cNvPr>
          <p:cNvSpPr/>
          <p:nvPr/>
        </p:nvSpPr>
        <p:spPr>
          <a:xfrm>
            <a:off x="4152182" y="2082035"/>
            <a:ext cx="3887636" cy="1025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phase_locking_value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2B19A0B-5C42-4CDD-BBF8-46979F6BE76B}"/>
              </a:ext>
            </a:extLst>
          </p:cNvPr>
          <p:cNvCxnSpPr>
            <a:cxnSpLocks/>
          </p:cNvCxnSpPr>
          <p:nvPr/>
        </p:nvCxnSpPr>
        <p:spPr>
          <a:xfrm>
            <a:off x="3336986" y="2595023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625D91-3705-4D69-BAD1-0C134A3D4DCA}"/>
              </a:ext>
            </a:extLst>
          </p:cNvPr>
          <p:cNvCxnSpPr/>
          <p:nvPr/>
        </p:nvCxnSpPr>
        <p:spPr>
          <a:xfrm>
            <a:off x="8039818" y="2595024"/>
            <a:ext cx="81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A925BB-B57E-4925-9669-EFE9577C1A89}"/>
              </a:ext>
            </a:extLst>
          </p:cNvPr>
          <p:cNvSpPr txBox="1"/>
          <p:nvPr/>
        </p:nvSpPr>
        <p:spPr>
          <a:xfrm>
            <a:off x="8855014" y="2301648"/>
            <a:ext cx="195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PLV</a:t>
            </a:r>
          </a:p>
          <a:p>
            <a:pPr algn="ctr"/>
            <a:r>
              <a:rPr lang="it-IT" sz="1600" dirty="0"/>
              <a:t>(locations*locations)</a:t>
            </a:r>
            <a:endParaRPr lang="en-US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0E7932-D6F0-46D5-8916-68D5CEFB004E}"/>
              </a:ext>
            </a:extLst>
          </p:cNvPr>
          <p:cNvSpPr txBox="1"/>
          <p:nvPr/>
        </p:nvSpPr>
        <p:spPr>
          <a:xfrm>
            <a:off x="1782793" y="2301648"/>
            <a:ext cx="155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sig</a:t>
            </a:r>
            <a:r>
              <a:rPr lang="it-IT" sz="1600" dirty="0"/>
              <a:t> </a:t>
            </a:r>
          </a:p>
          <a:p>
            <a:pPr algn="ctr"/>
            <a:r>
              <a:rPr lang="it-IT" sz="1600" dirty="0"/>
              <a:t>(time*locations)</a:t>
            </a:r>
            <a:endParaRPr lang="en-US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44D4502-D28A-4B96-A1F1-B6CE8485CCBC}"/>
              </a:ext>
            </a:extLst>
          </p:cNvPr>
          <p:cNvGrpSpPr/>
          <p:nvPr/>
        </p:nvGrpSpPr>
        <p:grpSpPr>
          <a:xfrm>
            <a:off x="3336986" y="4801233"/>
            <a:ext cx="5518028" cy="1884479"/>
            <a:chOff x="4771846" y="4801233"/>
            <a:chExt cx="2648308" cy="1884479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949C16E1-0FB1-46BA-84AD-6506F98A6258}"/>
                </a:ext>
              </a:extLst>
            </p:cNvPr>
            <p:cNvSpPr/>
            <p:nvPr/>
          </p:nvSpPr>
          <p:spPr>
            <a:xfrm>
              <a:off x="4771846" y="4801233"/>
              <a:ext cx="2648308" cy="188447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ysClr val="windowText" lastClr="000000"/>
                  </a:solidFill>
                </a:rPr>
                <a:t>Connectivity</a:t>
              </a: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it-IT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BDCC79D-DEED-400F-9C89-95804B35AC21}"/>
                </a:ext>
              </a:extLst>
            </p:cNvPr>
            <p:cNvSpPr/>
            <p:nvPr/>
          </p:nvSpPr>
          <p:spPr>
            <a:xfrm>
              <a:off x="5118341" y="5591271"/>
              <a:ext cx="1955318" cy="6011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ysClr val="windowText" lastClr="000000"/>
                  </a:solidFill>
                </a:rPr>
                <a:t>phase_locking_value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Freccia angolare in su 19">
            <a:hlinkClick r:id="rId2" action="ppaction://hlinksldjump"/>
            <a:extLst>
              <a:ext uri="{FF2B5EF4-FFF2-40B4-BE49-F238E27FC236}">
                <a16:creationId xmlns:a16="http://schemas.microsoft.com/office/drawing/2014/main" id="{1E2B1686-7AAD-4215-B9A7-6336388493C0}"/>
              </a:ext>
            </a:extLst>
          </p:cNvPr>
          <p:cNvSpPr/>
          <p:nvPr/>
        </p:nvSpPr>
        <p:spPr>
          <a:xfrm flipH="1">
            <a:off x="92015" y="4911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95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Output Data</a:t>
            </a:r>
            <a:endParaRPr lang="en-US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8866788" y="1868058"/>
            <a:ext cx="1043510" cy="226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Output</a:t>
            </a:r>
            <a:r>
              <a:rPr lang="it-IT" sz="800" dirty="0"/>
              <a:t> </a:t>
            </a:r>
            <a:r>
              <a:rPr lang="it-IT" sz="800" dirty="0">
                <a:solidFill>
                  <a:srgbClr val="FF0000"/>
                </a:solidFill>
              </a:rPr>
              <a:t>Data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8873533" y="2325966"/>
            <a:ext cx="1043510" cy="226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Statistical Data</a:t>
            </a:r>
            <a:endParaRPr lang="en-US" sz="8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8866787" y="1408031"/>
            <a:ext cx="1043510" cy="29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Correlation</a:t>
            </a:r>
            <a:r>
              <a:rPr lang="it-IT" sz="1200" dirty="0"/>
              <a:t> </a:t>
            </a:r>
            <a:r>
              <a:rPr lang="it-IT" sz="800" dirty="0"/>
              <a:t>Data</a:t>
            </a:r>
            <a:endParaRPr lang="en-US" sz="1200" dirty="0"/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3318467" y="2258661"/>
            <a:ext cx="2194699" cy="41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3318466" y="1303765"/>
            <a:ext cx="3308979" cy="39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3325211" y="2258661"/>
            <a:ext cx="1073390" cy="140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3318467" y="1582151"/>
            <a:ext cx="1080134" cy="122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3579938" y="978132"/>
            <a:ext cx="5034779" cy="1964531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502232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Epochs</a:t>
            </a:r>
            <a:r>
              <a:rPr lang="it-IT" sz="800" dirty="0">
                <a:solidFill>
                  <a:sysClr val="windowText" lastClr="000000"/>
                </a:solidFill>
              </a:rPr>
              <a:t> </a:t>
            </a:r>
            <a:r>
              <a:rPr lang="it-IT" sz="800" dirty="0" err="1">
                <a:solidFill>
                  <a:sysClr val="windowText" lastClr="000000"/>
                </a:solidFill>
              </a:rPr>
              <a:t>mean</a:t>
            </a:r>
            <a:r>
              <a:rPr lang="it-IT" sz="800" dirty="0">
                <a:solidFill>
                  <a:sysClr val="windowText" lastClr="000000"/>
                </a:solidFill>
              </a:rPr>
              <a:t> and management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3907756" y="1704683"/>
            <a:ext cx="981689" cy="553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Measures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889445" y="1980275"/>
            <a:ext cx="132876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999527" y="1980270"/>
            <a:ext cx="1370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136600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T test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132738" y="1980270"/>
            <a:ext cx="137073" cy="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26981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Correlation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2284356" y="1735155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Sampling Frequency</a:t>
            </a:r>
            <a:endParaRPr lang="en-US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2277612" y="20194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Input Data</a:t>
            </a:r>
            <a:endParaRPr lang="en-US" sz="8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2281701" y="22919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Frequency </a:t>
            </a:r>
            <a:r>
              <a:rPr lang="it-IT" sz="800" dirty="0" err="1"/>
              <a:t>Bands</a:t>
            </a:r>
            <a:endParaRPr lang="en-US" sz="8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2274957" y="1474429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Epochs</a:t>
            </a:r>
            <a:endParaRPr lang="en-US" sz="800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3326098" y="1839076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3326098" y="2111575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2274957" y="2564427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Subjects</a:t>
            </a:r>
            <a:endParaRPr lang="en-US" sz="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2274956" y="1196043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Locations</a:t>
            </a:r>
            <a:endParaRPr lang="en-US" sz="800" dirty="0"/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stCxn id="17" idx="2"/>
            <a:endCxn id="82" idx="1"/>
          </p:cNvCxnSpPr>
          <p:nvPr/>
        </p:nvCxnSpPr>
        <p:spPr>
          <a:xfrm rot="16200000" flipH="1">
            <a:off x="7660105" y="1226000"/>
            <a:ext cx="180765" cy="2246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239732" y="1074835"/>
            <a:ext cx="147978" cy="110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8441992" y="1981870"/>
            <a:ext cx="0" cy="76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891010" y="2258660"/>
            <a:ext cx="1557726" cy="490061"/>
          </a:xfrm>
          <a:prstGeom prst="bentConnector3">
            <a:avLst>
              <a:gd name="adj1" fmla="val -2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793932" y="2258660"/>
            <a:ext cx="1112662" cy="490061"/>
          </a:xfrm>
          <a:prstGeom prst="bentConnector3">
            <a:avLst>
              <a:gd name="adj1" fmla="val -3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4639448" y="2258660"/>
            <a:ext cx="1125781" cy="490061"/>
          </a:xfrm>
          <a:prstGeom prst="bentConnector3">
            <a:avLst>
              <a:gd name="adj1" fmla="val -3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732511" y="2726377"/>
            <a:ext cx="50974" cy="47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865403" y="2726377"/>
            <a:ext cx="50974" cy="47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3DBFCBC-8E70-41B4-A8B0-C771089E4989}"/>
              </a:ext>
            </a:extLst>
          </p:cNvPr>
          <p:cNvSpPr txBox="1"/>
          <p:nvPr/>
        </p:nvSpPr>
        <p:spPr>
          <a:xfrm>
            <a:off x="92015" y="3429000"/>
            <a:ext cx="12007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Measures</a:t>
            </a:r>
            <a:r>
              <a:rPr lang="it-IT" b="1" dirty="0"/>
              <a:t> </a:t>
            </a:r>
            <a:r>
              <a:rPr lang="it-IT" b="1" dirty="0" err="1"/>
              <a:t>matrices</a:t>
            </a:r>
            <a:r>
              <a:rPr lang="it-IT" dirty="0"/>
              <a:t>: a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subject</a:t>
            </a:r>
            <a:r>
              <a:rPr lang="it-IT" dirty="0"/>
              <a:t> output of the "</a:t>
            </a:r>
            <a:r>
              <a:rPr lang="it-IT" dirty="0" err="1"/>
              <a:t>Measures</a:t>
            </a:r>
            <a:r>
              <a:rPr lang="it-IT" dirty="0"/>
              <a:t>" </a:t>
            </a:r>
            <a:r>
              <a:rPr lang="it-IT" dirty="0" err="1"/>
              <a:t>block</a:t>
            </a:r>
            <a:r>
              <a:rPr lang="it-IT" dirty="0"/>
              <a:t> (</a:t>
            </a:r>
            <a:r>
              <a:rPr lang="it-IT" dirty="0" err="1"/>
              <a:t>PSDr</a:t>
            </a:r>
            <a:r>
              <a:rPr lang="it-IT" dirty="0"/>
              <a:t>, </a:t>
            </a:r>
            <a:r>
              <a:rPr lang="it-IT" dirty="0" err="1"/>
              <a:t>connectivity</a:t>
            </a:r>
            <a:r>
              <a:rPr lang="it-IT" dirty="0"/>
              <a:t> or </a:t>
            </a:r>
            <a:r>
              <a:rPr lang="it-IT" dirty="0" err="1"/>
              <a:t>FOOOFer</a:t>
            </a:r>
            <a:r>
              <a:rPr lang="it-IT" dirty="0"/>
              <a:t>), </a:t>
            </a:r>
            <a:r>
              <a:rPr lang="it-IT" dirty="0" err="1"/>
              <a:t>which</a:t>
            </a:r>
            <a:r>
              <a:rPr lang="it-IT" dirty="0"/>
              <a:t> </a:t>
            </a:r>
          </a:p>
          <a:p>
            <a:r>
              <a:rPr lang="it-IT" dirty="0"/>
              <a:t>                                    sizes </a:t>
            </a: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,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epochs</a:t>
            </a:r>
            <a:r>
              <a:rPr lang="it-IT" dirty="0"/>
              <a:t> and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bands</a:t>
            </a:r>
            <a:r>
              <a:rPr lang="it-IT" dirty="0"/>
              <a:t> (</a:t>
            </a:r>
            <a:r>
              <a:rPr lang="it-IT" dirty="0" err="1"/>
              <a:t>epochs</a:t>
            </a:r>
            <a:r>
              <a:rPr lang="it-IT" dirty="0"/>
              <a:t>*locations,</a:t>
            </a:r>
          </a:p>
          <a:p>
            <a:r>
              <a:rPr lang="it-IT" dirty="0"/>
              <a:t>                                    (</a:t>
            </a:r>
            <a:r>
              <a:rPr lang="it-IT" dirty="0" err="1"/>
              <a:t>bands</a:t>
            </a:r>
            <a:r>
              <a:rPr lang="it-IT" dirty="0"/>
              <a:t>*</a:t>
            </a:r>
            <a:r>
              <a:rPr lang="it-IT" dirty="0" err="1"/>
              <a:t>epochs</a:t>
            </a:r>
            <a:r>
              <a:rPr lang="it-IT" dirty="0"/>
              <a:t>*locations or </a:t>
            </a:r>
            <a:r>
              <a:rPr lang="it-IT" dirty="0" err="1"/>
              <a:t>bands</a:t>
            </a:r>
            <a:r>
              <a:rPr lang="it-IT" dirty="0"/>
              <a:t>*</a:t>
            </a:r>
            <a:r>
              <a:rPr lang="it-IT" dirty="0" err="1"/>
              <a:t>epochs</a:t>
            </a:r>
            <a:r>
              <a:rPr lang="it-IT" dirty="0"/>
              <a:t>*locations*locations)</a:t>
            </a:r>
          </a:p>
          <a:p>
            <a:endParaRPr lang="it-IT" dirty="0"/>
          </a:p>
          <a:p>
            <a:r>
              <a:rPr lang="it-IT" b="1" dirty="0"/>
              <a:t>Group </a:t>
            </a:r>
            <a:r>
              <a:rPr lang="it-IT" b="1" dirty="0" err="1"/>
              <a:t>matrices</a:t>
            </a:r>
            <a:r>
              <a:rPr lang="it-IT" dirty="0"/>
              <a:t>:       a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studied</a:t>
            </a:r>
            <a:r>
              <a:rPr lang="it-IT" dirty="0"/>
              <a:t> group (</a:t>
            </a:r>
            <a:r>
              <a:rPr lang="it-IT" dirty="0" err="1"/>
              <a:t>healthy</a:t>
            </a:r>
            <a:r>
              <a:rPr lang="it-IT" dirty="0"/>
              <a:t> control, HC, and </a:t>
            </a:r>
            <a:r>
              <a:rPr lang="it-IT" dirty="0" err="1"/>
              <a:t>patient</a:t>
            </a:r>
            <a:r>
              <a:rPr lang="it-IT" dirty="0"/>
              <a:t>, PAT) output of the "</a:t>
            </a:r>
            <a:r>
              <a:rPr lang="it-IT" dirty="0" err="1"/>
              <a:t>Epochs</a:t>
            </a:r>
            <a:r>
              <a:rPr lang="it-IT" dirty="0"/>
              <a:t>  </a:t>
            </a:r>
          </a:p>
          <a:p>
            <a:r>
              <a:rPr lang="it-IT" dirty="0"/>
              <a:t>                                    </a:t>
            </a:r>
            <a:r>
              <a:rPr lang="it-IT" dirty="0" err="1"/>
              <a:t>mean</a:t>
            </a:r>
            <a:r>
              <a:rPr lang="it-IT" dirty="0"/>
              <a:t> and management" </a:t>
            </a:r>
            <a:r>
              <a:rPr lang="it-IT" dirty="0" err="1"/>
              <a:t>block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measure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subject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group, </a:t>
            </a:r>
            <a:r>
              <a:rPr lang="it-IT" dirty="0" err="1"/>
              <a:t>mediated</a:t>
            </a:r>
            <a:r>
              <a:rPr lang="it-IT" dirty="0"/>
              <a:t>  </a:t>
            </a:r>
          </a:p>
          <a:p>
            <a:r>
              <a:rPr lang="it-IT" dirty="0"/>
              <a:t>                                    over the </a:t>
            </a:r>
            <a:r>
              <a:rPr lang="it-IT" dirty="0" err="1"/>
              <a:t>epochs</a:t>
            </a:r>
            <a:r>
              <a:rPr lang="it-IT" dirty="0"/>
              <a:t> (</a:t>
            </a:r>
            <a:r>
              <a:rPr lang="it-IT" dirty="0" err="1"/>
              <a:t>subjects</a:t>
            </a:r>
            <a:r>
              <a:rPr lang="it-IT" dirty="0"/>
              <a:t>*locations, </a:t>
            </a:r>
            <a:r>
              <a:rPr lang="it-IT" dirty="0" err="1"/>
              <a:t>subjects</a:t>
            </a:r>
            <a:r>
              <a:rPr lang="it-IT" dirty="0"/>
              <a:t>*</a:t>
            </a:r>
            <a:r>
              <a:rPr lang="it-IT" dirty="0" err="1"/>
              <a:t>bands</a:t>
            </a:r>
            <a:r>
              <a:rPr lang="it-IT" dirty="0"/>
              <a:t>*locations, </a:t>
            </a:r>
            <a:r>
              <a:rPr lang="it-IT" dirty="0" err="1"/>
              <a:t>subjects</a:t>
            </a:r>
            <a:r>
              <a:rPr lang="it-IT" dirty="0"/>
              <a:t>*</a:t>
            </a:r>
            <a:r>
              <a:rPr lang="it-IT" dirty="0" err="1"/>
              <a:t>bands</a:t>
            </a:r>
            <a:r>
              <a:rPr lang="it-IT" dirty="0"/>
              <a:t>*locations*locations or  </a:t>
            </a:r>
          </a:p>
          <a:p>
            <a:r>
              <a:rPr lang="it-IT" dirty="0"/>
              <a:t>                                    </a:t>
            </a:r>
            <a:r>
              <a:rPr lang="it-IT" dirty="0" err="1"/>
              <a:t>subjects</a:t>
            </a:r>
            <a:r>
              <a:rPr lang="it-IT" dirty="0"/>
              <a:t>*locations*locations)</a:t>
            </a:r>
          </a:p>
          <a:p>
            <a:endParaRPr lang="it-IT" dirty="0"/>
          </a:p>
          <a:p>
            <a:r>
              <a:rPr lang="it-IT" b="1" dirty="0" err="1"/>
              <a:t>External</a:t>
            </a:r>
            <a:r>
              <a:rPr lang="it-IT" b="1" dirty="0"/>
              <a:t> </a:t>
            </a:r>
            <a:r>
              <a:rPr lang="it-IT" b="1" dirty="0" err="1"/>
              <a:t>matrix</a:t>
            </a:r>
            <a:r>
              <a:rPr lang="it-IT" dirty="0"/>
              <a:t>:        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for </a:t>
            </a:r>
            <a:r>
              <a:rPr lang="it-IT" dirty="0" err="1"/>
              <a:t>external</a:t>
            </a:r>
            <a:r>
              <a:rPr lang="it-IT" dirty="0"/>
              <a:t> studies (classification,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) output of the "T test" </a:t>
            </a:r>
            <a:r>
              <a:rPr lang="it-IT" dirty="0" err="1"/>
              <a:t>block</a:t>
            </a:r>
            <a:r>
              <a:rPr lang="it-IT" dirty="0"/>
              <a:t>,  </a:t>
            </a:r>
          </a:p>
          <a:p>
            <a:r>
              <a:rPr lang="it-IT" dirty="0"/>
              <a:t>                                     </a:t>
            </a:r>
            <a:r>
              <a:rPr lang="it-IT" dirty="0" err="1"/>
              <a:t>which</a:t>
            </a:r>
            <a:r>
              <a:rPr lang="it-IT" dirty="0"/>
              <a:t> joins the </a:t>
            </a:r>
            <a:r>
              <a:rPr lang="it-IT" dirty="0" err="1"/>
              <a:t>computed</a:t>
            </a:r>
            <a:r>
              <a:rPr lang="it-IT" dirty="0"/>
              <a:t> patterns of the groups, </a:t>
            </a:r>
            <a:r>
              <a:rPr lang="it-IT" dirty="0" err="1"/>
              <a:t>starting</a:t>
            </a:r>
            <a:r>
              <a:rPr lang="it-IT" dirty="0"/>
              <a:t> by </a:t>
            </a:r>
            <a:r>
              <a:rPr lang="it-IT" dirty="0" err="1"/>
              <a:t>PATs</a:t>
            </a:r>
            <a:r>
              <a:rPr lang="it-IT" dirty="0"/>
              <a:t> and </a:t>
            </a:r>
            <a:r>
              <a:rPr lang="it-IT" dirty="0" err="1"/>
              <a:t>ending</a:t>
            </a:r>
            <a:r>
              <a:rPr lang="it-IT" dirty="0"/>
              <a:t> with </a:t>
            </a:r>
            <a:r>
              <a:rPr lang="it-IT" dirty="0" err="1"/>
              <a:t>HCs</a:t>
            </a:r>
            <a:r>
              <a:rPr lang="it-IT" dirty="0"/>
              <a:t> (</a:t>
            </a:r>
            <a:r>
              <a:rPr lang="it-IT" dirty="0" err="1"/>
              <a:t>subjects</a:t>
            </a:r>
            <a:r>
              <a:rPr lang="it-IT" dirty="0"/>
              <a:t>*patterns)</a:t>
            </a:r>
            <a:endParaRPr lang="en-US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6BC7A7-40FD-4165-9D62-86AD102CF581}"/>
              </a:ext>
            </a:extLst>
          </p:cNvPr>
          <p:cNvCxnSpPr>
            <a:endCxn id="81" idx="1"/>
          </p:cNvCxnSpPr>
          <p:nvPr/>
        </p:nvCxnSpPr>
        <p:spPr>
          <a:xfrm>
            <a:off x="8441992" y="1980270"/>
            <a:ext cx="424796" cy="1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ccia angolare in su 41">
            <a:hlinkClick r:id="rId4" action="ppaction://hlinksldjump"/>
            <a:extLst>
              <a:ext uri="{FF2B5EF4-FFF2-40B4-BE49-F238E27FC236}">
                <a16:creationId xmlns:a16="http://schemas.microsoft.com/office/drawing/2014/main" id="{BE95017C-C5D0-40A4-9505-3FF05F2C6EC2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4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Statistical Data</a:t>
            </a:r>
            <a:endParaRPr lang="en-US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8866788" y="186805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Output Data</a:t>
            </a:r>
            <a:endParaRPr lang="en-US" sz="800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8873533" y="2325966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Statistical Data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8866787" y="1408031"/>
            <a:ext cx="1043510" cy="29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Correlation</a:t>
            </a:r>
            <a:r>
              <a:rPr lang="it-IT" sz="1200" dirty="0"/>
              <a:t> </a:t>
            </a:r>
            <a:r>
              <a:rPr lang="it-IT" sz="800" dirty="0"/>
              <a:t>Data</a:t>
            </a:r>
            <a:endParaRPr lang="en-US" sz="1200" dirty="0"/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3318467" y="2258661"/>
            <a:ext cx="2194699" cy="41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3318466" y="1303765"/>
            <a:ext cx="3308979" cy="39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3325211" y="2258661"/>
            <a:ext cx="1073390" cy="140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3318467" y="1582151"/>
            <a:ext cx="1080134" cy="122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3579938" y="978132"/>
            <a:ext cx="5034779" cy="1964531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502232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Epochs</a:t>
            </a:r>
            <a:r>
              <a:rPr lang="it-IT" sz="800" dirty="0">
                <a:solidFill>
                  <a:sysClr val="windowText" lastClr="000000"/>
                </a:solidFill>
              </a:rPr>
              <a:t> </a:t>
            </a:r>
            <a:r>
              <a:rPr lang="it-IT" sz="800" dirty="0" err="1">
                <a:solidFill>
                  <a:sysClr val="windowText" lastClr="000000"/>
                </a:solidFill>
              </a:rPr>
              <a:t>mean</a:t>
            </a:r>
            <a:r>
              <a:rPr lang="it-IT" sz="800" dirty="0">
                <a:solidFill>
                  <a:sysClr val="windowText" lastClr="000000"/>
                </a:solidFill>
              </a:rPr>
              <a:t> and management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3907756" y="1704683"/>
            <a:ext cx="981689" cy="553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Measures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889445" y="1980275"/>
            <a:ext cx="132876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999527" y="1980270"/>
            <a:ext cx="1370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136600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T test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132738" y="1980270"/>
            <a:ext cx="137073" cy="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26981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Correlation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2284356" y="1735155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Sampling Frequency</a:t>
            </a:r>
            <a:endParaRPr lang="en-US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2277612" y="20194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Input Data</a:t>
            </a:r>
            <a:endParaRPr lang="en-US" sz="8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2281701" y="22919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Frequency </a:t>
            </a:r>
            <a:r>
              <a:rPr lang="it-IT" sz="800" dirty="0" err="1"/>
              <a:t>Bands</a:t>
            </a:r>
            <a:endParaRPr lang="en-US" sz="8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2274957" y="1474429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Epochs</a:t>
            </a:r>
            <a:endParaRPr lang="en-US" sz="800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3326098" y="1839076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3326098" y="2111575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2274957" y="2564427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Subjects</a:t>
            </a:r>
            <a:endParaRPr lang="en-US" sz="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2274956" y="1196043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Locations</a:t>
            </a:r>
            <a:endParaRPr lang="en-US" sz="800" dirty="0"/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2977" y="1223131"/>
            <a:ext cx="175027" cy="22460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239732" y="1074835"/>
            <a:ext cx="147978" cy="110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8441992" y="1981870"/>
            <a:ext cx="0" cy="7684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891010" y="2258660"/>
            <a:ext cx="1557726" cy="490061"/>
          </a:xfrm>
          <a:prstGeom prst="bentConnector3">
            <a:avLst>
              <a:gd name="adj1" fmla="val -2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793932" y="2258660"/>
            <a:ext cx="1112662" cy="490061"/>
          </a:xfrm>
          <a:prstGeom prst="bentConnector3">
            <a:avLst>
              <a:gd name="adj1" fmla="val -3333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4639448" y="2258660"/>
            <a:ext cx="1125781" cy="490061"/>
          </a:xfrm>
          <a:prstGeom prst="bentConnector3">
            <a:avLst>
              <a:gd name="adj1" fmla="val -3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732511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865403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3DBFCBC-8E70-41B4-A8B0-C771089E4989}"/>
              </a:ext>
            </a:extLst>
          </p:cNvPr>
          <p:cNvSpPr txBox="1"/>
          <p:nvPr/>
        </p:nvSpPr>
        <p:spPr>
          <a:xfrm>
            <a:off x="92015" y="3429000"/>
            <a:ext cx="1200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matrix</a:t>
            </a:r>
            <a:r>
              <a:rPr lang="it-IT" dirty="0"/>
              <a:t>:      the </a:t>
            </a:r>
            <a:r>
              <a:rPr lang="it-IT" dirty="0" err="1"/>
              <a:t>matrix</a:t>
            </a:r>
            <a:r>
              <a:rPr lang="it-IT" dirty="0"/>
              <a:t> of the </a:t>
            </a:r>
            <a:r>
              <a:rPr lang="en-US" dirty="0"/>
              <a:t>probability of observing the given result, or one more extreme, by chance if the null 		     hypothesis ("medians are equal") is true for each comparation</a:t>
            </a:r>
          </a:p>
          <a:p>
            <a:endParaRPr lang="en-US" dirty="0"/>
          </a:p>
          <a:p>
            <a:r>
              <a:rPr lang="en-US" b="1" dirty="0" err="1"/>
              <a:t>Significativity</a:t>
            </a:r>
            <a:r>
              <a:rPr lang="en-US" b="1" dirty="0"/>
              <a:t> matrix</a:t>
            </a:r>
            <a:r>
              <a:rPr lang="en-US" dirty="0"/>
              <a:t>: a matrix which contains some information about significative comparations (locations, bands,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6BC7A7-40FD-4165-9D62-86AD102CF581}"/>
              </a:ext>
            </a:extLst>
          </p:cNvPr>
          <p:cNvCxnSpPr>
            <a:endCxn id="81" idx="1"/>
          </p:cNvCxnSpPr>
          <p:nvPr/>
        </p:nvCxnSpPr>
        <p:spPr>
          <a:xfrm flipV="1">
            <a:off x="8441992" y="1975780"/>
            <a:ext cx="424796" cy="44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ccia angolare in su 35">
            <a:hlinkClick r:id="rId4" action="ppaction://hlinksldjump"/>
            <a:extLst>
              <a:ext uri="{FF2B5EF4-FFF2-40B4-BE49-F238E27FC236}">
                <a16:creationId xmlns:a16="http://schemas.microsoft.com/office/drawing/2014/main" id="{2CFEFA50-3BB3-4ACE-8E54-CF3BFBF10D98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78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Sampling Frequency</a:t>
            </a:r>
            <a:endParaRPr lang="en-US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8866788" y="186805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Output Data</a:t>
            </a:r>
            <a:endParaRPr lang="en-US" sz="800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8873533" y="2325966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Statistical Data</a:t>
            </a:r>
            <a:endParaRPr lang="en-US" sz="8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8866787" y="1408031"/>
            <a:ext cx="1043510" cy="29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Correlation</a:t>
            </a:r>
            <a:r>
              <a:rPr lang="it-IT" sz="1200" dirty="0"/>
              <a:t> </a:t>
            </a:r>
            <a:r>
              <a:rPr lang="it-IT" sz="800" dirty="0"/>
              <a:t>Data</a:t>
            </a:r>
            <a:endParaRPr lang="en-US" sz="1200" dirty="0"/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3318467" y="2258661"/>
            <a:ext cx="2194699" cy="41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3318466" y="1303765"/>
            <a:ext cx="3308979" cy="39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3325211" y="2258661"/>
            <a:ext cx="1073390" cy="140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3318467" y="1582151"/>
            <a:ext cx="1080134" cy="122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3579938" y="978132"/>
            <a:ext cx="5034779" cy="1964531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502232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Epochs</a:t>
            </a:r>
            <a:r>
              <a:rPr lang="it-IT" sz="800" dirty="0">
                <a:solidFill>
                  <a:sysClr val="windowText" lastClr="000000"/>
                </a:solidFill>
              </a:rPr>
              <a:t> </a:t>
            </a:r>
            <a:r>
              <a:rPr lang="it-IT" sz="800" dirty="0" err="1">
                <a:solidFill>
                  <a:sysClr val="windowText" lastClr="000000"/>
                </a:solidFill>
              </a:rPr>
              <a:t>mean</a:t>
            </a:r>
            <a:r>
              <a:rPr lang="it-IT" sz="800" dirty="0">
                <a:solidFill>
                  <a:sysClr val="windowText" lastClr="000000"/>
                </a:solidFill>
              </a:rPr>
              <a:t> and management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3907756" y="1704683"/>
            <a:ext cx="981689" cy="553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Measures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889445" y="1980275"/>
            <a:ext cx="132876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999527" y="1980270"/>
            <a:ext cx="1370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136600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T test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132738" y="1980270"/>
            <a:ext cx="137073" cy="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26981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Correlation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2284356" y="1735155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rgbClr val="FF0000"/>
                </a:solidFill>
              </a:rPr>
              <a:t>Sampling Frequency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2277612" y="20194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Input Data</a:t>
            </a:r>
            <a:endParaRPr lang="en-US" sz="8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2281701" y="22919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Frequency </a:t>
            </a:r>
            <a:r>
              <a:rPr lang="it-IT" sz="800" dirty="0" err="1"/>
              <a:t>Bands</a:t>
            </a:r>
            <a:endParaRPr lang="en-US" sz="8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2274957" y="1474429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Epochs</a:t>
            </a:r>
            <a:endParaRPr lang="en-US" sz="800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3326098" y="1839076"/>
            <a:ext cx="5749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3326098" y="2111575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2274957" y="2564427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Subjects</a:t>
            </a:r>
            <a:endParaRPr lang="en-US" sz="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2274956" y="1196043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Locations</a:t>
            </a:r>
            <a:endParaRPr lang="en-US" sz="800" dirty="0"/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2978" y="1223132"/>
            <a:ext cx="175027" cy="224608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239732" y="1074835"/>
            <a:ext cx="147978" cy="110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8441992" y="1981870"/>
            <a:ext cx="0" cy="7684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891010" y="2258660"/>
            <a:ext cx="1557726" cy="490061"/>
          </a:xfrm>
          <a:prstGeom prst="bentConnector3">
            <a:avLst>
              <a:gd name="adj1" fmla="val -2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793932" y="2258660"/>
            <a:ext cx="1112662" cy="490061"/>
          </a:xfrm>
          <a:prstGeom prst="bentConnector3">
            <a:avLst>
              <a:gd name="adj1" fmla="val -3333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4639448" y="2258660"/>
            <a:ext cx="1125781" cy="490061"/>
          </a:xfrm>
          <a:prstGeom prst="bentConnector3">
            <a:avLst>
              <a:gd name="adj1" fmla="val -3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732511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865403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3DBFCBC-8E70-41B4-A8B0-C771089E4989}"/>
              </a:ext>
            </a:extLst>
          </p:cNvPr>
          <p:cNvSpPr txBox="1"/>
          <p:nvPr/>
        </p:nvSpPr>
        <p:spPr>
          <a:xfrm>
            <a:off x="92015" y="3429000"/>
            <a:ext cx="120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Sampling Frequency</a:t>
            </a:r>
            <a:r>
              <a:rPr lang="it-IT" dirty="0"/>
              <a:t>: sampling frequency of the input data</a:t>
            </a:r>
            <a:endParaRPr lang="en-US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6BC7A7-40FD-4165-9D62-86AD102CF581}"/>
              </a:ext>
            </a:extLst>
          </p:cNvPr>
          <p:cNvCxnSpPr>
            <a:endCxn id="81" idx="1"/>
          </p:cNvCxnSpPr>
          <p:nvPr/>
        </p:nvCxnSpPr>
        <p:spPr>
          <a:xfrm flipV="1">
            <a:off x="8441992" y="1975780"/>
            <a:ext cx="424796" cy="44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ccia angolare in su 35">
            <a:hlinkClick r:id="rId4" action="ppaction://hlinksldjump"/>
            <a:extLst>
              <a:ext uri="{FF2B5EF4-FFF2-40B4-BE49-F238E27FC236}">
                <a16:creationId xmlns:a16="http://schemas.microsoft.com/office/drawing/2014/main" id="{2CFEFA50-3BB3-4ACE-8E54-CF3BFBF10D98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7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Locations</a:t>
            </a:r>
            <a:endParaRPr lang="en-US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8866788" y="186805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Output Data</a:t>
            </a:r>
            <a:endParaRPr lang="en-US" sz="800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8873533" y="2325966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Statistical Data</a:t>
            </a:r>
            <a:endParaRPr lang="en-US" sz="8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8866787" y="1408031"/>
            <a:ext cx="1043510" cy="29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Correlation</a:t>
            </a:r>
            <a:r>
              <a:rPr lang="it-IT" sz="1200" dirty="0"/>
              <a:t> </a:t>
            </a:r>
            <a:r>
              <a:rPr lang="it-IT" sz="800" dirty="0"/>
              <a:t>Data</a:t>
            </a:r>
            <a:endParaRPr lang="en-US" sz="1200" dirty="0"/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3318467" y="2258661"/>
            <a:ext cx="2194699" cy="41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3318466" y="1303765"/>
            <a:ext cx="3308979" cy="3981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3325211" y="2258661"/>
            <a:ext cx="1073390" cy="140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3318467" y="1582151"/>
            <a:ext cx="1080134" cy="122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3579938" y="978132"/>
            <a:ext cx="5034779" cy="1964531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502232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Epochs</a:t>
            </a:r>
            <a:r>
              <a:rPr lang="it-IT" sz="800" dirty="0">
                <a:solidFill>
                  <a:sysClr val="windowText" lastClr="000000"/>
                </a:solidFill>
              </a:rPr>
              <a:t> </a:t>
            </a:r>
            <a:r>
              <a:rPr lang="it-IT" sz="800" dirty="0" err="1">
                <a:solidFill>
                  <a:sysClr val="windowText" lastClr="000000"/>
                </a:solidFill>
              </a:rPr>
              <a:t>mean</a:t>
            </a:r>
            <a:r>
              <a:rPr lang="it-IT" sz="800" dirty="0">
                <a:solidFill>
                  <a:sysClr val="windowText" lastClr="000000"/>
                </a:solidFill>
              </a:rPr>
              <a:t> and management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3907756" y="1704683"/>
            <a:ext cx="981689" cy="553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Measures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889445" y="1980275"/>
            <a:ext cx="132876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999527" y="1980270"/>
            <a:ext cx="1370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136600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T test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132738" y="1980270"/>
            <a:ext cx="137073" cy="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26981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Correlation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2284356" y="1735155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Sampling Frequency</a:t>
            </a:r>
            <a:endParaRPr lang="en-US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2277612" y="20194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Input Data</a:t>
            </a:r>
            <a:endParaRPr lang="en-US" sz="8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2281701" y="22919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Frequency </a:t>
            </a:r>
            <a:r>
              <a:rPr lang="it-IT" sz="800" dirty="0" err="1"/>
              <a:t>Bands</a:t>
            </a:r>
            <a:endParaRPr lang="en-US" sz="8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2274957" y="1474429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Epochs</a:t>
            </a:r>
            <a:endParaRPr lang="en-US" sz="800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3326098" y="1839076"/>
            <a:ext cx="57491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3326098" y="2111575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2274957" y="2564427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Subjects</a:t>
            </a:r>
            <a:endParaRPr lang="en-US" sz="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2274956" y="1196043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rgbClr val="FF0000"/>
                </a:solidFill>
              </a:rPr>
              <a:t>Locations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2978" y="1223132"/>
            <a:ext cx="175027" cy="224608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239732" y="1074835"/>
            <a:ext cx="147978" cy="110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8441992" y="1981870"/>
            <a:ext cx="0" cy="7684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891010" y="2258660"/>
            <a:ext cx="1557726" cy="490061"/>
          </a:xfrm>
          <a:prstGeom prst="bentConnector3">
            <a:avLst>
              <a:gd name="adj1" fmla="val -2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793932" y="2258660"/>
            <a:ext cx="1112662" cy="490061"/>
          </a:xfrm>
          <a:prstGeom prst="bentConnector3">
            <a:avLst>
              <a:gd name="adj1" fmla="val -3333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4639448" y="2258660"/>
            <a:ext cx="1125781" cy="490061"/>
          </a:xfrm>
          <a:prstGeom prst="bentConnector3">
            <a:avLst>
              <a:gd name="adj1" fmla="val -3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732511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865403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3DBFCBC-8E70-41B4-A8B0-C771089E4989}"/>
              </a:ext>
            </a:extLst>
          </p:cNvPr>
          <p:cNvSpPr txBox="1"/>
          <p:nvPr/>
        </p:nvSpPr>
        <p:spPr>
          <a:xfrm>
            <a:off x="92015" y="3429000"/>
            <a:ext cx="1200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Locations</a:t>
            </a:r>
            <a:r>
              <a:rPr lang="it-IT" dirty="0"/>
              <a:t>: 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locations (scout for sources data, </a:t>
            </a:r>
            <a:r>
              <a:rPr lang="it-IT" dirty="0" err="1"/>
              <a:t>channels</a:t>
            </a:r>
            <a:r>
              <a:rPr lang="it-IT" dirty="0"/>
              <a:t> for </a:t>
            </a:r>
            <a:r>
              <a:rPr lang="it-IT" dirty="0" err="1"/>
              <a:t>scalp</a:t>
            </a:r>
            <a:r>
              <a:rPr lang="it-IT" dirty="0"/>
              <a:t> data), in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rows</a:t>
            </a:r>
            <a:r>
              <a:rPr lang="it-IT" dirty="0"/>
              <a:t> of the  </a:t>
            </a:r>
          </a:p>
          <a:p>
            <a:r>
              <a:rPr lang="it-IT" dirty="0"/>
              <a:t>                   input data </a:t>
            </a:r>
            <a:r>
              <a:rPr lang="it-IT" dirty="0" err="1"/>
              <a:t>matrices</a:t>
            </a:r>
            <a:endParaRPr lang="en-US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6BC7A7-40FD-4165-9D62-86AD102CF581}"/>
              </a:ext>
            </a:extLst>
          </p:cNvPr>
          <p:cNvCxnSpPr>
            <a:endCxn id="81" idx="1"/>
          </p:cNvCxnSpPr>
          <p:nvPr/>
        </p:nvCxnSpPr>
        <p:spPr>
          <a:xfrm flipV="1">
            <a:off x="8441992" y="1975780"/>
            <a:ext cx="424796" cy="44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ccia angolare in su 35">
            <a:hlinkClick r:id="rId4" action="ppaction://hlinksldjump"/>
            <a:extLst>
              <a:ext uri="{FF2B5EF4-FFF2-40B4-BE49-F238E27FC236}">
                <a16:creationId xmlns:a16="http://schemas.microsoft.com/office/drawing/2014/main" id="{2CFEFA50-3BB3-4ACE-8E54-CF3BFBF10D98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 err="1"/>
              <a:t>Epochs</a:t>
            </a:r>
            <a:endParaRPr lang="en-US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8866788" y="186805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Output Data</a:t>
            </a:r>
            <a:endParaRPr lang="en-US" sz="800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8873533" y="2325966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Statistical Data</a:t>
            </a:r>
            <a:endParaRPr lang="en-US" sz="8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8866787" y="1408031"/>
            <a:ext cx="1043510" cy="29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Correlation</a:t>
            </a:r>
            <a:r>
              <a:rPr lang="it-IT" sz="1200" dirty="0"/>
              <a:t> </a:t>
            </a:r>
            <a:r>
              <a:rPr lang="it-IT" sz="800" dirty="0"/>
              <a:t>Data</a:t>
            </a:r>
            <a:endParaRPr lang="en-US" sz="1200" dirty="0"/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3318467" y="2258661"/>
            <a:ext cx="2194699" cy="41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3318466" y="1303765"/>
            <a:ext cx="3308979" cy="39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3325211" y="2258661"/>
            <a:ext cx="1073390" cy="140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3318467" y="1582151"/>
            <a:ext cx="1080134" cy="1225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3579938" y="978132"/>
            <a:ext cx="5034779" cy="1964531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502232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Epochs</a:t>
            </a:r>
            <a:r>
              <a:rPr lang="it-IT" sz="800" dirty="0">
                <a:solidFill>
                  <a:sysClr val="windowText" lastClr="000000"/>
                </a:solidFill>
              </a:rPr>
              <a:t> </a:t>
            </a:r>
            <a:r>
              <a:rPr lang="it-IT" sz="800" dirty="0" err="1">
                <a:solidFill>
                  <a:sysClr val="windowText" lastClr="000000"/>
                </a:solidFill>
              </a:rPr>
              <a:t>mean</a:t>
            </a:r>
            <a:r>
              <a:rPr lang="it-IT" sz="800" dirty="0">
                <a:solidFill>
                  <a:sysClr val="windowText" lastClr="000000"/>
                </a:solidFill>
              </a:rPr>
              <a:t> and management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3907756" y="1704683"/>
            <a:ext cx="981689" cy="553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Measures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889445" y="1980275"/>
            <a:ext cx="132876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999527" y="1980270"/>
            <a:ext cx="1370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136600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T test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132738" y="1980270"/>
            <a:ext cx="137073" cy="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26981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Correlation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2284356" y="1735155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Sampling Frequency</a:t>
            </a:r>
            <a:endParaRPr lang="en-US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2277612" y="20194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Input Data</a:t>
            </a:r>
            <a:endParaRPr lang="en-US" sz="8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2281701" y="22919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Frequency </a:t>
            </a:r>
            <a:r>
              <a:rPr lang="it-IT" sz="800" dirty="0" err="1"/>
              <a:t>Bands</a:t>
            </a:r>
            <a:endParaRPr lang="en-US" sz="8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2274957" y="1474429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>
                <a:solidFill>
                  <a:srgbClr val="FF0000"/>
                </a:solidFill>
              </a:rPr>
              <a:t>Epochs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3326098" y="1839076"/>
            <a:ext cx="57491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3326098" y="2111575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2274957" y="2564427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Subjects</a:t>
            </a:r>
            <a:endParaRPr lang="en-US" sz="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2274956" y="1196043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Locations</a:t>
            </a:r>
            <a:endParaRPr lang="en-US" sz="800" dirty="0"/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2978" y="1223132"/>
            <a:ext cx="175027" cy="224608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239732" y="1074835"/>
            <a:ext cx="147978" cy="110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8441992" y="1981870"/>
            <a:ext cx="0" cy="7684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891010" y="2258660"/>
            <a:ext cx="1557726" cy="490061"/>
          </a:xfrm>
          <a:prstGeom prst="bentConnector3">
            <a:avLst>
              <a:gd name="adj1" fmla="val -2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793932" y="2258660"/>
            <a:ext cx="1112662" cy="490061"/>
          </a:xfrm>
          <a:prstGeom prst="bentConnector3">
            <a:avLst>
              <a:gd name="adj1" fmla="val -3333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4639448" y="2258660"/>
            <a:ext cx="1125781" cy="490061"/>
          </a:xfrm>
          <a:prstGeom prst="bentConnector3">
            <a:avLst>
              <a:gd name="adj1" fmla="val -3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732511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865403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3DBFCBC-8E70-41B4-A8B0-C771089E4989}"/>
              </a:ext>
            </a:extLst>
          </p:cNvPr>
          <p:cNvSpPr txBox="1"/>
          <p:nvPr/>
        </p:nvSpPr>
        <p:spPr>
          <a:xfrm>
            <a:off x="92015" y="3429000"/>
            <a:ext cx="12007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epochs</a:t>
            </a:r>
            <a:r>
              <a:rPr lang="it-IT" dirty="0"/>
              <a:t>: </a:t>
            </a:r>
            <a:r>
              <a:rPr lang="it-IT" dirty="0" err="1"/>
              <a:t>number</a:t>
            </a:r>
            <a:r>
              <a:rPr lang="it-IT" dirty="0"/>
              <a:t> of the </a:t>
            </a:r>
            <a:r>
              <a:rPr lang="it-IT" dirty="0" err="1"/>
              <a:t>epochs</a:t>
            </a:r>
            <a:r>
              <a:rPr lang="it-IT" dirty="0"/>
              <a:t> to compute for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measure</a:t>
            </a:r>
            <a:endParaRPr lang="it-IT" dirty="0"/>
          </a:p>
          <a:p>
            <a:endParaRPr lang="it-IT" dirty="0"/>
          </a:p>
          <a:p>
            <a:r>
              <a:rPr lang="it-IT" b="1" dirty="0"/>
              <a:t>Time </a:t>
            </a:r>
            <a:r>
              <a:rPr lang="it-IT" b="1" dirty="0" err="1"/>
              <a:t>period</a:t>
            </a:r>
            <a:r>
              <a:rPr lang="it-IT" dirty="0"/>
              <a:t>: time window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epoch</a:t>
            </a:r>
            <a:r>
              <a:rPr lang="it-IT" dirty="0"/>
              <a:t> to compute</a:t>
            </a:r>
          </a:p>
          <a:p>
            <a:endParaRPr lang="it-IT" dirty="0"/>
          </a:p>
          <a:p>
            <a:r>
              <a:rPr lang="it-IT" b="1" dirty="0" err="1"/>
              <a:t>Starting</a:t>
            </a:r>
            <a:r>
              <a:rPr lang="it-IT" b="1" dirty="0"/>
              <a:t> time</a:t>
            </a:r>
            <a:r>
              <a:rPr lang="it-IT" dirty="0"/>
              <a:t>: </a:t>
            </a:r>
            <a:r>
              <a:rPr lang="it-IT" dirty="0" err="1"/>
              <a:t>starting</a:t>
            </a:r>
            <a:r>
              <a:rPr lang="it-IT" dirty="0"/>
              <a:t> time of the first </a:t>
            </a:r>
            <a:r>
              <a:rPr lang="it-IT" dirty="0" err="1"/>
              <a:t>epoch</a:t>
            </a:r>
            <a:r>
              <a:rPr lang="it-IT" dirty="0"/>
              <a:t> to compute</a:t>
            </a:r>
            <a:endParaRPr lang="en-US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6BC7A7-40FD-4165-9D62-86AD102CF581}"/>
              </a:ext>
            </a:extLst>
          </p:cNvPr>
          <p:cNvCxnSpPr>
            <a:endCxn id="81" idx="1"/>
          </p:cNvCxnSpPr>
          <p:nvPr/>
        </p:nvCxnSpPr>
        <p:spPr>
          <a:xfrm flipV="1">
            <a:off x="8441992" y="1975780"/>
            <a:ext cx="424796" cy="44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ccia angolare in su 35">
            <a:hlinkClick r:id="rId4" action="ppaction://hlinksldjump"/>
            <a:extLst>
              <a:ext uri="{FF2B5EF4-FFF2-40B4-BE49-F238E27FC236}">
                <a16:creationId xmlns:a16="http://schemas.microsoft.com/office/drawing/2014/main" id="{2CFEFA50-3BB3-4ACE-8E54-CF3BFBF10D98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7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Input data</a:t>
            </a:r>
            <a:endParaRPr lang="en-US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8866788" y="186805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Output Data</a:t>
            </a:r>
            <a:endParaRPr lang="en-US" sz="800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8873533" y="2325966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Statistical Data</a:t>
            </a:r>
            <a:endParaRPr lang="en-US" sz="8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8866787" y="1408031"/>
            <a:ext cx="1043510" cy="29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Correlation</a:t>
            </a:r>
            <a:r>
              <a:rPr lang="it-IT" sz="1200" dirty="0"/>
              <a:t> </a:t>
            </a:r>
            <a:r>
              <a:rPr lang="it-IT" sz="800" dirty="0"/>
              <a:t>Data</a:t>
            </a:r>
            <a:endParaRPr lang="en-US" sz="1200" dirty="0"/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3318467" y="2258661"/>
            <a:ext cx="2194699" cy="41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3318466" y="1303765"/>
            <a:ext cx="3308979" cy="39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3325211" y="2258661"/>
            <a:ext cx="1073390" cy="140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3318467" y="1582151"/>
            <a:ext cx="1080134" cy="122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3579938" y="978132"/>
            <a:ext cx="5034779" cy="1964531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502232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Epochs</a:t>
            </a:r>
            <a:r>
              <a:rPr lang="it-IT" sz="800" dirty="0">
                <a:solidFill>
                  <a:sysClr val="windowText" lastClr="000000"/>
                </a:solidFill>
              </a:rPr>
              <a:t> </a:t>
            </a:r>
            <a:r>
              <a:rPr lang="it-IT" sz="800" dirty="0" err="1">
                <a:solidFill>
                  <a:sysClr val="windowText" lastClr="000000"/>
                </a:solidFill>
              </a:rPr>
              <a:t>mean</a:t>
            </a:r>
            <a:r>
              <a:rPr lang="it-IT" sz="800" dirty="0">
                <a:solidFill>
                  <a:sysClr val="windowText" lastClr="000000"/>
                </a:solidFill>
              </a:rPr>
              <a:t> and management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3907756" y="1704683"/>
            <a:ext cx="981689" cy="553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Measures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889445" y="1980275"/>
            <a:ext cx="132876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999527" y="1980270"/>
            <a:ext cx="1370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136600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T test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132738" y="1980270"/>
            <a:ext cx="137073" cy="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26981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Correlation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2284356" y="1735155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Sampling Frequency</a:t>
            </a:r>
            <a:endParaRPr lang="en-US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2277612" y="20194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rgbClr val="FF0000"/>
                </a:solidFill>
              </a:rPr>
              <a:t>Input Data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2281701" y="22919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Frequency </a:t>
            </a:r>
            <a:r>
              <a:rPr lang="it-IT" sz="800" dirty="0" err="1"/>
              <a:t>Bands</a:t>
            </a:r>
            <a:endParaRPr lang="en-US" sz="8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2274957" y="1474429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Epochs</a:t>
            </a:r>
            <a:endParaRPr lang="en-US" sz="800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3326098" y="1839076"/>
            <a:ext cx="57491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3326098" y="2111575"/>
            <a:ext cx="5749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2274957" y="2564427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Subjects</a:t>
            </a:r>
            <a:endParaRPr lang="en-US" sz="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2274956" y="1196043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Locations</a:t>
            </a:r>
            <a:endParaRPr lang="en-US" sz="800" dirty="0"/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2978" y="1223132"/>
            <a:ext cx="175027" cy="224608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239732" y="1074835"/>
            <a:ext cx="147978" cy="110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8441992" y="1981870"/>
            <a:ext cx="0" cy="7684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891010" y="2258660"/>
            <a:ext cx="1557726" cy="490061"/>
          </a:xfrm>
          <a:prstGeom prst="bentConnector3">
            <a:avLst>
              <a:gd name="adj1" fmla="val -2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793932" y="2258660"/>
            <a:ext cx="1112662" cy="490061"/>
          </a:xfrm>
          <a:prstGeom prst="bentConnector3">
            <a:avLst>
              <a:gd name="adj1" fmla="val -3333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4639448" y="2258660"/>
            <a:ext cx="1125781" cy="490061"/>
          </a:xfrm>
          <a:prstGeom prst="bentConnector3">
            <a:avLst>
              <a:gd name="adj1" fmla="val -3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732511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865403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3DBFCBC-8E70-41B4-A8B0-C771089E4989}"/>
              </a:ext>
            </a:extLst>
          </p:cNvPr>
          <p:cNvSpPr txBox="1"/>
          <p:nvPr/>
        </p:nvSpPr>
        <p:spPr>
          <a:xfrm>
            <a:off x="92015" y="3429000"/>
            <a:ext cx="1200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Input Data</a:t>
            </a:r>
            <a:r>
              <a:rPr lang="it-IT" dirty="0"/>
              <a:t>: a </a:t>
            </a:r>
            <a:r>
              <a:rPr lang="it-IT" dirty="0" err="1"/>
              <a:t>matrix</a:t>
            </a:r>
            <a:r>
              <a:rPr lang="it-IT" dirty="0"/>
              <a:t> locations*time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subject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in the study</a:t>
            </a:r>
            <a:endParaRPr lang="en-US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6BC7A7-40FD-4165-9D62-86AD102CF581}"/>
              </a:ext>
            </a:extLst>
          </p:cNvPr>
          <p:cNvCxnSpPr>
            <a:endCxn id="81" idx="1"/>
          </p:cNvCxnSpPr>
          <p:nvPr/>
        </p:nvCxnSpPr>
        <p:spPr>
          <a:xfrm flipV="1">
            <a:off x="8441992" y="1975780"/>
            <a:ext cx="424796" cy="44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ccia angolare in su 35">
            <a:hlinkClick r:id="rId4" action="ppaction://hlinksldjump"/>
            <a:extLst>
              <a:ext uri="{FF2B5EF4-FFF2-40B4-BE49-F238E27FC236}">
                <a16:creationId xmlns:a16="http://schemas.microsoft.com/office/drawing/2014/main" id="{2CFEFA50-3BB3-4ACE-8E54-CF3BFBF10D98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8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5D21C-96EF-4814-A612-DBDAD6E4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6158"/>
          </a:xfrm>
        </p:spPr>
        <p:txBody>
          <a:bodyPr/>
          <a:lstStyle/>
          <a:p>
            <a:r>
              <a:rPr lang="it-IT" dirty="0"/>
              <a:t>Frequency </a:t>
            </a:r>
            <a:r>
              <a:rPr lang="it-IT" dirty="0" err="1"/>
              <a:t>Bands</a:t>
            </a:r>
            <a:endParaRPr lang="en-US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6B94A5E-28D0-417A-A4EE-41920A76B58A}"/>
              </a:ext>
            </a:extLst>
          </p:cNvPr>
          <p:cNvSpPr txBox="1"/>
          <p:nvPr/>
        </p:nvSpPr>
        <p:spPr>
          <a:xfrm>
            <a:off x="8866788" y="186805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Output Data</a:t>
            </a:r>
            <a:endParaRPr lang="en-US" sz="800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D2F0C74-13D8-4707-AE94-5BF9E3C91138}"/>
              </a:ext>
            </a:extLst>
          </p:cNvPr>
          <p:cNvSpPr txBox="1"/>
          <p:nvPr/>
        </p:nvSpPr>
        <p:spPr>
          <a:xfrm>
            <a:off x="8873533" y="2325966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Statistical Data</a:t>
            </a:r>
            <a:endParaRPr lang="en-US" sz="8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136B1118-2663-444D-B0AE-404CDD48DC5F}"/>
              </a:ext>
            </a:extLst>
          </p:cNvPr>
          <p:cNvSpPr txBox="1"/>
          <p:nvPr/>
        </p:nvSpPr>
        <p:spPr>
          <a:xfrm>
            <a:off x="8866787" y="1408031"/>
            <a:ext cx="1043510" cy="29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Correlation</a:t>
            </a:r>
            <a:r>
              <a:rPr lang="it-IT" sz="1200" dirty="0"/>
              <a:t> </a:t>
            </a:r>
            <a:r>
              <a:rPr lang="it-IT" sz="800" dirty="0"/>
              <a:t>Data</a:t>
            </a:r>
            <a:endParaRPr lang="en-US" sz="1200" dirty="0"/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152026FE-60FB-4B35-9524-C2243F5AC1D7}"/>
              </a:ext>
            </a:extLst>
          </p:cNvPr>
          <p:cNvCxnSpPr>
            <a:stCxn id="58" idx="3"/>
            <a:endCxn id="7" idx="2"/>
          </p:cNvCxnSpPr>
          <p:nvPr/>
        </p:nvCxnSpPr>
        <p:spPr>
          <a:xfrm flipV="1">
            <a:off x="3318467" y="2258661"/>
            <a:ext cx="2194699" cy="41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1B1DD1C4-C6D4-4927-AF60-69152D82829F}"/>
              </a:ext>
            </a:extLst>
          </p:cNvPr>
          <p:cNvCxnSpPr>
            <a:cxnSpLocks/>
            <a:stCxn id="59" idx="3"/>
            <a:endCxn id="17" idx="0"/>
          </p:cNvCxnSpPr>
          <p:nvPr/>
        </p:nvCxnSpPr>
        <p:spPr>
          <a:xfrm>
            <a:off x="3318466" y="1303765"/>
            <a:ext cx="3308979" cy="398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C8D65079-94C3-4331-9CB3-84246F70B48D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3325211" y="2258661"/>
            <a:ext cx="1073390" cy="1409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a gomito 70">
            <a:extLst>
              <a:ext uri="{FF2B5EF4-FFF2-40B4-BE49-F238E27FC236}">
                <a16:creationId xmlns:a16="http://schemas.microsoft.com/office/drawing/2014/main" id="{2DB32754-4653-4099-97CF-ED5A37A97247}"/>
              </a:ext>
            </a:extLst>
          </p:cNvPr>
          <p:cNvCxnSpPr>
            <a:stCxn id="37" idx="3"/>
            <a:endCxn id="8" idx="0"/>
          </p:cNvCxnSpPr>
          <p:nvPr/>
        </p:nvCxnSpPr>
        <p:spPr>
          <a:xfrm>
            <a:off x="3318467" y="1582151"/>
            <a:ext cx="1080134" cy="122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3F01F8D-8BF2-4187-BD8A-6AC418F8C2CB}"/>
              </a:ext>
            </a:extLst>
          </p:cNvPr>
          <p:cNvSpPr/>
          <p:nvPr/>
        </p:nvSpPr>
        <p:spPr>
          <a:xfrm>
            <a:off x="3579938" y="978132"/>
            <a:ext cx="5034779" cy="1964531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9025840-E23F-4B2F-9972-69EB371FE21B}"/>
              </a:ext>
            </a:extLst>
          </p:cNvPr>
          <p:cNvSpPr/>
          <p:nvPr/>
        </p:nvSpPr>
        <p:spPr>
          <a:xfrm>
            <a:off x="502232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Epochs</a:t>
            </a:r>
            <a:r>
              <a:rPr lang="it-IT" sz="800" dirty="0">
                <a:solidFill>
                  <a:sysClr val="windowText" lastClr="000000"/>
                </a:solidFill>
              </a:rPr>
              <a:t> </a:t>
            </a:r>
            <a:r>
              <a:rPr lang="it-IT" sz="800" dirty="0" err="1">
                <a:solidFill>
                  <a:sysClr val="windowText" lastClr="000000"/>
                </a:solidFill>
              </a:rPr>
              <a:t>mean</a:t>
            </a:r>
            <a:r>
              <a:rPr lang="it-IT" sz="800" dirty="0">
                <a:solidFill>
                  <a:sysClr val="windowText" lastClr="000000"/>
                </a:solidFill>
              </a:rPr>
              <a:t> and management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22FD05B3-88AA-4779-9FBD-AC7E717D823A}"/>
              </a:ext>
            </a:extLst>
          </p:cNvPr>
          <p:cNvSpPr/>
          <p:nvPr/>
        </p:nvSpPr>
        <p:spPr>
          <a:xfrm>
            <a:off x="3907756" y="1704683"/>
            <a:ext cx="981689" cy="553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Measures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5A66397-5347-4C5E-99F2-6E475FD5F1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889445" y="1980275"/>
            <a:ext cx="132876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84B0F79-7BB4-4C9F-94D2-00C43DC8534B}"/>
              </a:ext>
            </a:extLst>
          </p:cNvPr>
          <p:cNvCxnSpPr>
            <a:cxnSpLocks/>
          </p:cNvCxnSpPr>
          <p:nvPr/>
        </p:nvCxnSpPr>
        <p:spPr>
          <a:xfrm flipV="1">
            <a:off x="5999527" y="1980270"/>
            <a:ext cx="13707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4CFF61B6-77C6-4990-A985-916C64F07A12}"/>
              </a:ext>
            </a:extLst>
          </p:cNvPr>
          <p:cNvSpPr/>
          <p:nvPr/>
        </p:nvSpPr>
        <p:spPr>
          <a:xfrm>
            <a:off x="6136600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T test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51771FF-9D8A-4116-A383-FD151B9CFD28}"/>
              </a:ext>
            </a:extLst>
          </p:cNvPr>
          <p:cNvCxnSpPr>
            <a:cxnSpLocks/>
          </p:cNvCxnSpPr>
          <p:nvPr/>
        </p:nvCxnSpPr>
        <p:spPr>
          <a:xfrm flipV="1">
            <a:off x="7132738" y="1980270"/>
            <a:ext cx="137073" cy="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C6B59059-CE6E-4BD3-A638-D03F324A66DA}"/>
              </a:ext>
            </a:extLst>
          </p:cNvPr>
          <p:cNvSpPr/>
          <p:nvPr/>
        </p:nvSpPr>
        <p:spPr>
          <a:xfrm>
            <a:off x="7269811" y="1701888"/>
            <a:ext cx="981689" cy="556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ysClr val="windowText" lastClr="000000"/>
                </a:solidFill>
              </a:rPr>
              <a:t>Correlation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4EDB064-5226-4C64-A46D-6FFFDDD8ECB2}"/>
              </a:ext>
            </a:extLst>
          </p:cNvPr>
          <p:cNvSpPr txBox="1"/>
          <p:nvPr/>
        </p:nvSpPr>
        <p:spPr>
          <a:xfrm>
            <a:off x="2284356" y="1735155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Sampling Frequency</a:t>
            </a:r>
            <a:endParaRPr lang="en-US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BCB6B2-5F08-4017-BFE2-33B755512072}"/>
              </a:ext>
            </a:extLst>
          </p:cNvPr>
          <p:cNvSpPr txBox="1"/>
          <p:nvPr/>
        </p:nvSpPr>
        <p:spPr>
          <a:xfrm>
            <a:off x="2277612" y="20194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Input Data</a:t>
            </a:r>
            <a:endParaRPr lang="en-US" sz="8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D686AB-025F-496B-8A9B-20FFD21BFA6B}"/>
              </a:ext>
            </a:extLst>
          </p:cNvPr>
          <p:cNvSpPr txBox="1"/>
          <p:nvPr/>
        </p:nvSpPr>
        <p:spPr>
          <a:xfrm>
            <a:off x="2281701" y="2291928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rgbClr val="FF0000"/>
                </a:solidFill>
              </a:rPr>
              <a:t>Frequency </a:t>
            </a:r>
            <a:r>
              <a:rPr lang="it-IT" sz="800" dirty="0" err="1">
                <a:solidFill>
                  <a:srgbClr val="FF0000"/>
                </a:solidFill>
              </a:rPr>
              <a:t>Bands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1AF3EC-B77E-4BC5-93C5-7A5AFAF21730}"/>
              </a:ext>
            </a:extLst>
          </p:cNvPr>
          <p:cNvSpPr txBox="1"/>
          <p:nvPr/>
        </p:nvSpPr>
        <p:spPr>
          <a:xfrm>
            <a:off x="2274957" y="1474429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Epochs</a:t>
            </a:r>
            <a:endParaRPr lang="en-US" sz="800" dirty="0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742CBC61-45D9-4FBB-8F71-A0A974C6AE71}"/>
              </a:ext>
            </a:extLst>
          </p:cNvPr>
          <p:cNvCxnSpPr>
            <a:cxnSpLocks/>
          </p:cNvCxnSpPr>
          <p:nvPr/>
        </p:nvCxnSpPr>
        <p:spPr>
          <a:xfrm>
            <a:off x="3326098" y="1839076"/>
            <a:ext cx="57491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9D88BCB-0990-41B2-855F-9A788E4793EB}"/>
              </a:ext>
            </a:extLst>
          </p:cNvPr>
          <p:cNvCxnSpPr>
            <a:cxnSpLocks/>
          </p:cNvCxnSpPr>
          <p:nvPr/>
        </p:nvCxnSpPr>
        <p:spPr>
          <a:xfrm>
            <a:off x="3326098" y="2111575"/>
            <a:ext cx="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9FB9A9-4C9D-4FE0-8AD2-C55A406427FA}"/>
              </a:ext>
            </a:extLst>
          </p:cNvPr>
          <p:cNvSpPr txBox="1"/>
          <p:nvPr/>
        </p:nvSpPr>
        <p:spPr>
          <a:xfrm>
            <a:off x="2274957" y="2564427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 err="1"/>
              <a:t>Subjects</a:t>
            </a:r>
            <a:endParaRPr lang="en-US" sz="800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7FE7502-7CCA-4B65-BF90-F6B8ABA5D3FF}"/>
              </a:ext>
            </a:extLst>
          </p:cNvPr>
          <p:cNvSpPr txBox="1"/>
          <p:nvPr/>
        </p:nvSpPr>
        <p:spPr>
          <a:xfrm>
            <a:off x="2274956" y="1196043"/>
            <a:ext cx="104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Locations</a:t>
            </a:r>
            <a:endParaRPr lang="en-US" sz="800" dirty="0"/>
          </a:p>
        </p:txBody>
      </p: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61B7970B-C2A1-4E35-9FBB-2D8D618864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2978" y="1223132"/>
            <a:ext cx="175027" cy="224608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A0D1F34C-1E6D-479D-B5BA-E549E7707F34}"/>
              </a:ext>
            </a:extLst>
          </p:cNvPr>
          <p:cNvCxnSpPr>
            <a:stCxn id="20" idx="0"/>
            <a:endCxn id="83" idx="1"/>
          </p:cNvCxnSpPr>
          <p:nvPr/>
        </p:nvCxnSpPr>
        <p:spPr>
          <a:xfrm rot="5400000" flipH="1" flipV="1">
            <a:off x="8239732" y="1074835"/>
            <a:ext cx="147978" cy="1106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A250FC7-1245-4259-BAE6-BADA8363A068}"/>
              </a:ext>
            </a:extLst>
          </p:cNvPr>
          <p:cNvCxnSpPr/>
          <p:nvPr/>
        </p:nvCxnSpPr>
        <p:spPr>
          <a:xfrm>
            <a:off x="8441992" y="1981870"/>
            <a:ext cx="0" cy="7684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9570BE70-FBB7-4174-8387-1AD42BC3A576}"/>
              </a:ext>
            </a:extLst>
          </p:cNvPr>
          <p:cNvCxnSpPr/>
          <p:nvPr/>
        </p:nvCxnSpPr>
        <p:spPr>
          <a:xfrm>
            <a:off x="6891010" y="2258660"/>
            <a:ext cx="1557726" cy="490061"/>
          </a:xfrm>
          <a:prstGeom prst="bentConnector3">
            <a:avLst>
              <a:gd name="adj1" fmla="val -2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151F40E-4A44-40E2-A14A-17356E640D1C}"/>
              </a:ext>
            </a:extLst>
          </p:cNvPr>
          <p:cNvCxnSpPr/>
          <p:nvPr/>
        </p:nvCxnSpPr>
        <p:spPr>
          <a:xfrm>
            <a:off x="5793932" y="2258660"/>
            <a:ext cx="1112662" cy="490061"/>
          </a:xfrm>
          <a:prstGeom prst="bentConnector3">
            <a:avLst>
              <a:gd name="adj1" fmla="val -3333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D2E8AD7-10F2-4127-AF19-EE6973C6D644}"/>
              </a:ext>
            </a:extLst>
          </p:cNvPr>
          <p:cNvCxnSpPr>
            <a:cxnSpLocks/>
          </p:cNvCxnSpPr>
          <p:nvPr/>
        </p:nvCxnSpPr>
        <p:spPr>
          <a:xfrm>
            <a:off x="4639448" y="2258660"/>
            <a:ext cx="1125781" cy="490061"/>
          </a:xfrm>
          <a:prstGeom prst="bentConnector3">
            <a:avLst>
              <a:gd name="adj1" fmla="val -316"/>
            </a:avLst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E57C4119-25A3-4048-90DD-F28FC306B1F5}"/>
              </a:ext>
            </a:extLst>
          </p:cNvPr>
          <p:cNvSpPr/>
          <p:nvPr/>
        </p:nvSpPr>
        <p:spPr>
          <a:xfrm>
            <a:off x="5732511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6C21442C-DD51-4EE4-8679-221E565D73F8}"/>
              </a:ext>
            </a:extLst>
          </p:cNvPr>
          <p:cNvSpPr/>
          <p:nvPr/>
        </p:nvSpPr>
        <p:spPr>
          <a:xfrm>
            <a:off x="6865403" y="2726377"/>
            <a:ext cx="50974" cy="479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3DBFCBC-8E70-41B4-A8B0-C771089E4989}"/>
              </a:ext>
            </a:extLst>
          </p:cNvPr>
          <p:cNvSpPr txBox="1"/>
          <p:nvPr/>
        </p:nvSpPr>
        <p:spPr>
          <a:xfrm>
            <a:off x="92015" y="3429000"/>
            <a:ext cx="12007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Cut</a:t>
            </a:r>
            <a:r>
              <a:rPr lang="it-IT" b="1" dirty="0"/>
              <a:t> Frequencies</a:t>
            </a:r>
            <a:r>
              <a:rPr lang="it-IT" dirty="0"/>
              <a:t>: an array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cut</a:t>
            </a:r>
            <a:r>
              <a:rPr lang="it-IT" dirty="0"/>
              <a:t> frequencies to </a:t>
            </a:r>
            <a:r>
              <a:rPr lang="it-IT" dirty="0" err="1"/>
              <a:t>utilize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(for </a:t>
            </a:r>
            <a:r>
              <a:rPr lang="it-IT" dirty="0" err="1"/>
              <a:t>example</a:t>
            </a:r>
            <a:r>
              <a:rPr lang="it-IT" dirty="0"/>
              <a:t>, for the Alpha 	              and Beta </a:t>
            </a:r>
            <a:r>
              <a:rPr lang="it-IT" dirty="0" err="1"/>
              <a:t>bands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[8 13 30])</a:t>
            </a:r>
          </a:p>
          <a:p>
            <a:endParaRPr lang="it-IT" dirty="0"/>
          </a:p>
          <a:p>
            <a:r>
              <a:rPr lang="it-IT" b="1" dirty="0"/>
              <a:t>Total band</a:t>
            </a:r>
            <a:r>
              <a:rPr lang="it-IT" dirty="0"/>
              <a:t>:           an array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and the </a:t>
            </a:r>
            <a:r>
              <a:rPr lang="it-IT" dirty="0" err="1"/>
              <a:t>ending</a:t>
            </a:r>
            <a:r>
              <a:rPr lang="it-IT" dirty="0"/>
              <a:t> value of the </a:t>
            </a:r>
            <a:r>
              <a:rPr lang="it-IT" dirty="0" err="1"/>
              <a:t>total</a:t>
            </a:r>
            <a:r>
              <a:rPr lang="it-IT" dirty="0"/>
              <a:t> band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relative </a:t>
            </a:r>
            <a:r>
              <a:rPr lang="it-IT" dirty="0" err="1"/>
              <a:t>PSDs</a:t>
            </a:r>
            <a:r>
              <a:rPr lang="it-IT" dirty="0"/>
              <a:t> 	             computing the </a:t>
            </a:r>
            <a:r>
              <a:rPr lang="it-IT" dirty="0" err="1"/>
              <a:t>PSDr</a:t>
            </a:r>
            <a:r>
              <a:rPr lang="it-IT" dirty="0"/>
              <a:t> </a:t>
            </a:r>
            <a:endParaRPr lang="en-US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6BC7A7-40FD-4165-9D62-86AD102CF581}"/>
              </a:ext>
            </a:extLst>
          </p:cNvPr>
          <p:cNvCxnSpPr>
            <a:endCxn id="81" idx="1"/>
          </p:cNvCxnSpPr>
          <p:nvPr/>
        </p:nvCxnSpPr>
        <p:spPr>
          <a:xfrm flipV="1">
            <a:off x="8441992" y="1975780"/>
            <a:ext cx="424796" cy="44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ccia angolare in su 35">
            <a:hlinkClick r:id="rId4" action="ppaction://hlinksldjump"/>
            <a:extLst>
              <a:ext uri="{FF2B5EF4-FFF2-40B4-BE49-F238E27FC236}">
                <a16:creationId xmlns:a16="http://schemas.microsoft.com/office/drawing/2014/main" id="{2CFEFA50-3BB3-4ACE-8E54-CF3BFBF10D98}"/>
              </a:ext>
            </a:extLst>
          </p:cNvPr>
          <p:cNvSpPr/>
          <p:nvPr/>
        </p:nvSpPr>
        <p:spPr>
          <a:xfrm flipH="1">
            <a:off x="92015" y="45268"/>
            <a:ext cx="1127185" cy="65498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29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1833</Words>
  <Application>Microsoft Office PowerPoint</Application>
  <PresentationFormat>Widescreen</PresentationFormat>
  <Paragraphs>352</Paragraphs>
  <Slides>22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Pipeline</vt:lpstr>
      <vt:lpstr>Pipeline</vt:lpstr>
      <vt:lpstr>Output Data</vt:lpstr>
      <vt:lpstr>Statistical Data</vt:lpstr>
      <vt:lpstr>Sampling Frequency</vt:lpstr>
      <vt:lpstr>Locations</vt:lpstr>
      <vt:lpstr>Epochs</vt:lpstr>
      <vt:lpstr>Input data</vt:lpstr>
      <vt:lpstr>Frequency Bands</vt:lpstr>
      <vt:lpstr>Subjects</vt:lpstr>
      <vt:lpstr>Measures</vt:lpstr>
      <vt:lpstr>PSD relative</vt:lpstr>
      <vt:lpstr>FOOOF</vt:lpstr>
      <vt:lpstr>Aperiodic parameters</vt:lpstr>
      <vt:lpstr>Goodness of fit metrics</vt:lpstr>
      <vt:lpstr>Peaks</vt:lpstr>
      <vt:lpstr>Power spectra</vt:lpstr>
      <vt:lpstr>Connectivity</vt:lpstr>
      <vt:lpstr>AEC orthogonalized</vt:lpstr>
      <vt:lpstr>AEC</vt:lpstr>
      <vt:lpstr>PLI</vt:lpstr>
      <vt:lpstr>PLV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Simone Maurizio La Cava</dc:creator>
  <cp:lastModifiedBy>Simone Maurizio La Cava</cp:lastModifiedBy>
  <cp:revision>51</cp:revision>
  <dcterms:created xsi:type="dcterms:W3CDTF">2019-07-29T08:35:22Z</dcterms:created>
  <dcterms:modified xsi:type="dcterms:W3CDTF">2019-08-05T16:03:04Z</dcterms:modified>
</cp:coreProperties>
</file>