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57" r:id="rId4"/>
    <p:sldId id="258" r:id="rId5"/>
    <p:sldId id="263" r:id="rId6"/>
    <p:sldId id="264" r:id="rId7"/>
    <p:sldId id="261" r:id="rId8"/>
    <p:sldId id="262" r:id="rId9"/>
    <p:sldId id="265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C5FD"/>
    <a:srgbClr val="6BACE8"/>
    <a:srgbClr val="63A1DB"/>
    <a:srgbClr val="68A2DB"/>
    <a:srgbClr val="66A2DB"/>
    <a:srgbClr val="468DCC"/>
    <a:srgbClr val="B2C5E7"/>
    <a:srgbClr val="FED142"/>
    <a:srgbClr val="357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61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1BF89-7C0A-455E-9C8A-AFAFD68EF091}" type="datetimeFigureOut">
              <a:rPr lang="fr-FR" smtClean="0"/>
              <a:t>15/05/2025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AA253-53D6-47CC-9F08-0077FAAF89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265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Go to code 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AA253-53D6-47CC-9F08-0077FAAF897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35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012E9-2A75-46E3-9168-43E4C8E8D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0C78B1-8593-41D8-A039-B5CDC1DA5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0F4CE7-8F52-4881-ADB9-EDDCA8E0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8FAE53-EB6D-4A5D-9D48-D51995D6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83ACE5-8EAD-4C03-9828-7C9CC69D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49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5839B6-6677-4BEA-B014-ED753220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44C9BD-1397-45BC-B6F9-76F257CD3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796152-91AD-43E7-A433-678988C5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ABC0B9-133C-4A72-B54A-C66425D1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13A556-EADB-456C-B320-B0095D9E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81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066EED4-6EDA-43F3-9A10-82B2C8399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677070-1D8D-474C-A666-4D11992DA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33FE21-8AD7-46AD-88A4-182624C5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808FC7-5D23-4017-8019-9B595094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A490FE-F84B-4873-B0D4-89373941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22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0B5B0D-9F7E-4297-9D06-0D5A5B6E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3BA022-5A6E-42E3-80E9-7F9B6A0A8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B379D6-1B4C-433D-B51D-54D4885C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B43408-D5B9-45F8-8EA9-BE20DABB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F184BB-93D6-4125-B06A-AA332162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58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4AA93-A979-4ABA-8921-EB3585BE9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A12596-BB31-4486-B9FB-184583B07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2FEE64-7806-4ECD-9667-5C3CA761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FD23B3-B825-4DA8-8DEE-4E8A7F85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76595F-2D2F-4CB8-BF5A-C963F3EE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52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7C833D-48FD-49B3-8152-674D6945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33175D-B5B0-4068-B5F5-A7791E41E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6CEE51-21F9-49DC-A59C-D64FC5920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B6F5AB-2829-48C3-9DB8-216FA186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FD4A92-AD0F-4EC7-9431-28516780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04BF21-6F28-4745-91D6-F1E9B5B8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71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F2F316-4C04-4376-BE09-4F62CA31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B771B9-4927-4D84-AC61-088ECDB85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145D2C-4E25-452B-A811-A141084B0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0298DB-AD09-48B1-BC2E-8932881E4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E9F28A-E4CA-482B-B4AC-912D66AFF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7809E9-8ECA-4AC9-8467-05AC3923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FBADEDD-FEED-49B3-A168-87BF9633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B0374DC-84F1-4CE1-BDA0-417C48AD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41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AAF13-C0ED-48ED-ADA6-5D1A2970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714160D-A05A-4219-B7C5-2675481A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85FDD3-324F-4455-8A7A-5678C85A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0F18D3-445E-4B94-B4C6-ABB43956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59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C438AF0-E19D-412B-A0BE-A2D635E0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19A65E9-1FA7-4542-9C54-E07A66F8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404527-3474-4A9D-9AAA-96F55D12D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19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7614B-BAC1-4372-8DD8-C22C2806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53B24D-AE24-47AB-8F9E-353F52EA0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6F82D6-B482-4170-9479-9C393C82C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9E1786-3FDD-48A7-BE1E-D74F3836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B6D916-A019-4C6C-B10B-55FACF84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0A736B-3530-4B85-B727-B1EF09AC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62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6BF14-9B36-4A06-AC2D-E22B1E6B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8A6C426-79A0-4A29-BEA4-A119F1152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A4880B-BB96-4930-BB56-9B43FDB91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399D03-8DD6-48DF-A388-708219B5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9FA8F4-6C3E-4211-915C-005A277C7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DEF251-F077-4AAC-A017-A8EB011C2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92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3F42269-03BE-4423-957C-F20AB6279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484A56-C70E-431F-A339-656A5CC61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3C0608-D643-4C99-A590-A0BFD0B48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66077-5284-43A6-BFC3-74D02370C877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40BBD1-DB4E-4940-B8D0-622EC70B6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F11AC5-DA6B-4E42-8043-23C57BECA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75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8A1009-B58B-4B30-878D-1AC11ECE3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467" y="245534"/>
            <a:ext cx="9144000" cy="1574800"/>
          </a:xfrm>
        </p:spPr>
        <p:txBody>
          <a:bodyPr>
            <a:normAutofit fontScale="90000"/>
          </a:bodyPr>
          <a:lstStyle/>
          <a:p>
            <a:r>
              <a:rPr lang="en-GB" dirty="0"/>
              <a:t>Object Oriented Programming</a:t>
            </a:r>
            <a:br>
              <a:rPr lang="en-GB" dirty="0"/>
            </a:br>
            <a:r>
              <a:rPr lang="en-GB" sz="4800" dirty="0"/>
              <a:t>in Python</a:t>
            </a:r>
            <a:endParaRPr lang="en-GB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88DEEFB6-05A0-46F5-B8F1-398E8BD8B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667" y="1261533"/>
            <a:ext cx="9697065" cy="6858000"/>
          </a:xfrm>
          <a:prstGeom prst="rect">
            <a:avLst/>
          </a:prstGeom>
        </p:spPr>
      </p:pic>
      <p:sp>
        <p:nvSpPr>
          <p:cNvPr id="6" name="Bulle narrative : ronde 5">
            <a:extLst>
              <a:ext uri="{FF2B5EF4-FFF2-40B4-BE49-F238E27FC236}">
                <a16:creationId xmlns:a16="http://schemas.microsoft.com/office/drawing/2014/main" id="{CC3D8FBD-EFCE-47E3-9CB8-B02CF94206E8}"/>
              </a:ext>
            </a:extLst>
          </p:cNvPr>
          <p:cNvSpPr/>
          <p:nvPr/>
        </p:nvSpPr>
        <p:spPr>
          <a:xfrm>
            <a:off x="6290733" y="2717800"/>
            <a:ext cx="1591734" cy="711200"/>
          </a:xfrm>
          <a:prstGeom prst="wedgeEllipseCallout">
            <a:avLst>
              <a:gd name="adj1" fmla="val -46759"/>
              <a:gd name="adj2" fmla="val 84612"/>
            </a:avLst>
          </a:prstGeom>
          <a:solidFill>
            <a:srgbClr val="3571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ED142"/>
                </a:solidFill>
              </a:rPr>
              <a:t>Quack!!*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AF140B7-ED50-4456-B8FD-44353BE743D5}"/>
              </a:ext>
            </a:extLst>
          </p:cNvPr>
          <p:cNvSpPr txBox="1"/>
          <p:nvPr/>
        </p:nvSpPr>
        <p:spPr>
          <a:xfrm>
            <a:off x="4233333" y="6581001"/>
            <a:ext cx="32596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FED142"/>
                </a:solidFill>
              </a:rPr>
              <a:t>* That’s actually a spoiler, you have been alerted.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963403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C13CE2-848A-05A9-4F01-FF411458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92405"/>
            <a:ext cx="10515600" cy="823595"/>
          </a:xfrm>
        </p:spPr>
        <p:txBody>
          <a:bodyPr/>
          <a:lstStyle/>
          <a:p>
            <a:r>
              <a:rPr lang="fr-FR" dirty="0"/>
              <a:t>(Very) basic memory management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AAFA6B6-2F96-8F27-2BFD-5838BD675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704" y="847542"/>
            <a:ext cx="7462868" cy="516291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610F136-07EF-075C-AC30-C372EF5C54BF}"/>
              </a:ext>
            </a:extLst>
          </p:cNvPr>
          <p:cNvSpPr txBox="1"/>
          <p:nvPr/>
        </p:nvSpPr>
        <p:spPr>
          <a:xfrm>
            <a:off x="2399029" y="6296262"/>
            <a:ext cx="776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/>
              <a:t>Memory management in modern CPUs is complex: I will use a simplified model !</a:t>
            </a:r>
          </a:p>
        </p:txBody>
      </p:sp>
    </p:spTree>
    <p:extLst>
      <p:ext uri="{BB962C8B-B14F-4D97-AF65-F5344CB8AC3E}">
        <p14:creationId xmlns:p14="http://schemas.microsoft.com/office/powerpoint/2010/main" val="2194238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0D66B4-4025-C6EF-3851-1E474919877D}"/>
              </a:ext>
            </a:extLst>
          </p:cNvPr>
          <p:cNvSpPr txBox="1">
            <a:spLocks/>
          </p:cNvSpPr>
          <p:nvPr/>
        </p:nvSpPr>
        <p:spPr>
          <a:xfrm>
            <a:off x="76200" y="192405"/>
            <a:ext cx="10515600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Basic memory management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771C35F-7657-F009-0D4D-08605489B68C}"/>
              </a:ext>
            </a:extLst>
          </p:cNvPr>
          <p:cNvGrpSpPr/>
          <p:nvPr/>
        </p:nvGrpSpPr>
        <p:grpSpPr>
          <a:xfrm>
            <a:off x="7335520" y="3521795"/>
            <a:ext cx="2834640" cy="2117005"/>
            <a:chOff x="4104640" y="4019635"/>
            <a:chExt cx="2834640" cy="211700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C26A630B-29BD-E00B-3CDC-0F25AAA979D3}"/>
                </a:ext>
              </a:extLst>
            </p:cNvPr>
            <p:cNvGrpSpPr/>
            <p:nvPr/>
          </p:nvGrpSpPr>
          <p:grpSpPr>
            <a:xfrm>
              <a:off x="4534746" y="4019635"/>
              <a:ext cx="2006600" cy="1358577"/>
              <a:chOff x="2226733" y="3114435"/>
              <a:chExt cx="2006600" cy="1358577"/>
            </a:xfrm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5C362B3C-5CE5-459E-0839-CBA96B110CC6}"/>
                  </a:ext>
                </a:extLst>
              </p:cNvPr>
              <p:cNvSpPr/>
              <p:nvPr/>
            </p:nvSpPr>
            <p:spPr>
              <a:xfrm>
                <a:off x="2226733" y="3840669"/>
                <a:ext cx="2006600" cy="632343"/>
              </a:xfrm>
              <a:prstGeom prst="roundRect">
                <a:avLst/>
              </a:prstGeom>
              <a:solidFill>
                <a:srgbClr val="63A1DB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8317A0B8-F24D-29CC-A523-79A347893B2E}"/>
                  </a:ext>
                </a:extLst>
              </p:cNvPr>
              <p:cNvGrpSpPr/>
              <p:nvPr/>
            </p:nvGrpSpPr>
            <p:grpSpPr>
              <a:xfrm>
                <a:off x="2378086" y="3114435"/>
                <a:ext cx="1521507" cy="1239501"/>
                <a:chOff x="4495800" y="2327031"/>
                <a:chExt cx="1521507" cy="1239501"/>
              </a:xfrm>
              <a:solidFill>
                <a:srgbClr val="66A2DB"/>
              </a:solidFill>
            </p:grpSpPr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1C19C07F-B0A0-CBAF-F7A8-D643E3F3373A}"/>
                    </a:ext>
                  </a:extLst>
                </p:cNvPr>
                <p:cNvSpPr txBox="1"/>
                <p:nvPr/>
              </p:nvSpPr>
              <p:spPr>
                <a:xfrm>
                  <a:off x="4861825" y="2327031"/>
                  <a:ext cx="1043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rgbClr val="68A2DB"/>
                      </a:solidFill>
                    </a:rPr>
                    <a:t>CPU Unit</a:t>
                  </a:r>
                </a:p>
              </p:txBody>
            </p:sp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79C6AEA0-896A-1605-FFEE-85BA3D9193C1}"/>
                    </a:ext>
                  </a:extLst>
                </p:cNvPr>
                <p:cNvSpPr txBox="1"/>
                <p:nvPr/>
              </p:nvSpPr>
              <p:spPr>
                <a:xfrm>
                  <a:off x="4495800" y="3197200"/>
                  <a:ext cx="15215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bg1"/>
                      </a:solidFill>
                    </a:rPr>
                    <a:t>Stack memory</a:t>
                  </a:r>
                </a:p>
              </p:txBody>
            </p:sp>
          </p:grpSp>
        </p:grp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51626856-ACF1-56F8-4595-A9E422EEC2EC}"/>
                </a:ext>
              </a:extLst>
            </p:cNvPr>
            <p:cNvSpPr txBox="1"/>
            <p:nvPr/>
          </p:nvSpPr>
          <p:spPr>
            <a:xfrm>
              <a:off x="4489222" y="5378212"/>
              <a:ext cx="20976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solidFill>
                    <a:srgbClr val="68A2DB"/>
                  </a:solidFill>
                </a:rPr>
                <a:t>Microprocessor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7EA3F6-AE09-0638-09FD-1DC1FE3388AC}"/>
                </a:ext>
              </a:extLst>
            </p:cNvPr>
            <p:cNvSpPr/>
            <p:nvPr/>
          </p:nvSpPr>
          <p:spPr>
            <a:xfrm>
              <a:off x="4104640" y="4388967"/>
              <a:ext cx="2834640" cy="1747673"/>
            </a:xfrm>
            <a:prstGeom prst="rect">
              <a:avLst/>
            </a:prstGeom>
            <a:noFill/>
            <a:ln w="38100">
              <a:solidFill>
                <a:srgbClr val="6BAC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4A013A43-7D18-3C09-2816-060AB0A523FC}"/>
              </a:ext>
            </a:extLst>
          </p:cNvPr>
          <p:cNvSpPr/>
          <p:nvPr/>
        </p:nvSpPr>
        <p:spPr>
          <a:xfrm>
            <a:off x="5607962" y="1771534"/>
            <a:ext cx="6321928" cy="653070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Heap memory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8D16F63-93CE-A069-DE11-CA811ECCB53F}"/>
              </a:ext>
            </a:extLst>
          </p:cNvPr>
          <p:cNvSpPr txBox="1"/>
          <p:nvPr/>
        </p:nvSpPr>
        <p:spPr>
          <a:xfrm>
            <a:off x="7199662" y="1357657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Random Access Memory (RAM)</a:t>
            </a:r>
            <a:endParaRPr lang="en-GB" b="1" dirty="0">
              <a:solidFill>
                <a:srgbClr val="68A2D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59192CB-1C84-5E03-57C2-CC5F4EC85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4" y="2048853"/>
            <a:ext cx="5530278" cy="3684548"/>
          </a:xfrm>
          <a:prstGeom prst="rect">
            <a:avLst/>
          </a:prstGeom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4ECDEC8-C230-7AF7-D193-10CD8B092B72}"/>
              </a:ext>
            </a:extLst>
          </p:cNvPr>
          <p:cNvCxnSpPr>
            <a:cxnSpLocks/>
          </p:cNvCxnSpPr>
          <p:nvPr/>
        </p:nvCxnSpPr>
        <p:spPr>
          <a:xfrm flipH="1">
            <a:off x="3261360" y="2131710"/>
            <a:ext cx="2346602" cy="66229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955C5EF-43E3-974B-CE96-DDAC7E21663F}"/>
              </a:ext>
            </a:extLst>
          </p:cNvPr>
          <p:cNvCxnSpPr>
            <a:cxnSpLocks/>
          </p:cNvCxnSpPr>
          <p:nvPr/>
        </p:nvCxnSpPr>
        <p:spPr>
          <a:xfrm flipH="1" flipV="1">
            <a:off x="2286000" y="4124960"/>
            <a:ext cx="4913662" cy="644606"/>
          </a:xfrm>
          <a:prstGeom prst="straightConnector1">
            <a:avLst/>
          </a:prstGeom>
          <a:ln w="28575">
            <a:solidFill>
              <a:srgbClr val="83C5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DB2D1A22-B750-145B-9A12-219268A7C09D}"/>
              </a:ext>
            </a:extLst>
          </p:cNvPr>
          <p:cNvGrpSpPr/>
          <p:nvPr/>
        </p:nvGrpSpPr>
        <p:grpSpPr>
          <a:xfrm>
            <a:off x="3810000" y="960109"/>
            <a:ext cx="7748245" cy="5897891"/>
            <a:chOff x="3810000" y="960109"/>
            <a:chExt cx="7748245" cy="5897891"/>
          </a:xfrm>
        </p:grpSpPr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D0932CDD-4286-A602-5AEE-DB05F39986CA}"/>
                </a:ext>
              </a:extLst>
            </p:cNvPr>
            <p:cNvSpPr txBox="1"/>
            <p:nvPr/>
          </p:nvSpPr>
          <p:spPr>
            <a:xfrm>
              <a:off x="7517774" y="5782735"/>
              <a:ext cx="247013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solidFill>
                    <a:srgbClr val="68A2DB"/>
                  </a:solidFill>
                </a:rPr>
                <a:t>Used for local variables </a:t>
              </a:r>
            </a:p>
            <a:p>
              <a:pPr algn="ctr"/>
              <a:r>
                <a:rPr lang="en-GB" b="1" dirty="0">
                  <a:solidFill>
                    <a:srgbClr val="68A2DB"/>
                  </a:solidFill>
                </a:rPr>
                <a:t>and return values </a:t>
              </a:r>
              <a:endParaRPr lang="en-US" dirty="0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1E98CE2B-715F-EE5C-D2CE-1AAF2E83073B}"/>
                </a:ext>
              </a:extLst>
            </p:cNvPr>
            <p:cNvSpPr txBox="1"/>
            <p:nvPr/>
          </p:nvSpPr>
          <p:spPr>
            <a:xfrm>
              <a:off x="6979401" y="2543680"/>
              <a:ext cx="3747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FFC000"/>
                  </a:solidFill>
                </a:rPr>
                <a:t>Used for  objects and global variables</a:t>
              </a:r>
              <a:endParaRPr lang="en-GB" b="1" dirty="0">
                <a:solidFill>
                  <a:srgbClr val="68A2DB"/>
                </a:solidFill>
              </a:endParaRPr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BE2AB8E0-3CAB-B222-EE1B-EC79FD0D8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525025" y="4275556"/>
              <a:ext cx="585450" cy="485740"/>
            </a:xfrm>
            <a:prstGeom prst="rect">
              <a:avLst/>
            </a:prstGeom>
          </p:spPr>
        </p:pic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65F980DD-153E-6F22-E2D5-4A331E254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410221" y="960109"/>
              <a:ext cx="1148024" cy="766880"/>
            </a:xfrm>
            <a:prstGeom prst="rect">
              <a:avLst/>
            </a:prstGeom>
          </p:spPr>
        </p:pic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00D6917A-EF8C-C427-302C-5AFDE58043AB}"/>
                </a:ext>
              </a:extLst>
            </p:cNvPr>
            <p:cNvSpPr txBox="1"/>
            <p:nvPr/>
          </p:nvSpPr>
          <p:spPr>
            <a:xfrm>
              <a:off x="3810000" y="6488668"/>
              <a:ext cx="4786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Avoid using global variables in your programs !!!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948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1CC4E-6AD6-E315-90B3-C48907064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DC682E7-54F2-FA3F-7200-F55C408A02C3}"/>
              </a:ext>
            </a:extLst>
          </p:cNvPr>
          <p:cNvSpPr/>
          <p:nvPr/>
        </p:nvSpPr>
        <p:spPr>
          <a:xfrm>
            <a:off x="619760" y="3429000"/>
            <a:ext cx="10800080" cy="2597388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FADB7B-625A-7FEB-EF48-E85B451DE435}"/>
              </a:ext>
            </a:extLst>
          </p:cNvPr>
          <p:cNvSpPr txBox="1">
            <a:spLocks/>
          </p:cNvSpPr>
          <p:nvPr/>
        </p:nvSpPr>
        <p:spPr>
          <a:xfrm>
            <a:off x="76200" y="192405"/>
            <a:ext cx="10515600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Objects, </a:t>
            </a:r>
            <a:r>
              <a:rPr lang="en-US" noProof="0" dirty="0" err="1"/>
              <a:t>pointers,variables</a:t>
            </a:r>
            <a:r>
              <a:rPr lang="en-US" noProof="0" dirty="0"/>
              <a:t> and RAM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D047D51-5C81-402D-45A9-3E28EB9BAA51}"/>
              </a:ext>
            </a:extLst>
          </p:cNvPr>
          <p:cNvSpPr txBox="1"/>
          <p:nvPr/>
        </p:nvSpPr>
        <p:spPr>
          <a:xfrm>
            <a:off x="2627949" y="1016000"/>
            <a:ext cx="7484741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funny_ram_joke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‘’’I couldn't figure out why a male sheep is called </a:t>
            </a:r>
          </a:p>
          <a:p>
            <a:pPr>
              <a:buNone/>
            </a:pP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a Ram...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Then it hit me.’’’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a = 1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L = [1, 2, 3]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6EDF356-8BBD-BF21-C308-9406F1E901B1}"/>
              </a:ext>
            </a:extLst>
          </p:cNvPr>
          <p:cNvSpPr txBox="1"/>
          <p:nvPr/>
        </p:nvSpPr>
        <p:spPr>
          <a:xfrm>
            <a:off x="4490720" y="6168295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Random Access Memory (RAM)</a:t>
            </a:r>
            <a:endParaRPr lang="en-GB" b="1" dirty="0">
              <a:solidFill>
                <a:srgbClr val="68A2DB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EB49971-85AF-EF97-F161-7A46B35E1ADF}"/>
              </a:ext>
            </a:extLst>
          </p:cNvPr>
          <p:cNvSpPr txBox="1"/>
          <p:nvPr/>
        </p:nvSpPr>
        <p:spPr>
          <a:xfrm>
            <a:off x="1010920" y="3755573"/>
            <a:ext cx="45258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binary representation of :</a:t>
            </a:r>
          </a:p>
          <a:p>
            <a:pPr>
              <a:buNone/>
            </a:pPr>
            <a:r>
              <a:rPr lang="en-US" b="1" dirty="0"/>
              <a:t>“I couldn't figure out why a male sheep is called a Ram...</a:t>
            </a:r>
          </a:p>
          <a:p>
            <a:r>
              <a:rPr lang="en-US" dirty="0"/>
              <a:t>Then it hit me.” </a:t>
            </a:r>
          </a:p>
          <a:p>
            <a:r>
              <a:rPr lang="en-US" dirty="0"/>
              <a:t>__class__ = str</a:t>
            </a:r>
          </a:p>
          <a:p>
            <a:r>
              <a:rPr lang="en-US" dirty="0"/>
              <a:t>….</a:t>
            </a:r>
          </a:p>
          <a:p>
            <a:r>
              <a:rPr lang="en-US" dirty="0"/>
              <a:t>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46061A-F9C3-2F4B-4478-DF935B0EC98F}"/>
              </a:ext>
            </a:extLst>
          </p:cNvPr>
          <p:cNvSpPr/>
          <p:nvPr/>
        </p:nvSpPr>
        <p:spPr>
          <a:xfrm>
            <a:off x="782320" y="3607673"/>
            <a:ext cx="4622800" cy="2265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C29233-50B6-EFE8-823A-5AD1034C1E2C}"/>
              </a:ext>
            </a:extLst>
          </p:cNvPr>
          <p:cNvSpPr/>
          <p:nvPr/>
        </p:nvSpPr>
        <p:spPr>
          <a:xfrm>
            <a:off x="5460544" y="3594854"/>
            <a:ext cx="2880816" cy="10840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15701EC-AE3A-94A5-6D69-95FBDD61168A}"/>
              </a:ext>
            </a:extLst>
          </p:cNvPr>
          <p:cNvSpPr txBox="1"/>
          <p:nvPr/>
        </p:nvSpPr>
        <p:spPr>
          <a:xfrm>
            <a:off x="5460544" y="3755573"/>
            <a:ext cx="26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binary representation of 1</a:t>
            </a:r>
          </a:p>
          <a:p>
            <a:r>
              <a:rPr lang="en-US" dirty="0"/>
              <a:t>__class__ = int</a:t>
            </a:r>
          </a:p>
          <a:p>
            <a:r>
              <a:rPr lang="en-US" dirty="0"/>
              <a:t>….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ABD197-4728-05AA-D705-0A6611BDDF07}"/>
              </a:ext>
            </a:extLst>
          </p:cNvPr>
          <p:cNvSpPr/>
          <p:nvPr/>
        </p:nvSpPr>
        <p:spPr>
          <a:xfrm>
            <a:off x="5468394" y="4771235"/>
            <a:ext cx="2880816" cy="11021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96B20E7-4D0C-AF14-0C07-FF32B811E6F4}"/>
              </a:ext>
            </a:extLst>
          </p:cNvPr>
          <p:cNvSpPr txBox="1"/>
          <p:nvPr/>
        </p:nvSpPr>
        <p:spPr>
          <a:xfrm>
            <a:off x="5536744" y="4839622"/>
            <a:ext cx="26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binary representation of 2</a:t>
            </a:r>
          </a:p>
          <a:p>
            <a:r>
              <a:rPr lang="en-US" dirty="0"/>
              <a:t>__class__ = int</a:t>
            </a:r>
          </a:p>
          <a:p>
            <a:r>
              <a:rPr lang="en-US" dirty="0"/>
              <a:t>….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3E3FF9D-32E6-6063-6702-B5B8351C4170}"/>
              </a:ext>
            </a:extLst>
          </p:cNvPr>
          <p:cNvSpPr/>
          <p:nvPr/>
        </p:nvSpPr>
        <p:spPr>
          <a:xfrm>
            <a:off x="8913545" y="3607673"/>
            <a:ext cx="1739215" cy="768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2EE86AA-CA64-A40A-5D5C-095D09430CDC}"/>
              </a:ext>
            </a:extLst>
          </p:cNvPr>
          <p:cNvSpPr txBox="1"/>
          <p:nvPr/>
        </p:nvSpPr>
        <p:spPr>
          <a:xfrm>
            <a:off x="8981895" y="3729524"/>
            <a:ext cx="2666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__class__ = list</a:t>
            </a:r>
          </a:p>
          <a:p>
            <a:r>
              <a:rPr lang="en-US" dirty="0"/>
              <a:t>….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F81127F-2581-80FE-C90C-263C06766147}"/>
              </a:ext>
            </a:extLst>
          </p:cNvPr>
          <p:cNvSpPr/>
          <p:nvPr/>
        </p:nvSpPr>
        <p:spPr>
          <a:xfrm>
            <a:off x="8444117" y="4771235"/>
            <a:ext cx="2666545" cy="11038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F7FE7377-7FCE-7CD8-A547-2DC45CCB2F1A}"/>
              </a:ext>
            </a:extLst>
          </p:cNvPr>
          <p:cNvSpPr txBox="1"/>
          <p:nvPr/>
        </p:nvSpPr>
        <p:spPr>
          <a:xfrm>
            <a:off x="8512467" y="4851554"/>
            <a:ext cx="26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binary representation of 3</a:t>
            </a:r>
          </a:p>
          <a:p>
            <a:r>
              <a:rPr lang="en-US" dirty="0"/>
              <a:t>__class__ = int</a:t>
            </a:r>
          </a:p>
          <a:p>
            <a:r>
              <a:rPr lang="en-US" dirty="0"/>
              <a:t>….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6363D24-3FE7-DD30-32BF-B469D6704279}"/>
              </a:ext>
            </a:extLst>
          </p:cNvPr>
          <p:cNvCxnSpPr>
            <a:cxnSpLocks/>
          </p:cNvCxnSpPr>
          <p:nvPr/>
        </p:nvCxnSpPr>
        <p:spPr>
          <a:xfrm flipH="1">
            <a:off x="8444117" y="4044553"/>
            <a:ext cx="4040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CF6C93C5-3C76-4FD9-ACBE-4384776743ED}"/>
              </a:ext>
            </a:extLst>
          </p:cNvPr>
          <p:cNvCxnSpPr>
            <a:cxnSpLocks/>
          </p:cNvCxnSpPr>
          <p:nvPr/>
        </p:nvCxnSpPr>
        <p:spPr>
          <a:xfrm flipH="1">
            <a:off x="8444117" y="4375855"/>
            <a:ext cx="404085" cy="303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69C1E3C8-557E-BF7F-BE13-1A90591B58B6}"/>
              </a:ext>
            </a:extLst>
          </p:cNvPr>
          <p:cNvCxnSpPr>
            <a:cxnSpLocks/>
          </p:cNvCxnSpPr>
          <p:nvPr/>
        </p:nvCxnSpPr>
        <p:spPr>
          <a:xfrm>
            <a:off x="9845040" y="4375855"/>
            <a:ext cx="0" cy="303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1092597C-0F83-9961-40D4-56548424E050}"/>
              </a:ext>
            </a:extLst>
          </p:cNvPr>
          <p:cNvSpPr txBox="1"/>
          <p:nvPr/>
        </p:nvSpPr>
        <p:spPr>
          <a:xfrm>
            <a:off x="6370319" y="282448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98A0252A-99E7-12B1-A348-2FD86E4DD715}"/>
              </a:ext>
            </a:extLst>
          </p:cNvPr>
          <p:cNvSpPr txBox="1"/>
          <p:nvPr/>
        </p:nvSpPr>
        <p:spPr>
          <a:xfrm>
            <a:off x="2331284" y="2824480"/>
            <a:ext cx="17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funny_ram_joke</a:t>
            </a:r>
            <a:r>
              <a:rPr lang="en-US" b="1" dirty="0"/>
              <a:t> 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CB23DDB-CBCF-D188-BCAC-EE24F945ECE5}"/>
              </a:ext>
            </a:extLst>
          </p:cNvPr>
          <p:cNvSpPr txBox="1"/>
          <p:nvPr/>
        </p:nvSpPr>
        <p:spPr>
          <a:xfrm>
            <a:off x="9719491" y="277554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F714C29B-44BA-9770-1F6A-A58F023D5D10}"/>
              </a:ext>
            </a:extLst>
          </p:cNvPr>
          <p:cNvCxnSpPr>
            <a:cxnSpLocks/>
          </p:cNvCxnSpPr>
          <p:nvPr/>
        </p:nvCxnSpPr>
        <p:spPr>
          <a:xfrm flipH="1">
            <a:off x="2900452" y="3291840"/>
            <a:ext cx="132308" cy="303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617ABE95-4179-9506-0232-BA665751F517}"/>
              </a:ext>
            </a:extLst>
          </p:cNvPr>
          <p:cNvCxnSpPr>
            <a:cxnSpLocks/>
          </p:cNvCxnSpPr>
          <p:nvPr/>
        </p:nvCxnSpPr>
        <p:spPr>
          <a:xfrm>
            <a:off x="6500085" y="3183652"/>
            <a:ext cx="24483" cy="384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622F1F3C-5166-A3B6-1AF5-5E6404E0E3D2}"/>
              </a:ext>
            </a:extLst>
          </p:cNvPr>
          <p:cNvCxnSpPr>
            <a:cxnSpLocks/>
          </p:cNvCxnSpPr>
          <p:nvPr/>
        </p:nvCxnSpPr>
        <p:spPr>
          <a:xfrm>
            <a:off x="9860716" y="3125952"/>
            <a:ext cx="0" cy="442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4BE5FC5A-1BAA-8FF6-96E4-66E53656577F}"/>
              </a:ext>
            </a:extLst>
          </p:cNvPr>
          <p:cNvCxnSpPr>
            <a:cxnSpLocks/>
          </p:cNvCxnSpPr>
          <p:nvPr/>
        </p:nvCxnSpPr>
        <p:spPr>
          <a:xfrm flipH="1">
            <a:off x="8391691" y="6203362"/>
            <a:ext cx="404085" cy="303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6942863F-82BE-9D1A-F2C5-BE636BA59E78}"/>
              </a:ext>
            </a:extLst>
          </p:cNvPr>
          <p:cNvSpPr txBox="1"/>
          <p:nvPr/>
        </p:nvSpPr>
        <p:spPr>
          <a:xfrm>
            <a:off x="8680232" y="6205061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pointer</a:t>
            </a:r>
          </a:p>
        </p:txBody>
      </p:sp>
    </p:spTree>
    <p:extLst>
      <p:ext uri="{BB962C8B-B14F-4D97-AF65-F5344CB8AC3E}">
        <p14:creationId xmlns:p14="http://schemas.microsoft.com/office/powerpoint/2010/main" val="41237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D3C293-4E5C-4390-86DB-F62F1E82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you already know about OOP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6A4F8DC-3944-45C9-B351-6BACE7D29E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0" t="5826" r="3998" b="3557"/>
          <a:stretch/>
        </p:blipFill>
        <p:spPr>
          <a:xfrm>
            <a:off x="694267" y="1854201"/>
            <a:ext cx="3496733" cy="3556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E701978-DBCD-48DA-B77C-9285FAEB9BFB}"/>
              </a:ext>
            </a:extLst>
          </p:cNvPr>
          <p:cNvSpPr txBox="1"/>
          <p:nvPr/>
        </p:nvSpPr>
        <p:spPr>
          <a:xfrm>
            <a:off x="567267" y="5389048"/>
            <a:ext cx="3547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https://app.wooclap.com/OOPINSA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CBADA0-78F1-4816-962E-1E6048300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108" y="3118488"/>
            <a:ext cx="6940692" cy="129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0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7E02C-020D-4918-8DB0-446B8FB5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OOP funny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4E00FD-641D-4AA4-80DC-BF701AA544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98"/>
          <a:stretch/>
        </p:blipFill>
        <p:spPr>
          <a:xfrm>
            <a:off x="383089" y="1690688"/>
            <a:ext cx="7954485" cy="233141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08069D3-F6A5-4683-B205-6C3B330A44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231"/>
          <a:stretch/>
        </p:blipFill>
        <p:spPr>
          <a:xfrm>
            <a:off x="3359107" y="3968556"/>
            <a:ext cx="8183117" cy="233141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EC29908-80A0-4277-A622-DF354A87C538}"/>
              </a:ext>
            </a:extLst>
          </p:cNvPr>
          <p:cNvSpPr txBox="1"/>
          <p:nvPr/>
        </p:nvSpPr>
        <p:spPr>
          <a:xfrm>
            <a:off x="5054600" y="6437646"/>
            <a:ext cx="13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Probably not</a:t>
            </a:r>
          </a:p>
        </p:txBody>
      </p:sp>
    </p:spTree>
    <p:extLst>
      <p:ext uri="{BB962C8B-B14F-4D97-AF65-F5344CB8AC3E}">
        <p14:creationId xmlns:p14="http://schemas.microsoft.com/office/powerpoint/2010/main" val="269283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1DA74-7305-49BB-A944-BDE301F4C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6" y="0"/>
            <a:ext cx="10515600" cy="1325563"/>
          </a:xfrm>
        </p:spPr>
        <p:txBody>
          <a:bodyPr/>
          <a:lstStyle/>
          <a:p>
            <a:r>
              <a:rPr lang="en-GB" dirty="0"/>
              <a:t>Is OOP funny ? </a:t>
            </a:r>
            <a:r>
              <a:rPr lang="en-GB" sz="4400" b="1" dirty="0">
                <a:solidFill>
                  <a:srgbClr val="FF0000"/>
                </a:solidFill>
              </a:rPr>
              <a:t>Definitely not !!!</a:t>
            </a:r>
            <a:endParaRPr lang="en-GB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825FB9-A654-4DB0-8749-8D8358F544D0}"/>
              </a:ext>
            </a:extLst>
          </p:cNvPr>
          <p:cNvSpPr txBox="1"/>
          <p:nvPr/>
        </p:nvSpPr>
        <p:spPr>
          <a:xfrm>
            <a:off x="4072466" y="3833969"/>
            <a:ext cx="6096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There are 10 types of people: Those who understand the binary notation and those who don't...</a:t>
            </a:r>
          </a:p>
          <a:p>
            <a:r>
              <a:rPr lang="en-US" sz="1400" dirty="0"/>
              <a:t>( comment: </a:t>
            </a:r>
            <a:r>
              <a:rPr lang="fr-FR" sz="1400" dirty="0" err="1"/>
              <a:t>hahahahhahahhahahaha</a:t>
            </a:r>
            <a:r>
              <a:rPr lang="fr-FR" sz="1400" dirty="0"/>
              <a:t> i </a:t>
            </a:r>
            <a:r>
              <a:rPr lang="fr-FR" sz="1400" dirty="0" err="1"/>
              <a:t>can't</a:t>
            </a:r>
            <a:r>
              <a:rPr lang="fr-FR" sz="1400" dirty="0"/>
              <a:t> stop </a:t>
            </a:r>
            <a:r>
              <a:rPr lang="fr-FR" sz="1400" dirty="0" err="1"/>
              <a:t>laughing</a:t>
            </a:r>
            <a:r>
              <a:rPr lang="fr-FR" sz="1400" dirty="0"/>
              <a:t>...</a:t>
            </a:r>
            <a:r>
              <a:rPr lang="en-GB" sz="1400" dirty="0"/>
              <a:t>)</a:t>
            </a:r>
            <a:endParaRPr lang="fr-FR" sz="1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2B69DE4-6218-48BC-B355-8DB355CFD44F}"/>
              </a:ext>
            </a:extLst>
          </p:cNvPr>
          <p:cNvSpPr txBox="1"/>
          <p:nvPr/>
        </p:nvSpPr>
        <p:spPr>
          <a:xfrm>
            <a:off x="1591734" y="225939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Q: How many software developers does it take to change a light bulb? </a:t>
            </a:r>
          </a:p>
          <a:p>
            <a:r>
              <a:rPr lang="en-US" dirty="0"/>
              <a:t>A: None. That's a hardware problem.</a:t>
            </a:r>
          </a:p>
        </p:txBody>
      </p:sp>
    </p:spTree>
    <p:extLst>
      <p:ext uri="{BB962C8B-B14F-4D97-AF65-F5344CB8AC3E}">
        <p14:creationId xmlns:p14="http://schemas.microsoft.com/office/powerpoint/2010/main" val="253209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1DA74-7305-49BB-A944-BDE301F4C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6" y="0"/>
            <a:ext cx="10515600" cy="1325563"/>
          </a:xfrm>
        </p:spPr>
        <p:txBody>
          <a:bodyPr/>
          <a:lstStyle/>
          <a:p>
            <a:r>
              <a:rPr lang="en-GB" dirty="0"/>
              <a:t>Is OOP useful ? </a:t>
            </a:r>
            <a:r>
              <a:rPr lang="en-GB" sz="4400" b="1" dirty="0">
                <a:solidFill>
                  <a:srgbClr val="FF0000"/>
                </a:solidFill>
              </a:rPr>
              <a:t>Definitely yes !!!</a:t>
            </a:r>
            <a:endParaRPr lang="en-GB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856A78-434F-465C-AAB7-7BED69EFB1CD}"/>
              </a:ext>
            </a:extLst>
          </p:cNvPr>
          <p:cNvSpPr txBox="1"/>
          <p:nvPr/>
        </p:nvSpPr>
        <p:spPr>
          <a:xfrm>
            <a:off x="4165600" y="1534145"/>
            <a:ext cx="226619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It allows you to write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37CEEF6-2758-44E6-B723-90AA33C20617}"/>
              </a:ext>
            </a:extLst>
          </p:cNvPr>
          <p:cNvSpPr txBox="1"/>
          <p:nvPr/>
        </p:nvSpPr>
        <p:spPr>
          <a:xfrm>
            <a:off x="2698884" y="2340659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Shorter code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F4704D3-7A6A-4A30-B170-A78CD5250944}"/>
              </a:ext>
            </a:extLst>
          </p:cNvPr>
          <p:cNvSpPr txBox="1"/>
          <p:nvPr/>
        </p:nvSpPr>
        <p:spPr>
          <a:xfrm>
            <a:off x="4283225" y="2910409"/>
            <a:ext cx="1250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rgbClr val="FFC000"/>
                </a:solidFill>
              </a:rPr>
              <a:t>Clearer code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DD7EEA9-1EB6-4BC6-BA4F-1EC0D2C78D4C}"/>
              </a:ext>
            </a:extLst>
          </p:cNvPr>
          <p:cNvSpPr txBox="1"/>
          <p:nvPr/>
        </p:nvSpPr>
        <p:spPr>
          <a:xfrm>
            <a:off x="2626521" y="3488323"/>
            <a:ext cx="2281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solidFill>
                  <a:srgbClr val="FFC000"/>
                </a:solidFill>
              </a:rPr>
              <a:t>Easy to use libraries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FFB228F-07C6-4528-86BF-39D2A9406678}"/>
              </a:ext>
            </a:extLst>
          </p:cNvPr>
          <p:cNvSpPr txBox="1"/>
          <p:nvPr/>
        </p:nvSpPr>
        <p:spPr>
          <a:xfrm>
            <a:off x="5552588" y="2567658"/>
            <a:ext cx="2031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solidFill>
                  <a:srgbClr val="FFC000"/>
                </a:solidFill>
              </a:rPr>
              <a:t>Versatile libraries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8514754-9986-4EFF-8EF9-D5D49131DEB5}"/>
              </a:ext>
            </a:extLst>
          </p:cNvPr>
          <p:cNvSpPr txBox="1"/>
          <p:nvPr/>
        </p:nvSpPr>
        <p:spPr>
          <a:xfrm>
            <a:off x="4686102" y="4195033"/>
            <a:ext cx="295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solidFill>
                  <a:srgbClr val="FFC000"/>
                </a:solidFill>
              </a:rPr>
              <a:t>Easily extendable libraries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71A236B-9A18-4297-8079-DDA456C9C0FC}"/>
              </a:ext>
            </a:extLst>
          </p:cNvPr>
          <p:cNvSpPr txBox="1"/>
          <p:nvPr/>
        </p:nvSpPr>
        <p:spPr>
          <a:xfrm>
            <a:off x="5477471" y="3503578"/>
            <a:ext cx="3803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rgbClr val="FFC000"/>
                </a:solidFill>
              </a:rPr>
              <a:t>Easy to use Graphical User Interfaces (GUI)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D153856-C57B-4982-A1B2-174320F1A35C}"/>
              </a:ext>
            </a:extLst>
          </p:cNvPr>
          <p:cNvSpPr txBox="1"/>
          <p:nvPr/>
        </p:nvSpPr>
        <p:spPr>
          <a:xfrm>
            <a:off x="3976644" y="4801492"/>
            <a:ext cx="1447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rgbClr val="FFC000"/>
                </a:solidFill>
              </a:rPr>
              <a:t>“Elegant“ code</a:t>
            </a:r>
          </a:p>
        </p:txBody>
      </p:sp>
    </p:spTree>
    <p:extLst>
      <p:ext uri="{BB962C8B-B14F-4D97-AF65-F5344CB8AC3E}">
        <p14:creationId xmlns:p14="http://schemas.microsoft.com/office/powerpoint/2010/main" val="155828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1DA74-7305-49BB-A944-BDE301F4C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6" y="0"/>
            <a:ext cx="10515600" cy="1325563"/>
          </a:xfrm>
        </p:spPr>
        <p:txBody>
          <a:bodyPr/>
          <a:lstStyle/>
          <a:p>
            <a:r>
              <a:rPr lang="en-GB" dirty="0"/>
              <a:t>A short overview of the history of OOP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856A78-434F-465C-AAB7-7BED69EFB1CD}"/>
              </a:ext>
            </a:extLst>
          </p:cNvPr>
          <p:cNvSpPr txBox="1"/>
          <p:nvPr/>
        </p:nvSpPr>
        <p:spPr>
          <a:xfrm>
            <a:off x="4351867" y="1136212"/>
            <a:ext cx="2799613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Firstly introduced in </a:t>
            </a:r>
            <a:r>
              <a:rPr lang="en-GB" dirty="0" err="1"/>
              <a:t>Simula</a:t>
            </a:r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B0581FB-BED2-4F27-975E-E40C212060E8}"/>
              </a:ext>
            </a:extLst>
          </p:cNvPr>
          <p:cNvSpPr txBox="1"/>
          <p:nvPr/>
        </p:nvSpPr>
        <p:spPr>
          <a:xfrm>
            <a:off x="3047999" y="11362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 1960s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5035537-428D-47E8-BBBF-37EE902DFFDA}"/>
              </a:ext>
            </a:extLst>
          </p:cNvPr>
          <p:cNvSpPr txBox="1"/>
          <p:nvPr/>
        </p:nvSpPr>
        <p:spPr>
          <a:xfrm>
            <a:off x="4351867" y="1610345"/>
            <a:ext cx="3062633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Fully implemented in Smalltalk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9985FB4-53DD-4047-909C-9D63B904AE70}"/>
              </a:ext>
            </a:extLst>
          </p:cNvPr>
          <p:cNvSpPr txBox="1"/>
          <p:nvPr/>
        </p:nvSpPr>
        <p:spPr>
          <a:xfrm>
            <a:off x="3047999" y="161034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 1970s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5C17826-F4BC-4EDC-A4FF-87CA8B74F9E4}"/>
              </a:ext>
            </a:extLst>
          </p:cNvPr>
          <p:cNvSpPr txBox="1"/>
          <p:nvPr/>
        </p:nvSpPr>
        <p:spPr>
          <a:xfrm>
            <a:off x="4351867" y="2084478"/>
            <a:ext cx="3150414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Becomes popular thanks to C++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95B3CD7-9329-4890-9BA9-B1299EB0EA89}"/>
              </a:ext>
            </a:extLst>
          </p:cNvPr>
          <p:cNvSpPr txBox="1"/>
          <p:nvPr/>
        </p:nvSpPr>
        <p:spPr>
          <a:xfrm>
            <a:off x="3047999" y="208447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 1980s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2053D83-957B-4219-A7CD-4B54C31FD97C}"/>
              </a:ext>
            </a:extLst>
          </p:cNvPr>
          <p:cNvSpPr txBox="1"/>
          <p:nvPr/>
        </p:nvSpPr>
        <p:spPr>
          <a:xfrm>
            <a:off x="4351867" y="2558611"/>
            <a:ext cx="4207947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Very popular languages as python and Java</a:t>
            </a:r>
          </a:p>
          <a:p>
            <a:r>
              <a:rPr lang="en-GB" dirty="0"/>
              <a:t>rely on the use of OOP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4ED85FF-390B-481E-BBDF-96437E7808B3}"/>
              </a:ext>
            </a:extLst>
          </p:cNvPr>
          <p:cNvSpPr txBox="1"/>
          <p:nvPr/>
        </p:nvSpPr>
        <p:spPr>
          <a:xfrm>
            <a:off x="3047999" y="255861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 1990s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41E928C-C4A1-473D-8971-490D9FE52643}"/>
              </a:ext>
            </a:extLst>
          </p:cNvPr>
          <p:cNvSpPr txBox="1"/>
          <p:nvPr/>
        </p:nvSpPr>
        <p:spPr>
          <a:xfrm>
            <a:off x="4351867" y="3317486"/>
            <a:ext cx="4888261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OOP is used in </a:t>
            </a:r>
            <a:r>
              <a:rPr lang="en-GB" dirty="0" err="1"/>
              <a:t>Javascript</a:t>
            </a:r>
            <a:r>
              <a:rPr lang="en-GB" dirty="0"/>
              <a:t>, C#</a:t>
            </a:r>
          </a:p>
          <a:p>
            <a:r>
              <a:rPr lang="en-GB" dirty="0"/>
              <a:t>New paradigms start to develop (Go, Rust, Dart …)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60BD923-BC80-4D0E-940E-38F06AFBC3BF}"/>
              </a:ext>
            </a:extLst>
          </p:cNvPr>
          <p:cNvSpPr txBox="1"/>
          <p:nvPr/>
        </p:nvSpPr>
        <p:spPr>
          <a:xfrm>
            <a:off x="3047999" y="3317486"/>
            <a:ext cx="1070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 2000 to</a:t>
            </a:r>
          </a:p>
          <a:p>
            <a:r>
              <a:rPr lang="en-GB" dirty="0"/>
              <a:t>present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C463800-9587-4BD1-A690-774130ABC7F3}"/>
              </a:ext>
            </a:extLst>
          </p:cNvPr>
          <p:cNvSpPr txBox="1"/>
          <p:nvPr/>
        </p:nvSpPr>
        <p:spPr>
          <a:xfrm>
            <a:off x="2853267" y="4219525"/>
            <a:ext cx="584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ctr">
              <a:defRPr sz="2000" b="1">
                <a:solidFill>
                  <a:srgbClr val="FFC000"/>
                </a:solidFill>
              </a:defRPr>
            </a:lvl1pPr>
          </a:lstStyle>
          <a:p>
            <a:r>
              <a:rPr lang="en-GB" dirty="0"/>
              <a:t>Some programming languages (as Java) strongly rely </a:t>
            </a:r>
            <a:r>
              <a:rPr lang="en-GB"/>
              <a:t>on OOP</a:t>
            </a:r>
            <a:endParaRPr lang="en-GB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0D28703-EB2E-4751-A8E1-860950A21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36" y="5470492"/>
            <a:ext cx="3956109" cy="738791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6AD1CB5F-F362-4870-B92F-E0E7447B3339}"/>
              </a:ext>
            </a:extLst>
          </p:cNvPr>
          <p:cNvSpPr txBox="1"/>
          <p:nvPr/>
        </p:nvSpPr>
        <p:spPr>
          <a:xfrm>
            <a:off x="1932886" y="4858199"/>
            <a:ext cx="2277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Python hello world program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8CEDF02-E03E-44BE-9E38-B277C5950AD1}"/>
              </a:ext>
            </a:extLst>
          </p:cNvPr>
          <p:cNvSpPr txBox="1"/>
          <p:nvPr/>
        </p:nvSpPr>
        <p:spPr>
          <a:xfrm>
            <a:off x="7502281" y="4824511"/>
            <a:ext cx="2058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Java hello world program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DCBBDFA-65B8-4F30-A912-6DD7163D6B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65" b="7315"/>
          <a:stretch/>
        </p:blipFill>
        <p:spPr>
          <a:xfrm>
            <a:off x="6604407" y="5255399"/>
            <a:ext cx="4086795" cy="120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A9EA0A-D259-4D39-8E0C-1724A22D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OOP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26F3034-A25F-4FBB-AA8E-65661A8D05DF}"/>
              </a:ext>
            </a:extLst>
          </p:cNvPr>
          <p:cNvSpPr txBox="1"/>
          <p:nvPr/>
        </p:nvSpPr>
        <p:spPr>
          <a:xfrm>
            <a:off x="2159000" y="1627278"/>
            <a:ext cx="6594882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It is a programming strategy/paradigm using entities called “objects”.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F453BBE-A5C5-4EF9-885C-16AA379AD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424" y="3660813"/>
            <a:ext cx="2865967" cy="177212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B691F75-2AC6-4112-873B-BEC7EE1AE2A8}"/>
              </a:ext>
            </a:extLst>
          </p:cNvPr>
          <p:cNvSpPr txBox="1"/>
          <p:nvPr/>
        </p:nvSpPr>
        <p:spPr>
          <a:xfrm>
            <a:off x="2468603" y="2188260"/>
            <a:ext cx="5975675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Despite the fact that some examples found in real life are not</a:t>
            </a:r>
          </a:p>
          <a:p>
            <a:pPr algn="ctr"/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objects in python can be really useful !!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38304A25-71B8-44CF-BB66-84E571CA38A4}"/>
              </a:ext>
            </a:extLst>
          </p:cNvPr>
          <p:cNvGrpSpPr/>
          <p:nvPr/>
        </p:nvGrpSpPr>
        <p:grpSpPr>
          <a:xfrm>
            <a:off x="3150864" y="3258763"/>
            <a:ext cx="4611151" cy="3473410"/>
            <a:chOff x="3150864" y="3258763"/>
            <a:chExt cx="4611151" cy="3473410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982BB4A3-2935-4E47-93CB-CF3D07D02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864" y="3258763"/>
              <a:ext cx="4611151" cy="2604093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7A776C57-2F25-4C74-83EC-C06754567522}"/>
                </a:ext>
              </a:extLst>
            </p:cNvPr>
            <p:cNvSpPr txBox="1"/>
            <p:nvPr/>
          </p:nvSpPr>
          <p:spPr>
            <a:xfrm>
              <a:off x="4046822" y="5993509"/>
              <a:ext cx="281923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/>
                <a:t>Translation:</a:t>
              </a:r>
            </a:p>
            <a:p>
              <a:pPr algn="ctr"/>
              <a:r>
                <a:rPr lang="en-GB" sz="1400" b="1" dirty="0">
                  <a:solidFill>
                    <a:srgbClr val="FFC000"/>
                  </a:solidFill>
                </a:rPr>
                <a:t>Glass breaking hammer</a:t>
              </a:r>
            </a:p>
            <a:p>
              <a:pPr algn="ctr"/>
              <a:r>
                <a:rPr lang="en-GB" sz="1400" b="1" dirty="0">
                  <a:solidFill>
                    <a:srgbClr val="FFC000"/>
                  </a:solidFill>
                </a:rPr>
                <a:t>Break the glass to take the hammer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761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CB2A0-30BE-4415-B5C9-EEEE7FE3AAF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032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What is the definition of an object in OOP?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BFF8FBD-6CA5-4F45-A1B9-8D0B8552D61E}"/>
              </a:ext>
            </a:extLst>
          </p:cNvPr>
          <p:cNvSpPr txBox="1"/>
          <p:nvPr/>
        </p:nvSpPr>
        <p:spPr>
          <a:xfrm>
            <a:off x="1659467" y="1710267"/>
            <a:ext cx="8476872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In python an object is an abstract entity that contains variables and methods (functions).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5E71060-F966-4984-9CB0-A1500BC8817D}"/>
              </a:ext>
            </a:extLst>
          </p:cNvPr>
          <p:cNvSpPr txBox="1"/>
          <p:nvPr/>
        </p:nvSpPr>
        <p:spPr>
          <a:xfrm>
            <a:off x="3347677" y="5846544"/>
            <a:ext cx="5047857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>
                <a:solidFill>
                  <a:srgbClr val="FFC000"/>
                </a:solidFill>
              </a:rPr>
              <a:t>In python everything is an object including literals !!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(use </a:t>
            </a:r>
            <a:r>
              <a:rPr lang="en-GB" dirty="0" err="1">
                <a:solidFill>
                  <a:schemeClr val="bg1"/>
                </a:solidFill>
              </a:rPr>
              <a:t>dir</a:t>
            </a:r>
            <a:r>
              <a:rPr lang="en-GB" dirty="0">
                <a:solidFill>
                  <a:schemeClr val="bg1"/>
                </a:solidFill>
              </a:rPr>
              <a:t>() or type() if you do not believe me)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68A9FAD-379A-4531-8D4C-21CFA95ADC52}"/>
              </a:ext>
            </a:extLst>
          </p:cNvPr>
          <p:cNvSpPr txBox="1"/>
          <p:nvPr/>
        </p:nvSpPr>
        <p:spPr>
          <a:xfrm>
            <a:off x="1659467" y="2175129"/>
            <a:ext cx="862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468DCC"/>
                </a:solidFill>
              </a:rPr>
              <a:t>The fact that it contains “its own things (variables and functions)” is called </a:t>
            </a:r>
            <a:r>
              <a:rPr lang="en-GB" b="1" dirty="0">
                <a:solidFill>
                  <a:srgbClr val="FFC000"/>
                </a:solidFill>
              </a:rPr>
              <a:t>“encapsulation”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0AD03AE-9109-42DA-8773-13AB92F84671}"/>
              </a:ext>
            </a:extLst>
          </p:cNvPr>
          <p:cNvGrpSpPr/>
          <p:nvPr/>
        </p:nvGrpSpPr>
        <p:grpSpPr>
          <a:xfrm>
            <a:off x="2226733" y="3471338"/>
            <a:ext cx="2014171" cy="2155798"/>
            <a:chOff x="2226733" y="3471338"/>
            <a:chExt cx="2014171" cy="2155798"/>
          </a:xfrm>
        </p:grpSpPr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008A4A26-38DC-4694-A551-B78F9603E001}"/>
                </a:ext>
              </a:extLst>
            </p:cNvPr>
            <p:cNvSpPr/>
            <p:nvPr/>
          </p:nvSpPr>
          <p:spPr>
            <a:xfrm>
              <a:off x="2226733" y="3840669"/>
              <a:ext cx="2006600" cy="1786467"/>
            </a:xfrm>
            <a:prstGeom prst="roundRect">
              <a:avLst/>
            </a:prstGeom>
            <a:solidFill>
              <a:srgbClr val="63A1D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7E0DEBF-D084-40BF-B030-750D1CCDB5DF}"/>
                </a:ext>
              </a:extLst>
            </p:cNvPr>
            <p:cNvGrpSpPr/>
            <p:nvPr/>
          </p:nvGrpSpPr>
          <p:grpSpPr>
            <a:xfrm>
              <a:off x="2378086" y="3471338"/>
              <a:ext cx="1862818" cy="1990594"/>
              <a:chOff x="4495800" y="2683934"/>
              <a:chExt cx="1862818" cy="1990594"/>
            </a:xfrm>
            <a:solidFill>
              <a:srgbClr val="66A2DB"/>
            </a:solidFill>
          </p:grpSpPr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FC230E4-379E-49D2-8747-280FD7FA6EF5}"/>
                  </a:ext>
                </a:extLst>
              </p:cNvPr>
              <p:cNvSpPr txBox="1"/>
              <p:nvPr/>
            </p:nvSpPr>
            <p:spPr>
              <a:xfrm>
                <a:off x="4495800" y="2683934"/>
                <a:ext cx="1862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>
                    <a:solidFill>
                      <a:srgbClr val="68A2DB"/>
                    </a:solidFill>
                  </a:rPr>
                  <a:t>object1 (variable)</a:t>
                </a:r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34AA4273-5961-447D-BF4C-1ED603A4003E}"/>
                  </a:ext>
                </a:extLst>
              </p:cNvPr>
              <p:cNvSpPr txBox="1"/>
              <p:nvPr/>
            </p:nvSpPr>
            <p:spPr>
              <a:xfrm>
                <a:off x="4495800" y="3197200"/>
                <a:ext cx="434734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a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b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c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f()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g()</a:t>
                </a:r>
              </a:p>
            </p:txBody>
          </p:sp>
        </p:grp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E33602C5-D70E-46C3-81B9-46A3696D793C}"/>
              </a:ext>
            </a:extLst>
          </p:cNvPr>
          <p:cNvSpPr txBox="1"/>
          <p:nvPr/>
        </p:nvSpPr>
        <p:spPr>
          <a:xfrm>
            <a:off x="4369669" y="2775775"/>
            <a:ext cx="2550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class (defines the object)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DA8344-ADB1-451E-910B-D39783A35A3E}"/>
              </a:ext>
            </a:extLst>
          </p:cNvPr>
          <p:cNvCxnSpPr>
            <a:cxnSpLocks/>
          </p:cNvCxnSpPr>
          <p:nvPr/>
        </p:nvCxnSpPr>
        <p:spPr>
          <a:xfrm flipH="1">
            <a:off x="4233333" y="3160183"/>
            <a:ext cx="1126068" cy="34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E6232DC-4CEF-4371-9C9E-8A107B4C71F5}"/>
              </a:ext>
            </a:extLst>
          </p:cNvPr>
          <p:cNvCxnSpPr>
            <a:cxnSpLocks/>
          </p:cNvCxnSpPr>
          <p:nvPr/>
        </p:nvCxnSpPr>
        <p:spPr>
          <a:xfrm>
            <a:off x="5738906" y="3159409"/>
            <a:ext cx="1126068" cy="34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E9C88C11-7E76-40FD-A852-147465FB00EC}"/>
              </a:ext>
            </a:extLst>
          </p:cNvPr>
          <p:cNvGrpSpPr/>
          <p:nvPr/>
        </p:nvGrpSpPr>
        <p:grpSpPr>
          <a:xfrm>
            <a:off x="6739466" y="3417926"/>
            <a:ext cx="2014171" cy="2155798"/>
            <a:chOff x="2226733" y="3471338"/>
            <a:chExt cx="2014171" cy="2155798"/>
          </a:xfrm>
        </p:grpSpPr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0AD1352B-0298-4427-BFD1-20959CC1B7E8}"/>
                </a:ext>
              </a:extLst>
            </p:cNvPr>
            <p:cNvSpPr/>
            <p:nvPr/>
          </p:nvSpPr>
          <p:spPr>
            <a:xfrm>
              <a:off x="2226733" y="3840669"/>
              <a:ext cx="2006600" cy="1786467"/>
            </a:xfrm>
            <a:prstGeom prst="roundRect">
              <a:avLst/>
            </a:prstGeom>
            <a:solidFill>
              <a:srgbClr val="63A1D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AE1D7044-42E3-4DD5-B9F3-5AF6FC9275C4}"/>
                </a:ext>
              </a:extLst>
            </p:cNvPr>
            <p:cNvGrpSpPr/>
            <p:nvPr/>
          </p:nvGrpSpPr>
          <p:grpSpPr>
            <a:xfrm>
              <a:off x="2378086" y="3471338"/>
              <a:ext cx="1862818" cy="1990594"/>
              <a:chOff x="4495800" y="2683934"/>
              <a:chExt cx="1862818" cy="1990594"/>
            </a:xfrm>
            <a:solidFill>
              <a:srgbClr val="66A2DB"/>
            </a:solidFill>
          </p:grpSpPr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5F23790-6DEF-4BCE-8F0F-DF5DF48F8A20}"/>
                  </a:ext>
                </a:extLst>
              </p:cNvPr>
              <p:cNvSpPr txBox="1"/>
              <p:nvPr/>
            </p:nvSpPr>
            <p:spPr>
              <a:xfrm>
                <a:off x="4495800" y="2683934"/>
                <a:ext cx="1862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>
                    <a:solidFill>
                      <a:srgbClr val="68A2DB"/>
                    </a:solidFill>
                  </a:rPr>
                  <a:t>object2 (variable)</a:t>
                </a:r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62C0E49C-CCC0-402B-985E-0AB92AAAE51C}"/>
                  </a:ext>
                </a:extLst>
              </p:cNvPr>
              <p:cNvSpPr txBox="1"/>
              <p:nvPr/>
            </p:nvSpPr>
            <p:spPr>
              <a:xfrm>
                <a:off x="4495800" y="3197200"/>
                <a:ext cx="434734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a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b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c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f()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g()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0218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CB2A0-30BE-4415-B5C9-EEEE7FE3AAF0}"/>
              </a:ext>
            </a:extLst>
          </p:cNvPr>
          <p:cNvSpPr txBox="1">
            <a:spLocks/>
          </p:cNvSpPr>
          <p:nvPr/>
        </p:nvSpPr>
        <p:spPr>
          <a:xfrm>
            <a:off x="1302390" y="389949"/>
            <a:ext cx="10515600" cy="8032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Objects: classes, instances and variables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0AD03AE-9109-42DA-8773-13AB92F84671}"/>
              </a:ext>
            </a:extLst>
          </p:cNvPr>
          <p:cNvGrpSpPr/>
          <p:nvPr/>
        </p:nvGrpSpPr>
        <p:grpSpPr>
          <a:xfrm>
            <a:off x="4144874" y="4311600"/>
            <a:ext cx="2006600" cy="1022401"/>
            <a:chOff x="2226733" y="3471338"/>
            <a:chExt cx="2006600" cy="1022401"/>
          </a:xfrm>
        </p:grpSpPr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008A4A26-38DC-4694-A551-B78F9603E001}"/>
                </a:ext>
              </a:extLst>
            </p:cNvPr>
            <p:cNvSpPr/>
            <p:nvPr/>
          </p:nvSpPr>
          <p:spPr>
            <a:xfrm>
              <a:off x="2226733" y="3840669"/>
              <a:ext cx="2006600" cy="653070"/>
            </a:xfrm>
            <a:prstGeom prst="roundRect">
              <a:avLst/>
            </a:prstGeom>
            <a:solidFill>
              <a:srgbClr val="63A1D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7E0DEBF-D084-40BF-B030-750D1CCDB5DF}"/>
                </a:ext>
              </a:extLst>
            </p:cNvPr>
            <p:cNvGrpSpPr/>
            <p:nvPr/>
          </p:nvGrpSpPr>
          <p:grpSpPr>
            <a:xfrm>
              <a:off x="2378086" y="3471338"/>
              <a:ext cx="1613968" cy="882598"/>
              <a:chOff x="4495800" y="2683934"/>
              <a:chExt cx="1613968" cy="882598"/>
            </a:xfrm>
            <a:solidFill>
              <a:srgbClr val="66A2DB"/>
            </a:solidFill>
          </p:grpSpPr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FC230E4-379E-49D2-8747-280FD7FA6EF5}"/>
                  </a:ext>
                </a:extLst>
              </p:cNvPr>
              <p:cNvSpPr txBox="1"/>
              <p:nvPr/>
            </p:nvSpPr>
            <p:spPr>
              <a:xfrm>
                <a:off x="4495800" y="2683934"/>
                <a:ext cx="1379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 err="1">
                    <a:solidFill>
                      <a:srgbClr val="FFC000"/>
                    </a:solidFill>
                  </a:rPr>
                  <a:t>MyFirstClass</a:t>
                </a:r>
                <a:endParaRPr lang="en-GB" b="1" dirty="0">
                  <a:solidFill>
                    <a:srgbClr val="68A2DB"/>
                  </a:solidFill>
                </a:endParaRPr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34AA4273-5961-447D-BF4C-1ED603A4003E}"/>
                  </a:ext>
                </a:extLst>
              </p:cNvPr>
              <p:cNvSpPr txBox="1"/>
              <p:nvPr/>
            </p:nvSpPr>
            <p:spPr>
              <a:xfrm>
                <a:off x="4495800" y="3197200"/>
                <a:ext cx="1613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err="1">
                    <a:solidFill>
                      <a:schemeClr val="bg1"/>
                    </a:solidFill>
                  </a:rPr>
                  <a:t>instance_name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DA8344-ADB1-451E-910B-D39783A35A3E}"/>
              </a:ext>
            </a:extLst>
          </p:cNvPr>
          <p:cNvCxnSpPr>
            <a:cxnSpLocks/>
          </p:cNvCxnSpPr>
          <p:nvPr/>
        </p:nvCxnSpPr>
        <p:spPr>
          <a:xfrm>
            <a:off x="5063937" y="3759201"/>
            <a:ext cx="0" cy="49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93754ECD-24F3-496A-AEA1-594C460FED52}"/>
              </a:ext>
            </a:extLst>
          </p:cNvPr>
          <p:cNvSpPr txBox="1"/>
          <p:nvPr/>
        </p:nvSpPr>
        <p:spPr>
          <a:xfrm>
            <a:off x="4843713" y="336126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6BACE8"/>
                </a:solidFill>
              </a:rPr>
              <a:t>obj1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891CA9E-5920-417C-B62C-96EBEAC66BE2}"/>
              </a:ext>
            </a:extLst>
          </p:cNvPr>
          <p:cNvSpPr txBox="1"/>
          <p:nvPr/>
        </p:nvSpPr>
        <p:spPr>
          <a:xfrm>
            <a:off x="7181872" y="336446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6BACE8"/>
                </a:solidFill>
              </a:rPr>
              <a:t>obj2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647DE67C-7C19-4C7B-A899-96E23DD3699E}"/>
              </a:ext>
            </a:extLst>
          </p:cNvPr>
          <p:cNvCxnSpPr>
            <a:cxnSpLocks/>
          </p:cNvCxnSpPr>
          <p:nvPr/>
        </p:nvCxnSpPr>
        <p:spPr>
          <a:xfrm>
            <a:off x="7481794" y="3759201"/>
            <a:ext cx="0" cy="49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CE6CB013-CE95-40DF-84C7-EB9C58A14C58}"/>
              </a:ext>
            </a:extLst>
          </p:cNvPr>
          <p:cNvSpPr txBox="1"/>
          <p:nvPr/>
        </p:nvSpPr>
        <p:spPr>
          <a:xfrm>
            <a:off x="5676157" y="1947044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One Class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DA14327D-526C-4F48-90E3-7FE316C69CB5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3590645" y="2131710"/>
            <a:ext cx="208551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A115FAEA-FEDD-4839-9AB2-AC27FB3C7972}"/>
              </a:ext>
            </a:extLst>
          </p:cNvPr>
          <p:cNvSpPr txBox="1"/>
          <p:nvPr/>
        </p:nvSpPr>
        <p:spPr>
          <a:xfrm>
            <a:off x="3629084" y="2382120"/>
            <a:ext cx="552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6BACE8"/>
                </a:solidFill>
              </a:rPr>
              <a:t>Can be used to create several instances of the same class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FE5CD42C-19D4-490E-83D9-E34AF2D74F6A}"/>
              </a:ext>
            </a:extLst>
          </p:cNvPr>
          <p:cNvCxnSpPr>
            <a:cxnSpLocks/>
          </p:cNvCxnSpPr>
          <p:nvPr/>
        </p:nvCxnSpPr>
        <p:spPr>
          <a:xfrm flipH="1">
            <a:off x="5443558" y="2935765"/>
            <a:ext cx="707916" cy="484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6A737AC4-295C-4876-9100-AC4AC4172C74}"/>
              </a:ext>
            </a:extLst>
          </p:cNvPr>
          <p:cNvCxnSpPr>
            <a:cxnSpLocks/>
          </p:cNvCxnSpPr>
          <p:nvPr/>
        </p:nvCxnSpPr>
        <p:spPr>
          <a:xfrm>
            <a:off x="6727207" y="2933618"/>
            <a:ext cx="558800" cy="46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10749E0D-C13B-4A3E-A99A-EF0186D9711F}"/>
              </a:ext>
            </a:extLst>
          </p:cNvPr>
          <p:cNvGrpSpPr/>
          <p:nvPr/>
        </p:nvGrpSpPr>
        <p:grpSpPr>
          <a:xfrm>
            <a:off x="6679784" y="4311600"/>
            <a:ext cx="2006600" cy="1022401"/>
            <a:chOff x="2226733" y="3471338"/>
            <a:chExt cx="2006600" cy="1022401"/>
          </a:xfrm>
        </p:grpSpPr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108FEE9A-EA96-4AEA-B458-A8F51646439A}"/>
                </a:ext>
              </a:extLst>
            </p:cNvPr>
            <p:cNvSpPr/>
            <p:nvPr/>
          </p:nvSpPr>
          <p:spPr>
            <a:xfrm>
              <a:off x="2226733" y="3840669"/>
              <a:ext cx="2006600" cy="653070"/>
            </a:xfrm>
            <a:prstGeom prst="roundRect">
              <a:avLst/>
            </a:prstGeom>
            <a:solidFill>
              <a:srgbClr val="63A1D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A52067A1-B271-4B90-9341-78DAEB01B1F7}"/>
                </a:ext>
              </a:extLst>
            </p:cNvPr>
            <p:cNvGrpSpPr/>
            <p:nvPr/>
          </p:nvGrpSpPr>
          <p:grpSpPr>
            <a:xfrm>
              <a:off x="2378086" y="3471338"/>
              <a:ext cx="1613968" cy="882598"/>
              <a:chOff x="4495800" y="2683934"/>
              <a:chExt cx="1613968" cy="882598"/>
            </a:xfrm>
            <a:solidFill>
              <a:srgbClr val="66A2DB"/>
            </a:solidFill>
          </p:grpSpPr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98C9ED4-0E0C-4C32-85B7-832AA3968864}"/>
                  </a:ext>
                </a:extLst>
              </p:cNvPr>
              <p:cNvSpPr txBox="1"/>
              <p:nvPr/>
            </p:nvSpPr>
            <p:spPr>
              <a:xfrm>
                <a:off x="4495800" y="2683934"/>
                <a:ext cx="1379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 err="1">
                    <a:solidFill>
                      <a:srgbClr val="FFC000"/>
                    </a:solidFill>
                  </a:rPr>
                  <a:t>MyFirstClass</a:t>
                </a:r>
                <a:endParaRPr lang="en-GB" b="1" dirty="0">
                  <a:solidFill>
                    <a:srgbClr val="68A2DB"/>
                  </a:solidFill>
                </a:endParaRPr>
              </a:p>
            </p:txBody>
          </p: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82BEF47D-5734-4EF6-AAC1-4A3DD9340762}"/>
                  </a:ext>
                </a:extLst>
              </p:cNvPr>
              <p:cNvSpPr txBox="1"/>
              <p:nvPr/>
            </p:nvSpPr>
            <p:spPr>
              <a:xfrm>
                <a:off x="4495800" y="3197200"/>
                <a:ext cx="1613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err="1">
                    <a:solidFill>
                      <a:schemeClr val="bg1"/>
                    </a:solidFill>
                  </a:rPr>
                  <a:t>instance_name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EF7AE4A1-F2D9-4139-A1C8-6A5E0439B1D2}"/>
              </a:ext>
            </a:extLst>
          </p:cNvPr>
          <p:cNvSpPr txBox="1"/>
          <p:nvPr/>
        </p:nvSpPr>
        <p:spPr>
          <a:xfrm>
            <a:off x="1455094" y="1944617"/>
            <a:ext cx="137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rgbClr val="FFC000"/>
                </a:solidFill>
              </a:rPr>
              <a:t>MyFirstClass</a:t>
            </a:r>
            <a:endParaRPr lang="en-GB" b="1" dirty="0">
              <a:solidFill>
                <a:srgbClr val="68A2DB"/>
              </a:solidFill>
            </a:endParaRP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4F2FFEA1-73F4-4F43-9D07-69DC1324A5C3}"/>
              </a:ext>
            </a:extLst>
          </p:cNvPr>
          <p:cNvSpPr/>
          <p:nvPr/>
        </p:nvSpPr>
        <p:spPr>
          <a:xfrm>
            <a:off x="1480952" y="2280548"/>
            <a:ext cx="2006600" cy="653070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class_name</a:t>
            </a:r>
            <a:endParaRPr lang="en-GB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EC46C96F-2663-4567-9E48-8B5F714A58C0}"/>
              </a:ext>
            </a:extLst>
          </p:cNvPr>
          <p:cNvSpPr txBox="1"/>
          <p:nvPr/>
        </p:nvSpPr>
        <p:spPr>
          <a:xfrm>
            <a:off x="1302390" y="3012318"/>
            <a:ext cx="2363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/>
              <a:t>class_name</a:t>
            </a:r>
            <a:r>
              <a:rPr lang="en-GB" sz="1400" b="1" dirty="0"/>
              <a:t> is a class variable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B338FDE5-1E56-4E73-A0EE-D270A5F366F4}"/>
              </a:ext>
            </a:extLst>
          </p:cNvPr>
          <p:cNvSpPr txBox="1"/>
          <p:nvPr/>
        </p:nvSpPr>
        <p:spPr>
          <a:xfrm>
            <a:off x="5063937" y="5628821"/>
            <a:ext cx="2997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/>
              <a:t>instance_name</a:t>
            </a:r>
            <a:r>
              <a:rPr lang="en-GB" sz="1400" b="1" dirty="0"/>
              <a:t> is an instance variable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5F0D72F8-7354-48FD-1126-6511ECAD9AA3}"/>
              </a:ext>
            </a:extLst>
          </p:cNvPr>
          <p:cNvGrpSpPr/>
          <p:nvPr/>
        </p:nvGrpSpPr>
        <p:grpSpPr>
          <a:xfrm>
            <a:off x="692277" y="3580961"/>
            <a:ext cx="10826779" cy="3022594"/>
            <a:chOff x="692277" y="3580961"/>
            <a:chExt cx="10826779" cy="3022594"/>
          </a:xfrm>
        </p:grpSpPr>
        <p:pic>
          <p:nvPicPr>
            <p:cNvPr id="6" name="Image 5" descr="Une image contenant art">
              <a:extLst>
                <a:ext uri="{FF2B5EF4-FFF2-40B4-BE49-F238E27FC236}">
                  <a16:creationId xmlns:a16="http://schemas.microsoft.com/office/drawing/2014/main" id="{66294F12-7664-90B4-464C-E198A35CB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4694" y="5334001"/>
              <a:ext cx="2006600" cy="1269554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BD99EC52-C85A-5454-D975-13DF36FE3B97}"/>
                </a:ext>
              </a:extLst>
            </p:cNvPr>
            <p:cNvSpPr txBox="1"/>
            <p:nvPr/>
          </p:nvSpPr>
          <p:spPr>
            <a:xfrm>
              <a:off x="692277" y="3580961"/>
              <a:ext cx="352827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FFC000"/>
                  </a:solidFill>
                </a:rPr>
                <a:t>Description of a Japanese umbrella</a:t>
              </a:r>
            </a:p>
            <a:p>
              <a:pPr marL="285750" indent="-285750">
                <a:buFontTx/>
                <a:buChar char="-"/>
              </a:pPr>
              <a:r>
                <a:rPr lang="en-GB" sz="1400" b="1" dirty="0">
                  <a:solidFill>
                    <a:srgbClr val="FFC000"/>
                  </a:solidFill>
                </a:rPr>
                <a:t>It has a height and a radius</a:t>
              </a:r>
            </a:p>
            <a:p>
              <a:pPr marL="285750" indent="-285750">
                <a:buFontTx/>
                <a:buChar char="-"/>
              </a:pPr>
              <a:r>
                <a:rPr lang="en-GB" sz="1400" b="1" dirty="0">
                  <a:solidFill>
                    <a:srgbClr val="FFC000"/>
                  </a:solidFill>
                </a:rPr>
                <a:t>It can be opened</a:t>
              </a:r>
            </a:p>
            <a:p>
              <a:pPr marL="285750" indent="-285750">
                <a:buFontTx/>
                <a:buChar char="-"/>
              </a:pPr>
              <a:r>
                <a:rPr lang="en-GB" sz="1400" b="1" dirty="0">
                  <a:solidFill>
                    <a:srgbClr val="FFC000"/>
                  </a:solidFill>
                </a:rPr>
                <a:t>The point and handle have </a:t>
              </a:r>
              <a:r>
                <a:rPr lang="en-GB" sz="1400" b="1" dirty="0" err="1">
                  <a:solidFill>
                    <a:srgbClr val="FFC000"/>
                  </a:solidFill>
                </a:rPr>
                <a:t>colors</a:t>
              </a:r>
              <a:endParaRPr lang="en-GB" sz="1400" b="1" dirty="0">
                <a:solidFill>
                  <a:srgbClr val="FFC000"/>
                </a:solidFill>
              </a:endParaRP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8DBBD224-833D-5847-451A-258CE720407A}"/>
                </a:ext>
              </a:extLst>
            </p:cNvPr>
            <p:cNvSpPr txBox="1"/>
            <p:nvPr/>
          </p:nvSpPr>
          <p:spPr>
            <a:xfrm>
              <a:off x="9485229" y="4014311"/>
              <a:ext cx="20338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6BACE8"/>
                  </a:solidFill>
                </a:rPr>
                <a:t>Different instances </a:t>
              </a:r>
            </a:p>
            <a:p>
              <a:pPr algn="ctr"/>
              <a:r>
                <a:rPr lang="en-GB" b="1" dirty="0">
                  <a:solidFill>
                    <a:srgbClr val="6BACE8"/>
                  </a:solidFill>
                </a:rPr>
                <a:t>of the umbrella</a:t>
              </a:r>
            </a:p>
            <a:p>
              <a:pPr algn="ctr"/>
              <a:r>
                <a:rPr lang="en-GB" b="1" dirty="0">
                  <a:solidFill>
                    <a:srgbClr val="6BACE8"/>
                  </a:solidFill>
                </a:rPr>
                <a:t>=</a:t>
              </a:r>
            </a:p>
            <a:p>
              <a:pPr algn="ctr"/>
              <a:r>
                <a:rPr lang="en-GB" b="1" dirty="0">
                  <a:solidFill>
                    <a:srgbClr val="6BACE8"/>
                  </a:solidFill>
                </a:rPr>
                <a:t>The actual objects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192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639</Words>
  <Application>Microsoft Office PowerPoint</Application>
  <PresentationFormat>Grand écran</PresentationFormat>
  <Paragraphs>126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Cascadia Code</vt:lpstr>
      <vt:lpstr>Thème Office</vt:lpstr>
      <vt:lpstr>Object Oriented Programming in Python</vt:lpstr>
      <vt:lpstr>What do you already know about OOP ?</vt:lpstr>
      <vt:lpstr>Is OOP funny ?</vt:lpstr>
      <vt:lpstr>Is OOP funny ? Definitely not !!!</vt:lpstr>
      <vt:lpstr>Is OOP useful ? Definitely yes !!!</vt:lpstr>
      <vt:lpstr>A short overview of the history of OOP</vt:lpstr>
      <vt:lpstr>What is OOP ?</vt:lpstr>
      <vt:lpstr>Présentation PowerPoint</vt:lpstr>
      <vt:lpstr>Présentation PowerPoint</vt:lpstr>
      <vt:lpstr>(Very) basic memory management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Pier-Francesco Fazzini</dc:creator>
  <cp:lastModifiedBy>Pier-Francesco Fazzini</cp:lastModifiedBy>
  <cp:revision>21</cp:revision>
  <dcterms:created xsi:type="dcterms:W3CDTF">2025-05-13T14:36:35Z</dcterms:created>
  <dcterms:modified xsi:type="dcterms:W3CDTF">2025-05-15T09:51:59Z</dcterms:modified>
</cp:coreProperties>
</file>