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8" r:id="rId3"/>
    <p:sldId id="279" r:id="rId4"/>
    <p:sldId id="260" r:id="rId5"/>
    <p:sldId id="283" r:id="rId6"/>
    <p:sldId id="257" r:id="rId7"/>
    <p:sldId id="258" r:id="rId8"/>
    <p:sldId id="263" r:id="rId9"/>
    <p:sldId id="264" r:id="rId10"/>
    <p:sldId id="261" r:id="rId11"/>
    <p:sldId id="284" r:id="rId12"/>
    <p:sldId id="262" r:id="rId13"/>
    <p:sldId id="265" r:id="rId14"/>
    <p:sldId id="267" r:id="rId15"/>
    <p:sldId id="266" r:id="rId16"/>
    <p:sldId id="268" r:id="rId17"/>
    <p:sldId id="290" r:id="rId18"/>
    <p:sldId id="269" r:id="rId19"/>
    <p:sldId id="270" r:id="rId20"/>
    <p:sldId id="273" r:id="rId21"/>
    <p:sldId id="271" r:id="rId22"/>
    <p:sldId id="274" r:id="rId23"/>
    <p:sldId id="276" r:id="rId24"/>
    <p:sldId id="275" r:id="rId25"/>
    <p:sldId id="278" r:id="rId26"/>
    <p:sldId id="277" r:id="rId27"/>
    <p:sldId id="285" r:id="rId28"/>
    <p:sldId id="289" r:id="rId29"/>
    <p:sldId id="281" r:id="rId30"/>
    <p:sldId id="280" r:id="rId31"/>
    <p:sldId id="292" r:id="rId32"/>
    <p:sldId id="286" r:id="rId33"/>
    <p:sldId id="287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C2EB748-DED5-4B8E-8B62-96280BF6905B}">
          <p14:sldIdLst>
            <p14:sldId id="256"/>
            <p14:sldId id="288"/>
            <p14:sldId id="279"/>
          </p14:sldIdLst>
        </p14:section>
        <p14:section name="Quiz" id="{5B0DABE9-FD31-49E5-BD46-0B4EFEBCBCBB}">
          <p14:sldIdLst>
            <p14:sldId id="260"/>
          </p14:sldIdLst>
        </p14:section>
        <p14:section name="Introduction" id="{1C18A798-F2FC-4F80-9C19-1FD0C3F0CA3A}">
          <p14:sldIdLst>
            <p14:sldId id="283"/>
            <p14:sldId id="257"/>
            <p14:sldId id="258"/>
            <p14:sldId id="263"/>
            <p14:sldId id="264"/>
            <p14:sldId id="261"/>
          </p14:sldIdLst>
        </p14:section>
        <p14:section name="Memory" id="{C821B15E-A9E0-4CC5-90A7-D3F5B44CA772}">
          <p14:sldIdLst>
            <p14:sldId id="284"/>
            <p14:sldId id="262"/>
            <p14:sldId id="265"/>
            <p14:sldId id="267"/>
            <p14:sldId id="266"/>
            <p14:sldId id="268"/>
            <p14:sldId id="290"/>
            <p14:sldId id="269"/>
            <p14:sldId id="270"/>
            <p14:sldId id="273"/>
            <p14:sldId id="271"/>
            <p14:sldId id="274"/>
            <p14:sldId id="276"/>
            <p14:sldId id="275"/>
            <p14:sldId id="278"/>
            <p14:sldId id="277"/>
          </p14:sldIdLst>
        </p14:section>
        <p14:section name="Using Objects" id="{38C2C92A-8502-454C-B76F-55DBE9104FB4}">
          <p14:sldIdLst>
            <p14:sldId id="285"/>
            <p14:sldId id="289"/>
            <p14:sldId id="281"/>
            <p14:sldId id="280"/>
            <p14:sldId id="292"/>
          </p14:sldIdLst>
        </p14:section>
        <p14:section name="Iterators and generators" id="{B0238940-EBDF-485E-8ABB-3D7E127680C3}">
          <p14:sldIdLst>
            <p14:sldId id="286"/>
          </p14:sldIdLst>
        </p14:section>
        <p14:section name="Section sans titre" id="{AF587521-E595-43E7-AED6-B6014611317F}">
          <p14:sldIdLst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A1DB"/>
    <a:srgbClr val="83C5FD"/>
    <a:srgbClr val="6BACE8"/>
    <a:srgbClr val="68A2DB"/>
    <a:srgbClr val="66A2DB"/>
    <a:srgbClr val="468DCC"/>
    <a:srgbClr val="B2C5E7"/>
    <a:srgbClr val="FED142"/>
    <a:srgbClr val="357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1BF89-7C0A-455E-9C8A-AFAFD68EF091}" type="datetimeFigureOut">
              <a:rPr lang="fr-FR" smtClean="0"/>
              <a:t>28/05/2025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AA253-53D6-47CC-9F08-0077FAAF89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265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A253-53D6-47CC-9F08-0077FAAF897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354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A253-53D6-47CC-9F08-0077FAAF897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496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A253-53D6-47CC-9F08-0077FAAF897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87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A253-53D6-47CC-9F08-0077FAAF897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147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A253-53D6-47CC-9F08-0077FAAF897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269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A253-53D6-47CC-9F08-0077FAAF897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692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A253-53D6-47CC-9F08-0077FAAF897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910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A253-53D6-47CC-9F08-0077FAAF897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521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A253-53D6-47CC-9F08-0077FAAF8972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87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012E9-2A75-46E3-9168-43E4C8E8D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0C78B1-8593-41D8-A039-B5CDC1DA5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0F4CE7-8F52-4881-ADB9-EDDCA8E0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8FAE53-EB6D-4A5D-9D48-D51995D6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83ACE5-8EAD-4C03-9828-7C9CC69D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49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5839B6-6677-4BEA-B014-ED753220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44C9BD-1397-45BC-B6F9-76F257CD3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796152-91AD-43E7-A433-678988C5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ABC0B9-133C-4A72-B54A-C66425D1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13A556-EADB-456C-B320-B0095D9E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81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066EED4-6EDA-43F3-9A10-82B2C8399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677070-1D8D-474C-A666-4D11992DA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33FE21-8AD7-46AD-88A4-182624C5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808FC7-5D23-4017-8019-9B595094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A490FE-F84B-4873-B0D4-89373941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22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0B5B0D-9F7E-4297-9D06-0D5A5B6E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3BA022-5A6E-42E3-80E9-7F9B6A0A8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B379D6-1B4C-433D-B51D-54D4885C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B43408-D5B9-45F8-8EA9-BE20DABB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F184BB-93D6-4125-B06A-AA332162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58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4AA93-A979-4ABA-8921-EB3585BE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A12596-BB31-4486-B9FB-184583B07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2FEE64-7806-4ECD-9667-5C3CA761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FD23B3-B825-4DA8-8DEE-4E8A7F85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76595F-2D2F-4CB8-BF5A-C963F3EE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52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7C833D-48FD-49B3-8152-674D6945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33175D-B5B0-4068-B5F5-A7791E41E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6CEE51-21F9-49DC-A59C-D64FC5920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B6F5AB-2829-48C3-9DB8-216FA186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FD4A92-AD0F-4EC7-9431-28516780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04BF21-6F28-4745-91D6-F1E9B5B8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71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F2F316-4C04-4376-BE09-4F62CA31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B771B9-4927-4D84-AC61-088ECDB85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145D2C-4E25-452B-A811-A141084B0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0298DB-AD09-48B1-BC2E-8932881E4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E9F28A-E4CA-482B-B4AC-912D66AFF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7809E9-8ECA-4AC9-8467-05AC3923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FBADEDD-FEED-49B3-A168-87BF9633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B0374DC-84F1-4CE1-BDA0-417C48AD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41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AAF13-C0ED-48ED-ADA6-5D1A2970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714160D-A05A-4219-B7C5-2675481A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85FDD3-324F-4455-8A7A-5678C85A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0F18D3-445E-4B94-B4C6-ABB43956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59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C438AF0-E19D-412B-A0BE-A2D635E0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19A65E9-1FA7-4542-9C54-E07A66F8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404527-3474-4A9D-9AAA-96F55D12D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19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7614B-BAC1-4372-8DD8-C22C2806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53B24D-AE24-47AB-8F9E-353F52EA0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6F82D6-B482-4170-9479-9C393C82C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9E1786-3FDD-48A7-BE1E-D74F3836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B6D916-A019-4C6C-B10B-55FACF84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0A736B-3530-4B85-B727-B1EF09AC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62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6BF14-9B36-4A06-AC2D-E22B1E6B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8A6C426-79A0-4A29-BEA4-A119F1152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A4880B-BB96-4930-BB56-9B43FDB91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399D03-8DD6-48DF-A388-708219B5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9FA8F4-6C3E-4211-915C-005A277C7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DEF251-F077-4AAC-A017-A8EB011C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92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3F42269-03BE-4423-957C-F20AB6279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484A56-C70E-431F-A339-656A5CC61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3C0608-D643-4C99-A590-A0BFD0B48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66077-5284-43A6-BFC3-74D02370C877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40BBD1-DB4E-4940-B8D0-622EC70B6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F11AC5-DA6B-4E42-8043-23C57BECA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75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27.xml"/><Relationship Id="rId18" Type="http://schemas.openxmlformats.org/officeDocument/2006/relationships/slide" Target="slide32.xml"/><Relationship Id="rId3" Type="http://schemas.openxmlformats.org/officeDocument/2006/relationships/slide" Target="slide4.xml"/><Relationship Id="rId21" Type="http://schemas.openxmlformats.org/officeDocument/2006/relationships/slide" Target="slide33.xml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openxmlformats.org/officeDocument/2006/relationships/image" Target="../media/image10.png"/><Relationship Id="rId2" Type="http://schemas.openxmlformats.org/officeDocument/2006/relationships/image" Target="../media/image3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slide" Target="slide5.xml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10" Type="http://schemas.openxmlformats.org/officeDocument/2006/relationships/slide" Target="slide11.xml"/><Relationship Id="rId19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g"/><Relationship Id="rId5" Type="http://schemas.openxmlformats.org/officeDocument/2006/relationships/image" Target="../media/image24.png"/><Relationship Id="rId4" Type="http://schemas.openxmlformats.org/officeDocument/2006/relationships/image" Target="../media/image27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27.xml"/><Relationship Id="rId18" Type="http://schemas.openxmlformats.org/officeDocument/2006/relationships/slide" Target="slide32.xml"/><Relationship Id="rId3" Type="http://schemas.openxmlformats.org/officeDocument/2006/relationships/slide" Target="slide4.xml"/><Relationship Id="rId21" Type="http://schemas.openxmlformats.org/officeDocument/2006/relationships/slide" Target="slide33.xml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openxmlformats.org/officeDocument/2006/relationships/image" Target="../media/image10.png"/><Relationship Id="rId2" Type="http://schemas.openxmlformats.org/officeDocument/2006/relationships/image" Target="../media/image3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slide" Target="slide5.xml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10" Type="http://schemas.openxmlformats.org/officeDocument/2006/relationships/slide" Target="slide11.xml"/><Relationship Id="rId19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7.png"/><Relationship Id="rId22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A1009-B58B-4B30-878D-1AC11ECE3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467" y="245534"/>
            <a:ext cx="9144000" cy="1574800"/>
          </a:xfrm>
        </p:spPr>
        <p:txBody>
          <a:bodyPr>
            <a:normAutofit fontScale="90000"/>
          </a:bodyPr>
          <a:lstStyle/>
          <a:p>
            <a:r>
              <a:rPr lang="en-GB" dirty="0"/>
              <a:t>Object Oriented Programming</a:t>
            </a:r>
            <a:br>
              <a:rPr lang="en-GB" dirty="0"/>
            </a:br>
            <a:r>
              <a:rPr lang="en-GB" sz="4800" dirty="0"/>
              <a:t>in Python</a:t>
            </a:r>
            <a:endParaRPr lang="en-GB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88DEEFB6-05A0-46F5-B8F1-398E8BD8B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667" y="1261533"/>
            <a:ext cx="9697065" cy="6858000"/>
          </a:xfrm>
          <a:prstGeom prst="rect">
            <a:avLst/>
          </a:prstGeom>
        </p:spPr>
      </p:pic>
      <p:sp>
        <p:nvSpPr>
          <p:cNvPr id="6" name="Bulle narrative : ronde 5">
            <a:extLst>
              <a:ext uri="{FF2B5EF4-FFF2-40B4-BE49-F238E27FC236}">
                <a16:creationId xmlns:a16="http://schemas.microsoft.com/office/drawing/2014/main" id="{CC3D8FBD-EFCE-47E3-9CB8-B02CF94206E8}"/>
              </a:ext>
            </a:extLst>
          </p:cNvPr>
          <p:cNvSpPr/>
          <p:nvPr/>
        </p:nvSpPr>
        <p:spPr>
          <a:xfrm>
            <a:off x="6290733" y="2717800"/>
            <a:ext cx="1591734" cy="711200"/>
          </a:xfrm>
          <a:prstGeom prst="wedgeEllipseCallout">
            <a:avLst>
              <a:gd name="adj1" fmla="val -46759"/>
              <a:gd name="adj2" fmla="val 84612"/>
            </a:avLst>
          </a:prstGeom>
          <a:solidFill>
            <a:srgbClr val="3571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ED142"/>
                </a:solidFill>
              </a:rPr>
              <a:t>Quack!!*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AF140B7-ED50-4456-B8FD-44353BE743D5}"/>
              </a:ext>
            </a:extLst>
          </p:cNvPr>
          <p:cNvSpPr txBox="1"/>
          <p:nvPr/>
        </p:nvSpPr>
        <p:spPr>
          <a:xfrm>
            <a:off x="4233333" y="6581001"/>
            <a:ext cx="32596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FED142"/>
                </a:solidFill>
              </a:rPr>
              <a:t>* That’s actually a spoiler, you have been alerted.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963403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A9EA0A-D259-4D39-8E0C-1724A22D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OOP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26F3034-A25F-4FBB-AA8E-65661A8D05DF}"/>
              </a:ext>
            </a:extLst>
          </p:cNvPr>
          <p:cNvSpPr txBox="1"/>
          <p:nvPr/>
        </p:nvSpPr>
        <p:spPr>
          <a:xfrm>
            <a:off x="2159000" y="1627278"/>
            <a:ext cx="6594882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It is a programming strategy/paradigm using entities called “objects”.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F453BBE-A5C5-4EF9-885C-16AA379AD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424" y="3660813"/>
            <a:ext cx="2865967" cy="177212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B691F75-2AC6-4112-873B-BEC7EE1AE2A8}"/>
              </a:ext>
            </a:extLst>
          </p:cNvPr>
          <p:cNvSpPr txBox="1"/>
          <p:nvPr/>
        </p:nvSpPr>
        <p:spPr>
          <a:xfrm>
            <a:off x="2468603" y="2188260"/>
            <a:ext cx="5975675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Despite the fact that some examples found in real life are not</a:t>
            </a:r>
          </a:p>
          <a:p>
            <a:pPr algn="ctr"/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objects in python can be really useful !!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38304A25-71B8-44CF-BB66-84E571CA38A4}"/>
              </a:ext>
            </a:extLst>
          </p:cNvPr>
          <p:cNvGrpSpPr/>
          <p:nvPr/>
        </p:nvGrpSpPr>
        <p:grpSpPr>
          <a:xfrm>
            <a:off x="3150864" y="3258763"/>
            <a:ext cx="4611151" cy="3473410"/>
            <a:chOff x="3150864" y="3258763"/>
            <a:chExt cx="4611151" cy="3473410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982BB4A3-2935-4E47-93CB-CF3D07D02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864" y="3258763"/>
              <a:ext cx="4611151" cy="2604093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7A776C57-2F25-4C74-83EC-C06754567522}"/>
                </a:ext>
              </a:extLst>
            </p:cNvPr>
            <p:cNvSpPr txBox="1"/>
            <p:nvPr/>
          </p:nvSpPr>
          <p:spPr>
            <a:xfrm>
              <a:off x="4046822" y="5993509"/>
              <a:ext cx="281923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/>
                <a:t>Translation:</a:t>
              </a:r>
            </a:p>
            <a:p>
              <a:pPr algn="ctr"/>
              <a:r>
                <a:rPr lang="en-GB" sz="1400" b="1" dirty="0">
                  <a:solidFill>
                    <a:srgbClr val="FFC000"/>
                  </a:solidFill>
                </a:rPr>
                <a:t>Glass breaking hammer</a:t>
              </a:r>
            </a:p>
            <a:p>
              <a:pPr algn="ctr"/>
              <a:r>
                <a:rPr lang="en-GB" sz="1400" b="1" dirty="0">
                  <a:solidFill>
                    <a:srgbClr val="FFC000"/>
                  </a:solidFill>
                </a:rPr>
                <a:t>Break the glass to take the hammer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761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759456C-E221-40CB-9074-EC1574459BC6}"/>
              </a:ext>
            </a:extLst>
          </p:cNvPr>
          <p:cNvSpPr txBox="1"/>
          <p:nvPr/>
        </p:nvSpPr>
        <p:spPr>
          <a:xfrm>
            <a:off x="1309657" y="2967335"/>
            <a:ext cx="9572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Memory Management in Python</a:t>
            </a:r>
          </a:p>
        </p:txBody>
      </p:sp>
    </p:spTree>
    <p:extLst>
      <p:ext uri="{BB962C8B-B14F-4D97-AF65-F5344CB8AC3E}">
        <p14:creationId xmlns:p14="http://schemas.microsoft.com/office/powerpoint/2010/main" val="4230430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CB2A0-30BE-4415-B5C9-EEEE7FE3AAF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032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What is the definition of an object in OOP?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BFF8FBD-6CA5-4F45-A1B9-8D0B8552D61E}"/>
              </a:ext>
            </a:extLst>
          </p:cNvPr>
          <p:cNvSpPr txBox="1"/>
          <p:nvPr/>
        </p:nvSpPr>
        <p:spPr>
          <a:xfrm>
            <a:off x="1659467" y="1710267"/>
            <a:ext cx="8476872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In python an object is an abstract entity that contains variables and methods (functions).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5E71060-F966-4984-9CB0-A1500BC8817D}"/>
              </a:ext>
            </a:extLst>
          </p:cNvPr>
          <p:cNvSpPr txBox="1"/>
          <p:nvPr/>
        </p:nvSpPr>
        <p:spPr>
          <a:xfrm>
            <a:off x="3347677" y="5846544"/>
            <a:ext cx="5047857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>
                <a:solidFill>
                  <a:srgbClr val="FFC000"/>
                </a:solidFill>
              </a:rPr>
              <a:t>In python everything is an object including literals !!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(use </a:t>
            </a:r>
            <a:r>
              <a:rPr lang="en-GB" dirty="0" err="1">
                <a:solidFill>
                  <a:schemeClr val="bg1"/>
                </a:solidFill>
              </a:rPr>
              <a:t>dir</a:t>
            </a:r>
            <a:r>
              <a:rPr lang="en-GB" dirty="0">
                <a:solidFill>
                  <a:schemeClr val="bg1"/>
                </a:solidFill>
              </a:rPr>
              <a:t>() or type() if you do not believe me)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8A9FAD-379A-4531-8D4C-21CFA95ADC52}"/>
              </a:ext>
            </a:extLst>
          </p:cNvPr>
          <p:cNvSpPr txBox="1"/>
          <p:nvPr/>
        </p:nvSpPr>
        <p:spPr>
          <a:xfrm>
            <a:off x="1659467" y="2175129"/>
            <a:ext cx="862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468DCC"/>
                </a:solidFill>
              </a:rPr>
              <a:t>The fact that it contains “its own things (variables and functions)” is called </a:t>
            </a:r>
            <a:r>
              <a:rPr lang="en-GB" b="1" dirty="0">
                <a:solidFill>
                  <a:srgbClr val="FFC000"/>
                </a:solidFill>
              </a:rPr>
              <a:t>“encapsulation”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0AD03AE-9109-42DA-8773-13AB92F84671}"/>
              </a:ext>
            </a:extLst>
          </p:cNvPr>
          <p:cNvGrpSpPr/>
          <p:nvPr/>
        </p:nvGrpSpPr>
        <p:grpSpPr>
          <a:xfrm>
            <a:off x="2226733" y="3471338"/>
            <a:ext cx="2014171" cy="2155798"/>
            <a:chOff x="2226733" y="3471338"/>
            <a:chExt cx="2014171" cy="2155798"/>
          </a:xfrm>
        </p:grpSpPr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008A4A26-38DC-4694-A551-B78F9603E001}"/>
                </a:ext>
              </a:extLst>
            </p:cNvPr>
            <p:cNvSpPr/>
            <p:nvPr/>
          </p:nvSpPr>
          <p:spPr>
            <a:xfrm>
              <a:off x="2226733" y="3840669"/>
              <a:ext cx="2006600" cy="1786467"/>
            </a:xfrm>
            <a:prstGeom prst="roundRect">
              <a:avLst/>
            </a:prstGeom>
            <a:solidFill>
              <a:srgbClr val="63A1D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7E0DEBF-D084-40BF-B030-750D1CCDB5DF}"/>
                </a:ext>
              </a:extLst>
            </p:cNvPr>
            <p:cNvGrpSpPr/>
            <p:nvPr/>
          </p:nvGrpSpPr>
          <p:grpSpPr>
            <a:xfrm>
              <a:off x="2378086" y="3471338"/>
              <a:ext cx="1862818" cy="1990594"/>
              <a:chOff x="4495800" y="2683934"/>
              <a:chExt cx="1862818" cy="1990594"/>
            </a:xfrm>
            <a:solidFill>
              <a:srgbClr val="66A2DB"/>
            </a:solidFill>
          </p:grpSpPr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FC230E4-379E-49D2-8747-280FD7FA6EF5}"/>
                  </a:ext>
                </a:extLst>
              </p:cNvPr>
              <p:cNvSpPr txBox="1"/>
              <p:nvPr/>
            </p:nvSpPr>
            <p:spPr>
              <a:xfrm>
                <a:off x="4495800" y="2683934"/>
                <a:ext cx="1862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>
                    <a:solidFill>
                      <a:srgbClr val="68A2DB"/>
                    </a:solidFill>
                  </a:rPr>
                  <a:t>object1 (variable)</a:t>
                </a:r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34AA4273-5961-447D-BF4C-1ED603A4003E}"/>
                  </a:ext>
                </a:extLst>
              </p:cNvPr>
              <p:cNvSpPr txBox="1"/>
              <p:nvPr/>
            </p:nvSpPr>
            <p:spPr>
              <a:xfrm>
                <a:off x="4495800" y="3197200"/>
                <a:ext cx="434734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a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b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c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f()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g()</a:t>
                </a:r>
              </a:p>
            </p:txBody>
          </p:sp>
        </p:grp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E33602C5-D70E-46C3-81B9-46A3696D793C}"/>
              </a:ext>
            </a:extLst>
          </p:cNvPr>
          <p:cNvSpPr txBox="1"/>
          <p:nvPr/>
        </p:nvSpPr>
        <p:spPr>
          <a:xfrm>
            <a:off x="4369669" y="2775775"/>
            <a:ext cx="2550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class (defines the object)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DA8344-ADB1-451E-910B-D39783A35A3E}"/>
              </a:ext>
            </a:extLst>
          </p:cNvPr>
          <p:cNvCxnSpPr>
            <a:cxnSpLocks/>
          </p:cNvCxnSpPr>
          <p:nvPr/>
        </p:nvCxnSpPr>
        <p:spPr>
          <a:xfrm flipH="1">
            <a:off x="4233333" y="3160183"/>
            <a:ext cx="1126068" cy="34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E6232DC-4CEF-4371-9C9E-8A107B4C71F5}"/>
              </a:ext>
            </a:extLst>
          </p:cNvPr>
          <p:cNvCxnSpPr>
            <a:cxnSpLocks/>
          </p:cNvCxnSpPr>
          <p:nvPr/>
        </p:nvCxnSpPr>
        <p:spPr>
          <a:xfrm>
            <a:off x="5738906" y="3159409"/>
            <a:ext cx="1126068" cy="34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E9C88C11-7E76-40FD-A852-147465FB00EC}"/>
              </a:ext>
            </a:extLst>
          </p:cNvPr>
          <p:cNvGrpSpPr/>
          <p:nvPr/>
        </p:nvGrpSpPr>
        <p:grpSpPr>
          <a:xfrm>
            <a:off x="6739466" y="3417926"/>
            <a:ext cx="2014171" cy="2155798"/>
            <a:chOff x="2226733" y="3471338"/>
            <a:chExt cx="2014171" cy="2155798"/>
          </a:xfrm>
        </p:grpSpPr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0AD1352B-0298-4427-BFD1-20959CC1B7E8}"/>
                </a:ext>
              </a:extLst>
            </p:cNvPr>
            <p:cNvSpPr/>
            <p:nvPr/>
          </p:nvSpPr>
          <p:spPr>
            <a:xfrm>
              <a:off x="2226733" y="3840669"/>
              <a:ext cx="2006600" cy="1786467"/>
            </a:xfrm>
            <a:prstGeom prst="roundRect">
              <a:avLst/>
            </a:prstGeom>
            <a:solidFill>
              <a:srgbClr val="63A1D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AE1D7044-42E3-4DD5-B9F3-5AF6FC9275C4}"/>
                </a:ext>
              </a:extLst>
            </p:cNvPr>
            <p:cNvGrpSpPr/>
            <p:nvPr/>
          </p:nvGrpSpPr>
          <p:grpSpPr>
            <a:xfrm>
              <a:off x="2378086" y="3471338"/>
              <a:ext cx="1862818" cy="1990594"/>
              <a:chOff x="4495800" y="2683934"/>
              <a:chExt cx="1862818" cy="1990594"/>
            </a:xfrm>
            <a:solidFill>
              <a:srgbClr val="66A2DB"/>
            </a:solidFill>
          </p:grpSpPr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5F23790-6DEF-4BCE-8F0F-DF5DF48F8A20}"/>
                  </a:ext>
                </a:extLst>
              </p:cNvPr>
              <p:cNvSpPr txBox="1"/>
              <p:nvPr/>
            </p:nvSpPr>
            <p:spPr>
              <a:xfrm>
                <a:off x="4495800" y="2683934"/>
                <a:ext cx="1862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>
                    <a:solidFill>
                      <a:srgbClr val="68A2DB"/>
                    </a:solidFill>
                  </a:rPr>
                  <a:t>object2 (variable)</a:t>
                </a:r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62C0E49C-CCC0-402B-985E-0AB92AAAE51C}"/>
                  </a:ext>
                </a:extLst>
              </p:cNvPr>
              <p:cNvSpPr txBox="1"/>
              <p:nvPr/>
            </p:nvSpPr>
            <p:spPr>
              <a:xfrm>
                <a:off x="4495800" y="3197200"/>
                <a:ext cx="434734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a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b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c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f()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g()</a:t>
                </a:r>
              </a:p>
            </p:txBody>
          </p:sp>
        </p:grpSp>
      </p:grp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44818F03-869C-45F2-8C38-E9C5CC4BAB98}"/>
              </a:ext>
            </a:extLst>
          </p:cNvPr>
          <p:cNvSpPr/>
          <p:nvPr/>
        </p:nvSpPr>
        <p:spPr>
          <a:xfrm>
            <a:off x="10786220" y="513059"/>
            <a:ext cx="765640" cy="326535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algn="ctr"/>
            <a:r>
              <a:rPr lang="en-GB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930218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CB2A0-30BE-4415-B5C9-EEEE7FE3AAF0}"/>
              </a:ext>
            </a:extLst>
          </p:cNvPr>
          <p:cNvSpPr txBox="1">
            <a:spLocks/>
          </p:cNvSpPr>
          <p:nvPr/>
        </p:nvSpPr>
        <p:spPr>
          <a:xfrm>
            <a:off x="1302390" y="389949"/>
            <a:ext cx="10515600" cy="8032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Objects: classes, instances and variables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0AD03AE-9109-42DA-8773-13AB92F84671}"/>
              </a:ext>
            </a:extLst>
          </p:cNvPr>
          <p:cNvGrpSpPr/>
          <p:nvPr/>
        </p:nvGrpSpPr>
        <p:grpSpPr>
          <a:xfrm>
            <a:off x="4144874" y="4311600"/>
            <a:ext cx="2006600" cy="1022401"/>
            <a:chOff x="2226733" y="3471338"/>
            <a:chExt cx="2006600" cy="1022401"/>
          </a:xfrm>
        </p:grpSpPr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008A4A26-38DC-4694-A551-B78F9603E001}"/>
                </a:ext>
              </a:extLst>
            </p:cNvPr>
            <p:cNvSpPr/>
            <p:nvPr/>
          </p:nvSpPr>
          <p:spPr>
            <a:xfrm>
              <a:off x="2226733" y="3840669"/>
              <a:ext cx="2006600" cy="653070"/>
            </a:xfrm>
            <a:prstGeom prst="roundRect">
              <a:avLst/>
            </a:prstGeom>
            <a:solidFill>
              <a:srgbClr val="63A1D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7E0DEBF-D084-40BF-B030-750D1CCDB5DF}"/>
                </a:ext>
              </a:extLst>
            </p:cNvPr>
            <p:cNvGrpSpPr/>
            <p:nvPr/>
          </p:nvGrpSpPr>
          <p:grpSpPr>
            <a:xfrm>
              <a:off x="2378086" y="3471338"/>
              <a:ext cx="1613968" cy="882598"/>
              <a:chOff x="4495800" y="2683934"/>
              <a:chExt cx="1613968" cy="882598"/>
            </a:xfrm>
            <a:solidFill>
              <a:srgbClr val="66A2DB"/>
            </a:solidFill>
          </p:grpSpPr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FC230E4-379E-49D2-8747-280FD7FA6EF5}"/>
                  </a:ext>
                </a:extLst>
              </p:cNvPr>
              <p:cNvSpPr txBox="1"/>
              <p:nvPr/>
            </p:nvSpPr>
            <p:spPr>
              <a:xfrm>
                <a:off x="4495800" y="2683934"/>
                <a:ext cx="1379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 err="1">
                    <a:solidFill>
                      <a:srgbClr val="FFC000"/>
                    </a:solidFill>
                  </a:rPr>
                  <a:t>MyFirstClass</a:t>
                </a:r>
                <a:endParaRPr lang="en-GB" b="1" dirty="0">
                  <a:solidFill>
                    <a:srgbClr val="68A2DB"/>
                  </a:solidFill>
                </a:endParaRPr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34AA4273-5961-447D-BF4C-1ED603A4003E}"/>
                  </a:ext>
                </a:extLst>
              </p:cNvPr>
              <p:cNvSpPr txBox="1"/>
              <p:nvPr/>
            </p:nvSpPr>
            <p:spPr>
              <a:xfrm>
                <a:off x="4495800" y="3197200"/>
                <a:ext cx="1613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err="1">
                    <a:solidFill>
                      <a:schemeClr val="bg1"/>
                    </a:solidFill>
                  </a:rPr>
                  <a:t>instance_name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DA8344-ADB1-451E-910B-D39783A35A3E}"/>
              </a:ext>
            </a:extLst>
          </p:cNvPr>
          <p:cNvCxnSpPr>
            <a:cxnSpLocks/>
          </p:cNvCxnSpPr>
          <p:nvPr/>
        </p:nvCxnSpPr>
        <p:spPr>
          <a:xfrm>
            <a:off x="5063937" y="3759201"/>
            <a:ext cx="0" cy="49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93754ECD-24F3-496A-AEA1-594C460FED52}"/>
              </a:ext>
            </a:extLst>
          </p:cNvPr>
          <p:cNvSpPr txBox="1"/>
          <p:nvPr/>
        </p:nvSpPr>
        <p:spPr>
          <a:xfrm>
            <a:off x="4843713" y="336126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BACE8"/>
                </a:solidFill>
              </a:rPr>
              <a:t>obj1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891CA9E-5920-417C-B62C-96EBEAC66BE2}"/>
              </a:ext>
            </a:extLst>
          </p:cNvPr>
          <p:cNvSpPr txBox="1"/>
          <p:nvPr/>
        </p:nvSpPr>
        <p:spPr>
          <a:xfrm>
            <a:off x="7181872" y="336446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BACE8"/>
                </a:solidFill>
              </a:rPr>
              <a:t>obj2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647DE67C-7C19-4C7B-A899-96E23DD3699E}"/>
              </a:ext>
            </a:extLst>
          </p:cNvPr>
          <p:cNvCxnSpPr>
            <a:cxnSpLocks/>
          </p:cNvCxnSpPr>
          <p:nvPr/>
        </p:nvCxnSpPr>
        <p:spPr>
          <a:xfrm>
            <a:off x="7481794" y="3759201"/>
            <a:ext cx="0" cy="49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CE6CB013-CE95-40DF-84C7-EB9C58A14C58}"/>
              </a:ext>
            </a:extLst>
          </p:cNvPr>
          <p:cNvSpPr txBox="1"/>
          <p:nvPr/>
        </p:nvSpPr>
        <p:spPr>
          <a:xfrm>
            <a:off x="5676157" y="1947044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One Class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DA14327D-526C-4F48-90E3-7FE316C69CB5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3590645" y="2131710"/>
            <a:ext cx="208551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A115FAEA-FEDD-4839-9AB2-AC27FB3C7972}"/>
              </a:ext>
            </a:extLst>
          </p:cNvPr>
          <p:cNvSpPr txBox="1"/>
          <p:nvPr/>
        </p:nvSpPr>
        <p:spPr>
          <a:xfrm>
            <a:off x="3629084" y="2382120"/>
            <a:ext cx="552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BACE8"/>
                </a:solidFill>
              </a:rPr>
              <a:t>Can be used to create several instances of the same class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FE5CD42C-19D4-490E-83D9-E34AF2D74F6A}"/>
              </a:ext>
            </a:extLst>
          </p:cNvPr>
          <p:cNvCxnSpPr>
            <a:cxnSpLocks/>
          </p:cNvCxnSpPr>
          <p:nvPr/>
        </p:nvCxnSpPr>
        <p:spPr>
          <a:xfrm flipH="1">
            <a:off x="5443558" y="2935765"/>
            <a:ext cx="707916" cy="484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6A737AC4-295C-4876-9100-AC4AC4172C74}"/>
              </a:ext>
            </a:extLst>
          </p:cNvPr>
          <p:cNvCxnSpPr>
            <a:cxnSpLocks/>
          </p:cNvCxnSpPr>
          <p:nvPr/>
        </p:nvCxnSpPr>
        <p:spPr>
          <a:xfrm>
            <a:off x="6727207" y="2933618"/>
            <a:ext cx="558800" cy="46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10749E0D-C13B-4A3E-A99A-EF0186D9711F}"/>
              </a:ext>
            </a:extLst>
          </p:cNvPr>
          <p:cNvGrpSpPr/>
          <p:nvPr/>
        </p:nvGrpSpPr>
        <p:grpSpPr>
          <a:xfrm>
            <a:off x="6679784" y="4311600"/>
            <a:ext cx="2006600" cy="1022401"/>
            <a:chOff x="2226733" y="3471338"/>
            <a:chExt cx="2006600" cy="1022401"/>
          </a:xfrm>
        </p:grpSpPr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108FEE9A-EA96-4AEA-B458-A8F51646439A}"/>
                </a:ext>
              </a:extLst>
            </p:cNvPr>
            <p:cNvSpPr/>
            <p:nvPr/>
          </p:nvSpPr>
          <p:spPr>
            <a:xfrm>
              <a:off x="2226733" y="3840669"/>
              <a:ext cx="2006600" cy="653070"/>
            </a:xfrm>
            <a:prstGeom prst="roundRect">
              <a:avLst/>
            </a:prstGeom>
            <a:solidFill>
              <a:srgbClr val="63A1D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A52067A1-B271-4B90-9341-78DAEB01B1F7}"/>
                </a:ext>
              </a:extLst>
            </p:cNvPr>
            <p:cNvGrpSpPr/>
            <p:nvPr/>
          </p:nvGrpSpPr>
          <p:grpSpPr>
            <a:xfrm>
              <a:off x="2378086" y="3471338"/>
              <a:ext cx="1613968" cy="882598"/>
              <a:chOff x="4495800" y="2683934"/>
              <a:chExt cx="1613968" cy="882598"/>
            </a:xfrm>
            <a:solidFill>
              <a:srgbClr val="66A2DB"/>
            </a:solidFill>
          </p:grpSpPr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98C9ED4-0E0C-4C32-85B7-832AA3968864}"/>
                  </a:ext>
                </a:extLst>
              </p:cNvPr>
              <p:cNvSpPr txBox="1"/>
              <p:nvPr/>
            </p:nvSpPr>
            <p:spPr>
              <a:xfrm>
                <a:off x="4495800" y="2683934"/>
                <a:ext cx="1379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 err="1">
                    <a:solidFill>
                      <a:srgbClr val="FFC000"/>
                    </a:solidFill>
                  </a:rPr>
                  <a:t>MyFirstClass</a:t>
                </a:r>
                <a:endParaRPr lang="en-GB" b="1" dirty="0">
                  <a:solidFill>
                    <a:srgbClr val="68A2DB"/>
                  </a:solidFill>
                </a:endParaRPr>
              </a:p>
            </p:txBody>
          </p: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82BEF47D-5734-4EF6-AAC1-4A3DD9340762}"/>
                  </a:ext>
                </a:extLst>
              </p:cNvPr>
              <p:cNvSpPr txBox="1"/>
              <p:nvPr/>
            </p:nvSpPr>
            <p:spPr>
              <a:xfrm>
                <a:off x="4495800" y="3197200"/>
                <a:ext cx="1613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err="1">
                    <a:solidFill>
                      <a:schemeClr val="bg1"/>
                    </a:solidFill>
                  </a:rPr>
                  <a:t>instance_name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EF7AE4A1-F2D9-4139-A1C8-6A5E0439B1D2}"/>
              </a:ext>
            </a:extLst>
          </p:cNvPr>
          <p:cNvSpPr txBox="1"/>
          <p:nvPr/>
        </p:nvSpPr>
        <p:spPr>
          <a:xfrm>
            <a:off x="1455094" y="1944617"/>
            <a:ext cx="137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rgbClr val="FFC000"/>
                </a:solidFill>
              </a:rPr>
              <a:t>MyFirstClass</a:t>
            </a:r>
            <a:endParaRPr lang="en-GB" b="1" dirty="0">
              <a:solidFill>
                <a:srgbClr val="68A2DB"/>
              </a:solidFill>
            </a:endParaRP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4F2FFEA1-73F4-4F43-9D07-69DC1324A5C3}"/>
              </a:ext>
            </a:extLst>
          </p:cNvPr>
          <p:cNvSpPr/>
          <p:nvPr/>
        </p:nvSpPr>
        <p:spPr>
          <a:xfrm>
            <a:off x="1480952" y="2280548"/>
            <a:ext cx="2006600" cy="653070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class_name</a:t>
            </a:r>
            <a:endParaRPr lang="en-GB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C46C96F-2663-4567-9E48-8B5F714A58C0}"/>
              </a:ext>
            </a:extLst>
          </p:cNvPr>
          <p:cNvSpPr txBox="1"/>
          <p:nvPr/>
        </p:nvSpPr>
        <p:spPr>
          <a:xfrm>
            <a:off x="1302390" y="3012318"/>
            <a:ext cx="2363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/>
              <a:t>class_name</a:t>
            </a:r>
            <a:r>
              <a:rPr lang="en-GB" sz="1400" b="1" dirty="0"/>
              <a:t> is a class variable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B338FDE5-1E56-4E73-A0EE-D270A5F366F4}"/>
              </a:ext>
            </a:extLst>
          </p:cNvPr>
          <p:cNvSpPr txBox="1"/>
          <p:nvPr/>
        </p:nvSpPr>
        <p:spPr>
          <a:xfrm>
            <a:off x="5063937" y="5628821"/>
            <a:ext cx="2997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/>
              <a:t>instance_name</a:t>
            </a:r>
            <a:r>
              <a:rPr lang="en-GB" sz="1400" b="1" dirty="0"/>
              <a:t> is an instance variable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5F0D72F8-7354-48FD-1126-6511ECAD9AA3}"/>
              </a:ext>
            </a:extLst>
          </p:cNvPr>
          <p:cNvGrpSpPr/>
          <p:nvPr/>
        </p:nvGrpSpPr>
        <p:grpSpPr>
          <a:xfrm>
            <a:off x="692277" y="3580961"/>
            <a:ext cx="10826779" cy="3022594"/>
            <a:chOff x="692277" y="3580961"/>
            <a:chExt cx="10826779" cy="3022594"/>
          </a:xfrm>
        </p:grpSpPr>
        <p:pic>
          <p:nvPicPr>
            <p:cNvPr id="6" name="Image 5" descr="Une image contenant art">
              <a:extLst>
                <a:ext uri="{FF2B5EF4-FFF2-40B4-BE49-F238E27FC236}">
                  <a16:creationId xmlns:a16="http://schemas.microsoft.com/office/drawing/2014/main" id="{66294F12-7664-90B4-464C-E198A35CB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4694" y="5334001"/>
              <a:ext cx="2006600" cy="1269554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BD99EC52-C85A-5454-D975-13DF36FE3B97}"/>
                </a:ext>
              </a:extLst>
            </p:cNvPr>
            <p:cNvSpPr txBox="1"/>
            <p:nvPr/>
          </p:nvSpPr>
          <p:spPr>
            <a:xfrm>
              <a:off x="692277" y="3580961"/>
              <a:ext cx="352827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FFC000"/>
                  </a:solidFill>
                </a:rPr>
                <a:t>Description of a Japanese umbrella</a:t>
              </a:r>
            </a:p>
            <a:p>
              <a:pPr marL="285750" indent="-285750">
                <a:buFontTx/>
                <a:buChar char="-"/>
              </a:pPr>
              <a:r>
                <a:rPr lang="en-GB" sz="1400" b="1" dirty="0">
                  <a:solidFill>
                    <a:srgbClr val="FFC000"/>
                  </a:solidFill>
                </a:rPr>
                <a:t>It has a height and a radius</a:t>
              </a:r>
            </a:p>
            <a:p>
              <a:pPr marL="285750" indent="-285750">
                <a:buFontTx/>
                <a:buChar char="-"/>
              </a:pPr>
              <a:r>
                <a:rPr lang="en-GB" sz="1400" b="1" dirty="0">
                  <a:solidFill>
                    <a:srgbClr val="FFC000"/>
                  </a:solidFill>
                </a:rPr>
                <a:t>It can be opened</a:t>
              </a:r>
            </a:p>
            <a:p>
              <a:pPr marL="285750" indent="-285750">
                <a:buFontTx/>
                <a:buChar char="-"/>
              </a:pPr>
              <a:r>
                <a:rPr lang="en-GB" sz="1400" b="1" dirty="0">
                  <a:solidFill>
                    <a:srgbClr val="FFC000"/>
                  </a:solidFill>
                </a:rPr>
                <a:t>The point and handle have </a:t>
              </a:r>
              <a:r>
                <a:rPr lang="en-GB" sz="1400" b="1" dirty="0" err="1">
                  <a:solidFill>
                    <a:srgbClr val="FFC000"/>
                  </a:solidFill>
                </a:rPr>
                <a:t>colors</a:t>
              </a:r>
              <a:endParaRPr lang="en-GB" sz="1400" b="1" dirty="0">
                <a:solidFill>
                  <a:srgbClr val="FFC000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GB" sz="1400" b="1" dirty="0">
                  <a:solidFill>
                    <a:srgbClr val="FFC000"/>
                  </a:solidFill>
                </a:rPr>
                <a:t>It is Japanese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8DBBD224-833D-5847-451A-258CE720407A}"/>
                </a:ext>
              </a:extLst>
            </p:cNvPr>
            <p:cNvSpPr txBox="1"/>
            <p:nvPr/>
          </p:nvSpPr>
          <p:spPr>
            <a:xfrm>
              <a:off x="9485229" y="4014311"/>
              <a:ext cx="20338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6BACE8"/>
                  </a:solidFill>
                </a:rPr>
                <a:t>Different instances </a:t>
              </a:r>
            </a:p>
            <a:p>
              <a:pPr algn="ctr"/>
              <a:r>
                <a:rPr lang="en-GB" b="1" dirty="0">
                  <a:solidFill>
                    <a:srgbClr val="6BACE8"/>
                  </a:solidFill>
                </a:rPr>
                <a:t>of the umbrella</a:t>
              </a:r>
            </a:p>
            <a:p>
              <a:pPr algn="ctr"/>
              <a:r>
                <a:rPr lang="en-GB" b="1" dirty="0">
                  <a:solidFill>
                    <a:srgbClr val="6BACE8"/>
                  </a:solidFill>
                </a:rPr>
                <a:t>=</a:t>
              </a:r>
            </a:p>
            <a:p>
              <a:pPr algn="ctr"/>
              <a:r>
                <a:rPr lang="en-GB" b="1" dirty="0">
                  <a:solidFill>
                    <a:srgbClr val="6BACE8"/>
                  </a:solidFill>
                </a:rPr>
                <a:t>The actual objects</a:t>
              </a:r>
            </a:p>
          </p:txBody>
        </p:sp>
      </p:grp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8FE7FDC8-9F22-4C5C-8D05-AE43B0FE6BCB}"/>
              </a:ext>
            </a:extLst>
          </p:cNvPr>
          <p:cNvSpPr/>
          <p:nvPr/>
        </p:nvSpPr>
        <p:spPr>
          <a:xfrm>
            <a:off x="10554393" y="628318"/>
            <a:ext cx="765640" cy="326535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algn="ctr"/>
            <a:r>
              <a:rPr lang="en-GB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81192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C13CE2-848A-05A9-4F01-FF411458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92405"/>
            <a:ext cx="10515600" cy="823595"/>
          </a:xfrm>
        </p:spPr>
        <p:txBody>
          <a:bodyPr/>
          <a:lstStyle/>
          <a:p>
            <a:r>
              <a:rPr lang="fr-FR" dirty="0"/>
              <a:t>(Very) basic memory management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AAFA6B6-2F96-8F27-2BFD-5838BD675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704" y="847542"/>
            <a:ext cx="7462868" cy="516291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610F136-07EF-075C-AC30-C372EF5C54BF}"/>
              </a:ext>
            </a:extLst>
          </p:cNvPr>
          <p:cNvSpPr txBox="1"/>
          <p:nvPr/>
        </p:nvSpPr>
        <p:spPr>
          <a:xfrm>
            <a:off x="2399029" y="6296262"/>
            <a:ext cx="776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/>
              <a:t>Memory management in modern CPUs is complex: I will use a simplified model !</a:t>
            </a:r>
          </a:p>
        </p:txBody>
      </p:sp>
    </p:spTree>
    <p:extLst>
      <p:ext uri="{BB962C8B-B14F-4D97-AF65-F5344CB8AC3E}">
        <p14:creationId xmlns:p14="http://schemas.microsoft.com/office/powerpoint/2010/main" val="2194238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0D66B4-4025-C6EF-3851-1E474919877D}"/>
              </a:ext>
            </a:extLst>
          </p:cNvPr>
          <p:cNvSpPr txBox="1">
            <a:spLocks/>
          </p:cNvSpPr>
          <p:nvPr/>
        </p:nvSpPr>
        <p:spPr>
          <a:xfrm>
            <a:off x="76200" y="192405"/>
            <a:ext cx="10515600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Basic memory management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771C35F-7657-F009-0D4D-08605489B68C}"/>
              </a:ext>
            </a:extLst>
          </p:cNvPr>
          <p:cNvGrpSpPr/>
          <p:nvPr/>
        </p:nvGrpSpPr>
        <p:grpSpPr>
          <a:xfrm>
            <a:off x="7335520" y="3521795"/>
            <a:ext cx="2834640" cy="2117005"/>
            <a:chOff x="4104640" y="4019635"/>
            <a:chExt cx="2834640" cy="211700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C26A630B-29BD-E00B-3CDC-0F25AAA979D3}"/>
                </a:ext>
              </a:extLst>
            </p:cNvPr>
            <p:cNvGrpSpPr/>
            <p:nvPr/>
          </p:nvGrpSpPr>
          <p:grpSpPr>
            <a:xfrm>
              <a:off x="4534746" y="4019635"/>
              <a:ext cx="2006600" cy="1358577"/>
              <a:chOff x="2226733" y="3114435"/>
              <a:chExt cx="2006600" cy="1358577"/>
            </a:xfrm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5C362B3C-5CE5-459E-0839-CBA96B110CC6}"/>
                  </a:ext>
                </a:extLst>
              </p:cNvPr>
              <p:cNvSpPr/>
              <p:nvPr/>
            </p:nvSpPr>
            <p:spPr>
              <a:xfrm>
                <a:off x="2226733" y="3840669"/>
                <a:ext cx="2006600" cy="632343"/>
              </a:xfrm>
              <a:prstGeom prst="roundRect">
                <a:avLst/>
              </a:prstGeom>
              <a:solidFill>
                <a:srgbClr val="63A1DB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8317A0B8-F24D-29CC-A523-79A347893B2E}"/>
                  </a:ext>
                </a:extLst>
              </p:cNvPr>
              <p:cNvGrpSpPr/>
              <p:nvPr/>
            </p:nvGrpSpPr>
            <p:grpSpPr>
              <a:xfrm>
                <a:off x="2378086" y="3114435"/>
                <a:ext cx="1521507" cy="1239501"/>
                <a:chOff x="4495800" y="2327031"/>
                <a:chExt cx="1521507" cy="1239501"/>
              </a:xfrm>
              <a:solidFill>
                <a:srgbClr val="66A2DB"/>
              </a:solidFill>
            </p:grpSpPr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1C19C07F-B0A0-CBAF-F7A8-D643E3F3373A}"/>
                    </a:ext>
                  </a:extLst>
                </p:cNvPr>
                <p:cNvSpPr txBox="1"/>
                <p:nvPr/>
              </p:nvSpPr>
              <p:spPr>
                <a:xfrm>
                  <a:off x="4861825" y="2327031"/>
                  <a:ext cx="1043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rgbClr val="68A2DB"/>
                      </a:solidFill>
                    </a:rPr>
                    <a:t>CPU Unit</a:t>
                  </a:r>
                </a:p>
              </p:txBody>
            </p:sp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79C6AEA0-896A-1605-FFEE-85BA3D9193C1}"/>
                    </a:ext>
                  </a:extLst>
                </p:cNvPr>
                <p:cNvSpPr txBox="1"/>
                <p:nvPr/>
              </p:nvSpPr>
              <p:spPr>
                <a:xfrm>
                  <a:off x="4495800" y="3197200"/>
                  <a:ext cx="15215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bg1"/>
                      </a:solidFill>
                    </a:rPr>
                    <a:t>Stack memory</a:t>
                  </a:r>
                </a:p>
              </p:txBody>
            </p:sp>
          </p:grpSp>
        </p:grp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51626856-ACF1-56F8-4595-A9E422EEC2EC}"/>
                </a:ext>
              </a:extLst>
            </p:cNvPr>
            <p:cNvSpPr txBox="1"/>
            <p:nvPr/>
          </p:nvSpPr>
          <p:spPr>
            <a:xfrm>
              <a:off x="4489222" y="5378212"/>
              <a:ext cx="20976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solidFill>
                    <a:srgbClr val="68A2DB"/>
                  </a:solidFill>
                </a:rPr>
                <a:t>Microprocessor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7EA3F6-AE09-0638-09FD-1DC1FE3388AC}"/>
                </a:ext>
              </a:extLst>
            </p:cNvPr>
            <p:cNvSpPr/>
            <p:nvPr/>
          </p:nvSpPr>
          <p:spPr>
            <a:xfrm>
              <a:off x="4104640" y="4388967"/>
              <a:ext cx="2834640" cy="1747673"/>
            </a:xfrm>
            <a:prstGeom prst="rect">
              <a:avLst/>
            </a:prstGeom>
            <a:noFill/>
            <a:ln w="38100">
              <a:solidFill>
                <a:srgbClr val="6BAC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4A013A43-7D18-3C09-2816-060AB0A523FC}"/>
              </a:ext>
            </a:extLst>
          </p:cNvPr>
          <p:cNvSpPr/>
          <p:nvPr/>
        </p:nvSpPr>
        <p:spPr>
          <a:xfrm>
            <a:off x="5607962" y="1771534"/>
            <a:ext cx="6321928" cy="653070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Heap memory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8D16F63-93CE-A069-DE11-CA811ECCB53F}"/>
              </a:ext>
            </a:extLst>
          </p:cNvPr>
          <p:cNvSpPr txBox="1"/>
          <p:nvPr/>
        </p:nvSpPr>
        <p:spPr>
          <a:xfrm>
            <a:off x="7199662" y="1357657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Random Access Memory (RAM)</a:t>
            </a:r>
            <a:endParaRPr lang="en-GB" b="1" dirty="0">
              <a:solidFill>
                <a:srgbClr val="68A2D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59192CB-1C84-5E03-57C2-CC5F4EC85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4" y="2048853"/>
            <a:ext cx="5530278" cy="3684548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4ECDEC8-C230-7AF7-D193-10CD8B092B72}"/>
              </a:ext>
            </a:extLst>
          </p:cNvPr>
          <p:cNvCxnSpPr>
            <a:cxnSpLocks/>
          </p:cNvCxnSpPr>
          <p:nvPr/>
        </p:nvCxnSpPr>
        <p:spPr>
          <a:xfrm flipH="1">
            <a:off x="3261360" y="2131710"/>
            <a:ext cx="2346602" cy="66229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955C5EF-43E3-974B-CE96-DDAC7E21663F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4124960"/>
            <a:ext cx="4913662" cy="644606"/>
          </a:xfrm>
          <a:prstGeom prst="straightConnector1">
            <a:avLst/>
          </a:prstGeom>
          <a:ln w="28575">
            <a:solidFill>
              <a:srgbClr val="83C5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DB2D1A22-B750-145B-9A12-219268A7C09D}"/>
              </a:ext>
            </a:extLst>
          </p:cNvPr>
          <p:cNvGrpSpPr/>
          <p:nvPr/>
        </p:nvGrpSpPr>
        <p:grpSpPr>
          <a:xfrm>
            <a:off x="3810000" y="960109"/>
            <a:ext cx="7748245" cy="5897891"/>
            <a:chOff x="3810000" y="960109"/>
            <a:chExt cx="7748245" cy="5897891"/>
          </a:xfrm>
        </p:grpSpPr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D0932CDD-4286-A602-5AEE-DB05F39986CA}"/>
                </a:ext>
              </a:extLst>
            </p:cNvPr>
            <p:cNvSpPr txBox="1"/>
            <p:nvPr/>
          </p:nvSpPr>
          <p:spPr>
            <a:xfrm>
              <a:off x="7517774" y="5782735"/>
              <a:ext cx="247013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solidFill>
                    <a:srgbClr val="68A2DB"/>
                  </a:solidFill>
                </a:rPr>
                <a:t>Used for local variables </a:t>
              </a:r>
            </a:p>
            <a:p>
              <a:pPr algn="ctr"/>
              <a:r>
                <a:rPr lang="en-GB" b="1" dirty="0">
                  <a:solidFill>
                    <a:srgbClr val="68A2DB"/>
                  </a:solidFill>
                </a:rPr>
                <a:t>and return values </a:t>
              </a:r>
              <a:endParaRPr lang="en-US" dirty="0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1E98CE2B-715F-EE5C-D2CE-1AAF2E83073B}"/>
                </a:ext>
              </a:extLst>
            </p:cNvPr>
            <p:cNvSpPr txBox="1"/>
            <p:nvPr/>
          </p:nvSpPr>
          <p:spPr>
            <a:xfrm>
              <a:off x="6979401" y="2543680"/>
              <a:ext cx="3747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FFC000"/>
                  </a:solidFill>
                </a:rPr>
                <a:t>Used for  objects and global variables</a:t>
              </a:r>
              <a:endParaRPr lang="en-GB" b="1" dirty="0">
                <a:solidFill>
                  <a:srgbClr val="68A2DB"/>
                </a:solidFill>
              </a:endParaRPr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BE2AB8E0-3CAB-B222-EE1B-EC79FD0D8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525025" y="4275556"/>
              <a:ext cx="585450" cy="485740"/>
            </a:xfrm>
            <a:prstGeom prst="rect">
              <a:avLst/>
            </a:prstGeom>
          </p:spPr>
        </p:pic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65F980DD-153E-6F22-E2D5-4A331E254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410221" y="960109"/>
              <a:ext cx="1148024" cy="766880"/>
            </a:xfrm>
            <a:prstGeom prst="rect">
              <a:avLst/>
            </a:prstGeom>
          </p:spPr>
        </p:pic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00D6917A-EF8C-C427-302C-5AFDE58043AB}"/>
                </a:ext>
              </a:extLst>
            </p:cNvPr>
            <p:cNvSpPr txBox="1"/>
            <p:nvPr/>
          </p:nvSpPr>
          <p:spPr>
            <a:xfrm>
              <a:off x="3810000" y="6488668"/>
              <a:ext cx="4786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Avoid using global variables in your programs !!!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948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1CC4E-6AD6-E315-90B3-C48907064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DC682E7-54F2-FA3F-7200-F55C408A02C3}"/>
              </a:ext>
            </a:extLst>
          </p:cNvPr>
          <p:cNvSpPr/>
          <p:nvPr/>
        </p:nvSpPr>
        <p:spPr>
          <a:xfrm>
            <a:off x="578973" y="2430650"/>
            <a:ext cx="10800080" cy="3595738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2AFDA9-91CF-4D09-BC3B-B7C97C3891EE}"/>
              </a:ext>
            </a:extLst>
          </p:cNvPr>
          <p:cNvSpPr/>
          <p:nvPr/>
        </p:nvSpPr>
        <p:spPr>
          <a:xfrm>
            <a:off x="946657" y="2791473"/>
            <a:ext cx="10016968" cy="43674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FADB7B-625A-7FEB-EF48-E85B451DE435}"/>
              </a:ext>
            </a:extLst>
          </p:cNvPr>
          <p:cNvSpPr txBox="1">
            <a:spLocks/>
          </p:cNvSpPr>
          <p:nvPr/>
        </p:nvSpPr>
        <p:spPr>
          <a:xfrm>
            <a:off x="76200" y="192405"/>
            <a:ext cx="10515600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Objects, pointers, variables and RAM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D047D51-5C81-402D-45A9-3E28EB9BAA51}"/>
              </a:ext>
            </a:extLst>
          </p:cNvPr>
          <p:cNvSpPr txBox="1"/>
          <p:nvPr/>
        </p:nvSpPr>
        <p:spPr>
          <a:xfrm>
            <a:off x="833803" y="995674"/>
            <a:ext cx="5121338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funny_ram_joke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‘’’I couldn't figure out why a male sheep is called </a:t>
            </a:r>
          </a:p>
          <a:p>
            <a:pPr>
              <a:buNone/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a ram...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Then it hit me.’’’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a = 1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L = [1, 2, 3]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6EDF356-8BBD-BF21-C308-9406F1E901B1}"/>
              </a:ext>
            </a:extLst>
          </p:cNvPr>
          <p:cNvSpPr txBox="1"/>
          <p:nvPr/>
        </p:nvSpPr>
        <p:spPr>
          <a:xfrm>
            <a:off x="4490720" y="6168295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Random Access Memory (RAM)</a:t>
            </a:r>
            <a:endParaRPr lang="en-GB" b="1" dirty="0">
              <a:solidFill>
                <a:srgbClr val="68A2DB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46061A-F9C3-2F4B-4478-DF935B0EC98F}"/>
              </a:ext>
            </a:extLst>
          </p:cNvPr>
          <p:cNvSpPr/>
          <p:nvPr/>
        </p:nvSpPr>
        <p:spPr>
          <a:xfrm>
            <a:off x="782320" y="3607673"/>
            <a:ext cx="4622800" cy="22656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C29233-50B6-EFE8-823A-5AD1034C1E2C}"/>
              </a:ext>
            </a:extLst>
          </p:cNvPr>
          <p:cNvSpPr/>
          <p:nvPr/>
        </p:nvSpPr>
        <p:spPr>
          <a:xfrm>
            <a:off x="5460544" y="3594854"/>
            <a:ext cx="2880816" cy="108404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15701EC-AE3A-94A5-6D69-95FBDD61168A}"/>
              </a:ext>
            </a:extLst>
          </p:cNvPr>
          <p:cNvSpPr txBox="1"/>
          <p:nvPr/>
        </p:nvSpPr>
        <p:spPr>
          <a:xfrm>
            <a:off x="5460544" y="3755573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binary representation of 1</a:t>
            </a:r>
          </a:p>
          <a:p>
            <a:r>
              <a:rPr lang="en-US" dirty="0"/>
              <a:t>__class__ = int</a:t>
            </a:r>
          </a:p>
          <a:p>
            <a:r>
              <a:rPr lang="en-US" dirty="0"/>
              <a:t>….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ABD197-4728-05AA-D705-0A6611BDDF07}"/>
              </a:ext>
            </a:extLst>
          </p:cNvPr>
          <p:cNvSpPr/>
          <p:nvPr/>
        </p:nvSpPr>
        <p:spPr>
          <a:xfrm>
            <a:off x="5468394" y="4771235"/>
            <a:ext cx="2880816" cy="11021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96B20E7-4D0C-AF14-0C07-FF32B811E6F4}"/>
              </a:ext>
            </a:extLst>
          </p:cNvPr>
          <p:cNvSpPr txBox="1"/>
          <p:nvPr/>
        </p:nvSpPr>
        <p:spPr>
          <a:xfrm>
            <a:off x="5536744" y="4839622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binary representation of 2</a:t>
            </a:r>
          </a:p>
          <a:p>
            <a:r>
              <a:rPr lang="en-US" dirty="0"/>
              <a:t>__class__ = int</a:t>
            </a:r>
          </a:p>
          <a:p>
            <a:r>
              <a:rPr lang="en-US" dirty="0"/>
              <a:t>….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3E3FF9D-32E6-6063-6702-B5B8351C4170}"/>
              </a:ext>
            </a:extLst>
          </p:cNvPr>
          <p:cNvSpPr/>
          <p:nvPr/>
        </p:nvSpPr>
        <p:spPr>
          <a:xfrm>
            <a:off x="8913545" y="3607673"/>
            <a:ext cx="1739215" cy="7681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F81127F-2581-80FE-C90C-263C06766147}"/>
              </a:ext>
            </a:extLst>
          </p:cNvPr>
          <p:cNvSpPr/>
          <p:nvPr/>
        </p:nvSpPr>
        <p:spPr>
          <a:xfrm>
            <a:off x="8444117" y="4771235"/>
            <a:ext cx="2666545" cy="11038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F7FE7377-7FCE-7CD8-A547-2DC45CCB2F1A}"/>
              </a:ext>
            </a:extLst>
          </p:cNvPr>
          <p:cNvSpPr txBox="1"/>
          <p:nvPr/>
        </p:nvSpPr>
        <p:spPr>
          <a:xfrm>
            <a:off x="8512467" y="4851554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binary representation of 3</a:t>
            </a:r>
          </a:p>
          <a:p>
            <a:r>
              <a:rPr lang="en-US" dirty="0"/>
              <a:t>__class__ = int</a:t>
            </a:r>
          </a:p>
          <a:p>
            <a:r>
              <a:rPr lang="en-US" dirty="0"/>
              <a:t>….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6363D24-3FE7-DD30-32BF-B469D6704279}"/>
              </a:ext>
            </a:extLst>
          </p:cNvPr>
          <p:cNvCxnSpPr>
            <a:cxnSpLocks/>
          </p:cNvCxnSpPr>
          <p:nvPr/>
        </p:nvCxnSpPr>
        <p:spPr>
          <a:xfrm flipH="1">
            <a:off x="8444117" y="4044553"/>
            <a:ext cx="4040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CF6C93C5-3C76-4FD9-ACBE-4384776743ED}"/>
              </a:ext>
            </a:extLst>
          </p:cNvPr>
          <p:cNvCxnSpPr>
            <a:cxnSpLocks/>
          </p:cNvCxnSpPr>
          <p:nvPr/>
        </p:nvCxnSpPr>
        <p:spPr>
          <a:xfrm flipH="1">
            <a:off x="8444117" y="4375855"/>
            <a:ext cx="404085" cy="303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69C1E3C8-557E-BF7F-BE13-1A90591B58B6}"/>
              </a:ext>
            </a:extLst>
          </p:cNvPr>
          <p:cNvCxnSpPr>
            <a:cxnSpLocks/>
          </p:cNvCxnSpPr>
          <p:nvPr/>
        </p:nvCxnSpPr>
        <p:spPr>
          <a:xfrm>
            <a:off x="9845040" y="4375855"/>
            <a:ext cx="0" cy="303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1092597C-0F83-9961-40D4-56548424E050}"/>
              </a:ext>
            </a:extLst>
          </p:cNvPr>
          <p:cNvSpPr txBox="1"/>
          <p:nvPr/>
        </p:nvSpPr>
        <p:spPr>
          <a:xfrm>
            <a:off x="6370319" y="280706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98A0252A-99E7-12B1-A348-2FD86E4DD715}"/>
              </a:ext>
            </a:extLst>
          </p:cNvPr>
          <p:cNvSpPr txBox="1"/>
          <p:nvPr/>
        </p:nvSpPr>
        <p:spPr>
          <a:xfrm>
            <a:off x="2331284" y="2824480"/>
            <a:ext cx="17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funny_ram_joke</a:t>
            </a:r>
            <a:r>
              <a:rPr lang="en-US" b="1" dirty="0"/>
              <a:t> 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CB23DDB-CBCF-D188-BCAC-EE24F945ECE5}"/>
              </a:ext>
            </a:extLst>
          </p:cNvPr>
          <p:cNvSpPr txBox="1"/>
          <p:nvPr/>
        </p:nvSpPr>
        <p:spPr>
          <a:xfrm>
            <a:off x="9719491" y="277554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F714C29B-44BA-9770-1F6A-A58F023D5D10}"/>
              </a:ext>
            </a:extLst>
          </p:cNvPr>
          <p:cNvCxnSpPr>
            <a:cxnSpLocks/>
          </p:cNvCxnSpPr>
          <p:nvPr/>
        </p:nvCxnSpPr>
        <p:spPr>
          <a:xfrm flipH="1">
            <a:off x="2900452" y="3291840"/>
            <a:ext cx="132308" cy="303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617ABE95-4179-9506-0232-BA665751F517}"/>
              </a:ext>
            </a:extLst>
          </p:cNvPr>
          <p:cNvCxnSpPr>
            <a:cxnSpLocks/>
          </p:cNvCxnSpPr>
          <p:nvPr/>
        </p:nvCxnSpPr>
        <p:spPr>
          <a:xfrm>
            <a:off x="6500085" y="3183652"/>
            <a:ext cx="24483" cy="384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622F1F3C-5166-A3B6-1AF5-5E6404E0E3D2}"/>
              </a:ext>
            </a:extLst>
          </p:cNvPr>
          <p:cNvCxnSpPr>
            <a:cxnSpLocks/>
          </p:cNvCxnSpPr>
          <p:nvPr/>
        </p:nvCxnSpPr>
        <p:spPr>
          <a:xfrm>
            <a:off x="9860716" y="3125952"/>
            <a:ext cx="0" cy="442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4BE5FC5A-1BAA-8FF6-96E4-66E53656577F}"/>
              </a:ext>
            </a:extLst>
          </p:cNvPr>
          <p:cNvCxnSpPr>
            <a:cxnSpLocks/>
          </p:cNvCxnSpPr>
          <p:nvPr/>
        </p:nvCxnSpPr>
        <p:spPr>
          <a:xfrm flipH="1">
            <a:off x="8391691" y="6203362"/>
            <a:ext cx="404085" cy="303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6942863F-82BE-9D1A-F2C5-BE636BA59E78}"/>
              </a:ext>
            </a:extLst>
          </p:cNvPr>
          <p:cNvSpPr txBox="1"/>
          <p:nvPr/>
        </p:nvSpPr>
        <p:spPr>
          <a:xfrm>
            <a:off x="8680232" y="6205061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pointer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C59A6A6-EA60-44B0-A9F0-07ACCCC5D2DA}"/>
              </a:ext>
            </a:extLst>
          </p:cNvPr>
          <p:cNvSpPr txBox="1"/>
          <p:nvPr/>
        </p:nvSpPr>
        <p:spPr>
          <a:xfrm>
            <a:off x="5225856" y="2430650"/>
            <a:ext cx="174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Python variables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4E43D87-EA98-4DF8-8642-80C134766F07}"/>
              </a:ext>
            </a:extLst>
          </p:cNvPr>
          <p:cNvSpPr txBox="1"/>
          <p:nvPr/>
        </p:nvSpPr>
        <p:spPr>
          <a:xfrm>
            <a:off x="2848756" y="3456354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E49CE26-ACA0-44E4-B342-96DA49589D9C}"/>
              </a:ext>
            </a:extLst>
          </p:cNvPr>
          <p:cNvSpPr txBox="1"/>
          <p:nvPr/>
        </p:nvSpPr>
        <p:spPr>
          <a:xfrm>
            <a:off x="6589911" y="3456353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699DD1F-C5E0-4BBB-B4B9-734478A21725}"/>
              </a:ext>
            </a:extLst>
          </p:cNvPr>
          <p:cNvSpPr txBox="1"/>
          <p:nvPr/>
        </p:nvSpPr>
        <p:spPr>
          <a:xfrm>
            <a:off x="6765108" y="4632201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BB36629-2CDF-4E07-B3BC-A4C949E68E06}"/>
              </a:ext>
            </a:extLst>
          </p:cNvPr>
          <p:cNvSpPr txBox="1"/>
          <p:nvPr/>
        </p:nvSpPr>
        <p:spPr>
          <a:xfrm>
            <a:off x="9569724" y="4612813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DEBC4A8-B5A4-467C-B775-7825028CCFE6}"/>
              </a:ext>
            </a:extLst>
          </p:cNvPr>
          <p:cNvSpPr txBox="1"/>
          <p:nvPr/>
        </p:nvSpPr>
        <p:spPr>
          <a:xfrm>
            <a:off x="9560982" y="3456353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AF8C388-F602-4D99-99BF-8906C1BA696F}"/>
              </a:ext>
            </a:extLst>
          </p:cNvPr>
          <p:cNvSpPr txBox="1"/>
          <p:nvPr/>
        </p:nvSpPr>
        <p:spPr>
          <a:xfrm>
            <a:off x="7306797" y="1029696"/>
            <a:ext cx="3892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Variables in python store a reference (point) to objects.</a:t>
            </a:r>
          </a:p>
          <a:p>
            <a:pPr algn="ctr"/>
            <a:r>
              <a:rPr lang="en-GB" b="1" dirty="0"/>
              <a:t>(passing by reference paradigm) 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2EE86AA-CA64-A40A-5D5C-095D09430CDC}"/>
              </a:ext>
            </a:extLst>
          </p:cNvPr>
          <p:cNvSpPr txBox="1"/>
          <p:nvPr/>
        </p:nvSpPr>
        <p:spPr>
          <a:xfrm>
            <a:off x="8981895" y="3729524"/>
            <a:ext cx="2666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__class__ = list</a:t>
            </a:r>
          </a:p>
          <a:p>
            <a:r>
              <a:rPr lang="en-US" dirty="0"/>
              <a:t>….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EB49971-85AF-EF97-F161-7A46B35E1ADF}"/>
              </a:ext>
            </a:extLst>
          </p:cNvPr>
          <p:cNvSpPr txBox="1"/>
          <p:nvPr/>
        </p:nvSpPr>
        <p:spPr>
          <a:xfrm>
            <a:off x="1010920" y="3755573"/>
            <a:ext cx="45258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binary representation of :</a:t>
            </a:r>
          </a:p>
          <a:p>
            <a:pPr>
              <a:buNone/>
            </a:pPr>
            <a:r>
              <a:rPr lang="en-US" b="1" dirty="0"/>
              <a:t>“I couldn't figure out why a male sheep is called a ram...</a:t>
            </a:r>
          </a:p>
          <a:p>
            <a:r>
              <a:rPr lang="en-US" b="1" dirty="0"/>
              <a:t>Then it hit me.” </a:t>
            </a:r>
          </a:p>
          <a:p>
            <a:r>
              <a:rPr lang="en-US" dirty="0"/>
              <a:t>__class__ = str</a:t>
            </a:r>
          </a:p>
          <a:p>
            <a:r>
              <a:rPr lang="en-US" dirty="0"/>
              <a:t>….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2372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1CC4E-6AD6-E315-90B3-C48907064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DC682E7-54F2-FA3F-7200-F55C408A02C3}"/>
              </a:ext>
            </a:extLst>
          </p:cNvPr>
          <p:cNvSpPr/>
          <p:nvPr/>
        </p:nvSpPr>
        <p:spPr>
          <a:xfrm>
            <a:off x="2273302" y="2734459"/>
            <a:ext cx="4755027" cy="2834242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2AFDA9-91CF-4D09-BC3B-B7C97C3891EE}"/>
              </a:ext>
            </a:extLst>
          </p:cNvPr>
          <p:cNvSpPr/>
          <p:nvPr/>
        </p:nvSpPr>
        <p:spPr>
          <a:xfrm>
            <a:off x="2640986" y="3095282"/>
            <a:ext cx="3670167" cy="43674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FADB7B-625A-7FEB-EF48-E85B451DE435}"/>
              </a:ext>
            </a:extLst>
          </p:cNvPr>
          <p:cNvSpPr txBox="1">
            <a:spLocks/>
          </p:cNvSpPr>
          <p:nvPr/>
        </p:nvSpPr>
        <p:spPr>
          <a:xfrm>
            <a:off x="76200" y="192405"/>
            <a:ext cx="10515600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Local ang global variables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D047D51-5C81-402D-45A9-3E28EB9BAA51}"/>
              </a:ext>
            </a:extLst>
          </p:cNvPr>
          <p:cNvSpPr txBox="1"/>
          <p:nvPr/>
        </p:nvSpPr>
        <p:spPr>
          <a:xfrm>
            <a:off x="3962485" y="965296"/>
            <a:ext cx="760144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def f(a):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b = a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v = 1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f(v)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6EDF356-8BBD-BF21-C308-9406F1E901B1}"/>
              </a:ext>
            </a:extLst>
          </p:cNvPr>
          <p:cNvSpPr txBox="1"/>
          <p:nvPr/>
        </p:nvSpPr>
        <p:spPr>
          <a:xfrm>
            <a:off x="2989501" y="5729420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Random Access Memory (RAM)</a:t>
            </a:r>
            <a:endParaRPr lang="en-GB" b="1" dirty="0">
              <a:solidFill>
                <a:srgbClr val="68A2DB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98A0252A-99E7-12B1-A348-2FD86E4DD715}"/>
              </a:ext>
            </a:extLst>
          </p:cNvPr>
          <p:cNvSpPr txBox="1"/>
          <p:nvPr/>
        </p:nvSpPr>
        <p:spPr>
          <a:xfrm>
            <a:off x="4025613" y="3128289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F714C29B-44BA-9770-1F6A-A58F023D5D10}"/>
              </a:ext>
            </a:extLst>
          </p:cNvPr>
          <p:cNvCxnSpPr>
            <a:cxnSpLocks/>
          </p:cNvCxnSpPr>
          <p:nvPr/>
        </p:nvCxnSpPr>
        <p:spPr>
          <a:xfrm>
            <a:off x="4317682" y="3532029"/>
            <a:ext cx="277099" cy="366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8C59A6A6-EA60-44B0-A9F0-07ACCCC5D2DA}"/>
              </a:ext>
            </a:extLst>
          </p:cNvPr>
          <p:cNvSpPr txBox="1"/>
          <p:nvPr/>
        </p:nvSpPr>
        <p:spPr>
          <a:xfrm>
            <a:off x="3811578" y="2714399"/>
            <a:ext cx="167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Global variables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A55281FA-721D-4A74-9C7A-0003B54D8F95}"/>
              </a:ext>
            </a:extLst>
          </p:cNvPr>
          <p:cNvGrpSpPr/>
          <p:nvPr/>
        </p:nvGrpSpPr>
        <p:grpSpPr>
          <a:xfrm>
            <a:off x="3188315" y="3851977"/>
            <a:ext cx="2880816" cy="1222550"/>
            <a:chOff x="5460544" y="3456353"/>
            <a:chExt cx="2880816" cy="122255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DC29233-50B6-EFE8-823A-5AD1034C1E2C}"/>
                </a:ext>
              </a:extLst>
            </p:cNvPr>
            <p:cNvSpPr/>
            <p:nvPr/>
          </p:nvSpPr>
          <p:spPr>
            <a:xfrm>
              <a:off x="5460544" y="3594854"/>
              <a:ext cx="2880816" cy="108404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F15701EC-AE3A-94A5-6D69-95FBDD61168A}"/>
                </a:ext>
              </a:extLst>
            </p:cNvPr>
            <p:cNvSpPr txBox="1"/>
            <p:nvPr/>
          </p:nvSpPr>
          <p:spPr>
            <a:xfrm>
              <a:off x="5460544" y="3755573"/>
              <a:ext cx="266654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b="1" dirty="0"/>
                <a:t>binary representation of 1</a:t>
              </a:r>
            </a:p>
            <a:p>
              <a:r>
                <a:rPr lang="en-US" dirty="0"/>
                <a:t>__class__ = int</a:t>
              </a:r>
            </a:p>
            <a:p>
              <a:r>
                <a:rPr lang="en-US" dirty="0"/>
                <a:t>….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1E49CE26-ACA0-44E4-B342-96DA49589D9C}"/>
                </a:ext>
              </a:extLst>
            </p:cNvPr>
            <p:cNvSpPr txBox="1"/>
            <p:nvPr/>
          </p:nvSpPr>
          <p:spPr>
            <a:xfrm>
              <a:off x="6589911" y="3456353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object</a:t>
              </a:r>
            </a:p>
          </p:txBody>
        </p:sp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1AF8C388-F602-4D99-99BF-8906C1BA696F}"/>
              </a:ext>
            </a:extLst>
          </p:cNvPr>
          <p:cNvSpPr txBox="1"/>
          <p:nvPr/>
        </p:nvSpPr>
        <p:spPr>
          <a:xfrm>
            <a:off x="7350525" y="965296"/>
            <a:ext cx="3892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Global variable are stored in the RAM</a:t>
            </a:r>
          </a:p>
          <a:p>
            <a:pPr algn="ctr"/>
            <a:r>
              <a:rPr lang="en-GB" b="1" dirty="0">
                <a:solidFill>
                  <a:srgbClr val="FFC000"/>
                </a:solidFill>
              </a:rPr>
              <a:t>Local variable are stored in the stack</a:t>
            </a:r>
            <a:endParaRPr lang="en-GB" b="1" dirty="0">
              <a:solidFill>
                <a:srgbClr val="68A2DB"/>
              </a:solidFill>
            </a:endParaRP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F6926D29-86A7-45D1-9043-EADC7B867C14}"/>
              </a:ext>
            </a:extLst>
          </p:cNvPr>
          <p:cNvSpPr/>
          <p:nvPr/>
        </p:nvSpPr>
        <p:spPr>
          <a:xfrm>
            <a:off x="8929274" y="3571779"/>
            <a:ext cx="1940063" cy="823595"/>
          </a:xfrm>
          <a:prstGeom prst="roundRect">
            <a:avLst/>
          </a:prstGeom>
          <a:solidFill>
            <a:srgbClr val="63A1DB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988A337-D90F-4445-8304-4BEF0C1C74E0}"/>
              </a:ext>
            </a:extLst>
          </p:cNvPr>
          <p:cNvSpPr/>
          <p:nvPr/>
        </p:nvSpPr>
        <p:spPr>
          <a:xfrm>
            <a:off x="9177475" y="3877395"/>
            <a:ext cx="1462275" cy="436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AFB53BA7-A327-4693-88CA-6BDCFDE31B00}"/>
              </a:ext>
            </a:extLst>
          </p:cNvPr>
          <p:cNvSpPr txBox="1"/>
          <p:nvPr/>
        </p:nvSpPr>
        <p:spPr>
          <a:xfrm>
            <a:off x="9038471" y="3532029"/>
            <a:ext cx="174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 variables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11BB6A06-C139-490F-B131-4A01793DCE16}"/>
              </a:ext>
            </a:extLst>
          </p:cNvPr>
          <p:cNvSpPr txBox="1"/>
          <p:nvPr/>
        </p:nvSpPr>
        <p:spPr>
          <a:xfrm>
            <a:off x="9320115" y="391110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A9B05B4-4309-4D14-A648-0D8EB6AE4F6E}"/>
              </a:ext>
            </a:extLst>
          </p:cNvPr>
          <p:cNvSpPr txBox="1"/>
          <p:nvPr/>
        </p:nvSpPr>
        <p:spPr>
          <a:xfrm>
            <a:off x="8859788" y="4490904"/>
            <a:ext cx="209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68A2DB"/>
                </a:solidFill>
              </a:rPr>
              <a:t>Stack Memory</a:t>
            </a:r>
            <a:endParaRPr lang="en-US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0FAA426F-8C9A-4F70-AB36-FDA68ED6E05B}"/>
              </a:ext>
            </a:extLst>
          </p:cNvPr>
          <p:cNvSpPr txBox="1"/>
          <p:nvPr/>
        </p:nvSpPr>
        <p:spPr>
          <a:xfrm>
            <a:off x="10126939" y="391110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</a:t>
            </a:r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617ABE95-4179-9506-0232-BA665751F517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6208135" y="4095768"/>
            <a:ext cx="3111980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6B66CAC9-4CF4-462D-9825-FE9789971B3C}"/>
              </a:ext>
            </a:extLst>
          </p:cNvPr>
          <p:cNvCxnSpPr>
            <a:cxnSpLocks/>
          </p:cNvCxnSpPr>
          <p:nvPr/>
        </p:nvCxnSpPr>
        <p:spPr>
          <a:xfrm flipH="1">
            <a:off x="6208135" y="4151197"/>
            <a:ext cx="3918804" cy="438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D6CF58BE-4D4D-4A1A-99C8-9318BF0B5C68}"/>
              </a:ext>
            </a:extLst>
          </p:cNvPr>
          <p:cNvSpPr txBox="1"/>
          <p:nvPr/>
        </p:nvSpPr>
        <p:spPr>
          <a:xfrm>
            <a:off x="8347835" y="2809438"/>
            <a:ext cx="3141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This variable are destroyed </a:t>
            </a:r>
          </a:p>
          <a:p>
            <a:pPr algn="ctr"/>
            <a:r>
              <a:rPr lang="en-GB" b="1" dirty="0"/>
              <a:t>when the function returns</a:t>
            </a:r>
          </a:p>
        </p:txBody>
      </p:sp>
    </p:spTree>
    <p:extLst>
      <p:ext uri="{BB962C8B-B14F-4D97-AF65-F5344CB8AC3E}">
        <p14:creationId xmlns:p14="http://schemas.microsoft.com/office/powerpoint/2010/main" val="1395107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1CC4E-6AD6-E315-90B3-C48907064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DC682E7-54F2-FA3F-7200-F55C408A02C3}"/>
              </a:ext>
            </a:extLst>
          </p:cNvPr>
          <p:cNvSpPr/>
          <p:nvPr/>
        </p:nvSpPr>
        <p:spPr>
          <a:xfrm>
            <a:off x="863766" y="2654466"/>
            <a:ext cx="6306804" cy="3648921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FADB7B-625A-7FEB-EF48-E85B451DE435}"/>
              </a:ext>
            </a:extLst>
          </p:cNvPr>
          <p:cNvSpPr txBox="1">
            <a:spLocks/>
          </p:cNvSpPr>
          <p:nvPr/>
        </p:nvSpPr>
        <p:spPr>
          <a:xfrm>
            <a:off x="76200" y="192405"/>
            <a:ext cx="10515600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Assignment and collateral effects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D047D51-5C81-402D-45A9-3E28EB9BAA51}"/>
              </a:ext>
            </a:extLst>
          </p:cNvPr>
          <p:cNvSpPr txBox="1"/>
          <p:nvPr/>
        </p:nvSpPr>
        <p:spPr>
          <a:xfrm>
            <a:off x="5169447" y="1285488"/>
            <a:ext cx="1853105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L = [1, 2, 3]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L1 = L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def f(x):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pass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f(L)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6EDF356-8BBD-BF21-C308-9406F1E901B1}"/>
              </a:ext>
            </a:extLst>
          </p:cNvPr>
          <p:cNvSpPr txBox="1"/>
          <p:nvPr/>
        </p:nvSpPr>
        <p:spPr>
          <a:xfrm>
            <a:off x="2411888" y="6441385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Random Access Memory (RAM)</a:t>
            </a:r>
            <a:endParaRPr lang="en-GB" b="1" dirty="0">
              <a:solidFill>
                <a:srgbClr val="68A2DB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C29233-50B6-EFE8-823A-5AD1034C1E2C}"/>
              </a:ext>
            </a:extLst>
          </p:cNvPr>
          <p:cNvSpPr/>
          <p:nvPr/>
        </p:nvSpPr>
        <p:spPr>
          <a:xfrm>
            <a:off x="1211274" y="3871853"/>
            <a:ext cx="2880816" cy="10840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ABD197-4728-05AA-D705-0A6611BDDF07}"/>
              </a:ext>
            </a:extLst>
          </p:cNvPr>
          <p:cNvSpPr/>
          <p:nvPr/>
        </p:nvSpPr>
        <p:spPr>
          <a:xfrm>
            <a:off x="1219124" y="5048234"/>
            <a:ext cx="2880816" cy="11021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3E3FF9D-32E6-6063-6702-B5B8351C4170}"/>
              </a:ext>
            </a:extLst>
          </p:cNvPr>
          <p:cNvSpPr/>
          <p:nvPr/>
        </p:nvSpPr>
        <p:spPr>
          <a:xfrm>
            <a:off x="4664275" y="3884672"/>
            <a:ext cx="1739215" cy="76818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F81127F-2581-80FE-C90C-263C06766147}"/>
              </a:ext>
            </a:extLst>
          </p:cNvPr>
          <p:cNvSpPr/>
          <p:nvPr/>
        </p:nvSpPr>
        <p:spPr>
          <a:xfrm>
            <a:off x="4194847" y="5048234"/>
            <a:ext cx="2666545" cy="11038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6363D24-3FE7-DD30-32BF-B469D6704279}"/>
              </a:ext>
            </a:extLst>
          </p:cNvPr>
          <p:cNvCxnSpPr>
            <a:cxnSpLocks/>
          </p:cNvCxnSpPr>
          <p:nvPr/>
        </p:nvCxnSpPr>
        <p:spPr>
          <a:xfrm flipH="1">
            <a:off x="4194847" y="4321552"/>
            <a:ext cx="4040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CF6C93C5-3C76-4FD9-ACBE-4384776743ED}"/>
              </a:ext>
            </a:extLst>
          </p:cNvPr>
          <p:cNvCxnSpPr>
            <a:cxnSpLocks/>
          </p:cNvCxnSpPr>
          <p:nvPr/>
        </p:nvCxnSpPr>
        <p:spPr>
          <a:xfrm flipH="1">
            <a:off x="4194847" y="4652854"/>
            <a:ext cx="404085" cy="303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69C1E3C8-557E-BF7F-BE13-1A90591B58B6}"/>
              </a:ext>
            </a:extLst>
          </p:cNvPr>
          <p:cNvCxnSpPr>
            <a:cxnSpLocks/>
          </p:cNvCxnSpPr>
          <p:nvPr/>
        </p:nvCxnSpPr>
        <p:spPr>
          <a:xfrm>
            <a:off x="5595770" y="4652854"/>
            <a:ext cx="0" cy="303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617ABE95-4179-9506-0232-BA665751F517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2520517" y="3286145"/>
            <a:ext cx="2634189" cy="519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622F1F3C-5166-A3B6-1AF5-5E6404E0E3D2}"/>
              </a:ext>
            </a:extLst>
          </p:cNvPr>
          <p:cNvCxnSpPr>
            <a:cxnSpLocks/>
          </p:cNvCxnSpPr>
          <p:nvPr/>
        </p:nvCxnSpPr>
        <p:spPr>
          <a:xfrm>
            <a:off x="5611446" y="3402951"/>
            <a:ext cx="0" cy="442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96AB34C-B37B-4EA1-B9AF-B36F7606CE93}"/>
              </a:ext>
            </a:extLst>
          </p:cNvPr>
          <p:cNvSpPr/>
          <p:nvPr/>
        </p:nvSpPr>
        <p:spPr>
          <a:xfrm>
            <a:off x="1434352" y="3052545"/>
            <a:ext cx="5014662" cy="43674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E9B4E51-E190-4FE4-9A40-BC88CD1DB6F6}"/>
              </a:ext>
            </a:extLst>
          </p:cNvPr>
          <p:cNvSpPr txBox="1"/>
          <p:nvPr/>
        </p:nvSpPr>
        <p:spPr>
          <a:xfrm>
            <a:off x="3125227" y="2683213"/>
            <a:ext cx="174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Python variables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E019EA8-C441-4811-BAC3-0F3B69FA8334}"/>
              </a:ext>
            </a:extLst>
          </p:cNvPr>
          <p:cNvSpPr txBox="1"/>
          <p:nvPr/>
        </p:nvSpPr>
        <p:spPr>
          <a:xfrm>
            <a:off x="7436321" y="1299421"/>
            <a:ext cx="3892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Collateral effects possible: all variables pointing the same objects are affected</a:t>
            </a:r>
          </a:p>
          <a:p>
            <a:pPr algn="ctr"/>
            <a:r>
              <a:rPr lang="en-GB" b="1" dirty="0"/>
              <a:t>if you modify it using one of them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6E88EB8-CD45-427F-8E93-F49BC7282470}"/>
              </a:ext>
            </a:extLst>
          </p:cNvPr>
          <p:cNvSpPr/>
          <p:nvPr/>
        </p:nvSpPr>
        <p:spPr>
          <a:xfrm>
            <a:off x="7637379" y="3885253"/>
            <a:ext cx="1940063" cy="823595"/>
          </a:xfrm>
          <a:prstGeom prst="roundRect">
            <a:avLst/>
          </a:prstGeom>
          <a:solidFill>
            <a:srgbClr val="63A1DB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53A4C1B-37E8-4576-B72D-F4A91FEC9DE8}"/>
              </a:ext>
            </a:extLst>
          </p:cNvPr>
          <p:cNvSpPr/>
          <p:nvPr/>
        </p:nvSpPr>
        <p:spPr>
          <a:xfrm>
            <a:off x="7885580" y="4190869"/>
            <a:ext cx="1462275" cy="436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6FAE228-1682-442E-B572-7E4C73D7D407}"/>
              </a:ext>
            </a:extLst>
          </p:cNvPr>
          <p:cNvSpPr txBox="1"/>
          <p:nvPr/>
        </p:nvSpPr>
        <p:spPr>
          <a:xfrm>
            <a:off x="7746576" y="3845503"/>
            <a:ext cx="174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 variables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72020CC-4E3D-494B-9038-D9EB8F2815A9}"/>
              </a:ext>
            </a:extLst>
          </p:cNvPr>
          <p:cNvSpPr txBox="1"/>
          <p:nvPr/>
        </p:nvSpPr>
        <p:spPr>
          <a:xfrm>
            <a:off x="8483473" y="423331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x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1ACE8F85-689F-442B-A096-0E70E9200477}"/>
              </a:ext>
            </a:extLst>
          </p:cNvPr>
          <p:cNvSpPr txBox="1"/>
          <p:nvPr/>
        </p:nvSpPr>
        <p:spPr>
          <a:xfrm>
            <a:off x="7567893" y="4804378"/>
            <a:ext cx="209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68A2DB"/>
                </a:solidFill>
              </a:rPr>
              <a:t>Stack Memory</a:t>
            </a:r>
            <a:endParaRPr lang="en-US" dirty="0"/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0529C1CC-C0B4-4544-9E35-76FCBCAEE16A}"/>
              </a:ext>
            </a:extLst>
          </p:cNvPr>
          <p:cNvCxnSpPr>
            <a:cxnSpLocks/>
          </p:cNvCxnSpPr>
          <p:nvPr/>
        </p:nvCxnSpPr>
        <p:spPr>
          <a:xfrm flipH="1" flipV="1">
            <a:off x="6595269" y="4352833"/>
            <a:ext cx="1173195" cy="56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6336B5ED-FFB6-4E15-AAC2-18D9F0299E88}"/>
              </a:ext>
            </a:extLst>
          </p:cNvPr>
          <p:cNvSpPr txBox="1"/>
          <p:nvPr/>
        </p:nvSpPr>
        <p:spPr>
          <a:xfrm>
            <a:off x="2227808" y="3729055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0ED07E3-15E3-410C-AA4E-FA317E70DCF9}"/>
              </a:ext>
            </a:extLst>
          </p:cNvPr>
          <p:cNvSpPr txBox="1"/>
          <p:nvPr/>
        </p:nvSpPr>
        <p:spPr>
          <a:xfrm>
            <a:off x="2395689" y="4894896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61D1F2D1-A900-45F2-B87A-48FFD1AD5A0D}"/>
              </a:ext>
            </a:extLst>
          </p:cNvPr>
          <p:cNvSpPr txBox="1"/>
          <p:nvPr/>
        </p:nvSpPr>
        <p:spPr>
          <a:xfrm>
            <a:off x="5318737" y="4910236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421913E-5AE4-4737-8ACB-D47861183C5C}"/>
              </a:ext>
            </a:extLst>
          </p:cNvPr>
          <p:cNvSpPr txBox="1"/>
          <p:nvPr/>
        </p:nvSpPr>
        <p:spPr>
          <a:xfrm>
            <a:off x="5318737" y="3735750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5448C5B-9F84-4D44-A942-84880CC17C5E}"/>
              </a:ext>
            </a:extLst>
          </p:cNvPr>
          <p:cNvSpPr txBox="1"/>
          <p:nvPr/>
        </p:nvSpPr>
        <p:spPr>
          <a:xfrm>
            <a:off x="5225438" y="768257"/>
            <a:ext cx="1678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C000"/>
                </a:solidFill>
              </a:rPr>
              <a:t>Assignment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15701EC-AE3A-94A5-6D69-95FBDD61168A}"/>
              </a:ext>
            </a:extLst>
          </p:cNvPr>
          <p:cNvSpPr txBox="1"/>
          <p:nvPr/>
        </p:nvSpPr>
        <p:spPr>
          <a:xfrm>
            <a:off x="1211274" y="4032572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binary representation of 1</a:t>
            </a:r>
          </a:p>
          <a:p>
            <a:r>
              <a:rPr lang="en-US" dirty="0"/>
              <a:t>__class__ = int</a:t>
            </a:r>
          </a:p>
          <a:p>
            <a:r>
              <a:rPr lang="en-US" dirty="0"/>
              <a:t>….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96B20E7-4D0C-AF14-0C07-FF32B811E6F4}"/>
              </a:ext>
            </a:extLst>
          </p:cNvPr>
          <p:cNvSpPr txBox="1"/>
          <p:nvPr/>
        </p:nvSpPr>
        <p:spPr>
          <a:xfrm>
            <a:off x="1287474" y="5116621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binary representation of 2</a:t>
            </a:r>
          </a:p>
          <a:p>
            <a:r>
              <a:rPr lang="en-US" dirty="0"/>
              <a:t>__class__ = int</a:t>
            </a:r>
          </a:p>
          <a:p>
            <a:r>
              <a:rPr lang="en-US" dirty="0"/>
              <a:t>….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2EE86AA-CA64-A40A-5D5C-095D09430CDC}"/>
              </a:ext>
            </a:extLst>
          </p:cNvPr>
          <p:cNvSpPr txBox="1"/>
          <p:nvPr/>
        </p:nvSpPr>
        <p:spPr>
          <a:xfrm>
            <a:off x="4732625" y="4006523"/>
            <a:ext cx="2666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__class__ = list</a:t>
            </a:r>
          </a:p>
          <a:p>
            <a:r>
              <a:rPr lang="en-US" dirty="0"/>
              <a:t>….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F7FE7377-7FCE-7CD8-A547-2DC45CCB2F1A}"/>
              </a:ext>
            </a:extLst>
          </p:cNvPr>
          <p:cNvSpPr txBox="1"/>
          <p:nvPr/>
        </p:nvSpPr>
        <p:spPr>
          <a:xfrm>
            <a:off x="4263197" y="5128553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binary representation of 3</a:t>
            </a:r>
          </a:p>
          <a:p>
            <a:r>
              <a:rPr lang="en-US" dirty="0"/>
              <a:t>__class__ = int</a:t>
            </a:r>
          </a:p>
          <a:p>
            <a:r>
              <a:rPr lang="en-US" dirty="0"/>
              <a:t>….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092597C-0F83-9961-40D4-56548424E050}"/>
              </a:ext>
            </a:extLst>
          </p:cNvPr>
          <p:cNvSpPr txBox="1"/>
          <p:nvPr/>
        </p:nvSpPr>
        <p:spPr>
          <a:xfrm>
            <a:off x="2121049" y="310147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L1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CB23DDB-CBCF-D188-BCAC-EE24F945ECE5}"/>
              </a:ext>
            </a:extLst>
          </p:cNvPr>
          <p:cNvSpPr txBox="1"/>
          <p:nvPr/>
        </p:nvSpPr>
        <p:spPr>
          <a:xfrm>
            <a:off x="5470221" y="305254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9FEBAF44-B12C-46CB-9A7D-26DCDAB8A418}"/>
              </a:ext>
            </a:extLst>
          </p:cNvPr>
          <p:cNvSpPr/>
          <p:nvPr/>
        </p:nvSpPr>
        <p:spPr>
          <a:xfrm>
            <a:off x="7885580" y="324778"/>
            <a:ext cx="765640" cy="326535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algn="ctr"/>
            <a:r>
              <a:rPr lang="en-GB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620720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1CC4E-6AD6-E315-90B3-C48907064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DC682E7-54F2-FA3F-7200-F55C408A02C3}"/>
              </a:ext>
            </a:extLst>
          </p:cNvPr>
          <p:cNvSpPr/>
          <p:nvPr/>
        </p:nvSpPr>
        <p:spPr>
          <a:xfrm>
            <a:off x="204770" y="2650627"/>
            <a:ext cx="11749576" cy="3648921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6AB34C-B37B-4EA1-B9AF-B36F7606CE93}"/>
              </a:ext>
            </a:extLst>
          </p:cNvPr>
          <p:cNvSpPr/>
          <p:nvPr/>
        </p:nvSpPr>
        <p:spPr>
          <a:xfrm>
            <a:off x="1748118" y="3048706"/>
            <a:ext cx="8751876" cy="43674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FADB7B-625A-7FEB-EF48-E85B451DE435}"/>
              </a:ext>
            </a:extLst>
          </p:cNvPr>
          <p:cNvSpPr txBox="1">
            <a:spLocks/>
          </p:cNvSpPr>
          <p:nvPr/>
        </p:nvSpPr>
        <p:spPr>
          <a:xfrm>
            <a:off x="76200" y="192405"/>
            <a:ext cx="10515600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Copy an</a:t>
            </a:r>
            <a:r>
              <a:rPr lang="en-US" dirty="0"/>
              <a:t>d deep copy</a:t>
            </a:r>
            <a:endParaRPr lang="en-US" noProof="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D047D51-5C81-402D-45A9-3E28EB9BAA51}"/>
              </a:ext>
            </a:extLst>
          </p:cNvPr>
          <p:cNvSpPr txBox="1"/>
          <p:nvPr/>
        </p:nvSpPr>
        <p:spPr>
          <a:xfrm>
            <a:off x="4826118" y="1285284"/>
            <a:ext cx="1853105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import copy</a:t>
            </a:r>
          </a:p>
          <a:p>
            <a:endParaRPr lang="en-US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L = [1, 2, 3]</a:t>
            </a:r>
          </a:p>
          <a:p>
            <a:r>
              <a:rPr lang="en-US" sz="1400" dirty="0">
                <a:solidFill>
                  <a:srgbClr val="63A1D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 = </a:t>
            </a:r>
            <a:r>
              <a:rPr lang="en-US" sz="1400" dirty="0" err="1">
                <a:solidFill>
                  <a:srgbClr val="63A1D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copy.copy</a:t>
            </a:r>
            <a:r>
              <a:rPr lang="en-US" sz="1400" dirty="0">
                <a:solidFill>
                  <a:srgbClr val="63A1D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(L)</a:t>
            </a:r>
          </a:p>
          <a:p>
            <a:r>
              <a:rPr lang="en-US" sz="14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 = </a:t>
            </a:r>
            <a:r>
              <a:rPr lang="en-US" sz="1400" dirty="0" err="1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copy.deepcopy</a:t>
            </a:r>
            <a:r>
              <a:rPr lang="en-US" sz="14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(L)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6EDF356-8BBD-BF21-C308-9406F1E901B1}"/>
              </a:ext>
            </a:extLst>
          </p:cNvPr>
          <p:cNvSpPr txBox="1"/>
          <p:nvPr/>
        </p:nvSpPr>
        <p:spPr>
          <a:xfrm>
            <a:off x="4585964" y="6403414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Random Access Memory (RAM)</a:t>
            </a:r>
            <a:endParaRPr lang="en-GB" b="1" dirty="0">
              <a:solidFill>
                <a:srgbClr val="68A2DB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69C1E3C8-557E-BF7F-BE13-1A90591B58B6}"/>
              </a:ext>
            </a:extLst>
          </p:cNvPr>
          <p:cNvCxnSpPr>
            <a:cxnSpLocks/>
          </p:cNvCxnSpPr>
          <p:nvPr/>
        </p:nvCxnSpPr>
        <p:spPr>
          <a:xfrm>
            <a:off x="4370243" y="4646103"/>
            <a:ext cx="0" cy="303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CCB23DDB-CBCF-D188-BCAC-EE24F945ECE5}"/>
              </a:ext>
            </a:extLst>
          </p:cNvPr>
          <p:cNvSpPr txBox="1"/>
          <p:nvPr/>
        </p:nvSpPr>
        <p:spPr>
          <a:xfrm>
            <a:off x="4229018" y="301488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622F1F3C-5166-A3B6-1AF5-5E6404E0E3D2}"/>
              </a:ext>
            </a:extLst>
          </p:cNvPr>
          <p:cNvCxnSpPr>
            <a:cxnSpLocks/>
          </p:cNvCxnSpPr>
          <p:nvPr/>
        </p:nvCxnSpPr>
        <p:spPr>
          <a:xfrm>
            <a:off x="4370243" y="3365295"/>
            <a:ext cx="0" cy="442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AE9B4E51-E190-4FE4-9A40-BC88CD1DB6F6}"/>
              </a:ext>
            </a:extLst>
          </p:cNvPr>
          <p:cNvSpPr txBox="1"/>
          <p:nvPr/>
        </p:nvSpPr>
        <p:spPr>
          <a:xfrm>
            <a:off x="5104164" y="2642809"/>
            <a:ext cx="174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Python variables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E019EA8-C441-4811-BAC3-0F3B69FA8334}"/>
              </a:ext>
            </a:extLst>
          </p:cNvPr>
          <p:cNvSpPr txBox="1"/>
          <p:nvPr/>
        </p:nvSpPr>
        <p:spPr>
          <a:xfrm>
            <a:off x="7297672" y="1414574"/>
            <a:ext cx="3892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No collateral effects possible with </a:t>
            </a:r>
            <a:r>
              <a:rPr lang="en-GB" b="1" dirty="0">
                <a:solidFill>
                  <a:srgbClr val="FF0000"/>
                </a:solidFill>
              </a:rPr>
              <a:t>deep copy </a:t>
            </a:r>
            <a:r>
              <a:rPr lang="en-GB" b="1" dirty="0"/>
              <a:t> (just placebo </a:t>
            </a:r>
            <a:r>
              <a:rPr lang="en-GB" b="1" dirty="0">
                <a:sym typeface="Wingdings" panose="05000000000000000000" pitchFamily="2" charset="2"/>
              </a:rPr>
              <a:t>) but the operation is much slower</a:t>
            </a:r>
            <a:endParaRPr lang="en-GB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C29233-50B6-EFE8-823A-5AD1034C1E2C}"/>
              </a:ext>
            </a:extLst>
          </p:cNvPr>
          <p:cNvSpPr/>
          <p:nvPr/>
        </p:nvSpPr>
        <p:spPr>
          <a:xfrm>
            <a:off x="490960" y="3868014"/>
            <a:ext cx="2610047" cy="10840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336B5ED-FFB6-4E15-AAC2-18D9F0299E88}"/>
              </a:ext>
            </a:extLst>
          </p:cNvPr>
          <p:cNvSpPr txBox="1"/>
          <p:nvPr/>
        </p:nvSpPr>
        <p:spPr>
          <a:xfrm>
            <a:off x="1507494" y="3725216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ABD197-4728-05AA-D705-0A6611BDDF07}"/>
              </a:ext>
            </a:extLst>
          </p:cNvPr>
          <p:cNvSpPr/>
          <p:nvPr/>
        </p:nvSpPr>
        <p:spPr>
          <a:xfrm>
            <a:off x="498810" y="5044395"/>
            <a:ext cx="2615317" cy="11021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0ED07E3-15E3-410C-AA4E-FA317E70DCF9}"/>
              </a:ext>
            </a:extLst>
          </p:cNvPr>
          <p:cNvSpPr txBox="1"/>
          <p:nvPr/>
        </p:nvSpPr>
        <p:spPr>
          <a:xfrm>
            <a:off x="1675375" y="4891057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5448C5B-9F84-4D44-A942-84880CC17C5E}"/>
              </a:ext>
            </a:extLst>
          </p:cNvPr>
          <p:cNvSpPr txBox="1"/>
          <p:nvPr/>
        </p:nvSpPr>
        <p:spPr>
          <a:xfrm>
            <a:off x="3877819" y="785168"/>
            <a:ext cx="4605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C000"/>
                </a:solidFill>
              </a:rPr>
              <a:t>(shallow) copy and deep copy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FD1A33-5592-49B3-8730-2B9D0CDFF45D}"/>
              </a:ext>
            </a:extLst>
          </p:cNvPr>
          <p:cNvSpPr/>
          <p:nvPr/>
        </p:nvSpPr>
        <p:spPr>
          <a:xfrm>
            <a:off x="5209951" y="3877921"/>
            <a:ext cx="1739215" cy="76818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BACFD9CD-0241-4E44-846B-F65F8587F3D0}"/>
              </a:ext>
            </a:extLst>
          </p:cNvPr>
          <p:cNvSpPr txBox="1"/>
          <p:nvPr/>
        </p:nvSpPr>
        <p:spPr>
          <a:xfrm>
            <a:off x="5864413" y="372899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63A1DB"/>
                </a:solidFill>
              </a:rPr>
              <a:t>object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AE588EE-C11C-4C8A-A745-F674ABD07D35}"/>
              </a:ext>
            </a:extLst>
          </p:cNvPr>
          <p:cNvSpPr/>
          <p:nvPr/>
        </p:nvSpPr>
        <p:spPr>
          <a:xfrm>
            <a:off x="6991054" y="3880364"/>
            <a:ext cx="1739215" cy="76818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DF761519-770B-4163-8546-B8A7C3F439EA}"/>
              </a:ext>
            </a:extLst>
          </p:cNvPr>
          <p:cNvSpPr txBox="1"/>
          <p:nvPr/>
        </p:nvSpPr>
        <p:spPr>
          <a:xfrm>
            <a:off x="7645516" y="3731442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</a:rPr>
              <a:t>object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949D47B-C62B-44BD-839E-E72CEDF23B0C}"/>
              </a:ext>
            </a:extLst>
          </p:cNvPr>
          <p:cNvSpPr/>
          <p:nvPr/>
        </p:nvSpPr>
        <p:spPr>
          <a:xfrm>
            <a:off x="9030356" y="3868960"/>
            <a:ext cx="2615317" cy="1102118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26205C0E-48E6-4010-8318-A5233212A054}"/>
              </a:ext>
            </a:extLst>
          </p:cNvPr>
          <p:cNvSpPr txBox="1"/>
          <p:nvPr/>
        </p:nvSpPr>
        <p:spPr>
          <a:xfrm>
            <a:off x="10206921" y="3715622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</a:rPr>
              <a:t>object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3B811D6-D8FC-4261-8288-59BB5C662B94}"/>
              </a:ext>
            </a:extLst>
          </p:cNvPr>
          <p:cNvSpPr/>
          <p:nvPr/>
        </p:nvSpPr>
        <p:spPr>
          <a:xfrm>
            <a:off x="3249545" y="5044395"/>
            <a:ext cx="2615317" cy="11021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B3E0DD05-74C2-459C-B673-7CA435C7FA99}"/>
              </a:ext>
            </a:extLst>
          </p:cNvPr>
          <p:cNvSpPr txBox="1"/>
          <p:nvPr/>
        </p:nvSpPr>
        <p:spPr>
          <a:xfrm>
            <a:off x="4426110" y="4891057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AD90E8C-2CCF-4C58-ACD8-B03ABFF71754}"/>
              </a:ext>
            </a:extLst>
          </p:cNvPr>
          <p:cNvSpPr/>
          <p:nvPr/>
        </p:nvSpPr>
        <p:spPr>
          <a:xfrm>
            <a:off x="9030356" y="5041607"/>
            <a:ext cx="2615317" cy="1102118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95E15C30-3E5B-462D-BE15-DEB50A333418}"/>
              </a:ext>
            </a:extLst>
          </p:cNvPr>
          <p:cNvSpPr txBox="1"/>
          <p:nvPr/>
        </p:nvSpPr>
        <p:spPr>
          <a:xfrm>
            <a:off x="10206921" y="48882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</a:rPr>
              <a:t>object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0269D54-A8E3-43AE-B05B-97A35C5B89C5}"/>
              </a:ext>
            </a:extLst>
          </p:cNvPr>
          <p:cNvSpPr/>
          <p:nvPr/>
        </p:nvSpPr>
        <p:spPr>
          <a:xfrm>
            <a:off x="6330656" y="5042585"/>
            <a:ext cx="2615317" cy="1102118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4DB34377-4F76-4B97-B780-B09CE3B2B357}"/>
              </a:ext>
            </a:extLst>
          </p:cNvPr>
          <p:cNvSpPr txBox="1"/>
          <p:nvPr/>
        </p:nvSpPr>
        <p:spPr>
          <a:xfrm>
            <a:off x="7507221" y="4889247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</a:rPr>
              <a:t>object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75E8178D-C1C9-4B1A-AC68-6908F57A472A}"/>
              </a:ext>
            </a:extLst>
          </p:cNvPr>
          <p:cNvSpPr txBox="1"/>
          <p:nvPr/>
        </p:nvSpPr>
        <p:spPr>
          <a:xfrm>
            <a:off x="6006603" y="299779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3A1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FD39986C-BC47-42AB-B9B7-312C8BC259BF}"/>
              </a:ext>
            </a:extLst>
          </p:cNvPr>
          <p:cNvCxnSpPr>
            <a:cxnSpLocks/>
          </p:cNvCxnSpPr>
          <p:nvPr/>
        </p:nvCxnSpPr>
        <p:spPr>
          <a:xfrm>
            <a:off x="6161769" y="3353168"/>
            <a:ext cx="0" cy="442552"/>
          </a:xfrm>
          <a:prstGeom prst="straightConnector1">
            <a:avLst/>
          </a:prstGeom>
          <a:ln>
            <a:solidFill>
              <a:srgbClr val="63A1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A6AE70A5-519D-4AB6-960D-F637A62E384F}"/>
              </a:ext>
            </a:extLst>
          </p:cNvPr>
          <p:cNvCxnSpPr>
            <a:cxnSpLocks/>
          </p:cNvCxnSpPr>
          <p:nvPr/>
        </p:nvCxnSpPr>
        <p:spPr>
          <a:xfrm flipH="1">
            <a:off x="5864413" y="4668030"/>
            <a:ext cx="231587" cy="303048"/>
          </a:xfrm>
          <a:prstGeom prst="straightConnector1">
            <a:avLst/>
          </a:prstGeom>
          <a:ln>
            <a:solidFill>
              <a:srgbClr val="63A1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27F88140-58F0-4839-A51E-E98D10A1BD29}"/>
              </a:ext>
            </a:extLst>
          </p:cNvPr>
          <p:cNvCxnSpPr>
            <a:cxnSpLocks/>
          </p:cNvCxnSpPr>
          <p:nvPr/>
        </p:nvCxnSpPr>
        <p:spPr>
          <a:xfrm flipH="1">
            <a:off x="3157506" y="4646103"/>
            <a:ext cx="268295" cy="347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00649016-6879-42FB-903F-BEE7442C7E53}"/>
              </a:ext>
            </a:extLst>
          </p:cNvPr>
          <p:cNvCxnSpPr>
            <a:cxnSpLocks/>
          </p:cNvCxnSpPr>
          <p:nvPr/>
        </p:nvCxnSpPr>
        <p:spPr>
          <a:xfrm flipH="1">
            <a:off x="3101007" y="4287963"/>
            <a:ext cx="3211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C3F90BB4-3EF3-42FA-8541-1438A90FEAF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72873" y="1730700"/>
            <a:ext cx="274556" cy="4263587"/>
          </a:xfrm>
          <a:prstGeom prst="bentConnector3">
            <a:avLst>
              <a:gd name="adj1" fmla="val 144407"/>
            </a:avLst>
          </a:prstGeom>
          <a:ln>
            <a:solidFill>
              <a:srgbClr val="63A1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5473B4D4-892D-4CBE-A848-18369FF2E0A7}"/>
              </a:ext>
            </a:extLst>
          </p:cNvPr>
          <p:cNvCxnSpPr>
            <a:cxnSpLocks/>
          </p:cNvCxnSpPr>
          <p:nvPr/>
        </p:nvCxnSpPr>
        <p:spPr>
          <a:xfrm flipH="1">
            <a:off x="3171791" y="4696510"/>
            <a:ext cx="2504625" cy="312406"/>
          </a:xfrm>
          <a:prstGeom prst="straightConnector1">
            <a:avLst/>
          </a:prstGeom>
          <a:ln>
            <a:solidFill>
              <a:srgbClr val="63A1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BE630851-E403-474E-AD92-D4B992FC582A}"/>
              </a:ext>
            </a:extLst>
          </p:cNvPr>
          <p:cNvSpPr txBox="1"/>
          <p:nvPr/>
        </p:nvSpPr>
        <p:spPr>
          <a:xfrm>
            <a:off x="7660179" y="30042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93C7B193-E8DF-47AD-BB8A-758A2C5483C8}"/>
              </a:ext>
            </a:extLst>
          </p:cNvPr>
          <p:cNvCxnSpPr>
            <a:cxnSpLocks/>
          </p:cNvCxnSpPr>
          <p:nvPr/>
        </p:nvCxnSpPr>
        <p:spPr>
          <a:xfrm>
            <a:off x="7796523" y="3353168"/>
            <a:ext cx="0" cy="4425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A48B0AC2-E1DC-4EA6-9F51-4BAC4BEE1A58}"/>
              </a:ext>
            </a:extLst>
          </p:cNvPr>
          <p:cNvCxnSpPr>
            <a:cxnSpLocks/>
          </p:cNvCxnSpPr>
          <p:nvPr/>
        </p:nvCxnSpPr>
        <p:spPr>
          <a:xfrm>
            <a:off x="7860661" y="4668030"/>
            <a:ext cx="0" cy="3030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5B61B893-5CD5-4DD4-9185-7E3A96E2013A}"/>
              </a:ext>
            </a:extLst>
          </p:cNvPr>
          <p:cNvCxnSpPr>
            <a:cxnSpLocks/>
          </p:cNvCxnSpPr>
          <p:nvPr/>
        </p:nvCxnSpPr>
        <p:spPr>
          <a:xfrm>
            <a:off x="8722847" y="4654546"/>
            <a:ext cx="253376" cy="3722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2A21CD7A-CCDD-409E-AF2A-E4693C08ADCF}"/>
              </a:ext>
            </a:extLst>
          </p:cNvPr>
          <p:cNvCxnSpPr>
            <a:cxnSpLocks/>
          </p:cNvCxnSpPr>
          <p:nvPr/>
        </p:nvCxnSpPr>
        <p:spPr>
          <a:xfrm flipV="1">
            <a:off x="8731040" y="4259580"/>
            <a:ext cx="237700" cy="24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F15701EC-AE3A-94A5-6D69-95FBDD61168A}"/>
              </a:ext>
            </a:extLst>
          </p:cNvPr>
          <p:cNvSpPr txBox="1"/>
          <p:nvPr/>
        </p:nvSpPr>
        <p:spPr>
          <a:xfrm>
            <a:off x="490960" y="4028733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binary representation of 1</a:t>
            </a:r>
          </a:p>
          <a:p>
            <a:r>
              <a:rPr lang="en-US" dirty="0"/>
              <a:t>__class__ = int</a:t>
            </a:r>
          </a:p>
          <a:p>
            <a:r>
              <a:rPr lang="en-US" dirty="0"/>
              <a:t>….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96B20E7-4D0C-AF14-0C07-FF32B811E6F4}"/>
              </a:ext>
            </a:extLst>
          </p:cNvPr>
          <p:cNvSpPr txBox="1"/>
          <p:nvPr/>
        </p:nvSpPr>
        <p:spPr>
          <a:xfrm>
            <a:off x="529060" y="5112782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binary representation of 2</a:t>
            </a:r>
          </a:p>
          <a:p>
            <a:r>
              <a:rPr lang="en-US" dirty="0"/>
              <a:t>__class__ = int</a:t>
            </a:r>
          </a:p>
          <a:p>
            <a:r>
              <a:rPr lang="en-US" dirty="0"/>
              <a:t>….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4545651-0CBA-4C5F-B60C-609A3864AC7F}"/>
              </a:ext>
            </a:extLst>
          </p:cNvPr>
          <p:cNvGrpSpPr/>
          <p:nvPr/>
        </p:nvGrpSpPr>
        <p:grpSpPr>
          <a:xfrm>
            <a:off x="3425801" y="3731911"/>
            <a:ext cx="1739215" cy="917104"/>
            <a:chOff x="4027781" y="3731911"/>
            <a:chExt cx="1739215" cy="917104"/>
          </a:xfrm>
          <a:solidFill>
            <a:schemeClr val="bg1">
              <a:lumMod val="85000"/>
            </a:schemeClr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3E3FF9D-32E6-6063-6702-B5B8351C4170}"/>
                </a:ext>
              </a:extLst>
            </p:cNvPr>
            <p:cNvSpPr/>
            <p:nvPr/>
          </p:nvSpPr>
          <p:spPr>
            <a:xfrm>
              <a:off x="4027781" y="3880833"/>
              <a:ext cx="1739215" cy="768182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B2EE86AA-CA64-A40A-5D5C-095D09430CDC}"/>
                </a:ext>
              </a:extLst>
            </p:cNvPr>
            <p:cNvSpPr txBox="1"/>
            <p:nvPr/>
          </p:nvSpPr>
          <p:spPr>
            <a:xfrm>
              <a:off x="4096131" y="4002684"/>
              <a:ext cx="1624925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/>
                <a:t>__class__ = list</a:t>
              </a:r>
            </a:p>
            <a:p>
              <a:r>
                <a:rPr lang="en-US" dirty="0"/>
                <a:t>….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1421913E-5AE4-4737-8ACB-D47861183C5C}"/>
                </a:ext>
              </a:extLst>
            </p:cNvPr>
            <p:cNvSpPr txBox="1"/>
            <p:nvPr/>
          </p:nvSpPr>
          <p:spPr>
            <a:xfrm>
              <a:off x="4682243" y="3731911"/>
              <a:ext cx="58541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sz="1200" b="1" dirty="0"/>
                <a:t>object</a:t>
              </a:r>
            </a:p>
          </p:txBody>
        </p:sp>
      </p:grpSp>
      <p:sp>
        <p:nvSpPr>
          <p:cNvPr id="54" name="ZoneTexte 53">
            <a:extLst>
              <a:ext uri="{FF2B5EF4-FFF2-40B4-BE49-F238E27FC236}">
                <a16:creationId xmlns:a16="http://schemas.microsoft.com/office/drawing/2014/main" id="{737AD95F-F19B-4963-8782-9AC679B654E0}"/>
              </a:ext>
            </a:extLst>
          </p:cNvPr>
          <p:cNvSpPr txBox="1"/>
          <p:nvPr/>
        </p:nvSpPr>
        <p:spPr>
          <a:xfrm>
            <a:off x="5278302" y="3999772"/>
            <a:ext cx="1570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3A1DB"/>
                </a:solidFill>
              </a:rPr>
              <a:t>__class__ = list</a:t>
            </a:r>
          </a:p>
          <a:p>
            <a:r>
              <a:rPr lang="en-US" dirty="0">
                <a:solidFill>
                  <a:srgbClr val="63A1DB"/>
                </a:solidFill>
              </a:rPr>
              <a:t>….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713D13C6-BB21-4E77-9206-0E09A3096613}"/>
              </a:ext>
            </a:extLst>
          </p:cNvPr>
          <p:cNvSpPr txBox="1"/>
          <p:nvPr/>
        </p:nvSpPr>
        <p:spPr>
          <a:xfrm>
            <a:off x="7059404" y="4002215"/>
            <a:ext cx="16708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__class__ = list</a:t>
            </a:r>
          </a:p>
          <a:p>
            <a:r>
              <a:rPr lang="en-US" dirty="0">
                <a:solidFill>
                  <a:srgbClr val="C00000"/>
                </a:solidFill>
              </a:rPr>
              <a:t>….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BF6EAB2B-C73C-4127-9120-71126E963D11}"/>
              </a:ext>
            </a:extLst>
          </p:cNvPr>
          <p:cNvSpPr txBox="1"/>
          <p:nvPr/>
        </p:nvSpPr>
        <p:spPr>
          <a:xfrm>
            <a:off x="9060606" y="3937347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binary representation of 1</a:t>
            </a:r>
          </a:p>
          <a:p>
            <a:r>
              <a:rPr lang="en-US" dirty="0">
                <a:solidFill>
                  <a:srgbClr val="FF0000"/>
                </a:solidFill>
              </a:rPr>
              <a:t>__class__ = int</a:t>
            </a:r>
          </a:p>
          <a:p>
            <a:r>
              <a:rPr lang="en-US" dirty="0">
                <a:solidFill>
                  <a:srgbClr val="FF0000"/>
                </a:solidFill>
              </a:rPr>
              <a:t>….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EDE40081-D14F-4F85-BFD9-FD55AFC62C8B}"/>
              </a:ext>
            </a:extLst>
          </p:cNvPr>
          <p:cNvSpPr txBox="1"/>
          <p:nvPr/>
        </p:nvSpPr>
        <p:spPr>
          <a:xfrm>
            <a:off x="3279795" y="5112782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binary representation of 3</a:t>
            </a:r>
          </a:p>
          <a:p>
            <a:r>
              <a:rPr lang="en-US" dirty="0"/>
              <a:t>__class__ = int</a:t>
            </a:r>
          </a:p>
          <a:p>
            <a:r>
              <a:rPr lang="en-US" dirty="0"/>
              <a:t>….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3A48938E-B534-473E-8E4B-38B1DEDE9C80}"/>
              </a:ext>
            </a:extLst>
          </p:cNvPr>
          <p:cNvSpPr txBox="1"/>
          <p:nvPr/>
        </p:nvSpPr>
        <p:spPr>
          <a:xfrm>
            <a:off x="9060606" y="5109994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binary representation of 2</a:t>
            </a:r>
          </a:p>
          <a:p>
            <a:r>
              <a:rPr lang="en-US" dirty="0">
                <a:solidFill>
                  <a:srgbClr val="FF0000"/>
                </a:solidFill>
              </a:rPr>
              <a:t>__class__ = int</a:t>
            </a:r>
          </a:p>
          <a:p>
            <a:r>
              <a:rPr lang="en-US" dirty="0">
                <a:solidFill>
                  <a:srgbClr val="FF0000"/>
                </a:solidFill>
              </a:rPr>
              <a:t>….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B2EC528A-C7C6-4D95-841F-BF05BEF0EFA6}"/>
              </a:ext>
            </a:extLst>
          </p:cNvPr>
          <p:cNvSpPr txBox="1"/>
          <p:nvPr/>
        </p:nvSpPr>
        <p:spPr>
          <a:xfrm>
            <a:off x="6360906" y="5110972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binary representation of 3</a:t>
            </a:r>
          </a:p>
          <a:p>
            <a:r>
              <a:rPr lang="en-US" dirty="0">
                <a:solidFill>
                  <a:srgbClr val="FF0000"/>
                </a:solidFill>
              </a:rPr>
              <a:t>__class__ = int</a:t>
            </a:r>
          </a:p>
          <a:p>
            <a:r>
              <a:rPr lang="en-US" dirty="0">
                <a:solidFill>
                  <a:srgbClr val="FF0000"/>
                </a:solidFill>
              </a:rPr>
              <a:t>….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423CC450-380C-4232-B8F2-372897ED2927}"/>
              </a:ext>
            </a:extLst>
          </p:cNvPr>
          <p:cNvSpPr/>
          <p:nvPr/>
        </p:nvSpPr>
        <p:spPr>
          <a:xfrm>
            <a:off x="5055980" y="373721"/>
            <a:ext cx="765640" cy="326535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algn="ctr"/>
            <a:r>
              <a:rPr lang="en-GB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47895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69BF04-703D-4FC2-9FF8-0F74A325D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92" y="0"/>
            <a:ext cx="10515600" cy="732155"/>
          </a:xfrm>
        </p:spPr>
        <p:txBody>
          <a:bodyPr/>
          <a:lstStyle/>
          <a:p>
            <a:pPr algn="ctr"/>
            <a:r>
              <a:rPr lang="en-GB" dirty="0"/>
              <a:t>Outline</a:t>
            </a: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" name="Zoom de section 3">
                <a:extLst>
                  <a:ext uri="{FF2B5EF4-FFF2-40B4-BE49-F238E27FC236}">
                    <a16:creationId xmlns:a16="http://schemas.microsoft.com/office/drawing/2014/main" id="{603E2751-3F60-45AF-8E82-D26B05CB64F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07658" y="1007416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5B0DABE9-FD31-49E5-BD46-0B4EFEBCBCBB}">
                    <psez:zmPr id="{8EB62691-E72F-4E0E-954C-EBFF6D3CED5C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" name="Zoom de section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03E2751-3F60-45AF-8E82-D26B05CB64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7658" y="1007416"/>
                <a:ext cx="3048000" cy="17145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6" name="Zoom de section 5">
                <a:extLst>
                  <a:ext uri="{FF2B5EF4-FFF2-40B4-BE49-F238E27FC236}">
                    <a16:creationId xmlns:a16="http://schemas.microsoft.com/office/drawing/2014/main" id="{88B78F6B-F40A-4577-9F71-47923ECA2DA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405281" y="1007416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1C18A798-F2FC-4F80-9C19-1FD0C3F0CA3A}">
                    <psez:zmPr id="{E1607015-DBC9-4C20-BFFD-D30CD37298E1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6" name="Zoom de section 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8B78F6B-F40A-4577-9F71-47923ECA2D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05281" y="1007416"/>
                <a:ext cx="3048000" cy="17145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  <p:pic>
        <p:nvPicPr>
          <p:cNvPr id="11" name="Image 10">
            <a:extLst>
              <a:ext uri="{FF2B5EF4-FFF2-40B4-BE49-F238E27FC236}">
                <a16:creationId xmlns:a16="http://schemas.microsoft.com/office/drawing/2014/main" id="{5C906389-9058-4B3D-81EA-DF60E266C41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rcRect l="24640" t="5621" r="24640" b="4445"/>
          <a:stretch/>
        </p:blipFill>
        <p:spPr>
          <a:xfrm>
            <a:off x="838199" y="1169540"/>
            <a:ext cx="1160929" cy="115924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4F0F6A3-9E95-4EEE-AED1-0C2CBFBD67CB}"/>
              </a:ext>
            </a:extLst>
          </p:cNvPr>
          <p:cNvSpPr txBox="1"/>
          <p:nvPr/>
        </p:nvSpPr>
        <p:spPr>
          <a:xfrm>
            <a:off x="781807" y="750792"/>
            <a:ext cx="1217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Warm-Up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514AA75-53CF-425F-B6A2-D310A2180FA1}"/>
              </a:ext>
            </a:extLst>
          </p:cNvPr>
          <p:cNvGrpSpPr/>
          <p:nvPr/>
        </p:nvGrpSpPr>
        <p:grpSpPr>
          <a:xfrm>
            <a:off x="817569" y="2570630"/>
            <a:ext cx="8635712" cy="2085417"/>
            <a:chOff x="817569" y="2570630"/>
            <a:chExt cx="8635712" cy="2085417"/>
          </a:xfrm>
        </p:grpSpPr>
        <mc:AlternateContent xmlns:mc="http://schemas.openxmlformats.org/markup-compatibility/2006" xmlns:psez="http://schemas.microsoft.com/office/powerpoint/2016/sectionzoom">
          <mc:Choice Requires="psez">
            <p:graphicFrame>
              <p:nvGraphicFramePr>
                <p:cNvPr id="8" name="Zoom de section 7">
                  <a:extLst>
                    <a:ext uri="{FF2B5EF4-FFF2-40B4-BE49-F238E27FC236}">
                      <a16:creationId xmlns:a16="http://schemas.microsoft.com/office/drawing/2014/main" id="{1FF6DB24-7E60-4F82-A5A9-E4ACF7746F4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77096649"/>
                    </p:ext>
                  </p:extLst>
                </p:nvPr>
              </p:nvGraphicFramePr>
              <p:xfrm>
                <a:off x="3007658" y="2941547"/>
                <a:ext cx="3048000" cy="1714500"/>
              </p:xfrm>
              <a:graphic>
                <a:graphicData uri="http://schemas.microsoft.com/office/powerpoint/2016/sectionzoom">
                  <psez:sectionZm>
                    <psez:sectionZmObj sectionId="{C821B15E-A9E0-4CC5-90A7-D3F5B44CA772}">
                      <psez:zmPr id="{79B4602B-3F15-4095-8861-507F7F58530D}" transitionDur="1000">
                        <p166:blipFill xmlns:p166="http://schemas.microsoft.com/office/powerpoint/2016/6/main">
                          <a:blip r:embed="rId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  <a:effectLst>
                            <a:outerShdw blurRad="292100" dist="139700" dir="2700000" algn="tl" rotWithShape="0">
                              <a:srgbClr val="333333">
                                <a:alpha val="65000"/>
                              </a:srgbClr>
                            </a:outerShdw>
                          </a:effectLst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 xmlns="">
            <p:pic>
              <p:nvPicPr>
                <p:cNvPr id="8" name="Zoom de section 7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1FF6DB24-7E60-4F82-A5A9-E4ACF7746F4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07658" y="2941547"/>
                  <a:ext cx="3048000" cy="1714500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</mc:Fallback>
        </mc:AlternateContent>
        <mc:AlternateContent xmlns:mc="http://schemas.openxmlformats.org/markup-compatibility/2006" xmlns:psez="http://schemas.microsoft.com/office/powerpoint/2016/sectionzoom">
          <mc:Choice Requires="psez">
            <p:graphicFrame>
              <p:nvGraphicFramePr>
                <p:cNvPr id="10" name="Zoom de section 9">
                  <a:extLst>
                    <a:ext uri="{FF2B5EF4-FFF2-40B4-BE49-F238E27FC236}">
                      <a16:creationId xmlns:a16="http://schemas.microsoft.com/office/drawing/2014/main" id="{09546A95-0422-4521-8102-3CA2B01E61F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49439467"/>
                    </p:ext>
                  </p:extLst>
                </p:nvPr>
              </p:nvGraphicFramePr>
              <p:xfrm>
                <a:off x="6405281" y="2941547"/>
                <a:ext cx="3048000" cy="1714500"/>
              </p:xfrm>
              <a:graphic>
                <a:graphicData uri="http://schemas.microsoft.com/office/powerpoint/2016/sectionzoom">
                  <psez:sectionZm>
                    <psez:sectionZmObj sectionId="{38C2C92A-8502-454C-B76F-55DBE9104FB4}">
                      <psez:zmPr id="{3C37118A-E91B-436E-85E3-9D2DA21B20FC}" transitionDur="1000">
                        <p166:blipFill xmlns:p166="http://schemas.microsoft.com/office/powerpoint/2016/6/main">
                          <a:blip r:embed="rId1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  <a:effectLst>
                            <a:outerShdw blurRad="292100" dist="139700" dir="2700000" algn="tl" rotWithShape="0">
                              <a:srgbClr val="333333">
                                <a:alpha val="65000"/>
                              </a:srgbClr>
                            </a:outerShdw>
                          </a:effectLst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 xmlns="">
            <p:pic>
              <p:nvPicPr>
                <p:cNvPr id="10" name="Zoom de section 9">
                  <a:hlinkClick r:id="rId13" action="ppaction://hlinksldjump"/>
                  <a:extLst>
                    <a:ext uri="{FF2B5EF4-FFF2-40B4-BE49-F238E27FC236}">
                      <a16:creationId xmlns:a16="http://schemas.microsoft.com/office/drawing/2014/main" id="{09546A95-0422-4521-8102-3CA2B01E61F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405281" y="2941547"/>
                  <a:ext cx="3048000" cy="1714500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</mc:Fallback>
        </mc:AlternateContent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3F848C83-AC19-4B02-94FA-30E17F1FF0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0937" t="15269" r="3953" b="9608"/>
            <a:stretch/>
          </p:blipFill>
          <p:spPr>
            <a:xfrm>
              <a:off x="838199" y="3285698"/>
              <a:ext cx="1253985" cy="738259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A73D6E5-384D-4A8B-AA1C-FAB3995788AA}"/>
                </a:ext>
              </a:extLst>
            </p:cNvPr>
            <p:cNvSpPr txBox="1"/>
            <p:nvPr/>
          </p:nvSpPr>
          <p:spPr>
            <a:xfrm>
              <a:off x="817569" y="2570630"/>
              <a:ext cx="1202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n w="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solidFill>
                    <a:srgbClr val="FFC000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Work-out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7171A15D-E598-4D2D-9632-947BD20C603B}"/>
              </a:ext>
            </a:extLst>
          </p:cNvPr>
          <p:cNvGrpSpPr/>
          <p:nvPr/>
        </p:nvGrpSpPr>
        <p:grpSpPr>
          <a:xfrm>
            <a:off x="327562" y="4515971"/>
            <a:ext cx="9125719" cy="2733474"/>
            <a:chOff x="327562" y="4515971"/>
            <a:chExt cx="9125719" cy="2733474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5825A50-CCE3-4F5A-B580-C4A19C4AE31E}"/>
                </a:ext>
              </a:extLst>
            </p:cNvPr>
            <p:cNvSpPr txBox="1"/>
            <p:nvPr/>
          </p:nvSpPr>
          <p:spPr>
            <a:xfrm>
              <a:off x="598392" y="4515971"/>
              <a:ext cx="1946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n w="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solidFill>
                    <a:srgbClr val="FFC000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Advanced Topics</a:t>
              </a:r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8E28D6D9-2F5D-414B-BA38-A97426616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62" y="4761740"/>
              <a:ext cx="2487705" cy="2487705"/>
            </a:xfrm>
            <a:prstGeom prst="rect">
              <a:avLst/>
            </a:prstGeom>
          </p:spPr>
        </p:pic>
        <p:sp>
          <p:nvSpPr>
            <p:cNvPr id="20" name="Bulle narrative : ronde 19">
              <a:extLst>
                <a:ext uri="{FF2B5EF4-FFF2-40B4-BE49-F238E27FC236}">
                  <a16:creationId xmlns:a16="http://schemas.microsoft.com/office/drawing/2014/main" id="{85C855BF-1090-4282-9E6B-74228E8FB27D}"/>
                </a:ext>
              </a:extLst>
            </p:cNvPr>
            <p:cNvSpPr/>
            <p:nvPr/>
          </p:nvSpPr>
          <p:spPr>
            <a:xfrm>
              <a:off x="1141408" y="4875681"/>
              <a:ext cx="1025630" cy="458260"/>
            </a:xfrm>
            <a:prstGeom prst="wedgeEllipseCallout">
              <a:avLst>
                <a:gd name="adj1" fmla="val -46759"/>
                <a:gd name="adj2" fmla="val 8461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Quack!!</a:t>
              </a:r>
            </a:p>
          </p:txBody>
        </p:sp>
        <mc:AlternateContent xmlns:mc="http://schemas.openxmlformats.org/markup-compatibility/2006" xmlns:psez="http://schemas.microsoft.com/office/powerpoint/2016/sectionzoom">
          <mc:Choice Requires="psez">
            <p:graphicFrame>
              <p:nvGraphicFramePr>
                <p:cNvPr id="34" name="Zoom de section 33">
                  <a:extLst>
                    <a:ext uri="{FF2B5EF4-FFF2-40B4-BE49-F238E27FC236}">
                      <a16:creationId xmlns:a16="http://schemas.microsoft.com/office/drawing/2014/main" id="{E4BF8922-2CDE-4B62-8797-A5576F296D3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28903235"/>
                    </p:ext>
                  </p:extLst>
                </p:nvPr>
              </p:nvGraphicFramePr>
              <p:xfrm>
                <a:off x="2950859" y="5014631"/>
                <a:ext cx="3048000" cy="1714500"/>
              </p:xfrm>
              <a:graphic>
                <a:graphicData uri="http://schemas.microsoft.com/office/powerpoint/2016/sectionzoom">
                  <psez:sectionZm>
                    <psez:sectionZmObj sectionId="{B0238940-EBDF-485E-8ABB-3D7E127680C3}">
                      <psez:zmPr id="{F44CFDEC-FE08-4D3B-AC4D-780169D43FA9}" transitionDur="1000">
                        <p166:blipFill xmlns:p166="http://schemas.microsoft.com/office/powerpoint/2016/6/main">
                          <a:blip r:embed="rId1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  <a:effectLst>
                            <a:outerShdw blurRad="292100" dist="139700" dir="2700000" algn="tl" rotWithShape="0">
                              <a:srgbClr val="333333">
                                <a:alpha val="65000"/>
                              </a:srgbClr>
                            </a:outerShdw>
                          </a:effectLst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 xmlns="">
            <p:pic>
              <p:nvPicPr>
                <p:cNvPr id="34" name="Zoom de section 33">
                  <a:hlinkClick r:id="rId18" action="ppaction://hlinksldjump"/>
                  <a:extLst>
                    <a:ext uri="{FF2B5EF4-FFF2-40B4-BE49-F238E27FC236}">
                      <a16:creationId xmlns:a16="http://schemas.microsoft.com/office/drawing/2014/main" id="{E4BF8922-2CDE-4B62-8797-A5576F296D3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50859" y="5014631"/>
                  <a:ext cx="3048000" cy="1714500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</mc:Fallback>
        </mc:AlternateContent>
        <mc:AlternateContent xmlns:mc="http://schemas.openxmlformats.org/markup-compatibility/2006" xmlns:psez="http://schemas.microsoft.com/office/powerpoint/2016/sectionzoom">
          <mc:Choice Requires="psez">
            <p:graphicFrame>
              <p:nvGraphicFramePr>
                <p:cNvPr id="36" name="Zoom de section 35">
                  <a:extLst>
                    <a:ext uri="{FF2B5EF4-FFF2-40B4-BE49-F238E27FC236}">
                      <a16:creationId xmlns:a16="http://schemas.microsoft.com/office/drawing/2014/main" id="{B33AA06D-CB5F-4CD4-8EE9-2DDFB647676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06422392"/>
                    </p:ext>
                  </p:extLst>
                </p:nvPr>
              </p:nvGraphicFramePr>
              <p:xfrm>
                <a:off x="6405281" y="5014631"/>
                <a:ext cx="3048000" cy="1714500"/>
              </p:xfrm>
              <a:graphic>
                <a:graphicData uri="http://schemas.microsoft.com/office/powerpoint/2016/sectionzoom">
                  <psez:sectionZm>
                    <psez:sectionZmObj sectionId="{AF587521-E595-43E7-AED6-B6014611317F}">
                      <psez:zmPr id="{97CCF131-BFBF-44F7-9869-AE2B57CA7921}" transitionDur="1000">
                        <p166:blipFill xmlns:p166="http://schemas.microsoft.com/office/powerpoint/2016/6/main">
                          <a:blip r:embed="rId2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  <a:effectLst>
                            <a:outerShdw blurRad="292100" dist="139700" dir="2700000" algn="tl" rotWithShape="0">
                              <a:srgbClr val="333333">
                                <a:alpha val="65000"/>
                              </a:srgbClr>
                            </a:outerShdw>
                          </a:effectLst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 xmlns="">
            <p:pic>
              <p:nvPicPr>
                <p:cNvPr id="36" name="Zoom de section 35">
                  <a:hlinkClick r:id="rId21" action="ppaction://hlinksldjump"/>
                  <a:extLst>
                    <a:ext uri="{FF2B5EF4-FFF2-40B4-BE49-F238E27FC236}">
                      <a16:creationId xmlns:a16="http://schemas.microsoft.com/office/drawing/2014/main" id="{B33AA06D-CB5F-4CD4-8EE9-2DDFB647676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405281" y="5014631"/>
                  <a:ext cx="3048000" cy="1714500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3564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1CC4E-6AD6-E315-90B3-C48907064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DC682E7-54F2-FA3F-7200-F55C408A02C3}"/>
              </a:ext>
            </a:extLst>
          </p:cNvPr>
          <p:cNvSpPr/>
          <p:nvPr/>
        </p:nvSpPr>
        <p:spPr>
          <a:xfrm>
            <a:off x="2423540" y="2697903"/>
            <a:ext cx="5504874" cy="3648921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FADB7B-625A-7FEB-EF48-E85B451DE435}"/>
              </a:ext>
            </a:extLst>
          </p:cNvPr>
          <p:cNvSpPr txBox="1">
            <a:spLocks/>
          </p:cNvSpPr>
          <p:nvPr/>
        </p:nvSpPr>
        <p:spPr>
          <a:xfrm>
            <a:off x="76200" y="192405"/>
            <a:ext cx="10515600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 err="1"/>
              <a:t>Mutabl</a:t>
            </a:r>
            <a:r>
              <a:rPr lang="en-US" dirty="0"/>
              <a:t>e and immutable objects</a:t>
            </a:r>
            <a:endParaRPr lang="en-US" noProof="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D047D51-5C81-402D-45A9-3E28EB9BAA51}"/>
              </a:ext>
            </a:extLst>
          </p:cNvPr>
          <p:cNvSpPr txBox="1"/>
          <p:nvPr/>
        </p:nvSpPr>
        <p:spPr>
          <a:xfrm>
            <a:off x="4491732" y="1638594"/>
            <a:ext cx="185310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L= [1, 2]</a:t>
            </a:r>
          </a:p>
          <a:p>
            <a:r>
              <a:rPr lang="en-US" sz="1400" dirty="0" err="1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L.append</a:t>
            </a:r>
            <a:r>
              <a:rPr lang="en-US" sz="140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(3)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6EDF356-8BBD-BF21-C308-9406F1E901B1}"/>
              </a:ext>
            </a:extLst>
          </p:cNvPr>
          <p:cNvSpPr txBox="1"/>
          <p:nvPr/>
        </p:nvSpPr>
        <p:spPr>
          <a:xfrm>
            <a:off x="3665205" y="6400795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Random Access Memory (RAM)</a:t>
            </a:r>
            <a:endParaRPr lang="en-GB" b="1" dirty="0">
              <a:solidFill>
                <a:srgbClr val="68A2DB"/>
              </a:solidFill>
            </a:endParaRP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622F1F3C-5166-A3B6-1AF5-5E6404E0E3D2}"/>
              </a:ext>
            </a:extLst>
          </p:cNvPr>
          <p:cNvCxnSpPr>
            <a:cxnSpLocks/>
          </p:cNvCxnSpPr>
          <p:nvPr/>
        </p:nvCxnSpPr>
        <p:spPr>
          <a:xfrm>
            <a:off x="4370243" y="3365295"/>
            <a:ext cx="0" cy="442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96AB34C-B37B-4EA1-B9AF-B36F7606CE93}"/>
              </a:ext>
            </a:extLst>
          </p:cNvPr>
          <p:cNvSpPr/>
          <p:nvPr/>
        </p:nvSpPr>
        <p:spPr>
          <a:xfrm>
            <a:off x="3436762" y="3048706"/>
            <a:ext cx="3667447" cy="43674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E9B4E51-E190-4FE4-9A40-BC88CD1DB6F6}"/>
              </a:ext>
            </a:extLst>
          </p:cNvPr>
          <p:cNvSpPr txBox="1"/>
          <p:nvPr/>
        </p:nvSpPr>
        <p:spPr>
          <a:xfrm>
            <a:off x="4248933" y="2662267"/>
            <a:ext cx="174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Python variables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5448C5B-9F84-4D44-A942-84880CC17C5E}"/>
              </a:ext>
            </a:extLst>
          </p:cNvPr>
          <p:cNvSpPr txBox="1"/>
          <p:nvPr/>
        </p:nvSpPr>
        <p:spPr>
          <a:xfrm>
            <a:off x="2953732" y="757530"/>
            <a:ext cx="5597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C000"/>
                </a:solidFill>
              </a:rPr>
              <a:t>Mutable objects cannot be modified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3E3FF9D-32E6-6063-6702-B5B8351C4170}"/>
              </a:ext>
            </a:extLst>
          </p:cNvPr>
          <p:cNvSpPr/>
          <p:nvPr/>
        </p:nvSpPr>
        <p:spPr>
          <a:xfrm>
            <a:off x="3425801" y="3880833"/>
            <a:ext cx="1739215" cy="7681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421913E-5AE4-4737-8ACB-D47861183C5C}"/>
              </a:ext>
            </a:extLst>
          </p:cNvPr>
          <p:cNvSpPr txBox="1"/>
          <p:nvPr/>
        </p:nvSpPr>
        <p:spPr>
          <a:xfrm>
            <a:off x="4080263" y="3731911"/>
            <a:ext cx="351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str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E72C962-411E-420B-8D18-526B0AFC975E}"/>
              </a:ext>
            </a:extLst>
          </p:cNvPr>
          <p:cNvSpPr/>
          <p:nvPr/>
        </p:nvSpPr>
        <p:spPr>
          <a:xfrm>
            <a:off x="3444274" y="5170706"/>
            <a:ext cx="1739215" cy="76818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0B895E0B-2E8C-4192-9CB7-45597E71D9AE}"/>
              </a:ext>
            </a:extLst>
          </p:cNvPr>
          <p:cNvSpPr txBox="1"/>
          <p:nvPr/>
        </p:nvSpPr>
        <p:spPr>
          <a:xfrm>
            <a:off x="4098736" y="5021784"/>
            <a:ext cx="357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int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08349941-1566-4497-BF12-086A5BDE5E8D}"/>
              </a:ext>
            </a:extLst>
          </p:cNvPr>
          <p:cNvSpPr txBox="1"/>
          <p:nvPr/>
        </p:nvSpPr>
        <p:spPr>
          <a:xfrm>
            <a:off x="8299843" y="4199197"/>
            <a:ext cx="3892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Object is modified “in place”</a:t>
            </a:r>
          </a:p>
          <a:p>
            <a:pPr algn="ctr"/>
            <a:r>
              <a:rPr lang="en-GB" b="1" dirty="0">
                <a:solidFill>
                  <a:srgbClr val="FFC000"/>
                </a:solidFill>
              </a:rPr>
              <a:t>No copy needed and that’s quick !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3E9947-7DE9-4BD1-815B-4B727558440E}"/>
              </a:ext>
            </a:extLst>
          </p:cNvPr>
          <p:cNvSpPr/>
          <p:nvPr/>
        </p:nvSpPr>
        <p:spPr>
          <a:xfrm>
            <a:off x="5722711" y="3876257"/>
            <a:ext cx="1739215" cy="76818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0726EBE-AF4A-4B77-B75B-1EFD4ABB3F37}"/>
              </a:ext>
            </a:extLst>
          </p:cNvPr>
          <p:cNvSpPr txBox="1"/>
          <p:nvPr/>
        </p:nvSpPr>
        <p:spPr>
          <a:xfrm>
            <a:off x="6377173" y="3727335"/>
            <a:ext cx="357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int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73F8596A-4134-4AF0-B445-BC44C4E2111F}"/>
              </a:ext>
            </a:extLst>
          </p:cNvPr>
          <p:cNvCxnSpPr>
            <a:cxnSpLocks/>
          </p:cNvCxnSpPr>
          <p:nvPr/>
        </p:nvCxnSpPr>
        <p:spPr>
          <a:xfrm>
            <a:off x="5175977" y="4260348"/>
            <a:ext cx="539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50CFD12B-3FC1-4B41-9F5A-DE8DEFA641BD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4274885" y="4644439"/>
            <a:ext cx="2843" cy="377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B2EE86AA-CA64-A40A-5D5C-095D09430CDC}"/>
              </a:ext>
            </a:extLst>
          </p:cNvPr>
          <p:cNvSpPr txBox="1"/>
          <p:nvPr/>
        </p:nvSpPr>
        <p:spPr>
          <a:xfrm>
            <a:off x="3494151" y="4002684"/>
            <a:ext cx="1624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“Hello “</a:t>
            </a:r>
          </a:p>
          <a:p>
            <a:r>
              <a:rPr lang="en-US" dirty="0"/>
              <a:t>….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6F1A5E41-774B-48AA-863D-6961B247137D}"/>
              </a:ext>
            </a:extLst>
          </p:cNvPr>
          <p:cNvSpPr txBox="1"/>
          <p:nvPr/>
        </p:nvSpPr>
        <p:spPr>
          <a:xfrm>
            <a:off x="3512624" y="5292557"/>
            <a:ext cx="16708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</a:t>
            </a:r>
          </a:p>
          <a:p>
            <a:r>
              <a:rPr lang="en-US" dirty="0"/>
              <a:t>….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8C8C51E-BE7C-413A-A5A2-A52DE9813D09}"/>
              </a:ext>
            </a:extLst>
          </p:cNvPr>
          <p:cNvSpPr txBox="1"/>
          <p:nvPr/>
        </p:nvSpPr>
        <p:spPr>
          <a:xfrm>
            <a:off x="5791061" y="3998108"/>
            <a:ext cx="16708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….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AD4D62D-D8F5-4B79-AC59-34DD34EB59D7}"/>
              </a:ext>
            </a:extLst>
          </p:cNvPr>
          <p:cNvGrpSpPr/>
          <p:nvPr/>
        </p:nvGrpSpPr>
        <p:grpSpPr>
          <a:xfrm>
            <a:off x="5183489" y="4644439"/>
            <a:ext cx="2278725" cy="1294449"/>
            <a:chOff x="5183489" y="4644439"/>
            <a:chExt cx="2278725" cy="1294449"/>
          </a:xfrm>
        </p:grpSpPr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E014AE02-9320-490F-9704-1119D060BD50}"/>
                </a:ext>
              </a:extLst>
            </p:cNvPr>
            <p:cNvCxnSpPr/>
            <p:nvPr/>
          </p:nvCxnSpPr>
          <p:spPr>
            <a:xfrm>
              <a:off x="5183489" y="4644439"/>
              <a:ext cx="531998" cy="52626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C73F48C6-6041-4E36-898B-320035EA37E2}"/>
                </a:ext>
              </a:extLst>
            </p:cNvPr>
            <p:cNvGrpSpPr/>
            <p:nvPr/>
          </p:nvGrpSpPr>
          <p:grpSpPr>
            <a:xfrm>
              <a:off x="5722999" y="5021784"/>
              <a:ext cx="1739215" cy="917104"/>
              <a:chOff x="7877365" y="3731442"/>
              <a:chExt cx="1739215" cy="91710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F5E492F-4623-40E5-8DDF-0AE3330463D0}"/>
                  </a:ext>
                </a:extLst>
              </p:cNvPr>
              <p:cNvSpPr/>
              <p:nvPr/>
            </p:nvSpPr>
            <p:spPr>
              <a:xfrm>
                <a:off x="7877365" y="3880364"/>
                <a:ext cx="1739215" cy="76818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2FD134A6-0D7D-411F-B008-9B0E34A4A93F}"/>
                  </a:ext>
                </a:extLst>
              </p:cNvPr>
              <p:cNvSpPr txBox="1"/>
              <p:nvPr/>
            </p:nvSpPr>
            <p:spPr>
              <a:xfrm>
                <a:off x="7945715" y="4002215"/>
                <a:ext cx="167086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….</a:t>
                </a:r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C5509D5A-A421-4762-AFBC-905068A22D7E}"/>
                  </a:ext>
                </a:extLst>
              </p:cNvPr>
              <p:cNvSpPr txBox="1"/>
              <p:nvPr/>
            </p:nvSpPr>
            <p:spPr>
              <a:xfrm>
                <a:off x="8531827" y="3731442"/>
                <a:ext cx="357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rgbClr val="FF0000"/>
                    </a:solidFill>
                  </a:rPr>
                  <a:t>int</a:t>
                </a:r>
              </a:p>
            </p:txBody>
          </p:sp>
        </p:grpSp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CCB23DDB-CBCF-D188-BCAC-EE24F945ECE5}"/>
              </a:ext>
            </a:extLst>
          </p:cNvPr>
          <p:cNvSpPr txBox="1"/>
          <p:nvPr/>
        </p:nvSpPr>
        <p:spPr>
          <a:xfrm>
            <a:off x="4209282" y="299596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61471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1CC4E-6AD6-E315-90B3-C48907064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DC682E7-54F2-FA3F-7200-F55C408A02C3}"/>
              </a:ext>
            </a:extLst>
          </p:cNvPr>
          <p:cNvSpPr/>
          <p:nvPr/>
        </p:nvSpPr>
        <p:spPr>
          <a:xfrm>
            <a:off x="2678545" y="2679374"/>
            <a:ext cx="5504874" cy="3648921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FADB7B-625A-7FEB-EF48-E85B451DE435}"/>
              </a:ext>
            </a:extLst>
          </p:cNvPr>
          <p:cNvSpPr txBox="1">
            <a:spLocks/>
          </p:cNvSpPr>
          <p:nvPr/>
        </p:nvSpPr>
        <p:spPr>
          <a:xfrm>
            <a:off x="76200" y="192405"/>
            <a:ext cx="10515600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 err="1"/>
              <a:t>Mutabl</a:t>
            </a:r>
            <a:r>
              <a:rPr lang="en-US" dirty="0"/>
              <a:t>e and immutable objects</a:t>
            </a:r>
            <a:endParaRPr lang="en-US" noProof="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D047D51-5C81-402D-45A9-3E28EB9BAA51}"/>
              </a:ext>
            </a:extLst>
          </p:cNvPr>
          <p:cNvSpPr txBox="1"/>
          <p:nvPr/>
        </p:nvSpPr>
        <p:spPr>
          <a:xfrm>
            <a:off x="4704882" y="1543374"/>
            <a:ext cx="185310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s = “Hello”</a:t>
            </a:r>
          </a:p>
          <a:p>
            <a:r>
              <a:rPr lang="en-US" sz="140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 = s + “ World!”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6EDF356-8BBD-BF21-C308-9406F1E901B1}"/>
              </a:ext>
            </a:extLst>
          </p:cNvPr>
          <p:cNvSpPr txBox="1"/>
          <p:nvPr/>
        </p:nvSpPr>
        <p:spPr>
          <a:xfrm>
            <a:off x="3825702" y="6410004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Random Access Memory (RAM)</a:t>
            </a:r>
            <a:endParaRPr lang="en-GB" b="1" dirty="0">
              <a:solidFill>
                <a:srgbClr val="68A2DB"/>
              </a:solidFill>
            </a:endParaRP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622F1F3C-5166-A3B6-1AF5-5E6404E0E3D2}"/>
              </a:ext>
            </a:extLst>
          </p:cNvPr>
          <p:cNvCxnSpPr>
            <a:cxnSpLocks/>
          </p:cNvCxnSpPr>
          <p:nvPr/>
        </p:nvCxnSpPr>
        <p:spPr>
          <a:xfrm>
            <a:off x="4370243" y="3365295"/>
            <a:ext cx="0" cy="442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96AB34C-B37B-4EA1-B9AF-B36F7606CE93}"/>
              </a:ext>
            </a:extLst>
          </p:cNvPr>
          <p:cNvSpPr/>
          <p:nvPr/>
        </p:nvSpPr>
        <p:spPr>
          <a:xfrm>
            <a:off x="3436762" y="3048706"/>
            <a:ext cx="4243772" cy="43674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E9B4E51-E190-4FE4-9A40-BC88CD1DB6F6}"/>
              </a:ext>
            </a:extLst>
          </p:cNvPr>
          <p:cNvSpPr txBox="1"/>
          <p:nvPr/>
        </p:nvSpPr>
        <p:spPr>
          <a:xfrm>
            <a:off x="4704882" y="2697903"/>
            <a:ext cx="174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Python variables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5448C5B-9F84-4D44-A942-84880CC17C5E}"/>
              </a:ext>
            </a:extLst>
          </p:cNvPr>
          <p:cNvSpPr txBox="1"/>
          <p:nvPr/>
        </p:nvSpPr>
        <p:spPr>
          <a:xfrm>
            <a:off x="2953732" y="757530"/>
            <a:ext cx="5597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C000"/>
                </a:solidFill>
              </a:rPr>
              <a:t>Immutable objects cannot be modified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3E3FF9D-32E6-6063-6702-B5B8351C4170}"/>
              </a:ext>
            </a:extLst>
          </p:cNvPr>
          <p:cNvSpPr/>
          <p:nvPr/>
        </p:nvSpPr>
        <p:spPr>
          <a:xfrm>
            <a:off x="3425801" y="3880833"/>
            <a:ext cx="1739215" cy="7681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421913E-5AE4-4737-8ACB-D47861183C5C}"/>
              </a:ext>
            </a:extLst>
          </p:cNvPr>
          <p:cNvSpPr txBox="1"/>
          <p:nvPr/>
        </p:nvSpPr>
        <p:spPr>
          <a:xfrm>
            <a:off x="4080263" y="3731911"/>
            <a:ext cx="351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str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08349941-1566-4497-BF12-086A5BDE5E8D}"/>
              </a:ext>
            </a:extLst>
          </p:cNvPr>
          <p:cNvSpPr txBox="1"/>
          <p:nvPr/>
        </p:nvSpPr>
        <p:spPr>
          <a:xfrm>
            <a:off x="8299843" y="3813769"/>
            <a:ext cx="38921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Examples: numbers, strings, tuples….</a:t>
            </a:r>
          </a:p>
          <a:p>
            <a:pPr algn="ctr"/>
            <a:r>
              <a:rPr lang="en-GB" b="1" dirty="0"/>
              <a:t>To modify strings you need to create new objects !!!</a:t>
            </a:r>
          </a:p>
          <a:p>
            <a:pPr algn="ctr"/>
            <a:r>
              <a:rPr lang="en-GB" b="1" dirty="0">
                <a:solidFill>
                  <a:srgbClr val="FFC000"/>
                </a:solidFill>
              </a:rPr>
              <a:t>What happens to all the “old” unused objects in memory ?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CB23DDB-CBCF-D188-BCAC-EE24F945ECE5}"/>
              </a:ext>
            </a:extLst>
          </p:cNvPr>
          <p:cNvSpPr txBox="1"/>
          <p:nvPr/>
        </p:nvSpPr>
        <p:spPr>
          <a:xfrm>
            <a:off x="4229018" y="301488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2EE86AA-CA64-A40A-5D5C-095D09430CDC}"/>
              </a:ext>
            </a:extLst>
          </p:cNvPr>
          <p:cNvSpPr txBox="1"/>
          <p:nvPr/>
        </p:nvSpPr>
        <p:spPr>
          <a:xfrm>
            <a:off x="3494151" y="4002684"/>
            <a:ext cx="1624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“Hello “</a:t>
            </a:r>
          </a:p>
          <a:p>
            <a:r>
              <a:rPr lang="en-US" dirty="0"/>
              <a:t>….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7F5AFA0-88AD-433E-8212-1F516031B161}"/>
              </a:ext>
            </a:extLst>
          </p:cNvPr>
          <p:cNvGrpSpPr/>
          <p:nvPr/>
        </p:nvGrpSpPr>
        <p:grpSpPr>
          <a:xfrm>
            <a:off x="3436762" y="3346661"/>
            <a:ext cx="4064542" cy="2246005"/>
            <a:chOff x="3436762" y="3346661"/>
            <a:chExt cx="4064542" cy="2246005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F948F74-4E06-4E0E-92C5-C701EC3CDC44}"/>
                </a:ext>
              </a:extLst>
            </p:cNvPr>
            <p:cNvSpPr/>
            <p:nvPr/>
          </p:nvSpPr>
          <p:spPr>
            <a:xfrm>
              <a:off x="5762089" y="4265684"/>
              <a:ext cx="1739215" cy="768182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3CB4AFD9-E8BC-4450-A8AC-51B3EF4F0D22}"/>
                </a:ext>
              </a:extLst>
            </p:cNvPr>
            <p:cNvSpPr txBox="1"/>
            <p:nvPr/>
          </p:nvSpPr>
          <p:spPr>
            <a:xfrm>
              <a:off x="6416551" y="4116762"/>
              <a:ext cx="35125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rgbClr val="FF0000"/>
                  </a:solidFill>
                </a:rPr>
                <a:t>str</a:t>
              </a:r>
            </a:p>
          </p:txBody>
        </p: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2B0097D0-D83C-4868-A204-7A5D07D865E9}"/>
                </a:ext>
              </a:extLst>
            </p:cNvPr>
            <p:cNvGrpSpPr/>
            <p:nvPr/>
          </p:nvGrpSpPr>
          <p:grpSpPr>
            <a:xfrm>
              <a:off x="3436762" y="3346661"/>
              <a:ext cx="4064542" cy="2246005"/>
              <a:chOff x="3436762" y="3346661"/>
              <a:chExt cx="4064542" cy="2246005"/>
            </a:xfrm>
          </p:grpSpPr>
          <p:grpSp>
            <p:nvGrpSpPr>
              <p:cNvPr id="4" name="Groupe 3">
                <a:extLst>
                  <a:ext uri="{FF2B5EF4-FFF2-40B4-BE49-F238E27FC236}">
                    <a16:creationId xmlns:a16="http://schemas.microsoft.com/office/drawing/2014/main" id="{26693363-8FB3-44C6-AB88-91E2BA6EF6CC}"/>
                  </a:ext>
                </a:extLst>
              </p:cNvPr>
              <p:cNvGrpSpPr/>
              <p:nvPr/>
            </p:nvGrpSpPr>
            <p:grpSpPr>
              <a:xfrm>
                <a:off x="3436762" y="3346661"/>
                <a:ext cx="4064542" cy="2246005"/>
                <a:chOff x="3436762" y="3346661"/>
                <a:chExt cx="4064542" cy="2246005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FE72C962-411E-420B-8D18-526B0AFC975E}"/>
                    </a:ext>
                  </a:extLst>
                </p:cNvPr>
                <p:cNvSpPr/>
                <p:nvPr/>
              </p:nvSpPr>
              <p:spPr>
                <a:xfrm>
                  <a:off x="3436762" y="4824484"/>
                  <a:ext cx="1739215" cy="768182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" name="Groupe 2">
                  <a:extLst>
                    <a:ext uri="{FF2B5EF4-FFF2-40B4-BE49-F238E27FC236}">
                      <a16:creationId xmlns:a16="http://schemas.microsoft.com/office/drawing/2014/main" id="{BBFEC818-5237-4D4B-AF1B-BA547C312736}"/>
                    </a:ext>
                  </a:extLst>
                </p:cNvPr>
                <p:cNvGrpSpPr/>
                <p:nvPr/>
              </p:nvGrpSpPr>
              <p:grpSpPr>
                <a:xfrm>
                  <a:off x="3505112" y="3346661"/>
                  <a:ext cx="3996192" cy="2246005"/>
                  <a:chOff x="3505112" y="3346661"/>
                  <a:chExt cx="3996192" cy="2246005"/>
                </a:xfrm>
              </p:grpSpPr>
              <p:cxnSp>
                <p:nvCxnSpPr>
                  <p:cNvPr id="77" name="Connecteur droit avec flèche 76">
                    <a:extLst>
                      <a:ext uri="{FF2B5EF4-FFF2-40B4-BE49-F238E27FC236}">
                        <a16:creationId xmlns:a16="http://schemas.microsoft.com/office/drawing/2014/main" id="{CB34DFE7-A8C8-4FDB-B98B-0DA01A73630E}"/>
                      </a:ext>
                    </a:extLst>
                  </p:cNvPr>
                  <p:cNvCxnSpPr>
                    <a:cxnSpLocks/>
                    <a:endCxn id="76" idx="0"/>
                  </p:cNvCxnSpPr>
                  <p:nvPr/>
                </p:nvCxnSpPr>
                <p:spPr>
                  <a:xfrm>
                    <a:off x="4557875" y="3346661"/>
                    <a:ext cx="2034301" cy="770101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" name="Groupe 12">
                    <a:extLst>
                      <a:ext uri="{FF2B5EF4-FFF2-40B4-BE49-F238E27FC236}">
                        <a16:creationId xmlns:a16="http://schemas.microsoft.com/office/drawing/2014/main" id="{684E0B25-60E8-4166-B370-2621BD9C329A}"/>
                      </a:ext>
                    </a:extLst>
                  </p:cNvPr>
                  <p:cNvGrpSpPr/>
                  <p:nvPr/>
                </p:nvGrpSpPr>
                <p:grpSpPr>
                  <a:xfrm>
                    <a:off x="4266849" y="3483548"/>
                    <a:ext cx="195578" cy="179279"/>
                    <a:chOff x="7721599" y="1967345"/>
                    <a:chExt cx="221674" cy="203200"/>
                  </a:xfrm>
                </p:grpSpPr>
                <p:cxnSp>
                  <p:nvCxnSpPr>
                    <p:cNvPr id="12" name="Connecteur droit 11">
                      <a:extLst>
                        <a:ext uri="{FF2B5EF4-FFF2-40B4-BE49-F238E27FC236}">
                          <a16:creationId xmlns:a16="http://schemas.microsoft.com/office/drawing/2014/main" id="{D1506CC3-CA7B-4104-9E58-979C9E55A6B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721600" y="1967345"/>
                      <a:ext cx="221673" cy="203200"/>
                    </a:xfrm>
                    <a:prstGeom prst="line">
                      <a:avLst/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Connecteur droit 98">
                      <a:extLst>
                        <a:ext uri="{FF2B5EF4-FFF2-40B4-BE49-F238E27FC236}">
                          <a16:creationId xmlns:a16="http://schemas.microsoft.com/office/drawing/2014/main" id="{AB010567-8130-42DD-BACC-8418055441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721599" y="1967345"/>
                      <a:ext cx="221673" cy="203200"/>
                    </a:xfrm>
                    <a:prstGeom prst="line">
                      <a:avLst/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6F1A5E41-774B-48AA-863D-6961B247137D}"/>
                      </a:ext>
                    </a:extLst>
                  </p:cNvPr>
                  <p:cNvSpPr txBox="1"/>
                  <p:nvPr/>
                </p:nvSpPr>
                <p:spPr>
                  <a:xfrm>
                    <a:off x="3505112" y="4946335"/>
                    <a:ext cx="1670865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square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C00000"/>
                        </a:solidFill>
                      </a:rPr>
                      <a:t>“ World!”</a:t>
                    </a:r>
                  </a:p>
                  <a:p>
                    <a:r>
                      <a:rPr lang="en-US" dirty="0">
                        <a:solidFill>
                          <a:srgbClr val="C00000"/>
                        </a:solidFill>
                      </a:rPr>
                      <a:t>….</a:t>
                    </a:r>
                  </a:p>
                </p:txBody>
              </p:sp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728E67AD-E3A5-4019-9AFF-0281FD9A1C86}"/>
                      </a:ext>
                    </a:extLst>
                  </p:cNvPr>
                  <p:cNvSpPr txBox="1"/>
                  <p:nvPr/>
                </p:nvSpPr>
                <p:spPr>
                  <a:xfrm>
                    <a:off x="5830439" y="4387535"/>
                    <a:ext cx="1670865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square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C00000"/>
                        </a:solidFill>
                      </a:rPr>
                      <a:t>“ Hello World!”</a:t>
                    </a:r>
                  </a:p>
                  <a:p>
                    <a:r>
                      <a:rPr lang="en-US" dirty="0">
                        <a:solidFill>
                          <a:srgbClr val="C00000"/>
                        </a:solidFill>
                      </a:rPr>
                      <a:t>….</a:t>
                    </a:r>
                  </a:p>
                </p:txBody>
              </p:sp>
            </p:grpSp>
          </p:grpSp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0B895E0B-2E8C-4192-9CB7-45597E71D9AE}"/>
                  </a:ext>
                </a:extLst>
              </p:cNvPr>
              <p:cNvSpPr txBox="1"/>
              <p:nvPr/>
            </p:nvSpPr>
            <p:spPr>
              <a:xfrm>
                <a:off x="4091224" y="4675562"/>
                <a:ext cx="351250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rgbClr val="FF0000"/>
                    </a:solidFill>
                  </a:rPr>
                  <a:t>str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373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1CC4E-6AD6-E315-90B3-C48907064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DC682E7-54F2-FA3F-7200-F55C408A02C3}"/>
              </a:ext>
            </a:extLst>
          </p:cNvPr>
          <p:cNvSpPr/>
          <p:nvPr/>
        </p:nvSpPr>
        <p:spPr>
          <a:xfrm>
            <a:off x="2678544" y="2708189"/>
            <a:ext cx="5504874" cy="3648921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FADB7B-625A-7FEB-EF48-E85B451DE435}"/>
              </a:ext>
            </a:extLst>
          </p:cNvPr>
          <p:cNvSpPr txBox="1">
            <a:spLocks/>
          </p:cNvSpPr>
          <p:nvPr/>
        </p:nvSpPr>
        <p:spPr>
          <a:xfrm>
            <a:off x="76200" y="192405"/>
            <a:ext cx="10515600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Smart pointers and the garbage collector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D047D51-5C81-402D-45A9-3E28EB9BAA51}"/>
              </a:ext>
            </a:extLst>
          </p:cNvPr>
          <p:cNvSpPr txBox="1"/>
          <p:nvPr/>
        </p:nvSpPr>
        <p:spPr>
          <a:xfrm>
            <a:off x="4704882" y="1593428"/>
            <a:ext cx="185310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s = “Hello”</a:t>
            </a:r>
          </a:p>
          <a:p>
            <a:r>
              <a:rPr lang="en-US" sz="140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 = s + “ World!”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6EDF356-8BBD-BF21-C308-9406F1E901B1}"/>
              </a:ext>
            </a:extLst>
          </p:cNvPr>
          <p:cNvSpPr txBox="1"/>
          <p:nvPr/>
        </p:nvSpPr>
        <p:spPr>
          <a:xfrm>
            <a:off x="3825702" y="6410004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Random Access Memory (RAM)</a:t>
            </a:r>
            <a:endParaRPr lang="en-GB" b="1" dirty="0">
              <a:solidFill>
                <a:srgbClr val="68A2DB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5448C5B-9F84-4D44-A942-84880CC17C5E}"/>
              </a:ext>
            </a:extLst>
          </p:cNvPr>
          <p:cNvSpPr txBox="1"/>
          <p:nvPr/>
        </p:nvSpPr>
        <p:spPr>
          <a:xfrm>
            <a:off x="3862860" y="738797"/>
            <a:ext cx="3638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C000"/>
                </a:solidFill>
              </a:rPr>
              <a:t>Python has smart pointers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08349941-1566-4497-BF12-086A5BDE5E8D}"/>
              </a:ext>
            </a:extLst>
          </p:cNvPr>
          <p:cNvSpPr txBox="1"/>
          <p:nvPr/>
        </p:nvSpPr>
        <p:spPr>
          <a:xfrm>
            <a:off x="8324644" y="3807847"/>
            <a:ext cx="3892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Memory is automatically freed.</a:t>
            </a:r>
          </a:p>
          <a:p>
            <a:pPr algn="ctr"/>
            <a:r>
              <a:rPr lang="en-GB" b="1" dirty="0">
                <a:solidFill>
                  <a:srgbClr val="FFC000"/>
                </a:solidFill>
              </a:rPr>
              <a:t>That’s smart !</a:t>
            </a: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622F1F3C-5166-A3B6-1AF5-5E6404E0E3D2}"/>
              </a:ext>
            </a:extLst>
          </p:cNvPr>
          <p:cNvCxnSpPr>
            <a:cxnSpLocks/>
          </p:cNvCxnSpPr>
          <p:nvPr/>
        </p:nvCxnSpPr>
        <p:spPr>
          <a:xfrm>
            <a:off x="4370243" y="3365295"/>
            <a:ext cx="0" cy="442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96AB34C-B37B-4EA1-B9AF-B36F7606CE93}"/>
              </a:ext>
            </a:extLst>
          </p:cNvPr>
          <p:cNvSpPr/>
          <p:nvPr/>
        </p:nvSpPr>
        <p:spPr>
          <a:xfrm>
            <a:off x="3436762" y="3048706"/>
            <a:ext cx="4243772" cy="43674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E9B4E51-E190-4FE4-9A40-BC88CD1DB6F6}"/>
              </a:ext>
            </a:extLst>
          </p:cNvPr>
          <p:cNvSpPr txBox="1"/>
          <p:nvPr/>
        </p:nvSpPr>
        <p:spPr>
          <a:xfrm>
            <a:off x="4704882" y="2697903"/>
            <a:ext cx="174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Python variables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3E3FF9D-32E6-6063-6702-B5B8351C4170}"/>
              </a:ext>
            </a:extLst>
          </p:cNvPr>
          <p:cNvSpPr/>
          <p:nvPr/>
        </p:nvSpPr>
        <p:spPr>
          <a:xfrm>
            <a:off x="3425801" y="3880833"/>
            <a:ext cx="1739215" cy="7681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421913E-5AE4-4737-8ACB-D47861183C5C}"/>
              </a:ext>
            </a:extLst>
          </p:cNvPr>
          <p:cNvSpPr txBox="1"/>
          <p:nvPr/>
        </p:nvSpPr>
        <p:spPr>
          <a:xfrm>
            <a:off x="4080263" y="3731911"/>
            <a:ext cx="351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str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CB23DDB-CBCF-D188-BCAC-EE24F945ECE5}"/>
              </a:ext>
            </a:extLst>
          </p:cNvPr>
          <p:cNvSpPr txBox="1"/>
          <p:nvPr/>
        </p:nvSpPr>
        <p:spPr>
          <a:xfrm>
            <a:off x="4229018" y="301488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2EE86AA-CA64-A40A-5D5C-095D09430CDC}"/>
              </a:ext>
            </a:extLst>
          </p:cNvPr>
          <p:cNvSpPr txBox="1"/>
          <p:nvPr/>
        </p:nvSpPr>
        <p:spPr>
          <a:xfrm>
            <a:off x="3472011" y="3996238"/>
            <a:ext cx="1624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“Hello “</a:t>
            </a:r>
          </a:p>
          <a:p>
            <a:r>
              <a:rPr lang="en-US" dirty="0" err="1"/>
              <a:t>ref_count</a:t>
            </a:r>
            <a:r>
              <a:rPr lang="en-US" dirty="0"/>
              <a:t>  = 1 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F25A4D0-EA3B-4BBB-B6F2-3CD9BA1E7B5C}"/>
              </a:ext>
            </a:extLst>
          </p:cNvPr>
          <p:cNvGrpSpPr/>
          <p:nvPr/>
        </p:nvGrpSpPr>
        <p:grpSpPr>
          <a:xfrm>
            <a:off x="3436762" y="4116762"/>
            <a:ext cx="4064542" cy="1475904"/>
            <a:chOff x="3436762" y="4116762"/>
            <a:chExt cx="4064542" cy="1475904"/>
          </a:xfrm>
        </p:grpSpPr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0B895E0B-2E8C-4192-9CB7-45597E71D9AE}"/>
                </a:ext>
              </a:extLst>
            </p:cNvPr>
            <p:cNvSpPr txBox="1"/>
            <p:nvPr/>
          </p:nvSpPr>
          <p:spPr>
            <a:xfrm>
              <a:off x="4085776" y="4675562"/>
              <a:ext cx="3512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rgbClr val="FF0000"/>
                  </a:solidFill>
                </a:rPr>
                <a:t>str</a:t>
              </a:r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3CB4AFD9-E8BC-4450-A8AC-51B3EF4F0D22}"/>
                </a:ext>
              </a:extLst>
            </p:cNvPr>
            <p:cNvSpPr txBox="1"/>
            <p:nvPr/>
          </p:nvSpPr>
          <p:spPr>
            <a:xfrm>
              <a:off x="6416551" y="4116762"/>
              <a:ext cx="3512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rgbClr val="FF0000"/>
                  </a:solidFill>
                </a:rPr>
                <a:t>str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E72C962-411E-420B-8D18-526B0AFC975E}"/>
                </a:ext>
              </a:extLst>
            </p:cNvPr>
            <p:cNvSpPr/>
            <p:nvPr/>
          </p:nvSpPr>
          <p:spPr>
            <a:xfrm>
              <a:off x="3436762" y="4883144"/>
              <a:ext cx="1739215" cy="70952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F948F74-4E06-4E0E-92C5-C701EC3CDC44}"/>
                </a:ext>
              </a:extLst>
            </p:cNvPr>
            <p:cNvSpPr/>
            <p:nvPr/>
          </p:nvSpPr>
          <p:spPr>
            <a:xfrm>
              <a:off x="5762089" y="4265684"/>
              <a:ext cx="1739215" cy="76818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6F1A5E41-774B-48AA-863D-6961B247137D}"/>
                </a:ext>
              </a:extLst>
            </p:cNvPr>
            <p:cNvSpPr txBox="1"/>
            <p:nvPr/>
          </p:nvSpPr>
          <p:spPr>
            <a:xfrm>
              <a:off x="3505112" y="4946335"/>
              <a:ext cx="167086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“ World!”</a:t>
              </a:r>
            </a:p>
            <a:p>
              <a:r>
                <a:rPr lang="en-US" dirty="0" err="1">
                  <a:solidFill>
                    <a:srgbClr val="C00000"/>
                  </a:solidFill>
                </a:rPr>
                <a:t>ref_count</a:t>
              </a:r>
              <a:r>
                <a:rPr lang="en-US" dirty="0">
                  <a:solidFill>
                    <a:srgbClr val="C00000"/>
                  </a:solidFill>
                </a:rPr>
                <a:t>  = 0 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728E67AD-E3A5-4019-9AFF-0281FD9A1C86}"/>
                </a:ext>
              </a:extLst>
            </p:cNvPr>
            <p:cNvSpPr txBox="1"/>
            <p:nvPr/>
          </p:nvSpPr>
          <p:spPr>
            <a:xfrm>
              <a:off x="5830439" y="4387535"/>
              <a:ext cx="167086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“ Hello World!”</a:t>
              </a:r>
            </a:p>
            <a:p>
              <a:r>
                <a:rPr lang="en-US" dirty="0" err="1">
                  <a:solidFill>
                    <a:srgbClr val="C00000"/>
                  </a:solidFill>
                </a:rPr>
                <a:t>ref_count</a:t>
              </a:r>
              <a:r>
                <a:rPr lang="en-US" dirty="0">
                  <a:solidFill>
                    <a:srgbClr val="C00000"/>
                  </a:solidFill>
                </a:rPr>
                <a:t>  = 1 </a:t>
              </a:r>
            </a:p>
          </p:txBody>
        </p:sp>
      </p:grp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2227E7A1-A74C-4253-A497-05FA509EB218}"/>
              </a:ext>
            </a:extLst>
          </p:cNvPr>
          <p:cNvCxnSpPr/>
          <p:nvPr/>
        </p:nvCxnSpPr>
        <p:spPr>
          <a:xfrm flipV="1">
            <a:off x="3245224" y="4814061"/>
            <a:ext cx="2088776" cy="805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18212D8-D110-4042-AAD7-E883D1BA066A}"/>
              </a:ext>
            </a:extLst>
          </p:cNvPr>
          <p:cNvCxnSpPr/>
          <p:nvPr/>
        </p:nvCxnSpPr>
        <p:spPr>
          <a:xfrm flipV="1">
            <a:off x="3182471" y="3870410"/>
            <a:ext cx="2088776" cy="805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FCE6BB69-C64C-4C65-85F6-873C289FF856}"/>
              </a:ext>
            </a:extLst>
          </p:cNvPr>
          <p:cNvGrpSpPr/>
          <p:nvPr/>
        </p:nvGrpSpPr>
        <p:grpSpPr>
          <a:xfrm>
            <a:off x="4266849" y="3346661"/>
            <a:ext cx="2325327" cy="1297946"/>
            <a:chOff x="4266849" y="3346661"/>
            <a:chExt cx="2325327" cy="1297946"/>
          </a:xfrm>
        </p:grpSpPr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CB34DFE7-A8C8-4FDB-B98B-0DA01A73630E}"/>
                </a:ext>
              </a:extLst>
            </p:cNvPr>
            <p:cNvCxnSpPr>
              <a:cxnSpLocks/>
              <a:endCxn id="76" idx="0"/>
            </p:cNvCxnSpPr>
            <p:nvPr/>
          </p:nvCxnSpPr>
          <p:spPr>
            <a:xfrm>
              <a:off x="4557875" y="3346661"/>
              <a:ext cx="2034301" cy="77010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684E0B25-60E8-4166-B370-2621BD9C329A}"/>
                </a:ext>
              </a:extLst>
            </p:cNvPr>
            <p:cNvGrpSpPr/>
            <p:nvPr/>
          </p:nvGrpSpPr>
          <p:grpSpPr>
            <a:xfrm>
              <a:off x="4266849" y="3483548"/>
              <a:ext cx="195578" cy="179279"/>
              <a:chOff x="7721599" y="1967345"/>
              <a:chExt cx="221674" cy="203200"/>
            </a:xfrm>
          </p:grpSpPr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D1506CC3-CA7B-4104-9E58-979C9E55A6BA}"/>
                  </a:ext>
                </a:extLst>
              </p:cNvPr>
              <p:cNvCxnSpPr/>
              <p:nvPr/>
            </p:nvCxnSpPr>
            <p:spPr>
              <a:xfrm flipV="1">
                <a:off x="7721600" y="1967345"/>
                <a:ext cx="221673" cy="203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AB010567-8130-42DD-BACC-841805544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1599" y="1967345"/>
                <a:ext cx="221673" cy="203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D69D42EC-4C83-4B27-A422-F4395A412458}"/>
                </a:ext>
              </a:extLst>
            </p:cNvPr>
            <p:cNvSpPr txBox="1"/>
            <p:nvPr/>
          </p:nvSpPr>
          <p:spPr>
            <a:xfrm>
              <a:off x="4856630" y="4275275"/>
              <a:ext cx="2492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0</a:t>
              </a:r>
              <a:endParaRPr lang="en-GB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1BE9D192-13BD-4DA2-9BDE-016AF137E78F}"/>
                </a:ext>
              </a:extLst>
            </p:cNvPr>
            <p:cNvCxnSpPr/>
            <p:nvPr/>
          </p:nvCxnSpPr>
          <p:spPr>
            <a:xfrm flipV="1">
              <a:off x="4704882" y="4387535"/>
              <a:ext cx="207777" cy="1486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979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1CC4E-6AD6-E315-90B3-C48907064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DC682E7-54F2-FA3F-7200-F55C408A02C3}"/>
              </a:ext>
            </a:extLst>
          </p:cNvPr>
          <p:cNvSpPr/>
          <p:nvPr/>
        </p:nvSpPr>
        <p:spPr>
          <a:xfrm>
            <a:off x="2678545" y="2679374"/>
            <a:ext cx="5504874" cy="3648921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6AB34C-B37B-4EA1-B9AF-B36F7606CE93}"/>
              </a:ext>
            </a:extLst>
          </p:cNvPr>
          <p:cNvSpPr/>
          <p:nvPr/>
        </p:nvSpPr>
        <p:spPr>
          <a:xfrm>
            <a:off x="3436762" y="3048706"/>
            <a:ext cx="4243772" cy="43674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FADB7B-625A-7FEB-EF48-E85B451DE435}"/>
              </a:ext>
            </a:extLst>
          </p:cNvPr>
          <p:cNvSpPr txBox="1">
            <a:spLocks/>
          </p:cNvSpPr>
          <p:nvPr/>
        </p:nvSpPr>
        <p:spPr>
          <a:xfrm>
            <a:off x="76200" y="192405"/>
            <a:ext cx="10515600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Smart pointers and the garbage collector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6EDF356-8BBD-BF21-C308-9406F1E901B1}"/>
              </a:ext>
            </a:extLst>
          </p:cNvPr>
          <p:cNvSpPr txBox="1"/>
          <p:nvPr/>
        </p:nvSpPr>
        <p:spPr>
          <a:xfrm>
            <a:off x="3825702" y="6410004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Random Access Memory (RAM)</a:t>
            </a:r>
            <a:endParaRPr lang="en-GB" b="1" dirty="0">
              <a:solidFill>
                <a:srgbClr val="68A2DB"/>
              </a:solidFill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CB23DDB-CBCF-D188-BCAC-EE24F945ECE5}"/>
              </a:ext>
            </a:extLst>
          </p:cNvPr>
          <p:cNvSpPr txBox="1"/>
          <p:nvPr/>
        </p:nvSpPr>
        <p:spPr>
          <a:xfrm>
            <a:off x="4229018" y="301488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622F1F3C-5166-A3B6-1AF5-5E6404E0E3D2}"/>
              </a:ext>
            </a:extLst>
          </p:cNvPr>
          <p:cNvCxnSpPr>
            <a:cxnSpLocks/>
          </p:cNvCxnSpPr>
          <p:nvPr/>
        </p:nvCxnSpPr>
        <p:spPr>
          <a:xfrm>
            <a:off x="4370243" y="3365295"/>
            <a:ext cx="0" cy="442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AE9B4E51-E190-4FE4-9A40-BC88CD1DB6F6}"/>
              </a:ext>
            </a:extLst>
          </p:cNvPr>
          <p:cNvSpPr txBox="1"/>
          <p:nvPr/>
        </p:nvSpPr>
        <p:spPr>
          <a:xfrm>
            <a:off x="4704882" y="2697903"/>
            <a:ext cx="174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Python variables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5448C5B-9F84-4D44-A942-84880CC17C5E}"/>
              </a:ext>
            </a:extLst>
          </p:cNvPr>
          <p:cNvSpPr txBox="1"/>
          <p:nvPr/>
        </p:nvSpPr>
        <p:spPr>
          <a:xfrm>
            <a:off x="3183689" y="1604366"/>
            <a:ext cx="4749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C000"/>
                </a:solidFill>
              </a:rPr>
              <a:t>In some cases this does not work</a:t>
            </a:r>
          </a:p>
          <a:p>
            <a:pPr algn="ctr"/>
            <a:r>
              <a:rPr lang="en-GB" sz="2400" b="1" dirty="0"/>
              <a:t>(circular references)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3E3FF9D-32E6-6063-6702-B5B8351C4170}"/>
              </a:ext>
            </a:extLst>
          </p:cNvPr>
          <p:cNvSpPr/>
          <p:nvPr/>
        </p:nvSpPr>
        <p:spPr>
          <a:xfrm>
            <a:off x="3425801" y="3880833"/>
            <a:ext cx="1739215" cy="7681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421913E-5AE4-4737-8ACB-D47861183C5C}"/>
              </a:ext>
            </a:extLst>
          </p:cNvPr>
          <p:cNvSpPr txBox="1"/>
          <p:nvPr/>
        </p:nvSpPr>
        <p:spPr>
          <a:xfrm>
            <a:off x="4080263" y="373191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err="1"/>
              <a:t>obj</a:t>
            </a:r>
            <a:endParaRPr lang="en-GB" sz="1200" b="1" dirty="0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08349941-1566-4497-BF12-086A5BDE5E8D}"/>
              </a:ext>
            </a:extLst>
          </p:cNvPr>
          <p:cNvSpPr txBox="1"/>
          <p:nvPr/>
        </p:nvSpPr>
        <p:spPr>
          <a:xfrm>
            <a:off x="8248560" y="2824100"/>
            <a:ext cx="38921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Memory is not automatically freed</a:t>
            </a:r>
          </a:p>
          <a:p>
            <a:pPr algn="ctr"/>
            <a:r>
              <a:rPr lang="en-GB" b="1" dirty="0">
                <a:solidFill>
                  <a:srgbClr val="FFC000"/>
                </a:solidFill>
              </a:rPr>
              <a:t>This is why python has a</a:t>
            </a:r>
          </a:p>
          <a:p>
            <a:pPr algn="ctr"/>
            <a:endParaRPr lang="en-GB" b="1" dirty="0">
              <a:solidFill>
                <a:srgbClr val="FFC000"/>
              </a:solidFill>
            </a:endParaRPr>
          </a:p>
          <a:p>
            <a:pPr algn="ctr"/>
            <a:r>
              <a:rPr lang="en-GB" b="1" dirty="0"/>
              <a:t>GARBAGE COLLECTOR</a:t>
            </a:r>
          </a:p>
          <a:p>
            <a:pPr algn="ctr"/>
            <a:endParaRPr lang="en-GB" b="1" dirty="0"/>
          </a:p>
          <a:p>
            <a:pPr algn="ctr"/>
            <a:r>
              <a:rPr lang="en-GB" b="1" dirty="0">
                <a:solidFill>
                  <a:srgbClr val="FFC000"/>
                </a:solidFill>
              </a:rPr>
              <a:t>That periodically checks the memory for the presence of such cases and frees them if needed</a:t>
            </a:r>
          </a:p>
          <a:p>
            <a:pPr algn="ctr"/>
            <a:endParaRPr lang="en-GB" b="1" dirty="0">
              <a:solidFill>
                <a:srgbClr val="FFC000"/>
              </a:solidFill>
            </a:endParaRPr>
          </a:p>
          <a:p>
            <a:pPr algn="ctr"/>
            <a:r>
              <a:rPr lang="en-GB" b="1" dirty="0"/>
              <a:t>WHICH REDUCES PERFORMANCES</a:t>
            </a:r>
          </a:p>
          <a:p>
            <a:pPr algn="ctr"/>
            <a:endParaRPr lang="en-GB" b="1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E72C962-411E-420B-8D18-526B0AFC975E}"/>
              </a:ext>
            </a:extLst>
          </p:cNvPr>
          <p:cNvSpPr/>
          <p:nvPr/>
        </p:nvSpPr>
        <p:spPr>
          <a:xfrm>
            <a:off x="3425801" y="5242498"/>
            <a:ext cx="1739215" cy="76818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0B895E0B-2E8C-4192-9CB7-45597E71D9AE}"/>
              </a:ext>
            </a:extLst>
          </p:cNvPr>
          <p:cNvSpPr txBox="1"/>
          <p:nvPr/>
        </p:nvSpPr>
        <p:spPr>
          <a:xfrm>
            <a:off x="4091224" y="509357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err="1"/>
              <a:t>obj</a:t>
            </a:r>
            <a:endParaRPr lang="en-GB" sz="1200" b="1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F948F74-4E06-4E0E-92C5-C701EC3CDC44}"/>
              </a:ext>
            </a:extLst>
          </p:cNvPr>
          <p:cNvSpPr/>
          <p:nvPr/>
        </p:nvSpPr>
        <p:spPr>
          <a:xfrm>
            <a:off x="5762089" y="4265684"/>
            <a:ext cx="1739215" cy="76818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CB4AFD9-E8BC-4450-A8AC-51B3EF4F0D22}"/>
              </a:ext>
            </a:extLst>
          </p:cNvPr>
          <p:cNvSpPr txBox="1"/>
          <p:nvPr/>
        </p:nvSpPr>
        <p:spPr>
          <a:xfrm>
            <a:off x="6416551" y="4116762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err="1"/>
              <a:t>obj</a:t>
            </a:r>
            <a:endParaRPr lang="en-GB" sz="1200" b="1" dirty="0"/>
          </a:p>
          <a:p>
            <a:endParaRPr lang="en-GB" sz="12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53DEA38-E05C-4256-ADB4-16EDE141AA79}"/>
              </a:ext>
            </a:extLst>
          </p:cNvPr>
          <p:cNvSpPr txBox="1"/>
          <p:nvPr/>
        </p:nvSpPr>
        <p:spPr>
          <a:xfrm>
            <a:off x="3529170" y="4108997"/>
            <a:ext cx="12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 count: 2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DD2A3C7-CCC5-41CB-AB63-1740E4F21B40}"/>
              </a:ext>
            </a:extLst>
          </p:cNvPr>
          <p:cNvGrpSpPr/>
          <p:nvPr/>
        </p:nvGrpSpPr>
        <p:grpSpPr>
          <a:xfrm>
            <a:off x="4266849" y="3483548"/>
            <a:ext cx="717408" cy="1000021"/>
            <a:chOff x="4266849" y="3483548"/>
            <a:chExt cx="717408" cy="1000021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7023945-2A98-49BE-BDC9-6F7075B6C9D2}"/>
                </a:ext>
              </a:extLst>
            </p:cNvPr>
            <p:cNvCxnSpPr/>
            <p:nvPr/>
          </p:nvCxnSpPr>
          <p:spPr>
            <a:xfrm flipV="1">
              <a:off x="4528886" y="4211823"/>
              <a:ext cx="193414" cy="17188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D3398908-0384-4581-A6D0-112834CDA3A6}"/>
                </a:ext>
              </a:extLst>
            </p:cNvPr>
            <p:cNvGrpSpPr/>
            <p:nvPr/>
          </p:nvGrpSpPr>
          <p:grpSpPr>
            <a:xfrm>
              <a:off x="4266849" y="3483548"/>
              <a:ext cx="717408" cy="1000021"/>
              <a:chOff x="4266849" y="3483548"/>
              <a:chExt cx="717408" cy="1000021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684E0B25-60E8-4166-B370-2621BD9C329A}"/>
                  </a:ext>
                </a:extLst>
              </p:cNvPr>
              <p:cNvGrpSpPr/>
              <p:nvPr/>
            </p:nvGrpSpPr>
            <p:grpSpPr>
              <a:xfrm>
                <a:off x="4266849" y="3483548"/>
                <a:ext cx="195578" cy="179279"/>
                <a:chOff x="7721599" y="1967345"/>
                <a:chExt cx="221674" cy="203200"/>
              </a:xfrm>
            </p:grpSpPr>
            <p:cxnSp>
              <p:nvCxnSpPr>
                <p:cNvPr id="12" name="Connecteur droit 11">
                  <a:extLst>
                    <a:ext uri="{FF2B5EF4-FFF2-40B4-BE49-F238E27FC236}">
                      <a16:creationId xmlns:a16="http://schemas.microsoft.com/office/drawing/2014/main" id="{D1506CC3-CA7B-4104-9E58-979C9E55A6BA}"/>
                    </a:ext>
                  </a:extLst>
                </p:cNvPr>
                <p:cNvCxnSpPr/>
                <p:nvPr/>
              </p:nvCxnSpPr>
              <p:spPr>
                <a:xfrm flipV="1">
                  <a:off x="7721600" y="1967345"/>
                  <a:ext cx="221673" cy="203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necteur droit 98">
                  <a:extLst>
                    <a:ext uri="{FF2B5EF4-FFF2-40B4-BE49-F238E27FC236}">
                      <a16:creationId xmlns:a16="http://schemas.microsoft.com/office/drawing/2014/main" id="{AB010567-8130-42DD-BACC-8418055441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21599" y="1967345"/>
                  <a:ext cx="221673" cy="203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47447D8-861D-4B28-99E1-E33C2DF2CF2E}"/>
                  </a:ext>
                </a:extLst>
              </p:cNvPr>
              <p:cNvSpPr txBox="1"/>
              <p:nvPr/>
            </p:nvSpPr>
            <p:spPr>
              <a:xfrm>
                <a:off x="4682571" y="41142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</p:grpSp>
      </p:grpSp>
      <p:sp>
        <p:nvSpPr>
          <p:cNvPr id="43" name="ZoneTexte 42">
            <a:extLst>
              <a:ext uri="{FF2B5EF4-FFF2-40B4-BE49-F238E27FC236}">
                <a16:creationId xmlns:a16="http://schemas.microsoft.com/office/drawing/2014/main" id="{5783821B-9AB0-4727-AEF4-2492A165EF18}"/>
              </a:ext>
            </a:extLst>
          </p:cNvPr>
          <p:cNvSpPr txBox="1"/>
          <p:nvPr/>
        </p:nvSpPr>
        <p:spPr>
          <a:xfrm>
            <a:off x="4485632" y="1164771"/>
            <a:ext cx="1853105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del s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D034F79-1CD9-480A-B1EE-9A4050BA6414}"/>
              </a:ext>
            </a:extLst>
          </p:cNvPr>
          <p:cNvCxnSpPr>
            <a:cxnSpLocks/>
          </p:cNvCxnSpPr>
          <p:nvPr/>
        </p:nvCxnSpPr>
        <p:spPr>
          <a:xfrm>
            <a:off x="5306241" y="4268694"/>
            <a:ext cx="331359" cy="309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221F0209-C7E2-4543-9B2F-EA18A4B753CC}"/>
              </a:ext>
            </a:extLst>
          </p:cNvPr>
          <p:cNvCxnSpPr>
            <a:cxnSpLocks/>
          </p:cNvCxnSpPr>
          <p:nvPr/>
        </p:nvCxnSpPr>
        <p:spPr>
          <a:xfrm flipH="1">
            <a:off x="5334000" y="5091535"/>
            <a:ext cx="1254656" cy="535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F1E9EC5E-E570-4673-9D41-B279A57B0499}"/>
              </a:ext>
            </a:extLst>
          </p:cNvPr>
          <p:cNvCxnSpPr>
            <a:cxnSpLocks/>
          </p:cNvCxnSpPr>
          <p:nvPr/>
        </p:nvCxnSpPr>
        <p:spPr>
          <a:xfrm flipH="1" flipV="1">
            <a:off x="4266849" y="4730421"/>
            <a:ext cx="9141" cy="303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4DB38C87-23BB-4042-A4D4-7E5B0135F3C2}"/>
              </a:ext>
            </a:extLst>
          </p:cNvPr>
          <p:cNvSpPr/>
          <p:nvPr/>
        </p:nvSpPr>
        <p:spPr>
          <a:xfrm>
            <a:off x="9447248" y="356303"/>
            <a:ext cx="765640" cy="326535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algn="ctr"/>
            <a:r>
              <a:rPr lang="en-GB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20113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1CC4E-6AD6-E315-90B3-C48907064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6795B6D-917D-4522-9AF3-CAA1A15A03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21" t="18794" r="12413" b="18603"/>
          <a:stretch/>
        </p:blipFill>
        <p:spPr>
          <a:xfrm>
            <a:off x="2369643" y="2405502"/>
            <a:ext cx="934803" cy="78377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EFADB7B-625A-7FEB-EF48-E85B451DE435}"/>
              </a:ext>
            </a:extLst>
          </p:cNvPr>
          <p:cNvSpPr txBox="1">
            <a:spLocks/>
          </p:cNvSpPr>
          <p:nvPr/>
        </p:nvSpPr>
        <p:spPr>
          <a:xfrm>
            <a:off x="76200" y="192405"/>
            <a:ext cx="10515600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The smartness conservation principle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B20D53-80AE-41A2-BE58-B0B868915FCF}"/>
              </a:ext>
            </a:extLst>
          </p:cNvPr>
          <p:cNvSpPr txBox="1"/>
          <p:nvPr/>
        </p:nvSpPr>
        <p:spPr>
          <a:xfrm>
            <a:off x="148046" y="853439"/>
            <a:ext cx="10815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C000"/>
                </a:solidFill>
              </a:rPr>
              <a:t>The quality of the final result is directly proportional to the amount of smartness used to produce it.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19D33CE-1C20-407E-B9B2-55D2A78368B3}"/>
              </a:ext>
            </a:extLst>
          </p:cNvPr>
          <p:cNvSpPr txBox="1"/>
          <p:nvPr/>
        </p:nvSpPr>
        <p:spPr>
          <a:xfrm>
            <a:off x="2158093" y="1470926"/>
            <a:ext cx="7428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/>
              <a:t>The Fazzini corollary (still top secret do not talk about it with anyone)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E7274BED-CDFE-4332-AF29-BC9AFC736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889081"/>
              </p:ext>
            </p:extLst>
          </p:nvPr>
        </p:nvGraphicFramePr>
        <p:xfrm>
          <a:off x="1288412" y="3426823"/>
          <a:ext cx="9675224" cy="3061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8806">
                  <a:extLst>
                    <a:ext uri="{9D8B030D-6E8A-4147-A177-3AD203B41FA5}">
                      <a16:colId xmlns:a16="http://schemas.microsoft.com/office/drawing/2014/main" val="2053135057"/>
                    </a:ext>
                  </a:extLst>
                </a:gridCol>
                <a:gridCol w="2418806">
                  <a:extLst>
                    <a:ext uri="{9D8B030D-6E8A-4147-A177-3AD203B41FA5}">
                      <a16:colId xmlns:a16="http://schemas.microsoft.com/office/drawing/2014/main" val="2019094004"/>
                    </a:ext>
                  </a:extLst>
                </a:gridCol>
                <a:gridCol w="2418806">
                  <a:extLst>
                    <a:ext uri="{9D8B030D-6E8A-4147-A177-3AD203B41FA5}">
                      <a16:colId xmlns:a16="http://schemas.microsoft.com/office/drawing/2014/main" val="1389141267"/>
                    </a:ext>
                  </a:extLst>
                </a:gridCol>
                <a:gridCol w="2418806">
                  <a:extLst>
                    <a:ext uri="{9D8B030D-6E8A-4147-A177-3AD203B41FA5}">
                      <a16:colId xmlns:a16="http://schemas.microsoft.com/office/drawing/2014/main" val="438858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Pointer Smartness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Programmer Smartness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Program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Program stability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618905"/>
                  </a:ext>
                </a:extLst>
              </a:tr>
              <a:tr h="85271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218150"/>
                  </a:ext>
                </a:extLst>
              </a:tr>
              <a:tr h="93181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405501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223134"/>
                  </a:ext>
                </a:extLst>
              </a:tr>
            </a:tbl>
          </a:graphicData>
        </a:graphic>
      </p:graphicFrame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E76F61F3-7763-42D4-868E-CE9A748A418E}"/>
              </a:ext>
            </a:extLst>
          </p:cNvPr>
          <p:cNvSpPr/>
          <p:nvPr/>
        </p:nvSpPr>
        <p:spPr>
          <a:xfrm rot="18499632">
            <a:off x="1607521" y="2525729"/>
            <a:ext cx="648684" cy="312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8464868-419B-4DDF-A11A-FF3601F90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783" y="2184804"/>
            <a:ext cx="1173315" cy="117331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48F52CA-FD7B-4BD9-883B-61D9DC8E37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21" t="18794" r="12413" b="18603"/>
          <a:stretch/>
        </p:blipFill>
        <p:spPr>
          <a:xfrm>
            <a:off x="5191221" y="2379575"/>
            <a:ext cx="934803" cy="78377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EA034BC-10CC-4B6A-A593-3BC059629B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21" t="18794" r="12413" b="18603"/>
          <a:stretch/>
        </p:blipFill>
        <p:spPr>
          <a:xfrm>
            <a:off x="2289894" y="4046608"/>
            <a:ext cx="346203" cy="29026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3F7A7AE-AA3D-486B-9D76-9E2A02A196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21" t="18794" r="12413" b="18603"/>
          <a:stretch/>
        </p:blipFill>
        <p:spPr>
          <a:xfrm>
            <a:off x="4570507" y="3874216"/>
            <a:ext cx="763493" cy="64014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9E6553C-A64D-4A14-BDB6-32BA6DD0B7E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71150" y="3970972"/>
            <a:ext cx="585450" cy="48574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0D9A48F-B96D-4099-BF4B-2F8D464E142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CF0F9"/>
              </a:clrFrom>
              <a:clrTo>
                <a:srgbClr val="ECF0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618" y="3707695"/>
            <a:ext cx="1459773" cy="973182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DC5FCB2-10AD-464C-8DCE-F6948EF006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21" t="18794" r="12413" b="18603"/>
          <a:stretch/>
        </p:blipFill>
        <p:spPr>
          <a:xfrm>
            <a:off x="2257660" y="4791803"/>
            <a:ext cx="775523" cy="650226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0A5EED84-1C52-4DD8-BED7-8238681952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21" t="18794" r="12413" b="18603"/>
          <a:stretch/>
        </p:blipFill>
        <p:spPr>
          <a:xfrm>
            <a:off x="4797514" y="4957354"/>
            <a:ext cx="393707" cy="330098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5EBA326B-B7C6-4596-8E2F-53D754FDDFB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CF0F9"/>
              </a:clrFrom>
              <a:clrTo>
                <a:srgbClr val="ECF0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726" y="4672177"/>
            <a:ext cx="1459773" cy="97318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62E8092-69F4-43A2-AF5F-EE52BC315FF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61329" y="4720188"/>
            <a:ext cx="1148024" cy="76688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5500FA7D-BCBB-449E-AADC-11D52EC76D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21" t="18794" r="12413" b="18603"/>
          <a:stretch/>
        </p:blipFill>
        <p:spPr>
          <a:xfrm>
            <a:off x="4570507" y="5734046"/>
            <a:ext cx="775523" cy="650226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93A68A39-3522-429D-B140-A5C9B53F6A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21" t="18794" r="12413" b="18603"/>
          <a:stretch/>
        </p:blipFill>
        <p:spPr>
          <a:xfrm>
            <a:off x="2257660" y="5734046"/>
            <a:ext cx="775523" cy="650226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A0687123-4588-456A-B653-7CEBE2581A7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42616" y="5876583"/>
            <a:ext cx="585450" cy="48574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CD7B1E2-B29E-4BF9-A47B-D9714076DC7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CF0F9"/>
              </a:clrFrom>
              <a:clrTo>
                <a:srgbClr val="ECF0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578" y="5583408"/>
            <a:ext cx="1459773" cy="9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3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18B9747-0FBA-4817-96A9-1089A7DFB6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7" b="12212"/>
          <a:stretch/>
        </p:blipFill>
        <p:spPr>
          <a:xfrm>
            <a:off x="0" y="0"/>
            <a:ext cx="12192000" cy="691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70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1CC4E-6AD6-E315-90B3-C48907064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ADB7B-625A-7FEB-EF48-E85B451DE435}"/>
              </a:ext>
            </a:extLst>
          </p:cNvPr>
          <p:cNvSpPr txBox="1">
            <a:spLocks/>
          </p:cNvSpPr>
          <p:nvPr/>
        </p:nvSpPr>
        <p:spPr>
          <a:xfrm>
            <a:off x="76200" y="192405"/>
            <a:ext cx="10515600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Section Summary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3CCDDED-C4C4-446A-9F16-AAF341C95F87}"/>
              </a:ext>
            </a:extLst>
          </p:cNvPr>
          <p:cNvSpPr txBox="1"/>
          <p:nvPr/>
        </p:nvSpPr>
        <p:spPr>
          <a:xfrm>
            <a:off x="398417" y="2335578"/>
            <a:ext cx="1211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In python everything is accessed as an object</a:t>
            </a:r>
          </a:p>
          <a:p>
            <a:endParaRPr lang="en-GB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Objects are stored in memory and automatically deleted when not needed anymore</a:t>
            </a:r>
          </a:p>
          <a:p>
            <a:endParaRPr lang="en-GB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FFC000"/>
                </a:solidFill>
              </a:rPr>
              <a:t>Memory management has a performance cost</a:t>
            </a:r>
          </a:p>
          <a:p>
            <a:endParaRPr lang="en-GB" sz="2400" b="1" dirty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FFC000"/>
                </a:solidFill>
              </a:rPr>
              <a:t>You can have (unwanted) collateral effects when copying and passing variables</a:t>
            </a:r>
          </a:p>
        </p:txBody>
      </p:sp>
    </p:spTree>
    <p:extLst>
      <p:ext uri="{BB962C8B-B14F-4D97-AF65-F5344CB8AC3E}">
        <p14:creationId xmlns:p14="http://schemas.microsoft.com/office/powerpoint/2010/main" val="3347478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759456C-E221-40CB-9074-EC1574459BC6}"/>
              </a:ext>
            </a:extLst>
          </p:cNvPr>
          <p:cNvSpPr txBox="1"/>
          <p:nvPr/>
        </p:nvSpPr>
        <p:spPr>
          <a:xfrm>
            <a:off x="2581833" y="2967335"/>
            <a:ext cx="7028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Using Objects in Python</a:t>
            </a:r>
          </a:p>
        </p:txBody>
      </p:sp>
    </p:spTree>
    <p:extLst>
      <p:ext uri="{BB962C8B-B14F-4D97-AF65-F5344CB8AC3E}">
        <p14:creationId xmlns:p14="http://schemas.microsoft.com/office/powerpoint/2010/main" val="4130838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1B3D-80A2-4EA7-AFC1-3075EC34C87C}"/>
              </a:ext>
            </a:extLst>
          </p:cNvPr>
          <p:cNvSpPr txBox="1">
            <a:spLocks/>
          </p:cNvSpPr>
          <p:nvPr/>
        </p:nvSpPr>
        <p:spPr>
          <a:xfrm>
            <a:off x="307895" y="152653"/>
            <a:ext cx="10515600" cy="809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Key Concepts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16B87CE-5649-4EAF-A053-D2AE81C4B860}"/>
              </a:ext>
            </a:extLst>
          </p:cNvPr>
          <p:cNvSpPr txBox="1"/>
          <p:nvPr/>
        </p:nvSpPr>
        <p:spPr>
          <a:xfrm>
            <a:off x="2955820" y="78693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>
                <a:solidFill>
                  <a:srgbClr val="FFC000"/>
                </a:solidFill>
              </a:rPr>
              <a:t>The best way (in my opinion) to manage object is</a:t>
            </a:r>
          </a:p>
          <a:p>
            <a:pPr algn="ctr"/>
            <a:endParaRPr lang="en-GB" b="1" dirty="0">
              <a:solidFill>
                <a:srgbClr val="FFC000"/>
              </a:solidFill>
            </a:endParaRPr>
          </a:p>
          <a:p>
            <a:pPr algn="ctr"/>
            <a:r>
              <a:rPr lang="en-GB" b="1" dirty="0"/>
              <a:t>To consider that class functions (method) do not have any special way to access class members</a:t>
            </a:r>
            <a:endParaRPr lang="en-GB" sz="1800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33EB92-2F04-4C74-814D-380CEDAF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950" y="2265855"/>
            <a:ext cx="2257740" cy="724001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B287824-E363-4D06-887E-BEAD1DDAF834}"/>
              </a:ext>
            </a:extLst>
          </p:cNvPr>
          <p:cNvSpPr/>
          <p:nvPr/>
        </p:nvSpPr>
        <p:spPr>
          <a:xfrm>
            <a:off x="8452690" y="854791"/>
            <a:ext cx="765640" cy="326535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algn="ctr"/>
            <a:r>
              <a:rPr lang="en-GB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Code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BBF4FC8-8E72-45C0-A5DB-8594D2162EFD}"/>
              </a:ext>
            </a:extLst>
          </p:cNvPr>
          <p:cNvSpPr/>
          <p:nvPr/>
        </p:nvSpPr>
        <p:spPr>
          <a:xfrm>
            <a:off x="1583020" y="3449060"/>
            <a:ext cx="4755027" cy="2834242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96CD16-9857-4589-9521-B228C8E76EA9}"/>
              </a:ext>
            </a:extLst>
          </p:cNvPr>
          <p:cNvSpPr/>
          <p:nvPr/>
        </p:nvSpPr>
        <p:spPr>
          <a:xfrm>
            <a:off x="1950704" y="3809883"/>
            <a:ext cx="3670167" cy="43674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62C1FBA-8E08-4346-81B5-4D74A1699DE8}"/>
              </a:ext>
            </a:extLst>
          </p:cNvPr>
          <p:cNvSpPr txBox="1"/>
          <p:nvPr/>
        </p:nvSpPr>
        <p:spPr>
          <a:xfrm>
            <a:off x="2299219" y="6444021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Random Access Memory (RAM)</a:t>
            </a:r>
            <a:endParaRPr lang="en-GB" b="1" dirty="0">
              <a:solidFill>
                <a:srgbClr val="68A2DB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11AA364-13ED-45E2-8782-A0E9D99DB7B3}"/>
              </a:ext>
            </a:extLst>
          </p:cNvPr>
          <p:cNvSpPr txBox="1"/>
          <p:nvPr/>
        </p:nvSpPr>
        <p:spPr>
          <a:xfrm>
            <a:off x="2044414" y="3842890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ClassWithClassMethod</a:t>
            </a:r>
            <a:endParaRPr lang="en-US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AA30811-4F02-4A1D-BE8A-FC6161E8E917}"/>
              </a:ext>
            </a:extLst>
          </p:cNvPr>
          <p:cNvSpPr txBox="1"/>
          <p:nvPr/>
        </p:nvSpPr>
        <p:spPr>
          <a:xfrm>
            <a:off x="3121296" y="3429000"/>
            <a:ext cx="167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Global variables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46DE651-A99E-4B3B-9B12-031FFC1BD214}"/>
              </a:ext>
            </a:extLst>
          </p:cNvPr>
          <p:cNvGrpSpPr/>
          <p:nvPr/>
        </p:nvGrpSpPr>
        <p:grpSpPr>
          <a:xfrm>
            <a:off x="1924845" y="4579979"/>
            <a:ext cx="1582866" cy="1222550"/>
            <a:chOff x="5460544" y="3456353"/>
            <a:chExt cx="3497226" cy="122255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E714988-EF01-4887-A8BC-FB07E8713B2F}"/>
                </a:ext>
              </a:extLst>
            </p:cNvPr>
            <p:cNvSpPr/>
            <p:nvPr/>
          </p:nvSpPr>
          <p:spPr>
            <a:xfrm>
              <a:off x="5460544" y="3594854"/>
              <a:ext cx="2880816" cy="108404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FAA0D527-E2A5-491E-B6E8-5A7988A316A1}"/>
                </a:ext>
              </a:extLst>
            </p:cNvPr>
            <p:cNvSpPr txBox="1"/>
            <p:nvPr/>
          </p:nvSpPr>
          <p:spPr>
            <a:xfrm>
              <a:off x="5460544" y="3755573"/>
              <a:ext cx="349722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a</a:t>
              </a:r>
            </a:p>
            <a:p>
              <a:r>
                <a:rPr lang="en-US" dirty="0" err="1"/>
                <a:t>change_a</a:t>
              </a:r>
              <a:r>
                <a:rPr lang="en-US" dirty="0"/>
                <a:t>()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70190572-8669-4ED7-AF63-1B06D2F57532}"/>
                </a:ext>
              </a:extLst>
            </p:cNvPr>
            <p:cNvSpPr txBox="1"/>
            <p:nvPr/>
          </p:nvSpPr>
          <p:spPr>
            <a:xfrm>
              <a:off x="6589911" y="3456353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object</a:t>
              </a:r>
            </a:p>
          </p:txBody>
        </p:sp>
      </p:grp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F6526239-47E9-4A12-A12F-5EFFADDE6310}"/>
              </a:ext>
            </a:extLst>
          </p:cNvPr>
          <p:cNvSpPr/>
          <p:nvPr/>
        </p:nvSpPr>
        <p:spPr>
          <a:xfrm>
            <a:off x="8238992" y="4286380"/>
            <a:ext cx="1940063" cy="823595"/>
          </a:xfrm>
          <a:prstGeom prst="roundRect">
            <a:avLst/>
          </a:prstGeom>
          <a:solidFill>
            <a:srgbClr val="63A1DB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49E8D-F17A-475A-AF68-21DC535B3ED0}"/>
              </a:ext>
            </a:extLst>
          </p:cNvPr>
          <p:cNvSpPr/>
          <p:nvPr/>
        </p:nvSpPr>
        <p:spPr>
          <a:xfrm>
            <a:off x="8487194" y="4591996"/>
            <a:ext cx="1445700" cy="436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1A0ADDC-FD5B-4A63-9519-D6805DE3CA40}"/>
              </a:ext>
            </a:extLst>
          </p:cNvPr>
          <p:cNvSpPr txBox="1"/>
          <p:nvPr/>
        </p:nvSpPr>
        <p:spPr>
          <a:xfrm>
            <a:off x="8348189" y="4246630"/>
            <a:ext cx="174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Local variables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94275EF-7070-426B-88EF-2331DD0671B3}"/>
              </a:ext>
            </a:extLst>
          </p:cNvPr>
          <p:cNvSpPr txBox="1"/>
          <p:nvPr/>
        </p:nvSpPr>
        <p:spPr>
          <a:xfrm>
            <a:off x="8753340" y="4615962"/>
            <a:ext cx="29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EE62342-4C43-424D-A56C-48D6F86B89F6}"/>
              </a:ext>
            </a:extLst>
          </p:cNvPr>
          <p:cNvSpPr txBox="1"/>
          <p:nvPr/>
        </p:nvSpPr>
        <p:spPr>
          <a:xfrm>
            <a:off x="8169506" y="5205505"/>
            <a:ext cx="209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68A2DB"/>
                </a:solidFill>
              </a:rPr>
              <a:t>Stack Memory</a:t>
            </a:r>
            <a:endParaRPr lang="en-US" dirty="0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3A0B682-F6D3-413C-AE97-834BC91ADDFA}"/>
              </a:ext>
            </a:extLst>
          </p:cNvPr>
          <p:cNvCxnSpPr>
            <a:cxnSpLocks/>
          </p:cNvCxnSpPr>
          <p:nvPr/>
        </p:nvCxnSpPr>
        <p:spPr>
          <a:xfrm flipH="1">
            <a:off x="6287773" y="4846490"/>
            <a:ext cx="2410820" cy="137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5D00B90-64E8-4B4E-A7D5-027828CA92CC}"/>
              </a:ext>
            </a:extLst>
          </p:cNvPr>
          <p:cNvCxnSpPr>
            <a:cxnSpLocks/>
          </p:cNvCxnSpPr>
          <p:nvPr/>
        </p:nvCxnSpPr>
        <p:spPr>
          <a:xfrm flipH="1">
            <a:off x="2700966" y="4210905"/>
            <a:ext cx="835853" cy="369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88A2E31-9383-4572-8C4B-4AC203062E4D}"/>
              </a:ext>
            </a:extLst>
          </p:cNvPr>
          <p:cNvSpPr/>
          <p:nvPr/>
        </p:nvSpPr>
        <p:spPr>
          <a:xfrm>
            <a:off x="3317838" y="4712289"/>
            <a:ext cx="2880816" cy="10840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5F0121D-B332-4345-8DD1-C207BF70F16C}"/>
              </a:ext>
            </a:extLst>
          </p:cNvPr>
          <p:cNvSpPr txBox="1"/>
          <p:nvPr/>
        </p:nvSpPr>
        <p:spPr>
          <a:xfrm>
            <a:off x="4334372" y="4569491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A510A9E-AEFA-4E89-990C-8650A5B6EFF1}"/>
              </a:ext>
            </a:extLst>
          </p:cNvPr>
          <p:cNvSpPr txBox="1"/>
          <p:nvPr/>
        </p:nvSpPr>
        <p:spPr>
          <a:xfrm>
            <a:off x="3317838" y="4873008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binary representation of </a:t>
            </a:r>
            <a:r>
              <a:rPr lang="en-US" b="1" dirty="0" err="1"/>
              <a:t>i</a:t>
            </a:r>
            <a:endParaRPr lang="en-US" b="1" dirty="0"/>
          </a:p>
          <a:p>
            <a:r>
              <a:rPr lang="en-US" dirty="0"/>
              <a:t>__class__ = int</a:t>
            </a:r>
          </a:p>
          <a:p>
            <a:r>
              <a:rPr lang="en-US" dirty="0"/>
              <a:t>….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AD2EAA1-93CE-481B-A2EC-E550F3E2276B}"/>
              </a:ext>
            </a:extLst>
          </p:cNvPr>
          <p:cNvSpPr txBox="1"/>
          <p:nvPr/>
        </p:nvSpPr>
        <p:spPr>
          <a:xfrm>
            <a:off x="9302664" y="4615962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i</a:t>
            </a:r>
            <a:endParaRPr lang="en-GB" b="1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46FFD68-89DD-4C5D-8ED2-01B16E9C1966}"/>
              </a:ext>
            </a:extLst>
          </p:cNvPr>
          <p:cNvCxnSpPr>
            <a:cxnSpLocks/>
          </p:cNvCxnSpPr>
          <p:nvPr/>
        </p:nvCxnSpPr>
        <p:spPr>
          <a:xfrm flipH="1">
            <a:off x="6287772" y="4948518"/>
            <a:ext cx="3053454" cy="362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CA15E6C7-214F-4ACC-8EAD-C5A7E92D4B7F}"/>
              </a:ext>
            </a:extLst>
          </p:cNvPr>
          <p:cNvSpPr txBox="1"/>
          <p:nvPr/>
        </p:nvSpPr>
        <p:spPr>
          <a:xfrm>
            <a:off x="7638160" y="3529384"/>
            <a:ext cx="3141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This variable are destroyed </a:t>
            </a:r>
          </a:p>
          <a:p>
            <a:pPr algn="ctr"/>
            <a:r>
              <a:rPr lang="en-GB" b="1" dirty="0"/>
              <a:t>when the function returns</a:t>
            </a:r>
          </a:p>
        </p:txBody>
      </p:sp>
    </p:spTree>
    <p:extLst>
      <p:ext uri="{BB962C8B-B14F-4D97-AF65-F5344CB8AC3E}">
        <p14:creationId xmlns:p14="http://schemas.microsoft.com/office/powerpoint/2010/main" val="974798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8C316AEB-957C-4D93-B926-05A5F63BA602}"/>
              </a:ext>
            </a:extLst>
          </p:cNvPr>
          <p:cNvSpPr txBox="1">
            <a:spLocks/>
          </p:cNvSpPr>
          <p:nvPr/>
        </p:nvSpPr>
        <p:spPr>
          <a:xfrm>
            <a:off x="307895" y="152653"/>
            <a:ext cx="10515600" cy="809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Class methods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24002BA-1AE3-4E01-87AC-30C5039DC6D9}"/>
              </a:ext>
            </a:extLst>
          </p:cNvPr>
          <p:cNvSpPr txBox="1"/>
          <p:nvPr/>
        </p:nvSpPr>
        <p:spPr>
          <a:xfrm>
            <a:off x="3263153" y="10390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>
                <a:solidFill>
                  <a:srgbClr val="FFC000"/>
                </a:solidFill>
              </a:rPr>
              <a:t>You can use class methods by using class objects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2451617-82A8-4C12-BE16-B59AC905E742}"/>
              </a:ext>
            </a:extLst>
          </p:cNvPr>
          <p:cNvSpPr txBox="1"/>
          <p:nvPr/>
        </p:nvSpPr>
        <p:spPr>
          <a:xfrm>
            <a:off x="3430950" y="301917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/>
              <a:t>To use class methods  you need to use the </a:t>
            </a:r>
          </a:p>
          <a:p>
            <a:pPr algn="ctr"/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@</a:t>
            </a:r>
            <a:r>
              <a:rPr lang="en-GB" sz="1800" b="1" dirty="0">
                <a:solidFill>
                  <a:schemeClr val="bg1">
                    <a:lumMod val="65000"/>
                  </a:schemeClr>
                </a:solidFill>
              </a:rPr>
              <a:t>classmethod</a:t>
            </a:r>
            <a:r>
              <a:rPr lang="en-GB" sz="1800" b="1" dirty="0"/>
              <a:t> decorator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756E657-A079-4ACD-8A9B-1D7353E98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425" y="1654298"/>
            <a:ext cx="3571846" cy="104407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D5D5BA4-A715-41D5-8796-3920EB4FA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983" y="4070485"/>
            <a:ext cx="3797933" cy="1368867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5E73430-4C9D-4172-A778-E1D492B3572C}"/>
              </a:ext>
            </a:extLst>
          </p:cNvPr>
          <p:cNvSpPr txBox="1"/>
          <p:nvPr/>
        </p:nvSpPr>
        <p:spPr>
          <a:xfrm>
            <a:off x="3430950" y="609511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In general you will rarely need to use calls methods and members  </a:t>
            </a:r>
            <a:r>
              <a:rPr lang="en-GB" b="1" dirty="0"/>
              <a:t>(you are allowed to forget this)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354171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69BF04-703D-4FC2-9FF8-0F74A325D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92" y="0"/>
            <a:ext cx="10515600" cy="732155"/>
          </a:xfrm>
        </p:spPr>
        <p:txBody>
          <a:bodyPr/>
          <a:lstStyle/>
          <a:p>
            <a:pPr algn="ctr"/>
            <a:r>
              <a:rPr lang="en-GB" dirty="0"/>
              <a:t>Outline</a:t>
            </a: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4" name="Zoom de section 3">
                <a:extLst>
                  <a:ext uri="{FF2B5EF4-FFF2-40B4-BE49-F238E27FC236}">
                    <a16:creationId xmlns:a16="http://schemas.microsoft.com/office/drawing/2014/main" id="{603E2751-3F60-45AF-8E82-D26B05CB64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66248626"/>
                  </p:ext>
                </p:extLst>
              </p:nvPr>
            </p:nvGraphicFramePr>
            <p:xfrm>
              <a:off x="3007658" y="1007416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5B0DABE9-FD31-49E5-BD46-0B4EFEBCBCBB}">
                    <psez:zmPr id="{8EB62691-E72F-4E0E-954C-EBFF6D3CED5C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4" name="Zoom de section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03E2751-3F60-45AF-8E82-D26B05CB64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7658" y="1007416"/>
                <a:ext cx="3048000" cy="17145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6" name="Zoom de section 5">
                <a:extLst>
                  <a:ext uri="{FF2B5EF4-FFF2-40B4-BE49-F238E27FC236}">
                    <a16:creationId xmlns:a16="http://schemas.microsoft.com/office/drawing/2014/main" id="{88B78F6B-F40A-4577-9F71-47923ECA2DA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72703515"/>
                  </p:ext>
                </p:extLst>
              </p:nvPr>
            </p:nvGraphicFramePr>
            <p:xfrm>
              <a:off x="6405281" y="1007416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1C18A798-F2FC-4F80-9C19-1FD0C3F0CA3A}">
                    <psez:zmPr id="{E1607015-DBC9-4C20-BFFD-D30CD37298E1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6" name="Zoom de section 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8B78F6B-F40A-4577-9F71-47923ECA2D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05281" y="1007416"/>
                <a:ext cx="3048000" cy="17145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  <p:pic>
        <p:nvPicPr>
          <p:cNvPr id="11" name="Image 10">
            <a:extLst>
              <a:ext uri="{FF2B5EF4-FFF2-40B4-BE49-F238E27FC236}">
                <a16:creationId xmlns:a16="http://schemas.microsoft.com/office/drawing/2014/main" id="{5C906389-9058-4B3D-81EA-DF60E266C41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rcRect l="24640" t="5621" r="24640" b="4445"/>
          <a:stretch/>
        </p:blipFill>
        <p:spPr>
          <a:xfrm>
            <a:off x="838199" y="1169540"/>
            <a:ext cx="1160929" cy="115924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4F0F6A3-9E95-4EEE-AED1-0C2CBFBD67CB}"/>
              </a:ext>
            </a:extLst>
          </p:cNvPr>
          <p:cNvSpPr txBox="1"/>
          <p:nvPr/>
        </p:nvSpPr>
        <p:spPr>
          <a:xfrm>
            <a:off x="781807" y="750792"/>
            <a:ext cx="1217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Warm-Up</a:t>
            </a: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8" name="Zoom de section 7">
                <a:extLst>
                  <a:ext uri="{FF2B5EF4-FFF2-40B4-BE49-F238E27FC236}">
                    <a16:creationId xmlns:a16="http://schemas.microsoft.com/office/drawing/2014/main" id="{1FF6DB24-7E60-4F82-A5A9-E4ACF7746F4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74068835"/>
                  </p:ext>
                </p:extLst>
              </p:nvPr>
            </p:nvGraphicFramePr>
            <p:xfrm>
              <a:off x="3007658" y="2941547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C821B15E-A9E0-4CC5-90A7-D3F5B44CA772}">
                    <psez:zmPr id="{79B4602B-3F15-4095-8861-507F7F58530D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8" name="Zoom de section 7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1FF6DB24-7E60-4F82-A5A9-E4ACF7746F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07658" y="2941547"/>
                <a:ext cx="3048000" cy="17145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0" name="Zoom de section 9">
                <a:extLst>
                  <a:ext uri="{FF2B5EF4-FFF2-40B4-BE49-F238E27FC236}">
                    <a16:creationId xmlns:a16="http://schemas.microsoft.com/office/drawing/2014/main" id="{09546A95-0422-4521-8102-3CA2B01E61F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00398775"/>
                  </p:ext>
                </p:extLst>
              </p:nvPr>
            </p:nvGraphicFramePr>
            <p:xfrm>
              <a:off x="6405281" y="2941547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38C2C92A-8502-454C-B76F-55DBE9104FB4}">
                    <psez:zmPr id="{3C37118A-E91B-436E-85E3-9D2DA21B20FC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0" name="Zoom de section 9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09546A95-0422-4521-8102-3CA2B01E61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05281" y="2941547"/>
                <a:ext cx="3048000" cy="17145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  <p:pic>
        <p:nvPicPr>
          <p:cNvPr id="12" name="Image 11">
            <a:extLst>
              <a:ext uri="{FF2B5EF4-FFF2-40B4-BE49-F238E27FC236}">
                <a16:creationId xmlns:a16="http://schemas.microsoft.com/office/drawing/2014/main" id="{3F848C83-AC19-4B02-94FA-30E17F1FF0A1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937" t="15269" r="3953" b="9608"/>
          <a:stretch/>
        </p:blipFill>
        <p:spPr>
          <a:xfrm>
            <a:off x="838199" y="3285698"/>
            <a:ext cx="1253985" cy="738259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A73D6E5-384D-4A8B-AA1C-FAB3995788AA}"/>
              </a:ext>
            </a:extLst>
          </p:cNvPr>
          <p:cNvSpPr txBox="1"/>
          <p:nvPr/>
        </p:nvSpPr>
        <p:spPr>
          <a:xfrm>
            <a:off x="817569" y="2570630"/>
            <a:ext cx="1202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Work-out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5825A50-CCE3-4F5A-B580-C4A19C4AE31E}"/>
              </a:ext>
            </a:extLst>
          </p:cNvPr>
          <p:cNvSpPr txBox="1"/>
          <p:nvPr/>
        </p:nvSpPr>
        <p:spPr>
          <a:xfrm>
            <a:off x="598392" y="4515971"/>
            <a:ext cx="194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Advanced Topics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8E28D6D9-2F5D-414B-BA38-A9742661688B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62" y="4761740"/>
            <a:ext cx="2487705" cy="2487705"/>
          </a:xfrm>
          <a:prstGeom prst="rect">
            <a:avLst/>
          </a:prstGeom>
        </p:spPr>
      </p:pic>
      <p:sp>
        <p:nvSpPr>
          <p:cNvPr id="20" name="Bulle narrative : ronde 19">
            <a:extLst>
              <a:ext uri="{FF2B5EF4-FFF2-40B4-BE49-F238E27FC236}">
                <a16:creationId xmlns:a16="http://schemas.microsoft.com/office/drawing/2014/main" id="{85C855BF-1090-4282-9E6B-74228E8FB27D}"/>
              </a:ext>
            </a:extLst>
          </p:cNvPr>
          <p:cNvSpPr/>
          <p:nvPr/>
        </p:nvSpPr>
        <p:spPr>
          <a:xfrm>
            <a:off x="1141408" y="4875681"/>
            <a:ext cx="1025630" cy="458260"/>
          </a:xfrm>
          <a:prstGeom prst="wedgeEllipseCallout">
            <a:avLst>
              <a:gd name="adj1" fmla="val -46759"/>
              <a:gd name="adj2" fmla="val 8461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Quack!!</a:t>
            </a: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4" name="Zoom de section 33">
                <a:extLst>
                  <a:ext uri="{FF2B5EF4-FFF2-40B4-BE49-F238E27FC236}">
                    <a16:creationId xmlns:a16="http://schemas.microsoft.com/office/drawing/2014/main" id="{E4BF8922-2CDE-4B62-8797-A5576F296D3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56010832"/>
                  </p:ext>
                </p:extLst>
              </p:nvPr>
            </p:nvGraphicFramePr>
            <p:xfrm>
              <a:off x="2950859" y="5014631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B0238940-EBDF-485E-8ABB-3D7E127680C3}">
                    <psez:zmPr id="{F44CFDEC-FE08-4D3B-AC4D-780169D43FA9}" transitionDur="100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4" name="Zoom de section 33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E4BF8922-2CDE-4B62-8797-A5576F296D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50859" y="5014631"/>
                <a:ext cx="3048000" cy="17145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6" name="Zoom de section 35">
                <a:extLst>
                  <a:ext uri="{FF2B5EF4-FFF2-40B4-BE49-F238E27FC236}">
                    <a16:creationId xmlns:a16="http://schemas.microsoft.com/office/drawing/2014/main" id="{B33AA06D-CB5F-4CD4-8EE9-2DDFB647676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7539403"/>
                  </p:ext>
                </p:extLst>
              </p:nvPr>
            </p:nvGraphicFramePr>
            <p:xfrm>
              <a:off x="6405281" y="5014631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AF587521-E595-43E7-AED6-B6014611317F}">
                    <psez:zmPr id="{97CCF131-BFBF-44F7-9869-AE2B57CA7921}" transitionDur="100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6" name="Zoom de section 35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B33AA06D-CB5F-4CD4-8EE9-2DDFB647676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05281" y="5014631"/>
                <a:ext cx="3048000" cy="17145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0079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1256F-14BA-44FE-B7F3-6350DBC5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95" y="152653"/>
            <a:ext cx="10515600" cy="809977"/>
          </a:xfrm>
        </p:spPr>
        <p:txBody>
          <a:bodyPr/>
          <a:lstStyle/>
          <a:p>
            <a:r>
              <a:rPr lang="en-GB" dirty="0"/>
              <a:t>Accessing Instance variables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2FD31180-15DF-4AB0-80B4-474F1327FF58}"/>
              </a:ext>
            </a:extLst>
          </p:cNvPr>
          <p:cNvSpPr/>
          <p:nvPr/>
        </p:nvSpPr>
        <p:spPr>
          <a:xfrm>
            <a:off x="6893488" y="394375"/>
            <a:ext cx="765640" cy="326535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algn="ctr"/>
            <a:r>
              <a:rPr lang="en-GB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Code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178508D-D914-4A3A-8663-D0BEAB8F5BE1}"/>
              </a:ext>
            </a:extLst>
          </p:cNvPr>
          <p:cNvSpPr txBox="1"/>
          <p:nvPr/>
        </p:nvSpPr>
        <p:spPr>
          <a:xfrm>
            <a:off x="3660843" y="918647"/>
            <a:ext cx="4931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C000"/>
                </a:solidFill>
              </a:rPr>
              <a:t>How can I access instance variables ?</a:t>
            </a:r>
          </a:p>
          <a:p>
            <a:pPr marL="342900" indent="-342900">
              <a:buFontTx/>
              <a:buChar char="-"/>
            </a:pPr>
            <a:r>
              <a:rPr lang="en-GB" sz="2000" b="1" dirty="0"/>
              <a:t>using variables</a:t>
            </a:r>
          </a:p>
          <a:p>
            <a:pPr marL="342900" indent="-342900">
              <a:buFontTx/>
              <a:buChar char="-"/>
            </a:pPr>
            <a:r>
              <a:rPr lang="en-GB" sz="2000" b="1" dirty="0"/>
              <a:t>using             in class members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89C5253-64C6-4ECD-A62F-E076D3E8CF24}"/>
              </a:ext>
            </a:extLst>
          </p:cNvPr>
          <p:cNvSpPr txBox="1"/>
          <p:nvPr/>
        </p:nvSpPr>
        <p:spPr>
          <a:xfrm>
            <a:off x="4737413" y="1600012"/>
            <a:ext cx="60089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b="1" dirty="0"/>
              <a:t>self</a:t>
            </a:r>
            <a:endParaRPr lang="en-GB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C47A245-712C-4826-B0C1-95330BC4C825}"/>
              </a:ext>
            </a:extLst>
          </p:cNvPr>
          <p:cNvSpPr/>
          <p:nvPr/>
        </p:nvSpPr>
        <p:spPr>
          <a:xfrm>
            <a:off x="2503097" y="3445416"/>
            <a:ext cx="3643878" cy="2737357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F0455A-5A28-4961-883F-8C54F2EE1A53}"/>
              </a:ext>
            </a:extLst>
          </p:cNvPr>
          <p:cNvSpPr/>
          <p:nvPr/>
        </p:nvSpPr>
        <p:spPr>
          <a:xfrm>
            <a:off x="3261314" y="3814748"/>
            <a:ext cx="2136724" cy="43674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98CD24-E256-436D-A148-32AC69ABD2A0}"/>
              </a:ext>
            </a:extLst>
          </p:cNvPr>
          <p:cNvSpPr txBox="1"/>
          <p:nvPr/>
        </p:nvSpPr>
        <p:spPr>
          <a:xfrm>
            <a:off x="2657448" y="6265045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Random Access Memory (RAM)</a:t>
            </a:r>
            <a:endParaRPr lang="en-GB" b="1" dirty="0">
              <a:solidFill>
                <a:srgbClr val="68A2DB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A60F10A-D359-4E17-B033-8E4E900BE2F8}"/>
              </a:ext>
            </a:extLst>
          </p:cNvPr>
          <p:cNvSpPr txBox="1"/>
          <p:nvPr/>
        </p:nvSpPr>
        <p:spPr>
          <a:xfrm>
            <a:off x="4053570" y="378093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9170A8C-AFA3-4E24-93D7-A9EA2C943EF0}"/>
              </a:ext>
            </a:extLst>
          </p:cNvPr>
          <p:cNvCxnSpPr>
            <a:cxnSpLocks/>
          </p:cNvCxnSpPr>
          <p:nvPr/>
        </p:nvCxnSpPr>
        <p:spPr>
          <a:xfrm>
            <a:off x="4194795" y="4131337"/>
            <a:ext cx="0" cy="442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DDEE6C97-AD9F-4EA3-A1B7-7F3BF3619F59}"/>
              </a:ext>
            </a:extLst>
          </p:cNvPr>
          <p:cNvSpPr txBox="1"/>
          <p:nvPr/>
        </p:nvSpPr>
        <p:spPr>
          <a:xfrm>
            <a:off x="3426126" y="3429000"/>
            <a:ext cx="167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Global variables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30B728-09A2-4690-9176-721381245A54}"/>
              </a:ext>
            </a:extLst>
          </p:cNvPr>
          <p:cNvSpPr/>
          <p:nvPr/>
        </p:nvSpPr>
        <p:spPr>
          <a:xfrm>
            <a:off x="3250353" y="4646875"/>
            <a:ext cx="1739215" cy="100202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8070878-3A44-4E1F-AC96-4FC315B9B090}"/>
              </a:ext>
            </a:extLst>
          </p:cNvPr>
          <p:cNvSpPr txBox="1"/>
          <p:nvPr/>
        </p:nvSpPr>
        <p:spPr>
          <a:xfrm>
            <a:off x="3904815" y="4497953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err="1"/>
              <a:t>obj</a:t>
            </a:r>
            <a:endParaRPr lang="en-GB" sz="1200" b="1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84C77F-E05B-42A7-B536-FA0ED60A8FD5}"/>
              </a:ext>
            </a:extLst>
          </p:cNvPr>
          <p:cNvSpPr txBox="1"/>
          <p:nvPr/>
        </p:nvSpPr>
        <p:spPr>
          <a:xfrm>
            <a:off x="3320943" y="466035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8D73D462-157B-4425-A6FC-044D29BEA793}"/>
              </a:ext>
            </a:extLst>
          </p:cNvPr>
          <p:cNvSpPr/>
          <p:nvPr/>
        </p:nvSpPr>
        <p:spPr>
          <a:xfrm>
            <a:off x="7212933" y="4686625"/>
            <a:ext cx="1940063" cy="823595"/>
          </a:xfrm>
          <a:prstGeom prst="roundRect">
            <a:avLst/>
          </a:prstGeom>
          <a:solidFill>
            <a:srgbClr val="63A1DB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5D779E-D170-45C9-8CD4-C8583C54B7C0}"/>
              </a:ext>
            </a:extLst>
          </p:cNvPr>
          <p:cNvSpPr/>
          <p:nvPr/>
        </p:nvSpPr>
        <p:spPr>
          <a:xfrm>
            <a:off x="7461135" y="4992241"/>
            <a:ext cx="1445700" cy="436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08B7E40-293E-4C03-92BF-0D8B2ADE9164}"/>
              </a:ext>
            </a:extLst>
          </p:cNvPr>
          <p:cNvSpPr txBox="1"/>
          <p:nvPr/>
        </p:nvSpPr>
        <p:spPr>
          <a:xfrm>
            <a:off x="7322130" y="4646875"/>
            <a:ext cx="174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Local variables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C94A5B2-9AA5-4599-88DD-9DBC2F4A0EDD}"/>
              </a:ext>
            </a:extLst>
          </p:cNvPr>
          <p:cNvSpPr txBox="1"/>
          <p:nvPr/>
        </p:nvSpPr>
        <p:spPr>
          <a:xfrm>
            <a:off x="7727280" y="5016207"/>
            <a:ext cx="65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self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163787F-9F7C-416C-A974-479622D14988}"/>
              </a:ext>
            </a:extLst>
          </p:cNvPr>
          <p:cNvSpPr txBox="1"/>
          <p:nvPr/>
        </p:nvSpPr>
        <p:spPr>
          <a:xfrm>
            <a:off x="7143447" y="5605750"/>
            <a:ext cx="209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68A2DB"/>
                </a:solidFill>
              </a:rPr>
              <a:t>Stack Memory</a:t>
            </a:r>
            <a:endParaRPr lang="en-US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CF18652-943C-4672-80A8-9DB99CE6B4AB}"/>
              </a:ext>
            </a:extLst>
          </p:cNvPr>
          <p:cNvSpPr txBox="1"/>
          <p:nvPr/>
        </p:nvSpPr>
        <p:spPr>
          <a:xfrm>
            <a:off x="8351445" y="502594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i</a:t>
            </a:r>
            <a:endParaRPr lang="en-GB" b="1" dirty="0"/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C9022083-80AB-41CC-9801-8FBCF225A721}"/>
              </a:ext>
            </a:extLst>
          </p:cNvPr>
          <p:cNvCxnSpPr>
            <a:cxnSpLocks/>
          </p:cNvCxnSpPr>
          <p:nvPr/>
        </p:nvCxnSpPr>
        <p:spPr>
          <a:xfrm flipH="1" flipV="1">
            <a:off x="5104599" y="5006335"/>
            <a:ext cx="2217532" cy="141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251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1256F-14BA-44FE-B7F3-6350DBC5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95" y="152653"/>
            <a:ext cx="10515600" cy="809977"/>
          </a:xfrm>
        </p:spPr>
        <p:txBody>
          <a:bodyPr/>
          <a:lstStyle/>
          <a:p>
            <a:r>
              <a:rPr lang="en-GB" dirty="0"/>
              <a:t>Class functions and instance methods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2FD31180-15DF-4AB0-80B4-474F1327FF58}"/>
              </a:ext>
            </a:extLst>
          </p:cNvPr>
          <p:cNvSpPr/>
          <p:nvPr/>
        </p:nvSpPr>
        <p:spPr>
          <a:xfrm>
            <a:off x="9062415" y="394373"/>
            <a:ext cx="765640" cy="326535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algn="ctr"/>
            <a:r>
              <a:rPr lang="en-GB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Code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178508D-D914-4A3A-8663-D0BEAB8F5BE1}"/>
              </a:ext>
            </a:extLst>
          </p:cNvPr>
          <p:cNvSpPr txBox="1"/>
          <p:nvPr/>
        </p:nvSpPr>
        <p:spPr>
          <a:xfrm>
            <a:off x="1819922" y="918647"/>
            <a:ext cx="677229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C000"/>
                </a:solidFill>
              </a:rPr>
              <a:t>Class functions are automatically converted to instance methods</a:t>
            </a:r>
          </a:p>
          <a:p>
            <a:pPr marL="342900" indent="-342900">
              <a:buFontTx/>
              <a:buChar char="-"/>
            </a:pPr>
            <a:r>
              <a:rPr lang="en-GB" sz="2000" b="1" dirty="0"/>
              <a:t>You can call  a function </a:t>
            </a:r>
            <a:r>
              <a:rPr lang="en-GB" sz="2000" b="1" dirty="0">
                <a:highlight>
                  <a:srgbClr val="C0C0C0"/>
                </a:highlight>
              </a:rPr>
              <a:t>f</a:t>
            </a:r>
            <a:r>
              <a:rPr lang="en-GB" sz="2000" b="1" dirty="0"/>
              <a:t> using the class </a:t>
            </a:r>
          </a:p>
          <a:p>
            <a:pPr marL="342900" indent="-342900">
              <a:buFontTx/>
              <a:buChar char="-"/>
            </a:pPr>
            <a:r>
              <a:rPr lang="en-GB" sz="2000" b="1" dirty="0"/>
              <a:t>When you call </a:t>
            </a:r>
            <a:r>
              <a:rPr lang="en-GB" sz="2000" b="1" dirty="0">
                <a:highlight>
                  <a:srgbClr val="C0C0C0"/>
                </a:highlight>
              </a:rPr>
              <a:t>f</a:t>
            </a:r>
            <a:r>
              <a:rPr lang="en-GB" sz="2000" b="1" dirty="0"/>
              <a:t> from an instance of the class </a:t>
            </a:r>
            <a:r>
              <a:rPr lang="en-GB" sz="2000" b="1" dirty="0">
                <a:highlight>
                  <a:srgbClr val="C0C0C0"/>
                </a:highlight>
              </a:rPr>
              <a:t>self</a:t>
            </a:r>
            <a:r>
              <a:rPr lang="en-GB" sz="2000" b="1" dirty="0"/>
              <a:t> is added as first argument</a:t>
            </a:r>
          </a:p>
          <a:p>
            <a:pPr marL="342900" indent="-342900">
              <a:buFontTx/>
              <a:buChar char="-"/>
            </a:pPr>
            <a:r>
              <a:rPr lang="en-GB" sz="2000" b="1" dirty="0">
                <a:highlight>
                  <a:srgbClr val="C0C0C0"/>
                </a:highlight>
              </a:rPr>
              <a:t>__Init__</a:t>
            </a:r>
            <a:r>
              <a:rPr lang="en-GB" sz="2000" b="1" dirty="0"/>
              <a:t> </a:t>
            </a:r>
            <a:r>
              <a:rPr lang="en-GB" sz="2000" b="1" dirty="0">
                <a:solidFill>
                  <a:srgbClr val="FFC000"/>
                </a:solidFill>
              </a:rPr>
              <a:t>is called when an instance is created</a:t>
            </a:r>
          </a:p>
          <a:p>
            <a:pPr marL="342900" indent="-342900">
              <a:buFontTx/>
              <a:buChar char="-"/>
            </a:pPr>
            <a:endParaRPr lang="en-GB" sz="2000" b="1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C47A245-712C-4826-B0C1-95330BC4C825}"/>
              </a:ext>
            </a:extLst>
          </p:cNvPr>
          <p:cNvSpPr/>
          <p:nvPr/>
        </p:nvSpPr>
        <p:spPr>
          <a:xfrm>
            <a:off x="2405850" y="3304943"/>
            <a:ext cx="3971946" cy="2737357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F0455A-5A28-4961-883F-8C54F2EE1A53}"/>
              </a:ext>
            </a:extLst>
          </p:cNvPr>
          <p:cNvSpPr/>
          <p:nvPr/>
        </p:nvSpPr>
        <p:spPr>
          <a:xfrm>
            <a:off x="3492135" y="3674275"/>
            <a:ext cx="2136724" cy="43674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98CD24-E256-436D-A148-32AC69ABD2A0}"/>
              </a:ext>
            </a:extLst>
          </p:cNvPr>
          <p:cNvSpPr txBox="1"/>
          <p:nvPr/>
        </p:nvSpPr>
        <p:spPr>
          <a:xfrm>
            <a:off x="2888269" y="6124572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Random Access Memory (RAM)</a:t>
            </a:r>
            <a:endParaRPr lang="en-GB" b="1" dirty="0">
              <a:solidFill>
                <a:srgbClr val="68A2DB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A60F10A-D359-4E17-B033-8E4E900BE2F8}"/>
              </a:ext>
            </a:extLst>
          </p:cNvPr>
          <p:cNvSpPr txBox="1"/>
          <p:nvPr/>
        </p:nvSpPr>
        <p:spPr>
          <a:xfrm>
            <a:off x="4284391" y="364045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9170A8C-AFA3-4E24-93D7-A9EA2C943EF0}"/>
              </a:ext>
            </a:extLst>
          </p:cNvPr>
          <p:cNvCxnSpPr>
            <a:cxnSpLocks/>
          </p:cNvCxnSpPr>
          <p:nvPr/>
        </p:nvCxnSpPr>
        <p:spPr>
          <a:xfrm>
            <a:off x="4425616" y="3990864"/>
            <a:ext cx="634657" cy="442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DDEE6C97-AD9F-4EA3-A1B7-7F3BF3619F59}"/>
              </a:ext>
            </a:extLst>
          </p:cNvPr>
          <p:cNvSpPr txBox="1"/>
          <p:nvPr/>
        </p:nvSpPr>
        <p:spPr>
          <a:xfrm>
            <a:off x="3656947" y="3288527"/>
            <a:ext cx="167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Global variables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30B728-09A2-4690-9176-721381245A54}"/>
              </a:ext>
            </a:extLst>
          </p:cNvPr>
          <p:cNvSpPr/>
          <p:nvPr/>
        </p:nvSpPr>
        <p:spPr>
          <a:xfrm>
            <a:off x="4508011" y="4583589"/>
            <a:ext cx="1739215" cy="100202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8070878-3A44-4E1F-AC96-4FC315B9B090}"/>
              </a:ext>
            </a:extLst>
          </p:cNvPr>
          <p:cNvSpPr txBox="1"/>
          <p:nvPr/>
        </p:nvSpPr>
        <p:spPr>
          <a:xfrm>
            <a:off x="5233485" y="4319274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D2741BD-7D8C-4F73-B11D-76167EF7ADBC}"/>
              </a:ext>
            </a:extLst>
          </p:cNvPr>
          <p:cNvSpPr txBox="1"/>
          <p:nvPr/>
        </p:nvSpPr>
        <p:spPr>
          <a:xfrm>
            <a:off x="7605616" y="3513810"/>
            <a:ext cx="1500219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class C:</a:t>
            </a:r>
          </a:p>
          <a:p>
            <a:pPr>
              <a:buNone/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def f(self):</a:t>
            </a:r>
          </a:p>
          <a:p>
            <a:pPr>
              <a:buNone/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pass</a:t>
            </a:r>
          </a:p>
          <a:p>
            <a:pPr>
              <a:buNone/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s = C()</a:t>
            </a:r>
          </a:p>
          <a:p>
            <a:pPr>
              <a:buNone/>
            </a:pP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C.f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pPr>
              <a:buNone/>
            </a:pP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s.f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CDA3CEA-7CCD-492A-A8AC-5D2FA70A3592}"/>
              </a:ext>
            </a:extLst>
          </p:cNvPr>
          <p:cNvSpPr txBox="1"/>
          <p:nvPr/>
        </p:nvSpPr>
        <p:spPr>
          <a:xfrm>
            <a:off x="3670481" y="36319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B87FFAA-E64D-4C86-9006-0DEBDC79D855}"/>
              </a:ext>
            </a:extLst>
          </p:cNvPr>
          <p:cNvSpPr/>
          <p:nvPr/>
        </p:nvSpPr>
        <p:spPr>
          <a:xfrm>
            <a:off x="2673496" y="4583589"/>
            <a:ext cx="1739215" cy="100202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87C2B15-3136-4891-BE33-5AB8D070D0E5}"/>
              </a:ext>
            </a:extLst>
          </p:cNvPr>
          <p:cNvSpPr txBox="1"/>
          <p:nvPr/>
        </p:nvSpPr>
        <p:spPr>
          <a:xfrm>
            <a:off x="3327958" y="4434667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type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1D0F04C-48B0-43EC-A45C-BE677121F885}"/>
              </a:ext>
            </a:extLst>
          </p:cNvPr>
          <p:cNvSpPr txBox="1"/>
          <p:nvPr/>
        </p:nvSpPr>
        <p:spPr>
          <a:xfrm>
            <a:off x="2625846" y="4597068"/>
            <a:ext cx="1444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__</a:t>
            </a:r>
            <a:r>
              <a:rPr lang="en-GB" dirty="0" err="1"/>
              <a:t>init</a:t>
            </a:r>
            <a:r>
              <a:rPr lang="en-GB" dirty="0"/>
              <a:t>(self, …)</a:t>
            </a:r>
          </a:p>
          <a:p>
            <a:r>
              <a:rPr lang="en-GB" dirty="0"/>
              <a:t>f(self, …)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412F7B0-A625-4815-8306-24A996F5B810}"/>
              </a:ext>
            </a:extLst>
          </p:cNvPr>
          <p:cNvCxnSpPr>
            <a:cxnSpLocks/>
          </p:cNvCxnSpPr>
          <p:nvPr/>
        </p:nvCxnSpPr>
        <p:spPr>
          <a:xfrm flipH="1">
            <a:off x="3656947" y="3990864"/>
            <a:ext cx="141011" cy="442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24A17235-B279-4D36-A126-E8CD42B4C31C}"/>
              </a:ext>
            </a:extLst>
          </p:cNvPr>
          <p:cNvSpPr/>
          <p:nvPr/>
        </p:nvSpPr>
        <p:spPr>
          <a:xfrm rot="10800000">
            <a:off x="3557070" y="4936505"/>
            <a:ext cx="980012" cy="247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585A35A-FBCA-42E2-9483-5DD179DB141B}"/>
              </a:ext>
            </a:extLst>
          </p:cNvPr>
          <p:cNvSpPr txBox="1"/>
          <p:nvPr/>
        </p:nvSpPr>
        <p:spPr>
          <a:xfrm>
            <a:off x="4539343" y="4550106"/>
            <a:ext cx="1675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__</a:t>
            </a:r>
            <a:r>
              <a:rPr lang="en-GB" dirty="0" err="1"/>
              <a:t>init</a:t>
            </a:r>
            <a:r>
              <a:rPr lang="en-GB" dirty="0"/>
              <a:t>__(self, …)</a:t>
            </a:r>
          </a:p>
          <a:p>
            <a:r>
              <a:rPr lang="en-GB" dirty="0"/>
              <a:t>f(self, …)</a:t>
            </a:r>
          </a:p>
        </p:txBody>
      </p:sp>
      <p:cxnSp>
        <p:nvCxnSpPr>
          <p:cNvPr id="40" name="Connecteur : en arc 39">
            <a:extLst>
              <a:ext uri="{FF2B5EF4-FFF2-40B4-BE49-F238E27FC236}">
                <a16:creationId xmlns:a16="http://schemas.microsoft.com/office/drawing/2014/main" id="{AE448286-AA26-49F8-A02F-A49E9B9CBB9A}"/>
              </a:ext>
            </a:extLst>
          </p:cNvPr>
          <p:cNvCxnSpPr>
            <a:endCxn id="15" idx="2"/>
          </p:cNvCxnSpPr>
          <p:nvPr/>
        </p:nvCxnSpPr>
        <p:spPr>
          <a:xfrm rot="16200000" flipH="1">
            <a:off x="4892981" y="5100972"/>
            <a:ext cx="501011" cy="468266"/>
          </a:xfrm>
          <a:prstGeom prst="curvedConnector3">
            <a:avLst>
              <a:gd name="adj1" fmla="val 1456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92BE70E8-07EC-40E0-9A76-45CDCDC9EA62}"/>
              </a:ext>
            </a:extLst>
          </p:cNvPr>
          <p:cNvSpPr txBox="1"/>
          <p:nvPr/>
        </p:nvSpPr>
        <p:spPr>
          <a:xfrm>
            <a:off x="3859481" y="4904026"/>
            <a:ext cx="498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calls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035489D-4BCB-4748-907A-AD5BCFD7CE85}"/>
              </a:ext>
            </a:extLst>
          </p:cNvPr>
          <p:cNvCxnSpPr/>
          <p:nvPr/>
        </p:nvCxnSpPr>
        <p:spPr>
          <a:xfrm flipH="1">
            <a:off x="5475683" y="4780939"/>
            <a:ext cx="2129933" cy="303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rc 43">
            <a:extLst>
              <a:ext uri="{FF2B5EF4-FFF2-40B4-BE49-F238E27FC236}">
                <a16:creationId xmlns:a16="http://schemas.microsoft.com/office/drawing/2014/main" id="{96A2D309-5308-400D-B860-919C5F35FE45}"/>
              </a:ext>
            </a:extLst>
          </p:cNvPr>
          <p:cNvCxnSpPr>
            <a:cxnSpLocks/>
            <a:endCxn id="15" idx="2"/>
          </p:cNvCxnSpPr>
          <p:nvPr/>
        </p:nvCxnSpPr>
        <p:spPr>
          <a:xfrm rot="5400000">
            <a:off x="5051995" y="5180718"/>
            <a:ext cx="730517" cy="79268"/>
          </a:xfrm>
          <a:prstGeom prst="curvedConnector3">
            <a:avLst>
              <a:gd name="adj1" fmla="val 1300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èche : droite 47">
            <a:extLst>
              <a:ext uri="{FF2B5EF4-FFF2-40B4-BE49-F238E27FC236}">
                <a16:creationId xmlns:a16="http://schemas.microsoft.com/office/drawing/2014/main" id="{CB6E0AE8-B5D4-45A5-A9EA-EDF15BBB3144}"/>
              </a:ext>
            </a:extLst>
          </p:cNvPr>
          <p:cNvSpPr/>
          <p:nvPr/>
        </p:nvSpPr>
        <p:spPr>
          <a:xfrm rot="10800000">
            <a:off x="3975217" y="4644509"/>
            <a:ext cx="624933" cy="247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D108B719-E221-4045-BDD8-077ABB7B12F9}"/>
              </a:ext>
            </a:extLst>
          </p:cNvPr>
          <p:cNvSpPr txBox="1"/>
          <p:nvPr/>
        </p:nvSpPr>
        <p:spPr>
          <a:xfrm>
            <a:off x="4108972" y="4594838"/>
            <a:ext cx="498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calls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73A3B2E5-F397-4048-94A7-B258E6B5A354}"/>
              </a:ext>
            </a:extLst>
          </p:cNvPr>
          <p:cNvCxnSpPr>
            <a:cxnSpLocks/>
          </p:cNvCxnSpPr>
          <p:nvPr/>
        </p:nvCxnSpPr>
        <p:spPr>
          <a:xfrm flipH="1">
            <a:off x="6096000" y="4370537"/>
            <a:ext cx="1791908" cy="351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572209D7-C971-4E30-8952-13381F988CFA}"/>
              </a:ext>
            </a:extLst>
          </p:cNvPr>
          <p:cNvCxnSpPr>
            <a:endCxn id="32" idx="2"/>
          </p:cNvCxnSpPr>
          <p:nvPr/>
        </p:nvCxnSpPr>
        <p:spPr>
          <a:xfrm rot="10800000" flipV="1">
            <a:off x="3348289" y="4573165"/>
            <a:ext cx="4322019" cy="670233"/>
          </a:xfrm>
          <a:prstGeom prst="bentConnector4">
            <a:avLst>
              <a:gd name="adj1" fmla="val 11242"/>
              <a:gd name="adj2" fmla="val 1341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E0519838-A85B-4246-8E91-354ACF8269D1}"/>
              </a:ext>
            </a:extLst>
          </p:cNvPr>
          <p:cNvSpPr txBox="1"/>
          <p:nvPr/>
        </p:nvSpPr>
        <p:spPr>
          <a:xfrm>
            <a:off x="7941421" y="4367184"/>
            <a:ext cx="743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error!!</a:t>
            </a:r>
          </a:p>
        </p:txBody>
      </p:sp>
    </p:spTree>
    <p:extLst>
      <p:ext uri="{BB962C8B-B14F-4D97-AF65-F5344CB8AC3E}">
        <p14:creationId xmlns:p14="http://schemas.microsoft.com/office/powerpoint/2010/main" val="977163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759456C-E221-40CB-9074-EC1574459BC6}"/>
              </a:ext>
            </a:extLst>
          </p:cNvPr>
          <p:cNvSpPr txBox="1"/>
          <p:nvPr/>
        </p:nvSpPr>
        <p:spPr>
          <a:xfrm>
            <a:off x="2581833" y="2967335"/>
            <a:ext cx="7109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Iterators and generators</a:t>
            </a:r>
          </a:p>
        </p:txBody>
      </p:sp>
    </p:spTree>
    <p:extLst>
      <p:ext uri="{BB962C8B-B14F-4D97-AF65-F5344CB8AC3E}">
        <p14:creationId xmlns:p14="http://schemas.microsoft.com/office/powerpoint/2010/main" val="1677370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7096BF4-7875-4DC3-8540-2ACA4E309AB9}"/>
              </a:ext>
            </a:extLst>
          </p:cNvPr>
          <p:cNvSpPr txBox="1"/>
          <p:nvPr/>
        </p:nvSpPr>
        <p:spPr>
          <a:xfrm>
            <a:off x="2581833" y="2967335"/>
            <a:ext cx="7204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Callables</a:t>
            </a:r>
            <a:r>
              <a:rPr lang="en-GB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and decorators</a:t>
            </a:r>
          </a:p>
        </p:txBody>
      </p:sp>
    </p:spTree>
    <p:extLst>
      <p:ext uri="{BB962C8B-B14F-4D97-AF65-F5344CB8AC3E}">
        <p14:creationId xmlns:p14="http://schemas.microsoft.com/office/powerpoint/2010/main" val="304225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D3C293-4E5C-4390-86DB-F62F1E82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you already know about OOP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6A4F8DC-3944-45C9-B351-6BACE7D29E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0" t="5826" r="3998" b="3557"/>
          <a:stretch/>
        </p:blipFill>
        <p:spPr>
          <a:xfrm>
            <a:off x="694267" y="1854201"/>
            <a:ext cx="3496733" cy="3556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E701978-DBCD-48DA-B77C-9285FAEB9BFB}"/>
              </a:ext>
            </a:extLst>
          </p:cNvPr>
          <p:cNvSpPr txBox="1"/>
          <p:nvPr/>
        </p:nvSpPr>
        <p:spPr>
          <a:xfrm>
            <a:off x="567267" y="5389048"/>
            <a:ext cx="3547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https://app.wooclap.com/OOPINSA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CBADA0-78F1-4816-962E-1E6048300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108" y="3118488"/>
            <a:ext cx="6940692" cy="129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0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759456C-E221-40CB-9074-EC1574459BC6}"/>
              </a:ext>
            </a:extLst>
          </p:cNvPr>
          <p:cNvSpPr txBox="1"/>
          <p:nvPr/>
        </p:nvSpPr>
        <p:spPr>
          <a:xfrm>
            <a:off x="4530445" y="3013501"/>
            <a:ext cx="37733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0700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7E02C-020D-4918-8DB0-446B8FB5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OOP funny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4E00FD-641D-4AA4-80DC-BF701AA544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98"/>
          <a:stretch/>
        </p:blipFill>
        <p:spPr>
          <a:xfrm>
            <a:off x="383089" y="1690688"/>
            <a:ext cx="7954485" cy="233141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08069D3-F6A5-4683-B205-6C3B330A44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231"/>
          <a:stretch/>
        </p:blipFill>
        <p:spPr>
          <a:xfrm>
            <a:off x="3359107" y="3968556"/>
            <a:ext cx="8183117" cy="233141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EC29908-80A0-4277-A622-DF354A87C538}"/>
              </a:ext>
            </a:extLst>
          </p:cNvPr>
          <p:cNvSpPr txBox="1"/>
          <p:nvPr/>
        </p:nvSpPr>
        <p:spPr>
          <a:xfrm>
            <a:off x="5054600" y="6437646"/>
            <a:ext cx="13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Probably not</a:t>
            </a:r>
          </a:p>
        </p:txBody>
      </p:sp>
    </p:spTree>
    <p:extLst>
      <p:ext uri="{BB962C8B-B14F-4D97-AF65-F5344CB8AC3E}">
        <p14:creationId xmlns:p14="http://schemas.microsoft.com/office/powerpoint/2010/main" val="269283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1DA74-7305-49BB-A944-BDE301F4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6" y="0"/>
            <a:ext cx="10515600" cy="1325563"/>
          </a:xfrm>
        </p:spPr>
        <p:txBody>
          <a:bodyPr/>
          <a:lstStyle/>
          <a:p>
            <a:r>
              <a:rPr lang="en-GB" dirty="0"/>
              <a:t>Is OOP funny ? </a:t>
            </a:r>
            <a:r>
              <a:rPr lang="en-GB" sz="4400" b="1" dirty="0">
                <a:solidFill>
                  <a:srgbClr val="FF0000"/>
                </a:solidFill>
              </a:rPr>
              <a:t>Definitely not !!!</a:t>
            </a:r>
            <a:endParaRPr lang="en-GB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825FB9-A654-4DB0-8749-8D8358F544D0}"/>
              </a:ext>
            </a:extLst>
          </p:cNvPr>
          <p:cNvSpPr txBox="1"/>
          <p:nvPr/>
        </p:nvSpPr>
        <p:spPr>
          <a:xfrm>
            <a:off x="4072466" y="3833969"/>
            <a:ext cx="6096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There are 10 types of people: Those who understand the binary notation and those who don't...</a:t>
            </a:r>
          </a:p>
          <a:p>
            <a:r>
              <a:rPr lang="en-US" sz="1400" dirty="0"/>
              <a:t>( comment: </a:t>
            </a:r>
            <a:r>
              <a:rPr lang="fr-FR" sz="1400" dirty="0" err="1"/>
              <a:t>hahahahhahahhahahaha</a:t>
            </a:r>
            <a:r>
              <a:rPr lang="fr-FR" sz="1400" dirty="0"/>
              <a:t> i </a:t>
            </a:r>
            <a:r>
              <a:rPr lang="fr-FR" sz="1400" dirty="0" err="1"/>
              <a:t>can't</a:t>
            </a:r>
            <a:r>
              <a:rPr lang="fr-FR" sz="1400" dirty="0"/>
              <a:t> stop </a:t>
            </a:r>
            <a:r>
              <a:rPr lang="fr-FR" sz="1400" dirty="0" err="1"/>
              <a:t>laughing</a:t>
            </a:r>
            <a:r>
              <a:rPr lang="fr-FR" sz="1400" dirty="0"/>
              <a:t>...</a:t>
            </a:r>
            <a:r>
              <a:rPr lang="en-GB" sz="1400" dirty="0"/>
              <a:t>)</a:t>
            </a:r>
            <a:endParaRPr lang="fr-FR" sz="1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2B69DE4-6218-48BC-B355-8DB355CFD44F}"/>
              </a:ext>
            </a:extLst>
          </p:cNvPr>
          <p:cNvSpPr txBox="1"/>
          <p:nvPr/>
        </p:nvSpPr>
        <p:spPr>
          <a:xfrm>
            <a:off x="1591734" y="225939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Q: How many software developers does it take to change a light bulb? </a:t>
            </a:r>
          </a:p>
          <a:p>
            <a:r>
              <a:rPr lang="en-US" dirty="0"/>
              <a:t>A: None. That's a hardware problem.</a:t>
            </a:r>
          </a:p>
        </p:txBody>
      </p:sp>
    </p:spTree>
    <p:extLst>
      <p:ext uri="{BB962C8B-B14F-4D97-AF65-F5344CB8AC3E}">
        <p14:creationId xmlns:p14="http://schemas.microsoft.com/office/powerpoint/2010/main" val="253209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1DA74-7305-49BB-A944-BDE301F4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6" y="0"/>
            <a:ext cx="10515600" cy="1325563"/>
          </a:xfrm>
        </p:spPr>
        <p:txBody>
          <a:bodyPr/>
          <a:lstStyle/>
          <a:p>
            <a:r>
              <a:rPr lang="en-GB" dirty="0"/>
              <a:t>Is OOP useful ? </a:t>
            </a:r>
            <a:r>
              <a:rPr lang="en-GB" sz="4400" b="1" dirty="0">
                <a:solidFill>
                  <a:srgbClr val="FF0000"/>
                </a:solidFill>
              </a:rPr>
              <a:t>Definitely yes !!!</a:t>
            </a:r>
            <a:endParaRPr lang="en-GB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856A78-434F-465C-AAB7-7BED69EFB1CD}"/>
              </a:ext>
            </a:extLst>
          </p:cNvPr>
          <p:cNvSpPr txBox="1"/>
          <p:nvPr/>
        </p:nvSpPr>
        <p:spPr>
          <a:xfrm>
            <a:off x="4165600" y="1534145"/>
            <a:ext cx="226619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It allows you to write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37CEEF6-2758-44E6-B723-90AA33C20617}"/>
              </a:ext>
            </a:extLst>
          </p:cNvPr>
          <p:cNvSpPr txBox="1"/>
          <p:nvPr/>
        </p:nvSpPr>
        <p:spPr>
          <a:xfrm>
            <a:off x="2698884" y="2340659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Shorter code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F4704D3-7A6A-4A30-B170-A78CD5250944}"/>
              </a:ext>
            </a:extLst>
          </p:cNvPr>
          <p:cNvSpPr txBox="1"/>
          <p:nvPr/>
        </p:nvSpPr>
        <p:spPr>
          <a:xfrm>
            <a:off x="4283225" y="2910409"/>
            <a:ext cx="1250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rgbClr val="FFC000"/>
                </a:solidFill>
              </a:rPr>
              <a:t>Clearer code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DD7EEA9-1EB6-4BC6-BA4F-1EC0D2C78D4C}"/>
              </a:ext>
            </a:extLst>
          </p:cNvPr>
          <p:cNvSpPr txBox="1"/>
          <p:nvPr/>
        </p:nvSpPr>
        <p:spPr>
          <a:xfrm>
            <a:off x="2626521" y="3488323"/>
            <a:ext cx="2281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FC000"/>
                </a:solidFill>
              </a:rPr>
              <a:t>Easy to use libraries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FFB228F-07C6-4528-86BF-39D2A9406678}"/>
              </a:ext>
            </a:extLst>
          </p:cNvPr>
          <p:cNvSpPr txBox="1"/>
          <p:nvPr/>
        </p:nvSpPr>
        <p:spPr>
          <a:xfrm>
            <a:off x="5552588" y="2567658"/>
            <a:ext cx="2031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FC000"/>
                </a:solidFill>
              </a:rPr>
              <a:t>Versatile libraries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8514754-9986-4EFF-8EF9-D5D49131DEB5}"/>
              </a:ext>
            </a:extLst>
          </p:cNvPr>
          <p:cNvSpPr txBox="1"/>
          <p:nvPr/>
        </p:nvSpPr>
        <p:spPr>
          <a:xfrm>
            <a:off x="4686102" y="4195033"/>
            <a:ext cx="295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FC000"/>
                </a:solidFill>
              </a:rPr>
              <a:t>Easily extendable libraries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71A236B-9A18-4297-8079-DDA456C9C0FC}"/>
              </a:ext>
            </a:extLst>
          </p:cNvPr>
          <p:cNvSpPr txBox="1"/>
          <p:nvPr/>
        </p:nvSpPr>
        <p:spPr>
          <a:xfrm>
            <a:off x="5477471" y="3503578"/>
            <a:ext cx="380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rgbClr val="FFC000"/>
                </a:solidFill>
              </a:rPr>
              <a:t>Easy to use Graphical User Interfaces (GUI)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D153856-C57B-4982-A1B2-174320F1A35C}"/>
              </a:ext>
            </a:extLst>
          </p:cNvPr>
          <p:cNvSpPr txBox="1"/>
          <p:nvPr/>
        </p:nvSpPr>
        <p:spPr>
          <a:xfrm>
            <a:off x="3976644" y="4801492"/>
            <a:ext cx="1447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rgbClr val="FFC000"/>
                </a:solidFill>
              </a:rPr>
              <a:t>“Elegant“ code</a:t>
            </a:r>
          </a:p>
        </p:txBody>
      </p:sp>
    </p:spTree>
    <p:extLst>
      <p:ext uri="{BB962C8B-B14F-4D97-AF65-F5344CB8AC3E}">
        <p14:creationId xmlns:p14="http://schemas.microsoft.com/office/powerpoint/2010/main" val="155828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1DA74-7305-49BB-A944-BDE301F4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6" y="0"/>
            <a:ext cx="10515600" cy="1325563"/>
          </a:xfrm>
        </p:spPr>
        <p:txBody>
          <a:bodyPr/>
          <a:lstStyle/>
          <a:p>
            <a:r>
              <a:rPr lang="en-GB" dirty="0"/>
              <a:t>A short overview of the history of OOP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856A78-434F-465C-AAB7-7BED69EFB1CD}"/>
              </a:ext>
            </a:extLst>
          </p:cNvPr>
          <p:cNvSpPr txBox="1"/>
          <p:nvPr/>
        </p:nvSpPr>
        <p:spPr>
          <a:xfrm>
            <a:off x="4351867" y="1136212"/>
            <a:ext cx="2799613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Firstly introduced in </a:t>
            </a:r>
            <a:r>
              <a:rPr lang="en-GB" dirty="0" err="1"/>
              <a:t>Simula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B0581FB-BED2-4F27-975E-E40C212060E8}"/>
              </a:ext>
            </a:extLst>
          </p:cNvPr>
          <p:cNvSpPr txBox="1"/>
          <p:nvPr/>
        </p:nvSpPr>
        <p:spPr>
          <a:xfrm>
            <a:off x="3047999" y="11362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1960s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5035537-428D-47E8-BBBF-37EE902DFFDA}"/>
              </a:ext>
            </a:extLst>
          </p:cNvPr>
          <p:cNvSpPr txBox="1"/>
          <p:nvPr/>
        </p:nvSpPr>
        <p:spPr>
          <a:xfrm>
            <a:off x="4351867" y="1610345"/>
            <a:ext cx="3062633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Fully implemented in Smalltalk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9985FB4-53DD-4047-909C-9D63B904AE70}"/>
              </a:ext>
            </a:extLst>
          </p:cNvPr>
          <p:cNvSpPr txBox="1"/>
          <p:nvPr/>
        </p:nvSpPr>
        <p:spPr>
          <a:xfrm>
            <a:off x="3047999" y="161034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1970s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5C17826-F4BC-4EDC-A4FF-87CA8B74F9E4}"/>
              </a:ext>
            </a:extLst>
          </p:cNvPr>
          <p:cNvSpPr txBox="1"/>
          <p:nvPr/>
        </p:nvSpPr>
        <p:spPr>
          <a:xfrm>
            <a:off x="4351867" y="2084478"/>
            <a:ext cx="3150414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Becomes popular thanks to C++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95B3CD7-9329-4890-9BA9-B1299EB0EA89}"/>
              </a:ext>
            </a:extLst>
          </p:cNvPr>
          <p:cNvSpPr txBox="1"/>
          <p:nvPr/>
        </p:nvSpPr>
        <p:spPr>
          <a:xfrm>
            <a:off x="3047999" y="208447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1980s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2053D83-957B-4219-A7CD-4B54C31FD97C}"/>
              </a:ext>
            </a:extLst>
          </p:cNvPr>
          <p:cNvSpPr txBox="1"/>
          <p:nvPr/>
        </p:nvSpPr>
        <p:spPr>
          <a:xfrm>
            <a:off x="4351867" y="2558611"/>
            <a:ext cx="4207947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Very popular languages as python and Java</a:t>
            </a:r>
          </a:p>
          <a:p>
            <a:r>
              <a:rPr lang="en-GB" dirty="0"/>
              <a:t>rely on the use of OOP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4ED85FF-390B-481E-BBDF-96437E7808B3}"/>
              </a:ext>
            </a:extLst>
          </p:cNvPr>
          <p:cNvSpPr txBox="1"/>
          <p:nvPr/>
        </p:nvSpPr>
        <p:spPr>
          <a:xfrm>
            <a:off x="3047999" y="255861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1990s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41E928C-C4A1-473D-8971-490D9FE52643}"/>
              </a:ext>
            </a:extLst>
          </p:cNvPr>
          <p:cNvSpPr txBox="1"/>
          <p:nvPr/>
        </p:nvSpPr>
        <p:spPr>
          <a:xfrm>
            <a:off x="4351867" y="3317486"/>
            <a:ext cx="4888261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OOP is used in </a:t>
            </a:r>
            <a:r>
              <a:rPr lang="en-GB" dirty="0" err="1"/>
              <a:t>Javascript</a:t>
            </a:r>
            <a:r>
              <a:rPr lang="en-GB" dirty="0"/>
              <a:t>, C#</a:t>
            </a:r>
          </a:p>
          <a:p>
            <a:r>
              <a:rPr lang="en-GB" dirty="0"/>
              <a:t>New paradigms start to develop (Go, Rust, Dart …)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60BD923-BC80-4D0E-940E-38F06AFBC3BF}"/>
              </a:ext>
            </a:extLst>
          </p:cNvPr>
          <p:cNvSpPr txBox="1"/>
          <p:nvPr/>
        </p:nvSpPr>
        <p:spPr>
          <a:xfrm>
            <a:off x="3047999" y="3317486"/>
            <a:ext cx="1070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2000 to</a:t>
            </a:r>
          </a:p>
          <a:p>
            <a:r>
              <a:rPr lang="en-GB" dirty="0"/>
              <a:t>present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C463800-9587-4BD1-A690-774130ABC7F3}"/>
              </a:ext>
            </a:extLst>
          </p:cNvPr>
          <p:cNvSpPr txBox="1"/>
          <p:nvPr/>
        </p:nvSpPr>
        <p:spPr>
          <a:xfrm>
            <a:off x="2853267" y="4219525"/>
            <a:ext cx="584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ctr">
              <a:defRPr sz="2000" b="1">
                <a:solidFill>
                  <a:srgbClr val="FFC000"/>
                </a:solidFill>
              </a:defRPr>
            </a:lvl1pPr>
          </a:lstStyle>
          <a:p>
            <a:r>
              <a:rPr lang="en-GB" dirty="0"/>
              <a:t>Some programming languages (as Java) strongly rely </a:t>
            </a:r>
            <a:r>
              <a:rPr lang="en-GB"/>
              <a:t>on OOP</a:t>
            </a:r>
            <a:endParaRPr lang="en-GB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0D28703-EB2E-4751-A8E1-860950A21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36" y="5470492"/>
            <a:ext cx="3956109" cy="738791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6AD1CB5F-F362-4870-B92F-E0E7447B3339}"/>
              </a:ext>
            </a:extLst>
          </p:cNvPr>
          <p:cNvSpPr txBox="1"/>
          <p:nvPr/>
        </p:nvSpPr>
        <p:spPr>
          <a:xfrm>
            <a:off x="1932886" y="4858199"/>
            <a:ext cx="2277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Python hello world program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8CEDF02-E03E-44BE-9E38-B277C5950AD1}"/>
              </a:ext>
            </a:extLst>
          </p:cNvPr>
          <p:cNvSpPr txBox="1"/>
          <p:nvPr/>
        </p:nvSpPr>
        <p:spPr>
          <a:xfrm>
            <a:off x="7502281" y="4824511"/>
            <a:ext cx="2058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Java hello world program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DCBBDFA-65B8-4F30-A912-6DD7163D6B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65" b="7315"/>
          <a:stretch/>
        </p:blipFill>
        <p:spPr>
          <a:xfrm>
            <a:off x="6604407" y="5255399"/>
            <a:ext cx="4086795" cy="120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89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7914</TotalTime>
  <Words>1650</Words>
  <Application>Microsoft Office PowerPoint</Application>
  <PresentationFormat>Grand écran</PresentationFormat>
  <Paragraphs>419</Paragraphs>
  <Slides>33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0" baseType="lpstr">
      <vt:lpstr>Aptos</vt:lpstr>
      <vt:lpstr>Arial</vt:lpstr>
      <vt:lpstr>Berlin Sans FB Demi</vt:lpstr>
      <vt:lpstr>Calibri</vt:lpstr>
      <vt:lpstr>Calibri Light</vt:lpstr>
      <vt:lpstr>Cascadia Code</vt:lpstr>
      <vt:lpstr>Thème Office</vt:lpstr>
      <vt:lpstr>Object Oriented Programming in Python</vt:lpstr>
      <vt:lpstr>Outline</vt:lpstr>
      <vt:lpstr>Outline</vt:lpstr>
      <vt:lpstr>What do you already know about OOP ?</vt:lpstr>
      <vt:lpstr>Présentation PowerPoint</vt:lpstr>
      <vt:lpstr>Is OOP funny ?</vt:lpstr>
      <vt:lpstr>Is OOP funny ? Definitely not !!!</vt:lpstr>
      <vt:lpstr>Is OOP useful ? Definitely yes !!!</vt:lpstr>
      <vt:lpstr>A short overview of the history of OOP</vt:lpstr>
      <vt:lpstr>What is OOP ?</vt:lpstr>
      <vt:lpstr>Présentation PowerPoint</vt:lpstr>
      <vt:lpstr>Présentation PowerPoint</vt:lpstr>
      <vt:lpstr>Présentation PowerPoint</vt:lpstr>
      <vt:lpstr>(Very) basic memory management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Accessing Instance variables</vt:lpstr>
      <vt:lpstr>Class functions and instance methods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Pier-Francesco Fazzini</dc:creator>
  <cp:lastModifiedBy>Pier-Francesco Fazzini</cp:lastModifiedBy>
  <cp:revision>66</cp:revision>
  <dcterms:created xsi:type="dcterms:W3CDTF">2025-05-13T14:36:35Z</dcterms:created>
  <dcterms:modified xsi:type="dcterms:W3CDTF">2025-05-28T09:37:10Z</dcterms:modified>
</cp:coreProperties>
</file>