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3" r:id="rId6"/>
    <p:sldId id="264" r:id="rId7"/>
    <p:sldId id="261" r:id="rId8"/>
    <p:sldId id="262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ACE8"/>
    <a:srgbClr val="63A1DB"/>
    <a:srgbClr val="68A2DB"/>
    <a:srgbClr val="66A2DB"/>
    <a:srgbClr val="468DCC"/>
    <a:srgbClr val="B2C5E7"/>
    <a:srgbClr val="FED142"/>
    <a:srgbClr val="357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012E9-2A75-46E3-9168-43E4C8E8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0C78B1-8593-41D8-A039-B5CDC1DA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F4CE7-8F52-4881-ADB9-EDDCA8E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FAE53-EB6D-4A5D-9D48-D51995D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3ACE5-8EAD-4C03-9828-7C9CC69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839B6-6677-4BEA-B014-ED753220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44C9BD-1397-45BC-B6F9-76F257CD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96152-91AD-43E7-A433-678988C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BC0B9-133C-4A72-B54A-C66425D1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3A556-EADB-456C-B320-B0095D9E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6EED4-6EDA-43F3-9A10-82B2C839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677070-1D8D-474C-A666-4D11992D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33FE21-8AD7-46AD-88A4-182624C5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08FC7-5D23-4017-8019-9B595094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490FE-F84B-4873-B0D4-8937394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2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B5B0D-9F7E-4297-9D06-0D5A5B6E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BA022-5A6E-42E3-80E9-7F9B6A0A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379D6-1B4C-433D-B51D-54D4885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43408-D5B9-45F8-8EA9-BE20DAB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184BB-93D6-4125-B06A-AA332162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5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A93-A979-4ABA-8921-EB3585BE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12596-BB31-4486-B9FB-184583B0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FEE64-7806-4ECD-9667-5C3CA761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D23B3-B825-4DA8-8DEE-4E8A7F85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595F-2D2F-4CB8-BF5A-C963F3EE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C833D-48FD-49B3-8152-674D6945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3175D-B5B0-4068-B5F5-A7791E41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6CEE51-21F9-49DC-A59C-D64FC592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6F5AB-2829-48C3-9DB8-216FA18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FD4A92-AD0F-4EC7-9431-28516780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04BF21-6F28-4745-91D6-F1E9B5B8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2F316-4C04-4376-BE09-4F62CA31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771B9-4927-4D84-AC61-088ECDB8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145D2C-4E25-452B-A811-A141084B0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298DB-AD09-48B1-BC2E-8932881E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E9F28A-E4CA-482B-B4AC-912D66AF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7809E9-8ECA-4AC9-8467-05AC3923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BADEDD-FEED-49B3-A168-87BF963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374DC-84F1-4CE1-BDA0-417C48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AAF13-C0ED-48ED-ADA6-5D1A2970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14160D-A05A-4219-B7C5-2675481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85FDD3-324F-4455-8A7A-5678C85A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F18D3-445E-4B94-B4C6-ABB43956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438AF0-E19D-412B-A0BE-A2D635E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9A65E9-1FA7-4542-9C54-E07A66F8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04527-3474-4A9D-9AAA-96F55D12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7614B-BAC1-4372-8DD8-C22C280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3B24D-AE24-47AB-8F9E-353F52EA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F82D6-B482-4170-9479-9C393C82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9E1786-3FDD-48A7-BE1E-D74F3836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6D916-A019-4C6C-B10B-55FACF8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A736B-3530-4B85-B727-B1EF09AC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BF14-9B36-4A06-AC2D-E22B1E6B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A6C426-79A0-4A29-BEA4-A119F115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A4880B-BB96-4930-BB56-9B43FDB9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99D03-8DD6-48DF-A388-708219B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FA8F4-6C3E-4211-915C-005A277C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DEF251-F077-4AAC-A017-A8EB011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F42269-03BE-4423-957C-F20AB627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484A56-C70E-431F-A339-656A5CC6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C0608-D643-4C99-A590-A0BFD0B4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6077-5284-43A6-BFC3-74D02370C877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0BBD1-DB4E-4940-B8D0-622EC70B6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11AC5-DA6B-4E42-8043-23C57BEC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5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1009-B58B-4B30-878D-1AC11ECE3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7" y="245534"/>
            <a:ext cx="9144000" cy="15748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 Oriented Programming</a:t>
            </a:r>
            <a:br>
              <a:rPr lang="en-GB" dirty="0"/>
            </a:br>
            <a:r>
              <a:rPr lang="en-GB" sz="4800" dirty="0"/>
              <a:t>in Python</a:t>
            </a: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8DEEFB6-05A0-46F5-B8F1-398E8BD8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67" y="1261533"/>
            <a:ext cx="9697065" cy="6858000"/>
          </a:xfrm>
          <a:prstGeom prst="rect">
            <a:avLst/>
          </a:prstGeom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CC3D8FBD-EFCE-47E3-9CB8-B02CF94206E8}"/>
              </a:ext>
            </a:extLst>
          </p:cNvPr>
          <p:cNvSpPr/>
          <p:nvPr/>
        </p:nvSpPr>
        <p:spPr>
          <a:xfrm>
            <a:off x="6290733" y="2717800"/>
            <a:ext cx="1591734" cy="711200"/>
          </a:xfrm>
          <a:prstGeom prst="wedgeEllipseCallout">
            <a:avLst>
              <a:gd name="adj1" fmla="val -46759"/>
              <a:gd name="adj2" fmla="val 84612"/>
            </a:avLst>
          </a:prstGeom>
          <a:solidFill>
            <a:srgbClr val="357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ED142"/>
                </a:solidFill>
              </a:rPr>
              <a:t>Quack!!*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F140B7-ED50-4456-B8FD-44353BE743D5}"/>
              </a:ext>
            </a:extLst>
          </p:cNvPr>
          <p:cNvSpPr txBox="1"/>
          <p:nvPr/>
        </p:nvSpPr>
        <p:spPr>
          <a:xfrm>
            <a:off x="4233333" y="6581001"/>
            <a:ext cx="3259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ED142"/>
                </a:solidFill>
              </a:rPr>
              <a:t>* That’s actually a spoiler, you have been alerted.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340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3C293-4E5C-4390-86DB-F62F1E82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already know about OOP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A4F8DC-3944-45C9-B351-6BACE7D2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0" t="5826" r="3998" b="3557"/>
          <a:stretch/>
        </p:blipFill>
        <p:spPr>
          <a:xfrm>
            <a:off x="694267" y="1854201"/>
            <a:ext cx="3496733" cy="3556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701978-DBCD-48DA-B77C-9285FAEB9BFB}"/>
              </a:ext>
            </a:extLst>
          </p:cNvPr>
          <p:cNvSpPr txBox="1"/>
          <p:nvPr/>
        </p:nvSpPr>
        <p:spPr>
          <a:xfrm>
            <a:off x="567267" y="5389048"/>
            <a:ext cx="35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https://app.wooclap.com/OOPINSA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CBADA0-78F1-4816-962E-1E604830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08" y="3118488"/>
            <a:ext cx="6940692" cy="1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7E02C-020D-4918-8DB0-446B8FB5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OOP funny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4E00FD-641D-4AA4-80DC-BF701AA54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8"/>
          <a:stretch/>
        </p:blipFill>
        <p:spPr>
          <a:xfrm>
            <a:off x="383089" y="1690688"/>
            <a:ext cx="7954485" cy="23314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8069D3-F6A5-4683-B205-6C3B330A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31"/>
          <a:stretch/>
        </p:blipFill>
        <p:spPr>
          <a:xfrm>
            <a:off x="3359107" y="3968556"/>
            <a:ext cx="8183117" cy="2331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EC29908-80A0-4277-A622-DF354A87C538}"/>
              </a:ext>
            </a:extLst>
          </p:cNvPr>
          <p:cNvSpPr txBox="1"/>
          <p:nvPr/>
        </p:nvSpPr>
        <p:spPr>
          <a:xfrm>
            <a:off x="5054600" y="643764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26928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funny ? </a:t>
            </a:r>
            <a:r>
              <a:rPr lang="en-GB" sz="4400" b="1" dirty="0">
                <a:solidFill>
                  <a:srgbClr val="FF0000"/>
                </a:solidFill>
              </a:rPr>
              <a:t>Definitely not !!!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825FB9-A654-4DB0-8749-8D8358F544D0}"/>
              </a:ext>
            </a:extLst>
          </p:cNvPr>
          <p:cNvSpPr txBox="1"/>
          <p:nvPr/>
        </p:nvSpPr>
        <p:spPr>
          <a:xfrm>
            <a:off x="4072466" y="3833969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10 types of people: Those who understand the binary notation and those who don't...</a:t>
            </a:r>
          </a:p>
          <a:p>
            <a:r>
              <a:rPr lang="en-US" sz="1400" dirty="0"/>
              <a:t>( comment: </a:t>
            </a:r>
            <a:r>
              <a:rPr lang="fr-FR" sz="1400" dirty="0" err="1"/>
              <a:t>hahahahhahahhahahaha</a:t>
            </a:r>
            <a:r>
              <a:rPr lang="fr-FR" sz="1400" dirty="0"/>
              <a:t> i </a:t>
            </a:r>
            <a:r>
              <a:rPr lang="fr-FR" sz="1400" dirty="0" err="1"/>
              <a:t>can't</a:t>
            </a:r>
            <a:r>
              <a:rPr lang="fr-FR" sz="1400" dirty="0"/>
              <a:t> stop </a:t>
            </a:r>
            <a:r>
              <a:rPr lang="fr-FR" sz="1400" dirty="0" err="1"/>
              <a:t>laughing</a:t>
            </a:r>
            <a:r>
              <a:rPr lang="fr-FR" sz="1400" dirty="0"/>
              <a:t>...</a:t>
            </a:r>
            <a:r>
              <a:rPr lang="en-GB" sz="1400" dirty="0"/>
              <a:t>)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B69DE4-6218-48BC-B355-8DB355CFD44F}"/>
              </a:ext>
            </a:extLst>
          </p:cNvPr>
          <p:cNvSpPr txBox="1"/>
          <p:nvPr/>
        </p:nvSpPr>
        <p:spPr>
          <a:xfrm>
            <a:off x="1591734" y="22593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Q: How many software developers does it take to change a light bulb? </a:t>
            </a:r>
          </a:p>
          <a:p>
            <a:r>
              <a:rPr lang="en-US" dirty="0"/>
              <a:t>A: None. That's a hardware problem.</a:t>
            </a:r>
          </a:p>
        </p:txBody>
      </p:sp>
    </p:spTree>
    <p:extLst>
      <p:ext uri="{BB962C8B-B14F-4D97-AF65-F5344CB8AC3E}">
        <p14:creationId xmlns:p14="http://schemas.microsoft.com/office/powerpoint/2010/main" val="253209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useful ? </a:t>
            </a:r>
            <a:r>
              <a:rPr lang="en-GB" sz="4400" b="1" dirty="0">
                <a:solidFill>
                  <a:srgbClr val="FF0000"/>
                </a:solidFill>
              </a:rPr>
              <a:t>Definitely yes !!!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165600" y="1534145"/>
            <a:ext cx="226619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allows you to write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7CEEF6-2758-44E6-B723-90AA33C20617}"/>
              </a:ext>
            </a:extLst>
          </p:cNvPr>
          <p:cNvSpPr txBox="1"/>
          <p:nvPr/>
        </p:nvSpPr>
        <p:spPr>
          <a:xfrm>
            <a:off x="2698884" y="23406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Shorter code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4704D3-7A6A-4A30-B170-A78CD5250944}"/>
              </a:ext>
            </a:extLst>
          </p:cNvPr>
          <p:cNvSpPr txBox="1"/>
          <p:nvPr/>
        </p:nvSpPr>
        <p:spPr>
          <a:xfrm>
            <a:off x="4283225" y="2910409"/>
            <a:ext cx="125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Clearer code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D7EEA9-1EB6-4BC6-BA4F-1EC0D2C78D4C}"/>
              </a:ext>
            </a:extLst>
          </p:cNvPr>
          <p:cNvSpPr txBox="1"/>
          <p:nvPr/>
        </p:nvSpPr>
        <p:spPr>
          <a:xfrm>
            <a:off x="2626521" y="3488323"/>
            <a:ext cx="2281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Easy to use libraries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FB228F-07C6-4528-86BF-39D2A9406678}"/>
              </a:ext>
            </a:extLst>
          </p:cNvPr>
          <p:cNvSpPr txBox="1"/>
          <p:nvPr/>
        </p:nvSpPr>
        <p:spPr>
          <a:xfrm>
            <a:off x="5552588" y="2567658"/>
            <a:ext cx="203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Versatile libraries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514754-9986-4EFF-8EF9-D5D49131DEB5}"/>
              </a:ext>
            </a:extLst>
          </p:cNvPr>
          <p:cNvSpPr txBox="1"/>
          <p:nvPr/>
        </p:nvSpPr>
        <p:spPr>
          <a:xfrm>
            <a:off x="4686102" y="4195033"/>
            <a:ext cx="295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Easily extendable libraries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1A236B-9A18-4297-8079-DDA456C9C0FC}"/>
              </a:ext>
            </a:extLst>
          </p:cNvPr>
          <p:cNvSpPr txBox="1"/>
          <p:nvPr/>
        </p:nvSpPr>
        <p:spPr>
          <a:xfrm>
            <a:off x="5477471" y="3503578"/>
            <a:ext cx="380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Easy to use Graphical User Interfaces (GUI)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153856-C57B-4982-A1B2-174320F1A35C}"/>
              </a:ext>
            </a:extLst>
          </p:cNvPr>
          <p:cNvSpPr txBox="1"/>
          <p:nvPr/>
        </p:nvSpPr>
        <p:spPr>
          <a:xfrm>
            <a:off x="3976644" y="4801492"/>
            <a:ext cx="144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“Elegant“ code</a:t>
            </a:r>
          </a:p>
        </p:txBody>
      </p:sp>
    </p:spTree>
    <p:extLst>
      <p:ext uri="{BB962C8B-B14F-4D97-AF65-F5344CB8AC3E}">
        <p14:creationId xmlns:p14="http://schemas.microsoft.com/office/powerpoint/2010/main" val="155828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A short overview of the history of OOP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351867" y="1136212"/>
            <a:ext cx="279961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Firstly introduced in </a:t>
            </a:r>
            <a:r>
              <a:rPr lang="en-GB" dirty="0" err="1"/>
              <a:t>Simula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0581FB-BED2-4F27-975E-E40C212060E8}"/>
              </a:ext>
            </a:extLst>
          </p:cNvPr>
          <p:cNvSpPr txBox="1"/>
          <p:nvPr/>
        </p:nvSpPr>
        <p:spPr>
          <a:xfrm>
            <a:off x="3047999" y="11362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1960s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035537-428D-47E8-BBBF-37EE902DFFDA}"/>
              </a:ext>
            </a:extLst>
          </p:cNvPr>
          <p:cNvSpPr txBox="1"/>
          <p:nvPr/>
        </p:nvSpPr>
        <p:spPr>
          <a:xfrm>
            <a:off x="4351867" y="1610345"/>
            <a:ext cx="30626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Fully implemented in Smalltalk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985FB4-53DD-4047-909C-9D63B904AE70}"/>
              </a:ext>
            </a:extLst>
          </p:cNvPr>
          <p:cNvSpPr txBox="1"/>
          <p:nvPr/>
        </p:nvSpPr>
        <p:spPr>
          <a:xfrm>
            <a:off x="3047999" y="16103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1970s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C17826-F4BC-4EDC-A4FF-87CA8B74F9E4}"/>
              </a:ext>
            </a:extLst>
          </p:cNvPr>
          <p:cNvSpPr txBox="1"/>
          <p:nvPr/>
        </p:nvSpPr>
        <p:spPr>
          <a:xfrm>
            <a:off x="4351867" y="2084478"/>
            <a:ext cx="315041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Becomes popular thanks to C++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5B3CD7-9329-4890-9BA9-B1299EB0EA89}"/>
              </a:ext>
            </a:extLst>
          </p:cNvPr>
          <p:cNvSpPr txBox="1"/>
          <p:nvPr/>
        </p:nvSpPr>
        <p:spPr>
          <a:xfrm>
            <a:off x="3047999" y="20844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1980s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053D83-957B-4219-A7CD-4B54C31FD97C}"/>
              </a:ext>
            </a:extLst>
          </p:cNvPr>
          <p:cNvSpPr txBox="1"/>
          <p:nvPr/>
        </p:nvSpPr>
        <p:spPr>
          <a:xfrm>
            <a:off x="4351867" y="2558611"/>
            <a:ext cx="420794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Very popular languages as python and Java</a:t>
            </a:r>
          </a:p>
          <a:p>
            <a:r>
              <a:rPr lang="en-GB" dirty="0"/>
              <a:t>rely on the use of OOP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ED85FF-390B-481E-BBDF-96437E7808B3}"/>
              </a:ext>
            </a:extLst>
          </p:cNvPr>
          <p:cNvSpPr txBox="1"/>
          <p:nvPr/>
        </p:nvSpPr>
        <p:spPr>
          <a:xfrm>
            <a:off x="3047999" y="255861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1990s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41E928C-C4A1-473D-8971-490D9FE52643}"/>
              </a:ext>
            </a:extLst>
          </p:cNvPr>
          <p:cNvSpPr txBox="1"/>
          <p:nvPr/>
        </p:nvSpPr>
        <p:spPr>
          <a:xfrm>
            <a:off x="4351867" y="3317486"/>
            <a:ext cx="488826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OOP is used in </a:t>
            </a:r>
            <a:r>
              <a:rPr lang="en-GB" dirty="0" err="1"/>
              <a:t>Javascript</a:t>
            </a:r>
            <a:r>
              <a:rPr lang="en-GB" dirty="0"/>
              <a:t>, C#</a:t>
            </a:r>
          </a:p>
          <a:p>
            <a:r>
              <a:rPr lang="en-GB" dirty="0"/>
              <a:t>New paradigms start to develop (Go, Rust, Dart …)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0BD923-BC80-4D0E-940E-38F06AFBC3BF}"/>
              </a:ext>
            </a:extLst>
          </p:cNvPr>
          <p:cNvSpPr txBox="1"/>
          <p:nvPr/>
        </p:nvSpPr>
        <p:spPr>
          <a:xfrm>
            <a:off x="3047999" y="3317486"/>
            <a:ext cx="1070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2000 to</a:t>
            </a:r>
          </a:p>
          <a:p>
            <a:r>
              <a:rPr lang="en-GB" dirty="0"/>
              <a:t>present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463800-9587-4BD1-A690-774130ABC7F3}"/>
              </a:ext>
            </a:extLst>
          </p:cNvPr>
          <p:cNvSpPr txBox="1"/>
          <p:nvPr/>
        </p:nvSpPr>
        <p:spPr>
          <a:xfrm>
            <a:off x="2853267" y="4219525"/>
            <a:ext cx="58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2000" b="1">
                <a:solidFill>
                  <a:srgbClr val="FFC000"/>
                </a:solidFill>
              </a:defRPr>
            </a:lvl1pPr>
          </a:lstStyle>
          <a:p>
            <a:r>
              <a:rPr lang="en-GB" dirty="0"/>
              <a:t>Some programming languages (as Java) strongly rely </a:t>
            </a:r>
            <a:r>
              <a:rPr lang="en-GB"/>
              <a:t>on OOP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28703-EB2E-4751-A8E1-860950A2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6" y="5470492"/>
            <a:ext cx="3956109" cy="73879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AD1CB5F-F362-4870-B92F-E0E7447B3339}"/>
              </a:ext>
            </a:extLst>
          </p:cNvPr>
          <p:cNvSpPr txBox="1"/>
          <p:nvPr/>
        </p:nvSpPr>
        <p:spPr>
          <a:xfrm>
            <a:off x="1932886" y="4858199"/>
            <a:ext cx="22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Python hello world program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CEDF02-E03E-44BE-9E38-B277C5950AD1}"/>
              </a:ext>
            </a:extLst>
          </p:cNvPr>
          <p:cNvSpPr txBox="1"/>
          <p:nvPr/>
        </p:nvSpPr>
        <p:spPr>
          <a:xfrm>
            <a:off x="7502281" y="4824511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Java hello world program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DCBBDFA-65B8-4F30-A912-6DD7163D6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65" b="7315"/>
          <a:stretch/>
        </p:blipFill>
        <p:spPr>
          <a:xfrm>
            <a:off x="6604407" y="5255399"/>
            <a:ext cx="4086795" cy="12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9EA0A-D259-4D39-8E0C-1724A22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OOP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6F3034-A25F-4FBB-AA8E-65661A8D05DF}"/>
              </a:ext>
            </a:extLst>
          </p:cNvPr>
          <p:cNvSpPr txBox="1"/>
          <p:nvPr/>
        </p:nvSpPr>
        <p:spPr>
          <a:xfrm>
            <a:off x="2159000" y="1627278"/>
            <a:ext cx="659488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is a programming strategy/paradigm using entities called “objects”.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453BBE-A5C5-4EF9-885C-16AA379A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24" y="3660813"/>
            <a:ext cx="2865967" cy="1772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691F75-2AC6-4112-873B-BEC7EE1AE2A8}"/>
              </a:ext>
            </a:extLst>
          </p:cNvPr>
          <p:cNvSpPr txBox="1"/>
          <p:nvPr/>
        </p:nvSpPr>
        <p:spPr>
          <a:xfrm>
            <a:off x="2468603" y="2188260"/>
            <a:ext cx="597567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Despite the fact that some examples found in real life are not</a:t>
            </a:r>
          </a:p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objects in python can be really useful !!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8304A25-71B8-44CF-BB66-84E571CA38A4}"/>
              </a:ext>
            </a:extLst>
          </p:cNvPr>
          <p:cNvGrpSpPr/>
          <p:nvPr/>
        </p:nvGrpSpPr>
        <p:grpSpPr>
          <a:xfrm>
            <a:off x="3150864" y="3258763"/>
            <a:ext cx="4611151" cy="3473410"/>
            <a:chOff x="3150864" y="3258763"/>
            <a:chExt cx="4611151" cy="347341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82BB4A3-2935-4E47-93CB-CF3D07D02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864" y="3258763"/>
              <a:ext cx="4611151" cy="2604093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A776C57-2F25-4C74-83EC-C06754567522}"/>
                </a:ext>
              </a:extLst>
            </p:cNvPr>
            <p:cNvSpPr txBox="1"/>
            <p:nvPr/>
          </p:nvSpPr>
          <p:spPr>
            <a:xfrm>
              <a:off x="4046822" y="5993509"/>
              <a:ext cx="28192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Translation: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Glass breaking hammer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Break the glass to take the hammer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the definition of an object in OOP?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FF8FBD-6CA5-4F45-A1B9-8D0B8552D61E}"/>
              </a:ext>
            </a:extLst>
          </p:cNvPr>
          <p:cNvSpPr txBox="1"/>
          <p:nvPr/>
        </p:nvSpPr>
        <p:spPr>
          <a:xfrm>
            <a:off x="1659467" y="1710267"/>
            <a:ext cx="847687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In python an object is an abstract entity that contains variables and methods (functions).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E71060-F966-4984-9CB0-A1500BC8817D}"/>
              </a:ext>
            </a:extLst>
          </p:cNvPr>
          <p:cNvSpPr txBox="1"/>
          <p:nvPr/>
        </p:nvSpPr>
        <p:spPr>
          <a:xfrm>
            <a:off x="3347677" y="5846544"/>
            <a:ext cx="50478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rgbClr val="FFC000"/>
                </a:solidFill>
              </a:rPr>
              <a:t>In python everything is an object including literals !!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(use </a:t>
            </a:r>
            <a:r>
              <a:rPr lang="en-GB" dirty="0" err="1">
                <a:solidFill>
                  <a:schemeClr val="bg1"/>
                </a:solidFill>
              </a:rPr>
              <a:t>dir</a:t>
            </a:r>
            <a:r>
              <a:rPr lang="en-GB" dirty="0">
                <a:solidFill>
                  <a:schemeClr val="bg1"/>
                </a:solidFill>
              </a:rPr>
              <a:t>() or type() if you do not believe me)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8A9FAD-379A-4531-8D4C-21CFA95ADC52}"/>
              </a:ext>
            </a:extLst>
          </p:cNvPr>
          <p:cNvSpPr txBox="1"/>
          <p:nvPr/>
        </p:nvSpPr>
        <p:spPr>
          <a:xfrm>
            <a:off x="2812820" y="2168344"/>
            <a:ext cx="6117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468DCC"/>
                </a:solidFill>
              </a:rPr>
              <a:t>The fact that it contains “other things” is called </a:t>
            </a:r>
            <a:r>
              <a:rPr lang="en-GB" b="1" dirty="0">
                <a:solidFill>
                  <a:srgbClr val="FFC000"/>
                </a:solidFill>
              </a:rPr>
              <a:t>“encapsulation”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2226733" y="3471338"/>
            <a:ext cx="2014171" cy="2155798"/>
            <a:chOff x="2226733" y="3471338"/>
            <a:chExt cx="2014171" cy="2155798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object1 (variable)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602C5-D70E-46C3-81B9-46A3696D793C}"/>
              </a:ext>
            </a:extLst>
          </p:cNvPr>
          <p:cNvSpPr txBox="1"/>
          <p:nvPr/>
        </p:nvSpPr>
        <p:spPr>
          <a:xfrm>
            <a:off x="4369669" y="2775775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class (defines the object)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 flipH="1">
            <a:off x="4233333" y="3160183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E6232DC-4CEF-4371-9C9E-8A107B4C71F5}"/>
              </a:ext>
            </a:extLst>
          </p:cNvPr>
          <p:cNvCxnSpPr>
            <a:cxnSpLocks/>
          </p:cNvCxnSpPr>
          <p:nvPr/>
        </p:nvCxnSpPr>
        <p:spPr>
          <a:xfrm>
            <a:off x="5738906" y="3159409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9C88C11-7E76-40FD-A852-147465FB00EC}"/>
              </a:ext>
            </a:extLst>
          </p:cNvPr>
          <p:cNvGrpSpPr/>
          <p:nvPr/>
        </p:nvGrpSpPr>
        <p:grpSpPr>
          <a:xfrm>
            <a:off x="6739466" y="3417926"/>
            <a:ext cx="2014171" cy="2155798"/>
            <a:chOff x="2226733" y="3471338"/>
            <a:chExt cx="2014171" cy="2155798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0AD1352B-0298-4427-BFD1-20959CC1B7E8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E1D7044-42E3-4DD5-B9F3-5AF6FC9275C4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F23790-6DEF-4BCE-8F0F-DF5DF48F8A20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object2 (variable)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2C0E49C-CCC0-402B-985E-0AB92AAAE51C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21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1302390" y="389949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Objects: classes, instances and variables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4144874" y="4311600"/>
            <a:ext cx="2006600" cy="1022401"/>
            <a:chOff x="2226733" y="3471338"/>
            <a:chExt cx="2006600" cy="1022401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>
            <a:off x="5063937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3754ECD-24F3-496A-AEA1-594C460FED52}"/>
              </a:ext>
            </a:extLst>
          </p:cNvPr>
          <p:cNvSpPr txBox="1"/>
          <p:nvPr/>
        </p:nvSpPr>
        <p:spPr>
          <a:xfrm>
            <a:off x="4843713" y="336126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891CA9E-5920-417C-B62C-96EBEAC66BE2}"/>
              </a:ext>
            </a:extLst>
          </p:cNvPr>
          <p:cNvSpPr txBox="1"/>
          <p:nvPr/>
        </p:nvSpPr>
        <p:spPr>
          <a:xfrm>
            <a:off x="7181872" y="33644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47DE67C-7C19-4C7B-A899-96E23DD3699E}"/>
              </a:ext>
            </a:extLst>
          </p:cNvPr>
          <p:cNvCxnSpPr>
            <a:cxnSpLocks/>
          </p:cNvCxnSpPr>
          <p:nvPr/>
        </p:nvCxnSpPr>
        <p:spPr>
          <a:xfrm>
            <a:off x="7481794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E6CB013-CE95-40DF-84C7-EB9C58A14C58}"/>
              </a:ext>
            </a:extLst>
          </p:cNvPr>
          <p:cNvSpPr txBox="1"/>
          <p:nvPr/>
        </p:nvSpPr>
        <p:spPr>
          <a:xfrm>
            <a:off x="5676157" y="194704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One Class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A14327D-526C-4F48-90E3-7FE316C69CB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90645" y="2131710"/>
            <a:ext cx="208551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115FAEA-FEDD-4839-9AB2-AC27FB3C7972}"/>
              </a:ext>
            </a:extLst>
          </p:cNvPr>
          <p:cNvSpPr txBox="1"/>
          <p:nvPr/>
        </p:nvSpPr>
        <p:spPr>
          <a:xfrm>
            <a:off x="3629084" y="2382120"/>
            <a:ext cx="552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Can be used to create several instances of the same class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E5CD42C-19D4-490E-83D9-E34AF2D74F6A}"/>
              </a:ext>
            </a:extLst>
          </p:cNvPr>
          <p:cNvCxnSpPr>
            <a:cxnSpLocks/>
          </p:cNvCxnSpPr>
          <p:nvPr/>
        </p:nvCxnSpPr>
        <p:spPr>
          <a:xfrm flipH="1">
            <a:off x="5443558" y="2935765"/>
            <a:ext cx="707916" cy="48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A737AC4-295C-4876-9100-AC4AC4172C74}"/>
              </a:ext>
            </a:extLst>
          </p:cNvPr>
          <p:cNvCxnSpPr>
            <a:cxnSpLocks/>
          </p:cNvCxnSpPr>
          <p:nvPr/>
        </p:nvCxnSpPr>
        <p:spPr>
          <a:xfrm>
            <a:off x="6727207" y="2933618"/>
            <a:ext cx="558800" cy="46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0749E0D-C13B-4A3E-A99A-EF0186D9711F}"/>
              </a:ext>
            </a:extLst>
          </p:cNvPr>
          <p:cNvGrpSpPr/>
          <p:nvPr/>
        </p:nvGrpSpPr>
        <p:grpSpPr>
          <a:xfrm>
            <a:off x="6679784" y="4311600"/>
            <a:ext cx="2006600" cy="1022401"/>
            <a:chOff x="2226733" y="3471338"/>
            <a:chExt cx="2006600" cy="1022401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08FEE9A-EA96-4AEA-B458-A8F51646439A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52067A1-B271-4B90-9341-78DAEB01B1F7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98C9ED4-0E0C-4C32-85B7-832AA3968864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2BEF47D-5734-4EF6-AAC1-4A3DD9340762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EF7AE4A1-F2D9-4139-A1C8-6A5E0439B1D2}"/>
              </a:ext>
            </a:extLst>
          </p:cNvPr>
          <p:cNvSpPr txBox="1"/>
          <p:nvPr/>
        </p:nvSpPr>
        <p:spPr>
          <a:xfrm>
            <a:off x="1455094" y="1944617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C000"/>
                </a:solidFill>
              </a:rPr>
              <a:t>MyFirstClass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F2FFEA1-73F4-4F43-9D07-69DC1324A5C3}"/>
              </a:ext>
            </a:extLst>
          </p:cNvPr>
          <p:cNvSpPr/>
          <p:nvPr/>
        </p:nvSpPr>
        <p:spPr>
          <a:xfrm>
            <a:off x="1480952" y="2280548"/>
            <a:ext cx="2006600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class_name</a:t>
            </a:r>
            <a:endParaRPr lang="en-GB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C46C96F-2663-4567-9E48-8B5F714A58C0}"/>
              </a:ext>
            </a:extLst>
          </p:cNvPr>
          <p:cNvSpPr txBox="1"/>
          <p:nvPr/>
        </p:nvSpPr>
        <p:spPr>
          <a:xfrm>
            <a:off x="1302390" y="3012318"/>
            <a:ext cx="2363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class_name</a:t>
            </a:r>
            <a:r>
              <a:rPr lang="en-GB" sz="1400" b="1" dirty="0"/>
              <a:t> is a class variable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338FDE5-1E56-4E73-A0EE-D270A5F366F4}"/>
              </a:ext>
            </a:extLst>
          </p:cNvPr>
          <p:cNvSpPr txBox="1"/>
          <p:nvPr/>
        </p:nvSpPr>
        <p:spPr>
          <a:xfrm>
            <a:off x="5063937" y="5628821"/>
            <a:ext cx="299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instance_name</a:t>
            </a:r>
            <a:r>
              <a:rPr lang="en-GB" sz="1400" b="1" dirty="0"/>
              <a:t> is an instance variable</a:t>
            </a:r>
          </a:p>
        </p:txBody>
      </p:sp>
    </p:spTree>
    <p:extLst>
      <p:ext uri="{BB962C8B-B14F-4D97-AF65-F5344CB8AC3E}">
        <p14:creationId xmlns:p14="http://schemas.microsoft.com/office/powerpoint/2010/main" val="811927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415</Words>
  <Application>Microsoft Office PowerPoint</Application>
  <PresentationFormat>Grand écran</PresentationFormat>
  <Paragraphs>76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Object Oriented Programming in Python</vt:lpstr>
      <vt:lpstr>What do you already know about OOP ?</vt:lpstr>
      <vt:lpstr>Is OOP funny ?</vt:lpstr>
      <vt:lpstr>Is OOP funny ? Definitely not !!!</vt:lpstr>
      <vt:lpstr>Is OOP useful ? Definitely yes !!!</vt:lpstr>
      <vt:lpstr>A short overview of the history of OOP</vt:lpstr>
      <vt:lpstr>What is OOP ?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Pier-Francesco Fazzini</dc:creator>
  <cp:lastModifiedBy>Pier-Francesco Fazzini</cp:lastModifiedBy>
  <cp:revision>19</cp:revision>
  <dcterms:created xsi:type="dcterms:W3CDTF">2025-05-13T14:36:35Z</dcterms:created>
  <dcterms:modified xsi:type="dcterms:W3CDTF">2025-05-15T08:21:04Z</dcterms:modified>
</cp:coreProperties>
</file>