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88" r:id="rId3"/>
    <p:sldId id="279" r:id="rId4"/>
    <p:sldId id="260" r:id="rId5"/>
    <p:sldId id="283" r:id="rId6"/>
    <p:sldId id="257" r:id="rId7"/>
    <p:sldId id="258" r:id="rId8"/>
    <p:sldId id="263" r:id="rId9"/>
    <p:sldId id="264" r:id="rId10"/>
    <p:sldId id="261" r:id="rId11"/>
    <p:sldId id="284" r:id="rId12"/>
    <p:sldId id="262" r:id="rId13"/>
    <p:sldId id="265" r:id="rId14"/>
    <p:sldId id="267" r:id="rId15"/>
    <p:sldId id="266" r:id="rId16"/>
    <p:sldId id="268" r:id="rId17"/>
    <p:sldId id="290" r:id="rId18"/>
    <p:sldId id="269" r:id="rId19"/>
    <p:sldId id="270" r:id="rId20"/>
    <p:sldId id="273" r:id="rId21"/>
    <p:sldId id="271" r:id="rId22"/>
    <p:sldId id="274" r:id="rId23"/>
    <p:sldId id="276" r:id="rId24"/>
    <p:sldId id="275" r:id="rId25"/>
    <p:sldId id="278" r:id="rId26"/>
    <p:sldId id="277" r:id="rId27"/>
    <p:sldId id="285" r:id="rId28"/>
    <p:sldId id="289" r:id="rId29"/>
    <p:sldId id="281" r:id="rId30"/>
    <p:sldId id="280" r:id="rId31"/>
    <p:sldId id="286" r:id="rId32"/>
    <p:sldId id="287" r:id="rId3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BC2EB748-DED5-4B8E-8B62-96280BF6905B}">
          <p14:sldIdLst>
            <p14:sldId id="256"/>
            <p14:sldId id="288"/>
            <p14:sldId id="279"/>
          </p14:sldIdLst>
        </p14:section>
        <p14:section name="Quiz" id="{5B0DABE9-FD31-49E5-BD46-0B4EFEBCBCBB}">
          <p14:sldIdLst>
            <p14:sldId id="260"/>
          </p14:sldIdLst>
        </p14:section>
        <p14:section name="Introduction" id="{1C18A798-F2FC-4F80-9C19-1FD0C3F0CA3A}">
          <p14:sldIdLst>
            <p14:sldId id="283"/>
            <p14:sldId id="257"/>
            <p14:sldId id="258"/>
            <p14:sldId id="263"/>
            <p14:sldId id="264"/>
            <p14:sldId id="261"/>
          </p14:sldIdLst>
        </p14:section>
        <p14:section name="Memory" id="{C821B15E-A9E0-4CC5-90A7-D3F5B44CA772}">
          <p14:sldIdLst>
            <p14:sldId id="284"/>
            <p14:sldId id="262"/>
            <p14:sldId id="265"/>
            <p14:sldId id="267"/>
            <p14:sldId id="266"/>
            <p14:sldId id="268"/>
            <p14:sldId id="290"/>
            <p14:sldId id="269"/>
            <p14:sldId id="270"/>
            <p14:sldId id="273"/>
            <p14:sldId id="271"/>
            <p14:sldId id="274"/>
            <p14:sldId id="276"/>
            <p14:sldId id="275"/>
            <p14:sldId id="278"/>
            <p14:sldId id="277"/>
          </p14:sldIdLst>
        </p14:section>
        <p14:section name="Using Objects" id="{38C2C92A-8502-454C-B76F-55DBE9104FB4}">
          <p14:sldIdLst>
            <p14:sldId id="285"/>
            <p14:sldId id="289"/>
            <p14:sldId id="281"/>
            <p14:sldId id="280"/>
          </p14:sldIdLst>
        </p14:section>
        <p14:section name="Iterators and generators" id="{B0238940-EBDF-485E-8ABB-3D7E127680C3}">
          <p14:sldIdLst>
            <p14:sldId id="286"/>
          </p14:sldIdLst>
        </p14:section>
        <p14:section name="Section sans titre" id="{AF587521-E595-43E7-AED6-B6014611317F}">
          <p14:sldIdLst>
            <p14:sldId id="28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A1DB"/>
    <a:srgbClr val="83C5FD"/>
    <a:srgbClr val="6BACE8"/>
    <a:srgbClr val="68A2DB"/>
    <a:srgbClr val="66A2DB"/>
    <a:srgbClr val="468DCC"/>
    <a:srgbClr val="B2C5E7"/>
    <a:srgbClr val="FED142"/>
    <a:srgbClr val="3571A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4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21BF89-7C0A-455E-9C8A-AFAFD68EF091}" type="datetimeFigureOut">
              <a:rPr lang="fr-FR" smtClean="0"/>
              <a:t>23/05/2025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EAA253-53D6-47CC-9F08-0077FAAF89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265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6354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8496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7874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914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2696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6692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0910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95215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EAA253-53D6-47CC-9F08-0077FAAF8972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4873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8F012E9-2A75-46E3-9168-43E4C8E8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30C78B1-8593-41D8-A039-B5CDC1DA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0F4CE7-8F52-4881-ADB9-EDDCA8E0A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8FAE53-EB6D-4A5D-9D48-D51995D6C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483ACE5-8EAD-4C03-9828-7C9CC69D0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497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839B6-6677-4BEA-B014-ED7532202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44C9BD-1397-45BC-B6F9-76F257CD32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796152-91AD-43E7-A433-678988C5A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ABC0B9-133C-4A72-B54A-C66425D1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13A556-EADB-456C-B320-B0095D9E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7815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2066EED4-6EDA-43F3-9A10-82B2C8399D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7677070-1D8D-474C-A666-4D11992DA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33FE21-8AD7-46AD-88A4-182624C5A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08FC7-5D23-4017-8019-9B595094D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1A490FE-F84B-4873-B0D4-89373941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26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0B5B0D-9F7E-4297-9D06-0D5A5B6E1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E3BA022-5A6E-42E3-80E9-7F9B6A0A8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B379D6-1B4C-433D-B51D-54D4885CF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CB43408-D5B9-45F8-8EA9-BE20DABBC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6F184BB-93D6-4125-B06A-AA3321626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580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4AA93-A979-4ABA-8921-EB3585BE93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A12596-BB31-4486-B9FB-184583B07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2FEE64-7806-4ECD-9667-5C3CA761F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0FD23B3-B825-4DA8-8DEE-4E8A7F853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76595F-2D2F-4CB8-BF5A-C963F3EE5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521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57C833D-48FD-49B3-8152-674D69457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233175D-B5B0-4068-B5F5-A7791E41E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66CEE51-21F9-49DC-A59C-D64FC59207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EB6F5AB-2829-48C3-9DB8-216FA186C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0FD4A92-AD0F-4EC7-9431-285167801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04BF21-6F28-4745-91D6-F1E9B5B85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710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F2F316-4C04-4376-BE09-4F62CA31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9B771B9-4927-4D84-AC61-088ECDB856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0145D2C-4E25-452B-A811-A141084B0B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40298DB-AD09-48B1-BC2E-8932881E47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BE9F28A-E4CA-482B-B4AC-912D66AFF0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7809E9-8ECA-4AC9-8467-05AC3923B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FBADEDD-FEED-49B3-A168-87BF9633BB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B0374DC-84F1-4CE1-BDA0-417C48AD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7418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AAF13-C0ED-48ED-ADA6-5D1A29701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714160D-A05A-4219-B7C5-2675481A6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F85FDD3-324F-4455-8A7A-5678C85A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0F18D3-445E-4B94-B4C6-ABB439560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596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C438AF0-E19D-412B-A0BE-A2D635E0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19A65E9-1FA7-4542-9C54-E07A66F8D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B404527-3474-4A9D-9AAA-96F55D12D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19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7614B-BAC1-4372-8DD8-C22C2806B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53B24D-AE24-47AB-8F9E-353F52EA0B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A6F82D6-B482-4170-9479-9C393C82C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D9E1786-3FDD-48A7-BE1E-D74F38362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1B6D916-A019-4C6C-B10B-55FACF848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80A736B-3530-4B85-B727-B1EF09AC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462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6BF14-9B36-4A06-AC2D-E22B1E6BC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8A6C426-79A0-4A29-BEA4-A119F1152D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4880B-BB96-4930-BB56-9B43FDB91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3399D03-8DD6-48DF-A388-708219B58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69FA8F4-6C3E-4211-915C-005A277C7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DEF251-F077-4AAC-A017-A8EB011C2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92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3F42269-03BE-4423-957C-F20AB6279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0484A56-C70E-431F-A339-656A5CC61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C3C0608-D643-4C99-A590-A0BFD0B484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66077-5284-43A6-BFC3-74D02370C877}" type="datetimeFigureOut">
              <a:rPr lang="en-GB" smtClean="0"/>
              <a:t>23/05/2025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40BBD1-DB4E-4940-B8D0-622EC70B67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CF11AC5-DA6B-4E42-8043-23C57BECA0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E7B241-35D0-4B8D-A6D8-51721B737162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7750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5.xml"/><Relationship Id="rId15" Type="http://schemas.openxmlformats.org/officeDocument/2006/relationships/image" Target="../media/image11.png"/><Relationship Id="rId10" Type="http://schemas.openxmlformats.org/officeDocument/2006/relationships/slide" Target="slide2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slide" Target="slide3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jpg"/><Relationship Id="rId5" Type="http://schemas.openxmlformats.org/officeDocument/2006/relationships/image" Target="../media/image24.png"/><Relationship Id="rId4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10.png"/><Relationship Id="rId3" Type="http://schemas.openxmlformats.org/officeDocument/2006/relationships/slide" Target="slide4.xml"/><Relationship Id="rId7" Type="http://schemas.openxmlformats.org/officeDocument/2006/relationships/image" Target="../media/image6.png"/><Relationship Id="rId12" Type="http://schemas.openxmlformats.org/officeDocument/2006/relationships/image" Target="../media/image9.png"/><Relationship Id="rId2" Type="http://schemas.openxmlformats.org/officeDocument/2006/relationships/image" Target="../media/image3.png"/><Relationship Id="rId16" Type="http://schemas.openxmlformats.org/officeDocument/2006/relationships/slide" Target="slide3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11" Type="http://schemas.openxmlformats.org/officeDocument/2006/relationships/image" Target="../media/image8.png"/><Relationship Id="rId5" Type="http://schemas.openxmlformats.org/officeDocument/2006/relationships/slide" Target="slide5.xml"/><Relationship Id="rId15" Type="http://schemas.openxmlformats.org/officeDocument/2006/relationships/image" Target="../media/image12.png"/><Relationship Id="rId10" Type="http://schemas.openxmlformats.org/officeDocument/2006/relationships/slide" Target="slide27.xml"/><Relationship Id="rId4" Type="http://schemas.openxmlformats.org/officeDocument/2006/relationships/image" Target="../media/image4.png"/><Relationship Id="rId9" Type="http://schemas.openxmlformats.org/officeDocument/2006/relationships/image" Target="../media/image7.png"/><Relationship Id="rId14" Type="http://schemas.openxmlformats.org/officeDocument/2006/relationships/slide" Target="slide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8A1009-B58B-4B30-878D-1AC11ECE3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467" y="245534"/>
            <a:ext cx="9144000" cy="1574800"/>
          </a:xfrm>
        </p:spPr>
        <p:txBody>
          <a:bodyPr>
            <a:normAutofit fontScale="90000"/>
          </a:bodyPr>
          <a:lstStyle/>
          <a:p>
            <a:r>
              <a:rPr lang="en-GB" dirty="0"/>
              <a:t>Object Oriented Programming</a:t>
            </a:r>
            <a:br>
              <a:rPr lang="en-GB" dirty="0"/>
            </a:br>
            <a:r>
              <a:rPr lang="en-GB" sz="4800" dirty="0"/>
              <a:t>in Python</a:t>
            </a:r>
            <a:endParaRPr lang="en-GB" dirty="0"/>
          </a:p>
        </p:txBody>
      </p:sp>
      <p:pic>
        <p:nvPicPr>
          <p:cNvPr id="5" name="Graphique 4">
            <a:extLst>
              <a:ext uri="{FF2B5EF4-FFF2-40B4-BE49-F238E27FC236}">
                <a16:creationId xmlns:a16="http://schemas.microsoft.com/office/drawing/2014/main" id="{88DEEFB6-05A0-46F5-B8F1-398E8BD8BF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9667" y="1261533"/>
            <a:ext cx="9697065" cy="6858000"/>
          </a:xfrm>
          <a:prstGeom prst="rect">
            <a:avLst/>
          </a:prstGeom>
        </p:spPr>
      </p:pic>
      <p:sp>
        <p:nvSpPr>
          <p:cNvPr id="6" name="Bulle narrative : ronde 5">
            <a:extLst>
              <a:ext uri="{FF2B5EF4-FFF2-40B4-BE49-F238E27FC236}">
                <a16:creationId xmlns:a16="http://schemas.microsoft.com/office/drawing/2014/main" id="{CC3D8FBD-EFCE-47E3-9CB8-B02CF94206E8}"/>
              </a:ext>
            </a:extLst>
          </p:cNvPr>
          <p:cNvSpPr/>
          <p:nvPr/>
        </p:nvSpPr>
        <p:spPr>
          <a:xfrm>
            <a:off x="6290733" y="2717800"/>
            <a:ext cx="1591734" cy="71120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rgbClr val="3571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ED142"/>
                </a:solidFill>
              </a:rPr>
              <a:t>Quack!!*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5AF140B7-ED50-4456-B8FD-44353BE743D5}"/>
              </a:ext>
            </a:extLst>
          </p:cNvPr>
          <p:cNvSpPr txBox="1"/>
          <p:nvPr/>
        </p:nvSpPr>
        <p:spPr>
          <a:xfrm>
            <a:off x="4233333" y="6581001"/>
            <a:ext cx="325966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rgbClr val="FED142"/>
                </a:solidFill>
              </a:rPr>
              <a:t>* That’s actually a spoiler, you have been alerted.</a:t>
            </a:r>
            <a:endParaRPr lang="en-GB" sz="1200" dirty="0"/>
          </a:p>
        </p:txBody>
      </p:sp>
    </p:spTree>
    <p:extLst>
      <p:ext uri="{BB962C8B-B14F-4D97-AF65-F5344CB8AC3E}">
        <p14:creationId xmlns:p14="http://schemas.microsoft.com/office/powerpoint/2010/main" val="3963403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A9EA0A-D259-4D39-8E0C-1724A22DE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OOP 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A26F3034-A25F-4FBB-AA8E-65661A8D05DF}"/>
              </a:ext>
            </a:extLst>
          </p:cNvPr>
          <p:cNvSpPr txBox="1"/>
          <p:nvPr/>
        </p:nvSpPr>
        <p:spPr>
          <a:xfrm>
            <a:off x="2159000" y="1627278"/>
            <a:ext cx="659488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is a programming strategy/paradigm using entities called “objects”.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CF453BBE-A5C5-4EF9-885C-16AA379AD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0424" y="3660813"/>
            <a:ext cx="2865967" cy="1772123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FB691F75-2AC6-4112-873B-BEC7EE1AE2A8}"/>
              </a:ext>
            </a:extLst>
          </p:cNvPr>
          <p:cNvSpPr txBox="1"/>
          <p:nvPr/>
        </p:nvSpPr>
        <p:spPr>
          <a:xfrm>
            <a:off x="2468603" y="2188260"/>
            <a:ext cx="5975675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Despite the fact that some examples found in real life are not</a:t>
            </a:r>
          </a:p>
          <a:p>
            <a:pPr algn="ctr"/>
            <a:r>
              <a:rPr lang="en-GB" dirty="0"/>
              <a:t> </a:t>
            </a:r>
            <a:r>
              <a:rPr lang="en-GB" dirty="0">
                <a:solidFill>
                  <a:srgbClr val="FFC000"/>
                </a:solidFill>
              </a:rPr>
              <a:t>objects in python can be really useful !!</a:t>
            </a:r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38304A25-71B8-44CF-BB66-84E571CA38A4}"/>
              </a:ext>
            </a:extLst>
          </p:cNvPr>
          <p:cNvGrpSpPr/>
          <p:nvPr/>
        </p:nvGrpSpPr>
        <p:grpSpPr>
          <a:xfrm>
            <a:off x="3150864" y="3258763"/>
            <a:ext cx="4611151" cy="3473410"/>
            <a:chOff x="3150864" y="3258763"/>
            <a:chExt cx="4611151" cy="3473410"/>
          </a:xfrm>
        </p:grpSpPr>
        <p:pic>
          <p:nvPicPr>
            <p:cNvPr id="13" name="Image 12">
              <a:extLst>
                <a:ext uri="{FF2B5EF4-FFF2-40B4-BE49-F238E27FC236}">
                  <a16:creationId xmlns:a16="http://schemas.microsoft.com/office/drawing/2014/main" id="{982BB4A3-2935-4E47-93CB-CF3D07D02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50864" y="3258763"/>
              <a:ext cx="4611151" cy="2604093"/>
            </a:xfrm>
            <a:prstGeom prst="rect">
              <a:avLst/>
            </a:prstGeom>
          </p:spPr>
        </p:pic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7A776C57-2F25-4C74-83EC-C06754567522}"/>
                </a:ext>
              </a:extLst>
            </p:cNvPr>
            <p:cNvSpPr txBox="1"/>
            <p:nvPr/>
          </p:nvSpPr>
          <p:spPr>
            <a:xfrm>
              <a:off x="4046822" y="5993509"/>
              <a:ext cx="2819233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b="1" dirty="0"/>
                <a:t>Translation: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Glass breaking hammer</a:t>
              </a:r>
            </a:p>
            <a:p>
              <a:pPr algn="ctr"/>
              <a:r>
                <a:rPr lang="en-GB" sz="1400" b="1" dirty="0">
                  <a:solidFill>
                    <a:srgbClr val="FFC000"/>
                  </a:solidFill>
                </a:rPr>
                <a:t>Break the glass to take the hammer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97617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1309657" y="2967335"/>
            <a:ext cx="95726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FFC00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Memory Management in Python</a:t>
            </a:r>
          </a:p>
        </p:txBody>
      </p:sp>
    </p:spTree>
    <p:extLst>
      <p:ext uri="{BB962C8B-B14F-4D97-AF65-F5344CB8AC3E}">
        <p14:creationId xmlns:p14="http://schemas.microsoft.com/office/powerpoint/2010/main" val="4230430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What is the definition of an object in OOP?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BFF8FBD-6CA5-4F45-A1B9-8D0B8552D61E}"/>
              </a:ext>
            </a:extLst>
          </p:cNvPr>
          <p:cNvSpPr txBox="1"/>
          <p:nvPr/>
        </p:nvSpPr>
        <p:spPr>
          <a:xfrm>
            <a:off x="1659467" y="1710267"/>
            <a:ext cx="8476872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/>
              <a:t>In python an object is an abstract entity that contains variables and methods (functions).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5E71060-F966-4984-9CB0-A1500BC8817D}"/>
              </a:ext>
            </a:extLst>
          </p:cNvPr>
          <p:cNvSpPr txBox="1"/>
          <p:nvPr/>
        </p:nvSpPr>
        <p:spPr>
          <a:xfrm>
            <a:off x="3347677" y="5846544"/>
            <a:ext cx="504785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dirty="0">
                <a:solidFill>
                  <a:srgbClr val="FFC000"/>
                </a:solidFill>
              </a:rPr>
              <a:t>In python everything is an object including literals !!</a:t>
            </a:r>
          </a:p>
          <a:p>
            <a:pPr algn="ctr"/>
            <a:r>
              <a:rPr lang="en-GB" dirty="0">
                <a:solidFill>
                  <a:schemeClr val="bg1"/>
                </a:solidFill>
              </a:rPr>
              <a:t>(use </a:t>
            </a:r>
            <a:r>
              <a:rPr lang="en-GB" dirty="0" err="1">
                <a:solidFill>
                  <a:schemeClr val="bg1"/>
                </a:solidFill>
              </a:rPr>
              <a:t>dir</a:t>
            </a:r>
            <a:r>
              <a:rPr lang="en-GB" dirty="0">
                <a:solidFill>
                  <a:schemeClr val="bg1"/>
                </a:solidFill>
              </a:rPr>
              <a:t>() or type() if you do not believe me)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768A9FAD-379A-4531-8D4C-21CFA95ADC52}"/>
              </a:ext>
            </a:extLst>
          </p:cNvPr>
          <p:cNvSpPr txBox="1"/>
          <p:nvPr/>
        </p:nvSpPr>
        <p:spPr>
          <a:xfrm>
            <a:off x="1659467" y="2175129"/>
            <a:ext cx="862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468DCC"/>
                </a:solidFill>
              </a:rPr>
              <a:t>The fact that it contains “its own things (variables and functions)” is called </a:t>
            </a:r>
            <a:r>
              <a:rPr lang="en-GB" b="1" dirty="0">
                <a:solidFill>
                  <a:srgbClr val="FFC000"/>
                </a:solidFill>
              </a:rPr>
              <a:t>“encapsulation”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2226733" y="3471338"/>
            <a:ext cx="2014171" cy="2155798"/>
            <a:chOff x="2226733" y="3471338"/>
            <a:chExt cx="2014171" cy="2155798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object1 (variable)</a:t>
                </a: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4" name="ZoneTexte 13">
            <a:extLst>
              <a:ext uri="{FF2B5EF4-FFF2-40B4-BE49-F238E27FC236}">
                <a16:creationId xmlns:a16="http://schemas.microsoft.com/office/drawing/2014/main" id="{E33602C5-D70E-46C3-81B9-46A3696D793C}"/>
              </a:ext>
            </a:extLst>
          </p:cNvPr>
          <p:cNvSpPr txBox="1"/>
          <p:nvPr/>
        </p:nvSpPr>
        <p:spPr>
          <a:xfrm>
            <a:off x="4369669" y="2775775"/>
            <a:ext cx="2550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class (defines the object)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 flipH="1">
            <a:off x="4233333" y="3160183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5E6232DC-4CEF-4371-9C9E-8A107B4C71F5}"/>
              </a:ext>
            </a:extLst>
          </p:cNvPr>
          <p:cNvCxnSpPr>
            <a:cxnSpLocks/>
          </p:cNvCxnSpPr>
          <p:nvPr/>
        </p:nvCxnSpPr>
        <p:spPr>
          <a:xfrm>
            <a:off x="5738906" y="3159409"/>
            <a:ext cx="1126068" cy="3476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e 27">
            <a:extLst>
              <a:ext uri="{FF2B5EF4-FFF2-40B4-BE49-F238E27FC236}">
                <a16:creationId xmlns:a16="http://schemas.microsoft.com/office/drawing/2014/main" id="{E9C88C11-7E76-40FD-A852-147465FB00EC}"/>
              </a:ext>
            </a:extLst>
          </p:cNvPr>
          <p:cNvGrpSpPr/>
          <p:nvPr/>
        </p:nvGrpSpPr>
        <p:grpSpPr>
          <a:xfrm>
            <a:off x="6739466" y="3417926"/>
            <a:ext cx="2014171" cy="2155798"/>
            <a:chOff x="2226733" y="3471338"/>
            <a:chExt cx="2014171" cy="2155798"/>
          </a:xfrm>
        </p:grpSpPr>
        <p:sp>
          <p:nvSpPr>
            <p:cNvPr id="29" name="Rectangle : coins arrondis 28">
              <a:extLst>
                <a:ext uri="{FF2B5EF4-FFF2-40B4-BE49-F238E27FC236}">
                  <a16:creationId xmlns:a16="http://schemas.microsoft.com/office/drawing/2014/main" id="{0AD1352B-0298-4427-BFD1-20959CC1B7E8}"/>
                </a:ext>
              </a:extLst>
            </p:cNvPr>
            <p:cNvSpPr/>
            <p:nvPr/>
          </p:nvSpPr>
          <p:spPr>
            <a:xfrm>
              <a:off x="2226733" y="3840669"/>
              <a:ext cx="2006600" cy="1786467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30" name="Groupe 29">
              <a:extLst>
                <a:ext uri="{FF2B5EF4-FFF2-40B4-BE49-F238E27FC236}">
                  <a16:creationId xmlns:a16="http://schemas.microsoft.com/office/drawing/2014/main" id="{AE1D7044-42E3-4DD5-B9F3-5AF6FC9275C4}"/>
                </a:ext>
              </a:extLst>
            </p:cNvPr>
            <p:cNvGrpSpPr/>
            <p:nvPr/>
          </p:nvGrpSpPr>
          <p:grpSpPr>
            <a:xfrm>
              <a:off x="2378086" y="3471338"/>
              <a:ext cx="1862818" cy="1990594"/>
              <a:chOff x="4495800" y="2683934"/>
              <a:chExt cx="1862818" cy="1990594"/>
            </a:xfrm>
            <a:solidFill>
              <a:srgbClr val="66A2DB"/>
            </a:solidFill>
          </p:grpSpPr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5F23790-6DEF-4BCE-8F0F-DF5DF48F8A20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8628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>
                    <a:solidFill>
                      <a:srgbClr val="68A2DB"/>
                    </a:solidFill>
                  </a:rPr>
                  <a:t>object2 (variable)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62C0E49C-CCC0-402B-985E-0AB92AAAE51C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434734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a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c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f()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g()</a:t>
                </a:r>
              </a:p>
            </p:txBody>
          </p:sp>
        </p:grpSp>
      </p:grp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44818F03-869C-45F2-8C38-E9C5CC4BAB98}"/>
              </a:ext>
            </a:extLst>
          </p:cNvPr>
          <p:cNvSpPr/>
          <p:nvPr/>
        </p:nvSpPr>
        <p:spPr>
          <a:xfrm>
            <a:off x="10786220" y="513059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9302186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BCB2A0-30BE-4415-B5C9-EEEE7FE3AAF0}"/>
              </a:ext>
            </a:extLst>
          </p:cNvPr>
          <p:cNvSpPr txBox="1">
            <a:spLocks/>
          </p:cNvSpPr>
          <p:nvPr/>
        </p:nvSpPr>
        <p:spPr>
          <a:xfrm>
            <a:off x="1302390" y="389949"/>
            <a:ext cx="10515600" cy="8032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Objects: classes, instances and variables</a:t>
            </a:r>
          </a:p>
        </p:txBody>
      </p: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C0AD03AE-9109-42DA-8773-13AB92F84671}"/>
              </a:ext>
            </a:extLst>
          </p:cNvPr>
          <p:cNvGrpSpPr/>
          <p:nvPr/>
        </p:nvGrpSpPr>
        <p:grpSpPr>
          <a:xfrm>
            <a:off x="4144874" y="4311600"/>
            <a:ext cx="2006600" cy="1022401"/>
            <a:chOff x="2226733" y="3471338"/>
            <a:chExt cx="2006600" cy="1022401"/>
          </a:xfrm>
        </p:grpSpPr>
        <p:sp>
          <p:nvSpPr>
            <p:cNvPr id="26" name="Rectangle : coins arrondis 25">
              <a:extLst>
                <a:ext uri="{FF2B5EF4-FFF2-40B4-BE49-F238E27FC236}">
                  <a16:creationId xmlns:a16="http://schemas.microsoft.com/office/drawing/2014/main" id="{008A4A26-38DC-4694-A551-B78F9603E001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10" name="Groupe 9">
              <a:extLst>
                <a:ext uri="{FF2B5EF4-FFF2-40B4-BE49-F238E27FC236}">
                  <a16:creationId xmlns:a16="http://schemas.microsoft.com/office/drawing/2014/main" id="{C7E0DEBF-D084-40BF-B030-750D1CCDB5DF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5FC230E4-379E-49D2-8747-280FD7FA6EF5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34AA4273-5961-447D-BF4C-1ED603A4003E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10DA8344-ADB1-451E-910B-D39783A35A3E}"/>
              </a:ext>
            </a:extLst>
          </p:cNvPr>
          <p:cNvCxnSpPr>
            <a:cxnSpLocks/>
          </p:cNvCxnSpPr>
          <p:nvPr/>
        </p:nvCxnSpPr>
        <p:spPr>
          <a:xfrm>
            <a:off x="5063937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93754ECD-24F3-496A-AEA1-594C460FED52}"/>
              </a:ext>
            </a:extLst>
          </p:cNvPr>
          <p:cNvSpPr txBox="1"/>
          <p:nvPr/>
        </p:nvSpPr>
        <p:spPr>
          <a:xfrm>
            <a:off x="4843713" y="336126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obj1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5891CA9E-5920-417C-B62C-96EBEAC66BE2}"/>
              </a:ext>
            </a:extLst>
          </p:cNvPr>
          <p:cNvSpPr txBox="1"/>
          <p:nvPr/>
        </p:nvSpPr>
        <p:spPr>
          <a:xfrm>
            <a:off x="7181872" y="3364469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obj2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647DE67C-7C19-4C7B-A899-96E23DD3699E}"/>
              </a:ext>
            </a:extLst>
          </p:cNvPr>
          <p:cNvCxnSpPr>
            <a:cxnSpLocks/>
          </p:cNvCxnSpPr>
          <p:nvPr/>
        </p:nvCxnSpPr>
        <p:spPr>
          <a:xfrm>
            <a:off x="7481794" y="3759201"/>
            <a:ext cx="0" cy="49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CE6CB013-CE95-40DF-84C7-EB9C58A14C58}"/>
              </a:ext>
            </a:extLst>
          </p:cNvPr>
          <p:cNvSpPr txBox="1"/>
          <p:nvPr/>
        </p:nvSpPr>
        <p:spPr>
          <a:xfrm>
            <a:off x="5676157" y="1947044"/>
            <a:ext cx="1106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One Class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DA14327D-526C-4F48-90E3-7FE316C69CB5}"/>
              </a:ext>
            </a:extLst>
          </p:cNvPr>
          <p:cNvCxnSpPr>
            <a:cxnSpLocks/>
            <a:stCxn id="36" idx="1"/>
          </p:cNvCxnSpPr>
          <p:nvPr/>
        </p:nvCxnSpPr>
        <p:spPr>
          <a:xfrm flipH="1">
            <a:off x="3590645" y="2131710"/>
            <a:ext cx="2085512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>
            <a:extLst>
              <a:ext uri="{FF2B5EF4-FFF2-40B4-BE49-F238E27FC236}">
                <a16:creationId xmlns:a16="http://schemas.microsoft.com/office/drawing/2014/main" id="{A115FAEA-FEDD-4839-9AB2-AC27FB3C7972}"/>
              </a:ext>
            </a:extLst>
          </p:cNvPr>
          <p:cNvSpPr txBox="1"/>
          <p:nvPr/>
        </p:nvSpPr>
        <p:spPr>
          <a:xfrm>
            <a:off x="3629084" y="2382120"/>
            <a:ext cx="5520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6BACE8"/>
                </a:solidFill>
              </a:rPr>
              <a:t>Can be used to create several instances of the same class</a:t>
            </a:r>
          </a:p>
        </p:txBody>
      </p: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FE5CD42C-19D4-490E-83D9-E34AF2D74F6A}"/>
              </a:ext>
            </a:extLst>
          </p:cNvPr>
          <p:cNvCxnSpPr>
            <a:cxnSpLocks/>
          </p:cNvCxnSpPr>
          <p:nvPr/>
        </p:nvCxnSpPr>
        <p:spPr>
          <a:xfrm flipH="1">
            <a:off x="5443558" y="2935765"/>
            <a:ext cx="707916" cy="484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>
            <a:extLst>
              <a:ext uri="{FF2B5EF4-FFF2-40B4-BE49-F238E27FC236}">
                <a16:creationId xmlns:a16="http://schemas.microsoft.com/office/drawing/2014/main" id="{6A737AC4-295C-4876-9100-AC4AC4172C74}"/>
              </a:ext>
            </a:extLst>
          </p:cNvPr>
          <p:cNvCxnSpPr>
            <a:cxnSpLocks/>
          </p:cNvCxnSpPr>
          <p:nvPr/>
        </p:nvCxnSpPr>
        <p:spPr>
          <a:xfrm>
            <a:off x="6727207" y="2933618"/>
            <a:ext cx="558800" cy="4651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10749E0D-C13B-4A3E-A99A-EF0186D9711F}"/>
              </a:ext>
            </a:extLst>
          </p:cNvPr>
          <p:cNvGrpSpPr/>
          <p:nvPr/>
        </p:nvGrpSpPr>
        <p:grpSpPr>
          <a:xfrm>
            <a:off x="6679784" y="4311600"/>
            <a:ext cx="2006600" cy="1022401"/>
            <a:chOff x="2226733" y="3471338"/>
            <a:chExt cx="2006600" cy="1022401"/>
          </a:xfrm>
        </p:grpSpPr>
        <p:sp>
          <p:nvSpPr>
            <p:cNvPr id="46" name="Rectangle : coins arrondis 45">
              <a:extLst>
                <a:ext uri="{FF2B5EF4-FFF2-40B4-BE49-F238E27FC236}">
                  <a16:creationId xmlns:a16="http://schemas.microsoft.com/office/drawing/2014/main" id="{108FEE9A-EA96-4AEA-B458-A8F51646439A}"/>
                </a:ext>
              </a:extLst>
            </p:cNvPr>
            <p:cNvSpPr/>
            <p:nvPr/>
          </p:nvSpPr>
          <p:spPr>
            <a:xfrm>
              <a:off x="2226733" y="3840669"/>
              <a:ext cx="2006600" cy="653070"/>
            </a:xfrm>
            <a:prstGeom prst="roundRect">
              <a:avLst/>
            </a:prstGeom>
            <a:solidFill>
              <a:srgbClr val="63A1DB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endParaRPr>
            </a:p>
          </p:txBody>
        </p:sp>
        <p:grpSp>
          <p:nvGrpSpPr>
            <p:cNvPr id="47" name="Groupe 46">
              <a:extLst>
                <a:ext uri="{FF2B5EF4-FFF2-40B4-BE49-F238E27FC236}">
                  <a16:creationId xmlns:a16="http://schemas.microsoft.com/office/drawing/2014/main" id="{A52067A1-B271-4B90-9341-78DAEB01B1F7}"/>
                </a:ext>
              </a:extLst>
            </p:cNvPr>
            <p:cNvGrpSpPr/>
            <p:nvPr/>
          </p:nvGrpSpPr>
          <p:grpSpPr>
            <a:xfrm>
              <a:off x="2378086" y="3471338"/>
              <a:ext cx="1613968" cy="882598"/>
              <a:chOff x="4495800" y="2683934"/>
              <a:chExt cx="1613968" cy="882598"/>
            </a:xfrm>
            <a:solidFill>
              <a:srgbClr val="66A2DB"/>
            </a:solidFill>
          </p:grpSpPr>
          <p:sp>
            <p:nvSpPr>
              <p:cNvPr id="48" name="ZoneTexte 47">
                <a:extLst>
                  <a:ext uri="{FF2B5EF4-FFF2-40B4-BE49-F238E27FC236}">
                    <a16:creationId xmlns:a16="http://schemas.microsoft.com/office/drawing/2014/main" id="{A98C9ED4-0E0C-4C32-85B7-832AA3968864}"/>
                  </a:ext>
                </a:extLst>
              </p:cNvPr>
              <p:cNvSpPr txBox="1"/>
              <p:nvPr/>
            </p:nvSpPr>
            <p:spPr>
              <a:xfrm>
                <a:off x="4495800" y="2683934"/>
                <a:ext cx="1379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b="1" dirty="0" err="1">
                    <a:solidFill>
                      <a:srgbClr val="FFC000"/>
                    </a:solidFill>
                  </a:rPr>
                  <a:t>MyFirstClass</a:t>
                </a:r>
                <a:endParaRPr lang="en-GB" b="1" dirty="0">
                  <a:solidFill>
                    <a:srgbClr val="68A2DB"/>
                  </a:solidFill>
                </a:endParaRPr>
              </a:p>
            </p:txBody>
          </p:sp>
          <p:sp>
            <p:nvSpPr>
              <p:cNvPr id="49" name="ZoneTexte 48">
                <a:extLst>
                  <a:ext uri="{FF2B5EF4-FFF2-40B4-BE49-F238E27FC236}">
                    <a16:creationId xmlns:a16="http://schemas.microsoft.com/office/drawing/2014/main" id="{82BEF47D-5734-4EF6-AAC1-4A3DD9340762}"/>
                  </a:ext>
                </a:extLst>
              </p:cNvPr>
              <p:cNvSpPr txBox="1"/>
              <p:nvPr/>
            </p:nvSpPr>
            <p:spPr>
              <a:xfrm>
                <a:off x="4495800" y="3197200"/>
                <a:ext cx="16139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err="1">
                    <a:solidFill>
                      <a:schemeClr val="bg1"/>
                    </a:solidFill>
                  </a:rPr>
                  <a:t>instance_name</a:t>
                </a:r>
                <a:endParaRPr lang="en-GB" dirty="0">
                  <a:solidFill>
                    <a:schemeClr val="bg1"/>
                  </a:solidFill>
                </a:endParaRPr>
              </a:p>
            </p:txBody>
          </p:sp>
        </p:grpSp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EF7AE4A1-F2D9-4139-A1C8-6A5E0439B1D2}"/>
              </a:ext>
            </a:extLst>
          </p:cNvPr>
          <p:cNvSpPr txBox="1"/>
          <p:nvPr/>
        </p:nvSpPr>
        <p:spPr>
          <a:xfrm>
            <a:off x="1455094" y="1944617"/>
            <a:ext cx="1379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>
                <a:solidFill>
                  <a:srgbClr val="FFC000"/>
                </a:solidFill>
              </a:rPr>
              <a:t>MyFirstClass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3" name="Rectangle : coins arrondis 52">
            <a:extLst>
              <a:ext uri="{FF2B5EF4-FFF2-40B4-BE49-F238E27FC236}">
                <a16:creationId xmlns:a16="http://schemas.microsoft.com/office/drawing/2014/main" id="{4F2FFEA1-73F4-4F43-9D07-69DC1324A5C3}"/>
              </a:ext>
            </a:extLst>
          </p:cNvPr>
          <p:cNvSpPr/>
          <p:nvPr/>
        </p:nvSpPr>
        <p:spPr>
          <a:xfrm>
            <a:off x="1480952" y="2280548"/>
            <a:ext cx="2006600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dirty="0" err="1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class_name</a:t>
            </a:r>
            <a:endParaRPr lang="en-GB" dirty="0"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C46C96F-2663-4567-9E48-8B5F714A58C0}"/>
              </a:ext>
            </a:extLst>
          </p:cNvPr>
          <p:cNvSpPr txBox="1"/>
          <p:nvPr/>
        </p:nvSpPr>
        <p:spPr>
          <a:xfrm>
            <a:off x="1302390" y="3012318"/>
            <a:ext cx="2363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class_name</a:t>
            </a:r>
            <a:r>
              <a:rPr lang="en-GB" sz="1400" b="1" dirty="0"/>
              <a:t> is a class variable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B338FDE5-1E56-4E73-A0EE-D270A5F366F4}"/>
              </a:ext>
            </a:extLst>
          </p:cNvPr>
          <p:cNvSpPr txBox="1"/>
          <p:nvPr/>
        </p:nvSpPr>
        <p:spPr>
          <a:xfrm>
            <a:off x="5063937" y="5628821"/>
            <a:ext cx="2997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 err="1"/>
              <a:t>instance_name</a:t>
            </a:r>
            <a:r>
              <a:rPr lang="en-GB" sz="1400" b="1" dirty="0"/>
              <a:t> is an instance variable</a:t>
            </a:r>
          </a:p>
        </p:txBody>
      </p:sp>
      <p:grpSp>
        <p:nvGrpSpPr>
          <p:cNvPr id="14" name="Groupe 13">
            <a:extLst>
              <a:ext uri="{FF2B5EF4-FFF2-40B4-BE49-F238E27FC236}">
                <a16:creationId xmlns:a16="http://schemas.microsoft.com/office/drawing/2014/main" id="{5F0D72F8-7354-48FD-1126-6511ECAD9AA3}"/>
              </a:ext>
            </a:extLst>
          </p:cNvPr>
          <p:cNvGrpSpPr/>
          <p:nvPr/>
        </p:nvGrpSpPr>
        <p:grpSpPr>
          <a:xfrm>
            <a:off x="692277" y="3580961"/>
            <a:ext cx="10826779" cy="3022594"/>
            <a:chOff x="692277" y="3580961"/>
            <a:chExt cx="10826779" cy="3022594"/>
          </a:xfrm>
        </p:grpSpPr>
        <p:pic>
          <p:nvPicPr>
            <p:cNvPr id="6" name="Image 5" descr="Une image contenant art">
              <a:extLst>
                <a:ext uri="{FF2B5EF4-FFF2-40B4-BE49-F238E27FC236}">
                  <a16:creationId xmlns:a16="http://schemas.microsoft.com/office/drawing/2014/main" id="{66294F12-7664-90B4-464C-E198A35CB6F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14694" y="5334001"/>
              <a:ext cx="2006600" cy="1269554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D99EC52-C85A-5454-D975-13DF36FE3B97}"/>
                </a:ext>
              </a:extLst>
            </p:cNvPr>
            <p:cNvSpPr txBox="1"/>
            <p:nvPr/>
          </p:nvSpPr>
          <p:spPr>
            <a:xfrm>
              <a:off x="692277" y="3580961"/>
              <a:ext cx="352827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Description of a Japanese umbrella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has a height and a radius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can be opened</a:t>
              </a: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The point and handle have </a:t>
              </a:r>
              <a:r>
                <a:rPr lang="en-GB" sz="1400" b="1" dirty="0" err="1">
                  <a:solidFill>
                    <a:srgbClr val="FFC000"/>
                  </a:solidFill>
                </a:rPr>
                <a:t>colors</a:t>
              </a:r>
              <a:endParaRPr lang="en-GB" sz="1400" b="1" dirty="0">
                <a:solidFill>
                  <a:srgbClr val="FFC000"/>
                </a:solidFill>
              </a:endParaRPr>
            </a:p>
            <a:p>
              <a:pPr marL="285750" indent="-285750">
                <a:buFontTx/>
                <a:buChar char="-"/>
              </a:pPr>
              <a:r>
                <a:rPr lang="en-GB" sz="1400" b="1" dirty="0">
                  <a:solidFill>
                    <a:srgbClr val="FFC000"/>
                  </a:solidFill>
                </a:rPr>
                <a:t>It is Japanese</a:t>
              </a:r>
            </a:p>
          </p:txBody>
        </p:sp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DBBD224-833D-5847-451A-258CE720407A}"/>
                </a:ext>
              </a:extLst>
            </p:cNvPr>
            <p:cNvSpPr txBox="1"/>
            <p:nvPr/>
          </p:nvSpPr>
          <p:spPr>
            <a:xfrm>
              <a:off x="9485229" y="4014311"/>
              <a:ext cx="2033827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Different instances 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of the umbrella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=</a:t>
              </a:r>
            </a:p>
            <a:p>
              <a:pPr algn="ctr"/>
              <a:r>
                <a:rPr lang="en-GB" b="1" dirty="0">
                  <a:solidFill>
                    <a:srgbClr val="6BACE8"/>
                  </a:solidFill>
                </a:rPr>
                <a:t>The actual objects</a:t>
              </a:r>
            </a:p>
          </p:txBody>
        </p:sp>
      </p:grpSp>
      <p:sp>
        <p:nvSpPr>
          <p:cNvPr id="31" name="Rectangle : coins arrondis 30">
            <a:extLst>
              <a:ext uri="{FF2B5EF4-FFF2-40B4-BE49-F238E27FC236}">
                <a16:creationId xmlns:a16="http://schemas.microsoft.com/office/drawing/2014/main" id="{8FE7FDC8-9F22-4C5C-8D05-AE43B0FE6BCB}"/>
              </a:ext>
            </a:extLst>
          </p:cNvPr>
          <p:cNvSpPr/>
          <p:nvPr/>
        </p:nvSpPr>
        <p:spPr>
          <a:xfrm>
            <a:off x="10554393" y="628318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8119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C13CE2-848A-05A9-4F01-FF4114588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" y="192405"/>
            <a:ext cx="10515600" cy="823595"/>
          </a:xfrm>
        </p:spPr>
        <p:txBody>
          <a:bodyPr/>
          <a:lstStyle/>
          <a:p>
            <a:r>
              <a:rPr lang="fr-FR" dirty="0"/>
              <a:t>(Very) basic memory management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6AAFA6B6-2F96-8F27-2BFD-5838BD6758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1704" y="847542"/>
            <a:ext cx="7462868" cy="5162915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610F136-07EF-075C-AC30-C372EF5C54BF}"/>
              </a:ext>
            </a:extLst>
          </p:cNvPr>
          <p:cNvSpPr txBox="1"/>
          <p:nvPr/>
        </p:nvSpPr>
        <p:spPr>
          <a:xfrm>
            <a:off x="2399029" y="6296262"/>
            <a:ext cx="7768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noProof="0"/>
              <a:t>Memory management in modern CPUs is complex: I will use a simplified model !</a:t>
            </a:r>
          </a:p>
        </p:txBody>
      </p:sp>
    </p:spTree>
    <p:extLst>
      <p:ext uri="{BB962C8B-B14F-4D97-AF65-F5344CB8AC3E}">
        <p14:creationId xmlns:p14="http://schemas.microsoft.com/office/powerpoint/2010/main" val="2194238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30D66B4-4025-C6EF-3851-1E474919877D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dirty="0"/>
              <a:t>Basic memory management</a:t>
            </a:r>
          </a:p>
        </p:txBody>
      </p: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B771C35F-7657-F009-0D4D-08605489B68C}"/>
              </a:ext>
            </a:extLst>
          </p:cNvPr>
          <p:cNvGrpSpPr/>
          <p:nvPr/>
        </p:nvGrpSpPr>
        <p:grpSpPr>
          <a:xfrm>
            <a:off x="7335520" y="3521795"/>
            <a:ext cx="2834640" cy="2117005"/>
            <a:chOff x="4104640" y="4019635"/>
            <a:chExt cx="2834640" cy="2117005"/>
          </a:xfrm>
        </p:grpSpPr>
        <p:grpSp>
          <p:nvGrpSpPr>
            <p:cNvPr id="4" name="Groupe 3">
              <a:extLst>
                <a:ext uri="{FF2B5EF4-FFF2-40B4-BE49-F238E27FC236}">
                  <a16:creationId xmlns:a16="http://schemas.microsoft.com/office/drawing/2014/main" id="{C26A630B-29BD-E00B-3CDC-0F25AAA979D3}"/>
                </a:ext>
              </a:extLst>
            </p:cNvPr>
            <p:cNvGrpSpPr/>
            <p:nvPr/>
          </p:nvGrpSpPr>
          <p:grpSpPr>
            <a:xfrm>
              <a:off x="4534746" y="4019635"/>
              <a:ext cx="2006600" cy="1358577"/>
              <a:chOff x="2226733" y="3114435"/>
              <a:chExt cx="2006600" cy="1358577"/>
            </a:xfrm>
          </p:grpSpPr>
          <p:sp>
            <p:nvSpPr>
              <p:cNvPr id="5" name="Rectangle : coins arrondis 4">
                <a:extLst>
                  <a:ext uri="{FF2B5EF4-FFF2-40B4-BE49-F238E27FC236}">
                    <a16:creationId xmlns:a16="http://schemas.microsoft.com/office/drawing/2014/main" id="{5C362B3C-5CE5-459E-0839-CBA96B110CC6}"/>
                  </a:ext>
                </a:extLst>
              </p:cNvPr>
              <p:cNvSpPr/>
              <p:nvPr/>
            </p:nvSpPr>
            <p:spPr>
              <a:xfrm>
                <a:off x="2226733" y="3840669"/>
                <a:ext cx="2006600" cy="632343"/>
              </a:xfrm>
              <a:prstGeom prst="roundRect">
                <a:avLst/>
              </a:prstGeom>
              <a:solidFill>
                <a:srgbClr val="63A1DB"/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</a:endParaRPr>
              </a:p>
            </p:txBody>
          </p:sp>
          <p:grpSp>
            <p:nvGrpSpPr>
              <p:cNvPr id="6" name="Groupe 5">
                <a:extLst>
                  <a:ext uri="{FF2B5EF4-FFF2-40B4-BE49-F238E27FC236}">
                    <a16:creationId xmlns:a16="http://schemas.microsoft.com/office/drawing/2014/main" id="{8317A0B8-F24D-29CC-A523-79A347893B2E}"/>
                  </a:ext>
                </a:extLst>
              </p:cNvPr>
              <p:cNvGrpSpPr/>
              <p:nvPr/>
            </p:nvGrpSpPr>
            <p:grpSpPr>
              <a:xfrm>
                <a:off x="2378086" y="3114435"/>
                <a:ext cx="1521507" cy="1239501"/>
                <a:chOff x="4495800" y="2327031"/>
                <a:chExt cx="1521507" cy="1239501"/>
              </a:xfrm>
              <a:solidFill>
                <a:srgbClr val="66A2DB"/>
              </a:solidFill>
            </p:grpSpPr>
            <p:sp>
              <p:nvSpPr>
                <p:cNvPr id="7" name="ZoneTexte 6">
                  <a:extLst>
                    <a:ext uri="{FF2B5EF4-FFF2-40B4-BE49-F238E27FC236}">
                      <a16:creationId xmlns:a16="http://schemas.microsoft.com/office/drawing/2014/main" id="{1C19C07F-B0A0-CBAF-F7A8-D643E3F3373A}"/>
                    </a:ext>
                  </a:extLst>
                </p:cNvPr>
                <p:cNvSpPr txBox="1"/>
                <p:nvPr/>
              </p:nvSpPr>
              <p:spPr>
                <a:xfrm>
                  <a:off x="4861825" y="2327031"/>
                  <a:ext cx="10438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b="1" dirty="0">
                      <a:solidFill>
                        <a:srgbClr val="68A2DB"/>
                      </a:solidFill>
                    </a:rPr>
                    <a:t>CPU Unit</a:t>
                  </a:r>
                </a:p>
              </p:txBody>
            </p:sp>
            <p:sp>
              <p:nvSpPr>
                <p:cNvPr id="8" name="ZoneTexte 7">
                  <a:extLst>
                    <a:ext uri="{FF2B5EF4-FFF2-40B4-BE49-F238E27FC236}">
                      <a16:creationId xmlns:a16="http://schemas.microsoft.com/office/drawing/2014/main" id="{79C6AEA0-896A-1605-FFEE-85BA3D9193C1}"/>
                    </a:ext>
                  </a:extLst>
                </p:cNvPr>
                <p:cNvSpPr txBox="1"/>
                <p:nvPr/>
              </p:nvSpPr>
              <p:spPr>
                <a:xfrm>
                  <a:off x="4495800" y="3197200"/>
                  <a:ext cx="15215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GB" dirty="0">
                      <a:solidFill>
                        <a:schemeClr val="bg1"/>
                      </a:solidFill>
                    </a:rPr>
                    <a:t>Stack memory</a:t>
                  </a:r>
                </a:p>
              </p:txBody>
            </p:sp>
          </p:grpSp>
        </p:grp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51626856-ACF1-56F8-4595-A9E422EEC2EC}"/>
                </a:ext>
              </a:extLst>
            </p:cNvPr>
            <p:cNvSpPr txBox="1"/>
            <p:nvPr/>
          </p:nvSpPr>
          <p:spPr>
            <a:xfrm>
              <a:off x="4489222" y="5378212"/>
              <a:ext cx="209764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Microprocessor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57EA3F6-AE09-0638-09FD-1DC1FE3388AC}"/>
                </a:ext>
              </a:extLst>
            </p:cNvPr>
            <p:cNvSpPr/>
            <p:nvPr/>
          </p:nvSpPr>
          <p:spPr>
            <a:xfrm>
              <a:off x="4104640" y="4388967"/>
              <a:ext cx="2834640" cy="1747673"/>
            </a:xfrm>
            <a:prstGeom prst="rect">
              <a:avLst/>
            </a:prstGeom>
            <a:noFill/>
            <a:ln w="38100">
              <a:solidFill>
                <a:srgbClr val="6BACE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</p:grp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4A013A43-7D18-3C09-2816-060AB0A523FC}"/>
              </a:ext>
            </a:extLst>
          </p:cNvPr>
          <p:cNvSpPr/>
          <p:nvPr/>
        </p:nvSpPr>
        <p:spPr>
          <a:xfrm>
            <a:off x="5607962" y="1771534"/>
            <a:ext cx="6321928" cy="653070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</a:rPr>
              <a:t>Heap memory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B8D16F63-93CE-A069-DE11-CA811ECCB53F}"/>
              </a:ext>
            </a:extLst>
          </p:cNvPr>
          <p:cNvSpPr txBox="1"/>
          <p:nvPr/>
        </p:nvSpPr>
        <p:spPr>
          <a:xfrm>
            <a:off x="7199662" y="1357657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pic>
        <p:nvPicPr>
          <p:cNvPr id="17" name="Image 16">
            <a:extLst>
              <a:ext uri="{FF2B5EF4-FFF2-40B4-BE49-F238E27FC236}">
                <a16:creationId xmlns:a16="http://schemas.microsoft.com/office/drawing/2014/main" id="{C59192CB-1C84-5E03-57C2-CC5F4EC85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74" y="2048853"/>
            <a:ext cx="5530278" cy="3684548"/>
          </a:xfrm>
          <a:prstGeom prst="rect">
            <a:avLst/>
          </a:prstGeom>
        </p:spPr>
      </p:pic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4ECDEC8-C230-7AF7-D193-10CD8B092B72}"/>
              </a:ext>
            </a:extLst>
          </p:cNvPr>
          <p:cNvCxnSpPr>
            <a:cxnSpLocks/>
          </p:cNvCxnSpPr>
          <p:nvPr/>
        </p:nvCxnSpPr>
        <p:spPr>
          <a:xfrm flipH="1">
            <a:off x="3261360" y="2131710"/>
            <a:ext cx="2346602" cy="66229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955C5EF-43E3-974B-CE96-DDAC7E21663F}"/>
              </a:ext>
            </a:extLst>
          </p:cNvPr>
          <p:cNvCxnSpPr>
            <a:cxnSpLocks/>
          </p:cNvCxnSpPr>
          <p:nvPr/>
        </p:nvCxnSpPr>
        <p:spPr>
          <a:xfrm flipH="1" flipV="1">
            <a:off x="2286000" y="4124960"/>
            <a:ext cx="4913662" cy="644606"/>
          </a:xfrm>
          <a:prstGeom prst="straightConnector1">
            <a:avLst/>
          </a:prstGeom>
          <a:ln w="28575">
            <a:solidFill>
              <a:srgbClr val="83C5F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e 29">
            <a:extLst>
              <a:ext uri="{FF2B5EF4-FFF2-40B4-BE49-F238E27FC236}">
                <a16:creationId xmlns:a16="http://schemas.microsoft.com/office/drawing/2014/main" id="{DB2D1A22-B750-145B-9A12-219268A7C09D}"/>
              </a:ext>
            </a:extLst>
          </p:cNvPr>
          <p:cNvGrpSpPr/>
          <p:nvPr/>
        </p:nvGrpSpPr>
        <p:grpSpPr>
          <a:xfrm>
            <a:off x="3810000" y="960109"/>
            <a:ext cx="7748245" cy="5897891"/>
            <a:chOff x="3810000" y="960109"/>
            <a:chExt cx="7748245" cy="5897891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D0932CDD-4286-A602-5AEE-DB05F39986CA}"/>
                </a:ext>
              </a:extLst>
            </p:cNvPr>
            <p:cNvSpPr txBox="1"/>
            <p:nvPr/>
          </p:nvSpPr>
          <p:spPr>
            <a:xfrm>
              <a:off x="7517774" y="5782735"/>
              <a:ext cx="2470132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Used for local variables </a:t>
              </a:r>
            </a:p>
            <a:p>
              <a:pPr algn="ctr"/>
              <a:r>
                <a:rPr lang="en-GB" b="1" dirty="0">
                  <a:solidFill>
                    <a:srgbClr val="68A2DB"/>
                  </a:solidFill>
                </a:rPr>
                <a:t>and return values </a:t>
              </a:r>
              <a:endParaRPr lang="en-US" dirty="0"/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E98CE2B-715F-EE5C-D2CE-1AAF2E83073B}"/>
                </a:ext>
              </a:extLst>
            </p:cNvPr>
            <p:cNvSpPr txBox="1"/>
            <p:nvPr/>
          </p:nvSpPr>
          <p:spPr>
            <a:xfrm>
              <a:off x="6979401" y="2543680"/>
              <a:ext cx="37476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>
                  <a:solidFill>
                    <a:srgbClr val="FFC000"/>
                  </a:solidFill>
                </a:rPr>
                <a:t>Used for  objects and global variables</a:t>
              </a:r>
              <a:endParaRPr lang="en-GB" b="1" dirty="0">
                <a:solidFill>
                  <a:srgbClr val="68A2DB"/>
                </a:solidFill>
              </a:endParaRPr>
            </a:p>
          </p:txBody>
        </p:sp>
        <p:pic>
          <p:nvPicPr>
            <p:cNvPr id="27" name="Image 26">
              <a:extLst>
                <a:ext uri="{FF2B5EF4-FFF2-40B4-BE49-F238E27FC236}">
                  <a16:creationId xmlns:a16="http://schemas.microsoft.com/office/drawing/2014/main" id="{BE2AB8E0-3CAB-B222-EE1B-EC79FD0D8A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525025" y="4275556"/>
              <a:ext cx="585450" cy="485740"/>
            </a:xfrm>
            <a:prstGeom prst="rect">
              <a:avLst/>
            </a:prstGeom>
          </p:spPr>
        </p:pic>
        <p:pic>
          <p:nvPicPr>
            <p:cNvPr id="28" name="Image 27">
              <a:extLst>
                <a:ext uri="{FF2B5EF4-FFF2-40B4-BE49-F238E27FC236}">
                  <a16:creationId xmlns:a16="http://schemas.microsoft.com/office/drawing/2014/main" id="{65F980DD-153E-6F22-E2D5-4A331E2545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0410221" y="960109"/>
              <a:ext cx="1148024" cy="766880"/>
            </a:xfrm>
            <a:prstGeom prst="rect">
              <a:avLst/>
            </a:prstGeom>
          </p:spPr>
        </p:pic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00D6917A-EF8C-C427-302C-5AFDE58043AB}"/>
                </a:ext>
              </a:extLst>
            </p:cNvPr>
            <p:cNvSpPr txBox="1"/>
            <p:nvPr/>
          </p:nvSpPr>
          <p:spPr>
            <a:xfrm>
              <a:off x="3810000" y="6488668"/>
              <a:ext cx="47861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Avoid using global variables in your programs !!!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9948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578973" y="2430650"/>
            <a:ext cx="10800080" cy="3595738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FDA9-91CF-4D09-BC3B-B7C97C3891EE}"/>
              </a:ext>
            </a:extLst>
          </p:cNvPr>
          <p:cNvSpPr/>
          <p:nvPr/>
        </p:nvSpPr>
        <p:spPr>
          <a:xfrm>
            <a:off x="946657" y="2791473"/>
            <a:ext cx="10016968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Objects, pointers, variables and RAM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833803" y="995674"/>
            <a:ext cx="5121338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>
              <a:buNone/>
            </a:pPr>
            <a:r>
              <a:rPr lang="en-US" sz="1400" dirty="0" err="1">
                <a:latin typeface="Cascadia Code" panose="020B0609020000020004" pitchFamily="49" charset="0"/>
                <a:cs typeface="Cascadia Code" panose="020B0609020000020004" pitchFamily="49" charset="0"/>
              </a:rPr>
              <a:t>funny_ram_joke</a:t>
            </a: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= ‘’’I couldn't figure out why a male sheep is called </a:t>
            </a:r>
          </a:p>
          <a:p>
            <a:pPr>
              <a:buNone/>
            </a:pPr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ram...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Then it hit me.’’’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a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490720" y="61682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346061A-F9C3-2F4B-4478-DF935B0EC98F}"/>
              </a:ext>
            </a:extLst>
          </p:cNvPr>
          <p:cNvSpPr/>
          <p:nvPr/>
        </p:nvSpPr>
        <p:spPr>
          <a:xfrm>
            <a:off x="782320" y="3607673"/>
            <a:ext cx="4622800" cy="226568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5460544" y="3594854"/>
            <a:ext cx="2880816" cy="1084049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5460544" y="375557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5468394" y="4771235"/>
            <a:ext cx="2880816" cy="110211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536744" y="483962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8913545" y="360767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8444117" y="4771235"/>
            <a:ext cx="2666545" cy="11038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8512467" y="485155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8444117" y="4044553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8444117" y="4375855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9845040" y="4375855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6370319" y="280706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2331284" y="2824480"/>
            <a:ext cx="17978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funny_ram_joke</a:t>
            </a:r>
            <a:r>
              <a:rPr lang="en-US" b="1" dirty="0"/>
              <a:t> 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9719491" y="27755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 flipH="1">
            <a:off x="2900452" y="3291840"/>
            <a:ext cx="132308" cy="3030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</p:cNvCxnSpPr>
          <p:nvPr/>
        </p:nvCxnSpPr>
        <p:spPr>
          <a:xfrm>
            <a:off x="6500085" y="3183652"/>
            <a:ext cx="24483" cy="3848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9860716" y="3125952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4BE5FC5A-1BAA-8FF6-96E4-66E53656577F}"/>
              </a:ext>
            </a:extLst>
          </p:cNvPr>
          <p:cNvCxnSpPr>
            <a:cxnSpLocks/>
          </p:cNvCxnSpPr>
          <p:nvPr/>
        </p:nvCxnSpPr>
        <p:spPr>
          <a:xfrm flipH="1">
            <a:off x="8391691" y="6203362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6942863F-82BE-9D1A-F2C5-BE636BA59E78}"/>
              </a:ext>
            </a:extLst>
          </p:cNvPr>
          <p:cNvSpPr txBox="1"/>
          <p:nvPr/>
        </p:nvSpPr>
        <p:spPr>
          <a:xfrm>
            <a:off x="8680232" y="6205061"/>
            <a:ext cx="10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pointer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C59A6A6-EA60-44B0-A9F0-07ACCCC5D2DA}"/>
              </a:ext>
            </a:extLst>
          </p:cNvPr>
          <p:cNvSpPr txBox="1"/>
          <p:nvPr/>
        </p:nvSpPr>
        <p:spPr>
          <a:xfrm>
            <a:off x="5225856" y="2430650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04E43D87-EA98-4DF8-8642-80C134766F07}"/>
              </a:ext>
            </a:extLst>
          </p:cNvPr>
          <p:cNvSpPr txBox="1"/>
          <p:nvPr/>
        </p:nvSpPr>
        <p:spPr>
          <a:xfrm>
            <a:off x="2848756" y="3456354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E49CE26-ACA0-44E4-B342-96DA49589D9C}"/>
              </a:ext>
            </a:extLst>
          </p:cNvPr>
          <p:cNvSpPr txBox="1"/>
          <p:nvPr/>
        </p:nvSpPr>
        <p:spPr>
          <a:xfrm>
            <a:off x="6589911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E699DD1F-C5E0-4BBB-B4B9-734478A21725}"/>
              </a:ext>
            </a:extLst>
          </p:cNvPr>
          <p:cNvSpPr txBox="1"/>
          <p:nvPr/>
        </p:nvSpPr>
        <p:spPr>
          <a:xfrm>
            <a:off x="6765108" y="463220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2BB36629-2CDF-4E07-B3BC-A4C949E68E06}"/>
              </a:ext>
            </a:extLst>
          </p:cNvPr>
          <p:cNvSpPr txBox="1"/>
          <p:nvPr/>
        </p:nvSpPr>
        <p:spPr>
          <a:xfrm>
            <a:off x="9569724" y="461281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DEBC4A8-B5A4-467C-B775-7825028CCFE6}"/>
              </a:ext>
            </a:extLst>
          </p:cNvPr>
          <p:cNvSpPr txBox="1"/>
          <p:nvPr/>
        </p:nvSpPr>
        <p:spPr>
          <a:xfrm>
            <a:off x="9560982" y="3456353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1AF8C388-F602-4D99-99BF-8906C1BA696F}"/>
              </a:ext>
            </a:extLst>
          </p:cNvPr>
          <p:cNvSpPr txBox="1"/>
          <p:nvPr/>
        </p:nvSpPr>
        <p:spPr>
          <a:xfrm>
            <a:off x="7306797" y="1029696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Variables in python store a reference (point) to objects.</a:t>
            </a:r>
          </a:p>
          <a:p>
            <a:pPr algn="ctr"/>
            <a:r>
              <a:rPr lang="en-GB" b="1" dirty="0"/>
              <a:t>(passing by reference paradigm) 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8981895" y="3729524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EB49971-85AF-EF97-F161-7A46B35E1ADF}"/>
              </a:ext>
            </a:extLst>
          </p:cNvPr>
          <p:cNvSpPr txBox="1"/>
          <p:nvPr/>
        </p:nvSpPr>
        <p:spPr>
          <a:xfrm>
            <a:off x="1010920" y="3755573"/>
            <a:ext cx="452582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:</a:t>
            </a:r>
          </a:p>
          <a:p>
            <a:pPr>
              <a:buNone/>
            </a:pPr>
            <a:r>
              <a:rPr lang="en-US" b="1" dirty="0"/>
              <a:t>“I couldn't figure out why a male sheep is called a ram...</a:t>
            </a:r>
          </a:p>
          <a:p>
            <a:r>
              <a:rPr lang="en-US" b="1" dirty="0"/>
              <a:t>Then it hit me.” </a:t>
            </a:r>
          </a:p>
          <a:p>
            <a:r>
              <a:rPr lang="en-US" dirty="0"/>
              <a:t>__class__ = str</a:t>
            </a:r>
          </a:p>
          <a:p>
            <a:r>
              <a:rPr lang="en-US" dirty="0"/>
              <a:t>….</a:t>
            </a:r>
          </a:p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2372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273302" y="2734459"/>
            <a:ext cx="4755027" cy="2834242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2AFDA9-91CF-4D09-BC3B-B7C97C3891EE}"/>
              </a:ext>
            </a:extLst>
          </p:cNvPr>
          <p:cNvSpPr/>
          <p:nvPr/>
        </p:nvSpPr>
        <p:spPr>
          <a:xfrm>
            <a:off x="2640986" y="3095282"/>
            <a:ext cx="367016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Local ang global variables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3962485" y="965296"/>
            <a:ext cx="760144" cy="95410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f(a):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b = a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v = 1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f(v)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2989501" y="5729420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98A0252A-99E7-12B1-A348-2FD86E4DD715}"/>
              </a:ext>
            </a:extLst>
          </p:cNvPr>
          <p:cNvSpPr txBox="1"/>
          <p:nvPr/>
        </p:nvSpPr>
        <p:spPr>
          <a:xfrm>
            <a:off x="4025613" y="3128289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</a:t>
            </a:r>
          </a:p>
        </p:txBody>
      </p:sp>
      <p:cxnSp>
        <p:nvCxnSpPr>
          <p:cNvPr id="58" name="Connecteur droit avec flèche 57">
            <a:extLst>
              <a:ext uri="{FF2B5EF4-FFF2-40B4-BE49-F238E27FC236}">
                <a16:creationId xmlns:a16="http://schemas.microsoft.com/office/drawing/2014/main" id="{F714C29B-44BA-9770-1F6A-A58F023D5D10}"/>
              </a:ext>
            </a:extLst>
          </p:cNvPr>
          <p:cNvCxnSpPr>
            <a:cxnSpLocks/>
          </p:cNvCxnSpPr>
          <p:nvPr/>
        </p:nvCxnSpPr>
        <p:spPr>
          <a:xfrm>
            <a:off x="4317682" y="3532029"/>
            <a:ext cx="277099" cy="366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8C59A6A6-EA60-44B0-A9F0-07ACCCC5D2DA}"/>
              </a:ext>
            </a:extLst>
          </p:cNvPr>
          <p:cNvSpPr txBox="1"/>
          <p:nvPr/>
        </p:nvSpPr>
        <p:spPr>
          <a:xfrm>
            <a:off x="3811578" y="2714399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grpSp>
        <p:nvGrpSpPr>
          <p:cNvPr id="5" name="Groupe 4">
            <a:extLst>
              <a:ext uri="{FF2B5EF4-FFF2-40B4-BE49-F238E27FC236}">
                <a16:creationId xmlns:a16="http://schemas.microsoft.com/office/drawing/2014/main" id="{A55281FA-721D-4A74-9C7A-0003B54D8F95}"/>
              </a:ext>
            </a:extLst>
          </p:cNvPr>
          <p:cNvGrpSpPr/>
          <p:nvPr/>
        </p:nvGrpSpPr>
        <p:grpSpPr>
          <a:xfrm>
            <a:off x="3188315" y="3851977"/>
            <a:ext cx="2880816" cy="1222550"/>
            <a:chOff x="5460544" y="3456353"/>
            <a:chExt cx="2880816" cy="122255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DC29233-50B6-EFE8-823A-5AD1034C1E2C}"/>
                </a:ext>
              </a:extLst>
            </p:cNvPr>
            <p:cNvSpPr/>
            <p:nvPr/>
          </p:nvSpPr>
          <p:spPr>
            <a:xfrm>
              <a:off x="5460544" y="3594854"/>
              <a:ext cx="2880816" cy="108404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F15701EC-AE3A-94A5-6D69-95FBDD61168A}"/>
                </a:ext>
              </a:extLst>
            </p:cNvPr>
            <p:cNvSpPr txBox="1"/>
            <p:nvPr/>
          </p:nvSpPr>
          <p:spPr>
            <a:xfrm>
              <a:off x="5460544" y="3755573"/>
              <a:ext cx="266654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buNone/>
              </a:pPr>
              <a:r>
                <a:rPr lang="en-US" b="1" dirty="0"/>
                <a:t>binary representation of 1</a:t>
              </a:r>
            </a:p>
            <a:p>
              <a:r>
                <a:rPr lang="en-US" dirty="0"/>
                <a:t>__class__ = int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1E49CE26-ACA0-44E4-B342-96DA49589D9C}"/>
                </a:ext>
              </a:extLst>
            </p:cNvPr>
            <p:cNvSpPr txBox="1"/>
            <p:nvPr/>
          </p:nvSpPr>
          <p:spPr>
            <a:xfrm>
              <a:off x="6589911" y="345635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38" name="ZoneTexte 37">
            <a:extLst>
              <a:ext uri="{FF2B5EF4-FFF2-40B4-BE49-F238E27FC236}">
                <a16:creationId xmlns:a16="http://schemas.microsoft.com/office/drawing/2014/main" id="{1AF8C388-F602-4D99-99BF-8906C1BA696F}"/>
              </a:ext>
            </a:extLst>
          </p:cNvPr>
          <p:cNvSpPr txBox="1"/>
          <p:nvPr/>
        </p:nvSpPr>
        <p:spPr>
          <a:xfrm>
            <a:off x="7350525" y="965296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Global variable are stored in the RAM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Local variable are stored in the stack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39" name="Rectangle : coins arrondis 38">
            <a:extLst>
              <a:ext uri="{FF2B5EF4-FFF2-40B4-BE49-F238E27FC236}">
                <a16:creationId xmlns:a16="http://schemas.microsoft.com/office/drawing/2014/main" id="{F6926D29-86A7-45D1-9043-EADC7B867C14}"/>
              </a:ext>
            </a:extLst>
          </p:cNvPr>
          <p:cNvSpPr/>
          <p:nvPr/>
        </p:nvSpPr>
        <p:spPr>
          <a:xfrm>
            <a:off x="8929274" y="3571779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88A337-D90F-4445-8304-4BEF0C1C74E0}"/>
              </a:ext>
            </a:extLst>
          </p:cNvPr>
          <p:cNvSpPr/>
          <p:nvPr/>
        </p:nvSpPr>
        <p:spPr>
          <a:xfrm>
            <a:off x="9177475" y="3877395"/>
            <a:ext cx="1462275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AFB53BA7-A327-4693-88CA-6BDCFDE31B00}"/>
              </a:ext>
            </a:extLst>
          </p:cNvPr>
          <p:cNvSpPr txBox="1"/>
          <p:nvPr/>
        </p:nvSpPr>
        <p:spPr>
          <a:xfrm>
            <a:off x="9038471" y="3532029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11BB6A06-C139-490F-B131-4A01793DCE16}"/>
              </a:ext>
            </a:extLst>
          </p:cNvPr>
          <p:cNvSpPr txBox="1"/>
          <p:nvPr/>
        </p:nvSpPr>
        <p:spPr>
          <a:xfrm>
            <a:off x="9320115" y="3911102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BA9B05B4-4309-4D14-A648-0D8EB6AE4F6E}"/>
              </a:ext>
            </a:extLst>
          </p:cNvPr>
          <p:cNvSpPr txBox="1"/>
          <p:nvPr/>
        </p:nvSpPr>
        <p:spPr>
          <a:xfrm>
            <a:off x="8859788" y="4490904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0FAA426F-8C9A-4F70-AB36-FDA68ED6E05B}"/>
              </a:ext>
            </a:extLst>
          </p:cNvPr>
          <p:cNvSpPr txBox="1"/>
          <p:nvPr/>
        </p:nvSpPr>
        <p:spPr>
          <a:xfrm>
            <a:off x="10126939" y="391110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</a:t>
            </a:r>
          </a:p>
        </p:txBody>
      </p: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  <a:stCxn id="48" idx="1"/>
          </p:cNvCxnSpPr>
          <p:nvPr/>
        </p:nvCxnSpPr>
        <p:spPr>
          <a:xfrm flipH="1">
            <a:off x="6208135" y="4095768"/>
            <a:ext cx="3111980" cy="184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eur droit avec flèche 51">
            <a:extLst>
              <a:ext uri="{FF2B5EF4-FFF2-40B4-BE49-F238E27FC236}">
                <a16:creationId xmlns:a16="http://schemas.microsoft.com/office/drawing/2014/main" id="{6B66CAC9-4CF4-462D-9825-FE9789971B3C}"/>
              </a:ext>
            </a:extLst>
          </p:cNvPr>
          <p:cNvCxnSpPr>
            <a:cxnSpLocks/>
          </p:cNvCxnSpPr>
          <p:nvPr/>
        </p:nvCxnSpPr>
        <p:spPr>
          <a:xfrm flipH="1">
            <a:off x="6208135" y="4151197"/>
            <a:ext cx="3918804" cy="4381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ZoneTexte 54">
            <a:extLst>
              <a:ext uri="{FF2B5EF4-FFF2-40B4-BE49-F238E27FC236}">
                <a16:creationId xmlns:a16="http://schemas.microsoft.com/office/drawing/2014/main" id="{D6CF58BE-4D4D-4A1A-99C8-9318BF0B5C68}"/>
              </a:ext>
            </a:extLst>
          </p:cNvPr>
          <p:cNvSpPr txBox="1"/>
          <p:nvPr/>
        </p:nvSpPr>
        <p:spPr>
          <a:xfrm>
            <a:off x="8347835" y="2809438"/>
            <a:ext cx="3141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This variable are destroyed </a:t>
            </a:r>
          </a:p>
          <a:p>
            <a:pPr algn="ctr"/>
            <a:r>
              <a:rPr lang="en-GB" b="1" dirty="0"/>
              <a:t>when the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1395107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863766" y="2654466"/>
            <a:ext cx="630680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Assignment and collateral effects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5169447" y="1285488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L1 = L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def f(x):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    pass</a:t>
            </a: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f(L)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2411888" y="644138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1211274" y="3871853"/>
            <a:ext cx="2880816" cy="1084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1219124" y="5048234"/>
            <a:ext cx="2880816" cy="110211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4664275" y="3884672"/>
            <a:ext cx="1739215" cy="768182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F81127F-2581-80FE-C90C-263C06766147}"/>
              </a:ext>
            </a:extLst>
          </p:cNvPr>
          <p:cNvSpPr/>
          <p:nvPr/>
        </p:nvSpPr>
        <p:spPr>
          <a:xfrm>
            <a:off x="4194847" y="5048234"/>
            <a:ext cx="2666545" cy="110389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76363D24-3FE7-DD30-32BF-B469D6704279}"/>
              </a:ext>
            </a:extLst>
          </p:cNvPr>
          <p:cNvCxnSpPr>
            <a:cxnSpLocks/>
          </p:cNvCxnSpPr>
          <p:nvPr/>
        </p:nvCxnSpPr>
        <p:spPr>
          <a:xfrm flipH="1">
            <a:off x="4194847" y="4321552"/>
            <a:ext cx="40408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CF6C93C5-3C76-4FD9-ACBE-4384776743ED}"/>
              </a:ext>
            </a:extLst>
          </p:cNvPr>
          <p:cNvCxnSpPr>
            <a:cxnSpLocks/>
          </p:cNvCxnSpPr>
          <p:nvPr/>
        </p:nvCxnSpPr>
        <p:spPr>
          <a:xfrm flipH="1">
            <a:off x="4194847" y="4652854"/>
            <a:ext cx="404085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5595770" y="4652854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617ABE95-4179-9506-0232-BA665751F517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520517" y="3286145"/>
            <a:ext cx="2634189" cy="519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5611446" y="3402951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434352" y="3052545"/>
            <a:ext cx="501466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3125227" y="268321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436321" y="1299421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Collateral effects possible: all variables pointing the same objects are affected</a:t>
            </a:r>
          </a:p>
          <a:p>
            <a:pPr algn="ctr"/>
            <a:r>
              <a:rPr lang="en-GB" b="1" dirty="0"/>
              <a:t>if you modify it using one of them</a:t>
            </a:r>
          </a:p>
        </p:txBody>
      </p:sp>
      <p:sp>
        <p:nvSpPr>
          <p:cNvPr id="37" name="Rectangle : coins arrondis 36">
            <a:extLst>
              <a:ext uri="{FF2B5EF4-FFF2-40B4-BE49-F238E27FC236}">
                <a16:creationId xmlns:a16="http://schemas.microsoft.com/office/drawing/2014/main" id="{D6E88EB8-CD45-427F-8E93-F49BC7282470}"/>
              </a:ext>
            </a:extLst>
          </p:cNvPr>
          <p:cNvSpPr/>
          <p:nvPr/>
        </p:nvSpPr>
        <p:spPr>
          <a:xfrm>
            <a:off x="7637379" y="3885253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53A4C1B-37E8-4576-B72D-F4A91FEC9DE8}"/>
              </a:ext>
            </a:extLst>
          </p:cNvPr>
          <p:cNvSpPr/>
          <p:nvPr/>
        </p:nvSpPr>
        <p:spPr>
          <a:xfrm>
            <a:off x="7885580" y="4190869"/>
            <a:ext cx="1462275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56FAE228-1682-442E-B572-7E4C73D7D407}"/>
              </a:ext>
            </a:extLst>
          </p:cNvPr>
          <p:cNvSpPr txBox="1"/>
          <p:nvPr/>
        </p:nvSpPr>
        <p:spPr>
          <a:xfrm>
            <a:off x="7746576" y="3845503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 variables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2020CC-4E3D-494B-9038-D9EB8F2815A9}"/>
              </a:ext>
            </a:extLst>
          </p:cNvPr>
          <p:cNvSpPr txBox="1"/>
          <p:nvPr/>
        </p:nvSpPr>
        <p:spPr>
          <a:xfrm>
            <a:off x="8483473" y="423331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x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1ACE8F85-689F-442B-A096-0E70E9200477}"/>
              </a:ext>
            </a:extLst>
          </p:cNvPr>
          <p:cNvSpPr txBox="1"/>
          <p:nvPr/>
        </p:nvSpPr>
        <p:spPr>
          <a:xfrm>
            <a:off x="7567893" y="4804378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cxnSp>
        <p:nvCxnSpPr>
          <p:cNvPr id="46" name="Connecteur droit avec flèche 45">
            <a:extLst>
              <a:ext uri="{FF2B5EF4-FFF2-40B4-BE49-F238E27FC236}">
                <a16:creationId xmlns:a16="http://schemas.microsoft.com/office/drawing/2014/main" id="{0529C1CC-C0B4-4544-9E35-76FCBCAEE16A}"/>
              </a:ext>
            </a:extLst>
          </p:cNvPr>
          <p:cNvCxnSpPr>
            <a:cxnSpLocks/>
          </p:cNvCxnSpPr>
          <p:nvPr/>
        </p:nvCxnSpPr>
        <p:spPr>
          <a:xfrm flipH="1" flipV="1">
            <a:off x="6595269" y="4352833"/>
            <a:ext cx="1173195" cy="564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2227808" y="3729055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2395689" y="489489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61D1F2D1-A900-45F2-B87A-48FFD1AD5A0D}"/>
              </a:ext>
            </a:extLst>
          </p:cNvPr>
          <p:cNvSpPr txBox="1"/>
          <p:nvPr/>
        </p:nvSpPr>
        <p:spPr>
          <a:xfrm>
            <a:off x="5318737" y="491023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5318737" y="3735750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5225438" y="768257"/>
            <a:ext cx="1678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Assignment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1211274" y="40325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1287474" y="5116621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4732625" y="4006523"/>
            <a:ext cx="26665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__class__ = list</a:t>
            </a:r>
          </a:p>
          <a:p>
            <a:r>
              <a:rPr lang="en-US" dirty="0"/>
              <a:t>….</a:t>
            </a:r>
          </a:p>
        </p:txBody>
      </p:sp>
      <p:sp>
        <p:nvSpPr>
          <p:cNvPr id="43" name="ZoneTexte 42">
            <a:extLst>
              <a:ext uri="{FF2B5EF4-FFF2-40B4-BE49-F238E27FC236}">
                <a16:creationId xmlns:a16="http://schemas.microsoft.com/office/drawing/2014/main" id="{F7FE7377-7FCE-7CD8-A547-2DC45CCB2F1A}"/>
              </a:ext>
            </a:extLst>
          </p:cNvPr>
          <p:cNvSpPr txBox="1"/>
          <p:nvPr/>
        </p:nvSpPr>
        <p:spPr>
          <a:xfrm>
            <a:off x="4263197" y="512855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1092597C-0F83-9961-40D4-56548424E050}"/>
              </a:ext>
            </a:extLst>
          </p:cNvPr>
          <p:cNvSpPr txBox="1"/>
          <p:nvPr/>
        </p:nvSpPr>
        <p:spPr>
          <a:xfrm>
            <a:off x="2121049" y="3101479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L1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5470221" y="3052545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sp>
        <p:nvSpPr>
          <p:cNvPr id="54" name="Rectangle : coins arrondis 53">
            <a:extLst>
              <a:ext uri="{FF2B5EF4-FFF2-40B4-BE49-F238E27FC236}">
                <a16:creationId xmlns:a16="http://schemas.microsoft.com/office/drawing/2014/main" id="{9FEBAF44-B12C-46CB-9A7D-26DCDAB8A418}"/>
              </a:ext>
            </a:extLst>
          </p:cNvPr>
          <p:cNvSpPr/>
          <p:nvPr/>
        </p:nvSpPr>
        <p:spPr>
          <a:xfrm>
            <a:off x="7885580" y="324778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6207208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04770" y="2650627"/>
            <a:ext cx="11749576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1748118" y="3048706"/>
            <a:ext cx="8751876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Copy an</a:t>
            </a:r>
            <a:r>
              <a:rPr lang="en-US" dirty="0"/>
              <a:t>d deep copy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826118" y="1285284"/>
            <a:ext cx="1853105" cy="116955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import copy</a:t>
            </a:r>
          </a:p>
          <a:p>
            <a:endParaRPr lang="en-US" sz="1400" dirty="0"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 = [1, 2, 3]</a:t>
            </a:r>
          </a:p>
          <a:p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 = </a:t>
            </a:r>
            <a:r>
              <a:rPr lang="en-US" sz="1400" dirty="0" err="1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copy.copy</a:t>
            </a:r>
            <a:r>
              <a:rPr lang="en-US" sz="1400" dirty="0">
                <a:solidFill>
                  <a:srgbClr val="63A1DB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  <a:p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 = </a:t>
            </a:r>
            <a:r>
              <a:rPr lang="en-US" sz="14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copy.deepcopy</a:t>
            </a:r>
            <a:r>
              <a:rPr lang="en-US" sz="1400" dirty="0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(L)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4585964" y="640341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50" name="Connecteur droit avec flèche 49">
            <a:extLst>
              <a:ext uri="{FF2B5EF4-FFF2-40B4-BE49-F238E27FC236}">
                <a16:creationId xmlns:a16="http://schemas.microsoft.com/office/drawing/2014/main" id="{69C1E3C8-557E-BF7F-BE13-1A90591B58B6}"/>
              </a:ext>
            </a:extLst>
          </p:cNvPr>
          <p:cNvCxnSpPr>
            <a:cxnSpLocks/>
          </p:cNvCxnSpPr>
          <p:nvPr/>
        </p:nvCxnSpPr>
        <p:spPr>
          <a:xfrm>
            <a:off x="4370243" y="4646103"/>
            <a:ext cx="0" cy="303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5104164" y="2642809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6E019EA8-C441-4811-BAC3-0F3B69FA8334}"/>
              </a:ext>
            </a:extLst>
          </p:cNvPr>
          <p:cNvSpPr txBox="1"/>
          <p:nvPr/>
        </p:nvSpPr>
        <p:spPr>
          <a:xfrm>
            <a:off x="7297672" y="1414574"/>
            <a:ext cx="389215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No collateral effects possible with </a:t>
            </a:r>
            <a:r>
              <a:rPr lang="en-GB" b="1" dirty="0">
                <a:solidFill>
                  <a:srgbClr val="FF0000"/>
                </a:solidFill>
              </a:rPr>
              <a:t>deep copy </a:t>
            </a:r>
            <a:r>
              <a:rPr lang="en-GB" b="1" dirty="0"/>
              <a:t> (just placebo </a:t>
            </a:r>
            <a:r>
              <a:rPr lang="en-GB" b="1" dirty="0">
                <a:sym typeface="Wingdings" panose="05000000000000000000" pitchFamily="2" charset="2"/>
              </a:rPr>
              <a:t>) but the operation is much slower</a:t>
            </a:r>
            <a:endParaRPr lang="en-GB" b="1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DC29233-50B6-EFE8-823A-5AD1034C1E2C}"/>
              </a:ext>
            </a:extLst>
          </p:cNvPr>
          <p:cNvSpPr/>
          <p:nvPr/>
        </p:nvSpPr>
        <p:spPr>
          <a:xfrm>
            <a:off x="490960" y="3868014"/>
            <a:ext cx="2610047" cy="108404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6336B5ED-FFB6-4E15-AAC2-18D9F0299E88}"/>
              </a:ext>
            </a:extLst>
          </p:cNvPr>
          <p:cNvSpPr txBox="1"/>
          <p:nvPr/>
        </p:nvSpPr>
        <p:spPr>
          <a:xfrm>
            <a:off x="1507494" y="3725216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2ABD197-4728-05AA-D705-0A6611BDDF07}"/>
              </a:ext>
            </a:extLst>
          </p:cNvPr>
          <p:cNvSpPr/>
          <p:nvPr/>
        </p:nvSpPr>
        <p:spPr>
          <a:xfrm>
            <a:off x="498810" y="504439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00ED07E3-15E3-410C-AA4E-FA317E70DCF9}"/>
              </a:ext>
            </a:extLst>
          </p:cNvPr>
          <p:cNvSpPr txBox="1"/>
          <p:nvPr/>
        </p:nvSpPr>
        <p:spPr>
          <a:xfrm>
            <a:off x="1675375" y="48910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77819" y="785168"/>
            <a:ext cx="46056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(shallow) copy and deep copy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FD1A33-5592-49B3-8730-2B9D0CDFF45D}"/>
              </a:ext>
            </a:extLst>
          </p:cNvPr>
          <p:cNvSpPr/>
          <p:nvPr/>
        </p:nvSpPr>
        <p:spPr>
          <a:xfrm>
            <a:off x="5209951" y="3877921"/>
            <a:ext cx="1739215" cy="7681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BACFD9CD-0241-4E44-846B-F65F8587F3D0}"/>
              </a:ext>
            </a:extLst>
          </p:cNvPr>
          <p:cNvSpPr txBox="1"/>
          <p:nvPr/>
        </p:nvSpPr>
        <p:spPr>
          <a:xfrm>
            <a:off x="5864413" y="372899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63A1DB"/>
                </a:solidFill>
              </a:rPr>
              <a:t>object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AE588EE-C11C-4C8A-A745-F674ABD07D35}"/>
              </a:ext>
            </a:extLst>
          </p:cNvPr>
          <p:cNvSpPr/>
          <p:nvPr/>
        </p:nvSpPr>
        <p:spPr>
          <a:xfrm>
            <a:off x="6991054" y="3880364"/>
            <a:ext cx="1739215" cy="768182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ZoneTexte 62">
            <a:extLst>
              <a:ext uri="{FF2B5EF4-FFF2-40B4-BE49-F238E27FC236}">
                <a16:creationId xmlns:a16="http://schemas.microsoft.com/office/drawing/2014/main" id="{DF761519-770B-4163-8546-B8A7C3F439EA}"/>
              </a:ext>
            </a:extLst>
          </p:cNvPr>
          <p:cNvSpPr txBox="1"/>
          <p:nvPr/>
        </p:nvSpPr>
        <p:spPr>
          <a:xfrm>
            <a:off x="7645516" y="373144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9949D47B-C62B-44BD-839E-E72CEDF23B0C}"/>
              </a:ext>
            </a:extLst>
          </p:cNvPr>
          <p:cNvSpPr/>
          <p:nvPr/>
        </p:nvSpPr>
        <p:spPr>
          <a:xfrm>
            <a:off x="9030356" y="3868960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ZoneTexte 80">
            <a:extLst>
              <a:ext uri="{FF2B5EF4-FFF2-40B4-BE49-F238E27FC236}">
                <a16:creationId xmlns:a16="http://schemas.microsoft.com/office/drawing/2014/main" id="{26205C0E-48E6-4010-8318-A5233212A054}"/>
              </a:ext>
            </a:extLst>
          </p:cNvPr>
          <p:cNvSpPr txBox="1"/>
          <p:nvPr/>
        </p:nvSpPr>
        <p:spPr>
          <a:xfrm>
            <a:off x="10206921" y="3715622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3B811D6-D8FC-4261-8288-59BB5C662B94}"/>
              </a:ext>
            </a:extLst>
          </p:cNvPr>
          <p:cNvSpPr/>
          <p:nvPr/>
        </p:nvSpPr>
        <p:spPr>
          <a:xfrm>
            <a:off x="3249545" y="504439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B3E0DD05-74C2-459C-B673-7CA435C7FA99}"/>
              </a:ext>
            </a:extLst>
          </p:cNvPr>
          <p:cNvSpPr txBox="1"/>
          <p:nvPr/>
        </p:nvSpPr>
        <p:spPr>
          <a:xfrm>
            <a:off x="4426110" y="489105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FAD90E8C-2CCF-4C58-ACD8-B03ABFF71754}"/>
              </a:ext>
            </a:extLst>
          </p:cNvPr>
          <p:cNvSpPr/>
          <p:nvPr/>
        </p:nvSpPr>
        <p:spPr>
          <a:xfrm>
            <a:off x="9030356" y="5041607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95E15C30-3E5B-462D-BE15-DEB50A333418}"/>
              </a:ext>
            </a:extLst>
          </p:cNvPr>
          <p:cNvSpPr txBox="1"/>
          <p:nvPr/>
        </p:nvSpPr>
        <p:spPr>
          <a:xfrm>
            <a:off x="10206921" y="4888269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0269D54-A8E3-43AE-B05B-97A35C5B89C5}"/>
              </a:ext>
            </a:extLst>
          </p:cNvPr>
          <p:cNvSpPr/>
          <p:nvPr/>
        </p:nvSpPr>
        <p:spPr>
          <a:xfrm>
            <a:off x="6330656" y="5042585"/>
            <a:ext cx="2615317" cy="1102118"/>
          </a:xfrm>
          <a:prstGeom prst="rect">
            <a:avLst/>
          </a:prstGeom>
          <a:solidFill>
            <a:schemeClr val="bg1">
              <a:lumMod val="85000"/>
            </a:schemeClr>
          </a:solidFill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ZoneTexte 92">
            <a:extLst>
              <a:ext uri="{FF2B5EF4-FFF2-40B4-BE49-F238E27FC236}">
                <a16:creationId xmlns:a16="http://schemas.microsoft.com/office/drawing/2014/main" id="{4DB34377-4F76-4B97-B780-B09CE3B2B357}"/>
              </a:ext>
            </a:extLst>
          </p:cNvPr>
          <p:cNvSpPr txBox="1"/>
          <p:nvPr/>
        </p:nvSpPr>
        <p:spPr>
          <a:xfrm>
            <a:off x="7507221" y="4889247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rgbClr val="FF0000"/>
                </a:solidFill>
              </a:rPr>
              <a:t>object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75E8178D-C1C9-4B1A-AC68-6908F57A472A}"/>
              </a:ext>
            </a:extLst>
          </p:cNvPr>
          <p:cNvSpPr txBox="1"/>
          <p:nvPr/>
        </p:nvSpPr>
        <p:spPr>
          <a:xfrm>
            <a:off x="6006603" y="2997793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63A1D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</a:p>
        </p:txBody>
      </p:sp>
      <p:cxnSp>
        <p:nvCxnSpPr>
          <p:cNvPr id="95" name="Connecteur droit avec flèche 94">
            <a:extLst>
              <a:ext uri="{FF2B5EF4-FFF2-40B4-BE49-F238E27FC236}">
                <a16:creationId xmlns:a16="http://schemas.microsoft.com/office/drawing/2014/main" id="{FD39986C-BC47-42AB-B9B7-312C8BC259BF}"/>
              </a:ext>
            </a:extLst>
          </p:cNvPr>
          <p:cNvCxnSpPr>
            <a:cxnSpLocks/>
          </p:cNvCxnSpPr>
          <p:nvPr/>
        </p:nvCxnSpPr>
        <p:spPr>
          <a:xfrm>
            <a:off x="6161769" y="3353168"/>
            <a:ext cx="0" cy="442552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avec flèche 95">
            <a:extLst>
              <a:ext uri="{FF2B5EF4-FFF2-40B4-BE49-F238E27FC236}">
                <a16:creationId xmlns:a16="http://schemas.microsoft.com/office/drawing/2014/main" id="{A6AE70A5-519D-4AB6-960D-F637A62E384F}"/>
              </a:ext>
            </a:extLst>
          </p:cNvPr>
          <p:cNvCxnSpPr>
            <a:cxnSpLocks/>
          </p:cNvCxnSpPr>
          <p:nvPr/>
        </p:nvCxnSpPr>
        <p:spPr>
          <a:xfrm flipH="1">
            <a:off x="5864413" y="4668030"/>
            <a:ext cx="231587" cy="303048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avec flèche 96">
            <a:extLst>
              <a:ext uri="{FF2B5EF4-FFF2-40B4-BE49-F238E27FC236}">
                <a16:creationId xmlns:a16="http://schemas.microsoft.com/office/drawing/2014/main" id="{27F88140-58F0-4839-A51E-E98D10A1BD29}"/>
              </a:ext>
            </a:extLst>
          </p:cNvPr>
          <p:cNvCxnSpPr>
            <a:cxnSpLocks/>
          </p:cNvCxnSpPr>
          <p:nvPr/>
        </p:nvCxnSpPr>
        <p:spPr>
          <a:xfrm flipH="1">
            <a:off x="3157506" y="4646103"/>
            <a:ext cx="268295" cy="3478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avec flèche 97">
            <a:extLst>
              <a:ext uri="{FF2B5EF4-FFF2-40B4-BE49-F238E27FC236}">
                <a16:creationId xmlns:a16="http://schemas.microsoft.com/office/drawing/2014/main" id="{00649016-6879-42FB-903F-BEE7442C7E53}"/>
              </a:ext>
            </a:extLst>
          </p:cNvPr>
          <p:cNvCxnSpPr>
            <a:cxnSpLocks/>
          </p:cNvCxnSpPr>
          <p:nvPr/>
        </p:nvCxnSpPr>
        <p:spPr>
          <a:xfrm flipH="1">
            <a:off x="3101007" y="4287963"/>
            <a:ext cx="3211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 : en angle 23">
            <a:extLst>
              <a:ext uri="{FF2B5EF4-FFF2-40B4-BE49-F238E27FC236}">
                <a16:creationId xmlns:a16="http://schemas.microsoft.com/office/drawing/2014/main" id="{C3F90BB4-3EF3-42FA-8541-1438A90FEAFE}"/>
              </a:ext>
            </a:extLst>
          </p:cNvPr>
          <p:cNvCxnSpPr>
            <a:cxnSpLocks/>
          </p:cNvCxnSpPr>
          <p:nvPr/>
        </p:nvCxnSpPr>
        <p:spPr>
          <a:xfrm rot="16200000" flipV="1">
            <a:off x="3572873" y="1730700"/>
            <a:ext cx="274556" cy="4263587"/>
          </a:xfrm>
          <a:prstGeom prst="bentConnector3">
            <a:avLst>
              <a:gd name="adj1" fmla="val 144407"/>
            </a:avLst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avec flèche 106">
            <a:extLst>
              <a:ext uri="{FF2B5EF4-FFF2-40B4-BE49-F238E27FC236}">
                <a16:creationId xmlns:a16="http://schemas.microsoft.com/office/drawing/2014/main" id="{5473B4D4-892D-4CBE-A848-18369FF2E0A7}"/>
              </a:ext>
            </a:extLst>
          </p:cNvPr>
          <p:cNvCxnSpPr>
            <a:cxnSpLocks/>
          </p:cNvCxnSpPr>
          <p:nvPr/>
        </p:nvCxnSpPr>
        <p:spPr>
          <a:xfrm flipH="1">
            <a:off x="3171791" y="4696510"/>
            <a:ext cx="2504625" cy="312406"/>
          </a:xfrm>
          <a:prstGeom prst="straightConnector1">
            <a:avLst/>
          </a:prstGeom>
          <a:ln>
            <a:solidFill>
              <a:srgbClr val="63A1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ZoneTexte 112">
            <a:extLst>
              <a:ext uri="{FF2B5EF4-FFF2-40B4-BE49-F238E27FC236}">
                <a16:creationId xmlns:a16="http://schemas.microsoft.com/office/drawing/2014/main" id="{BE630851-E403-474E-AD92-D4B992FC582A}"/>
              </a:ext>
            </a:extLst>
          </p:cNvPr>
          <p:cNvSpPr txBox="1"/>
          <p:nvPr/>
        </p:nvSpPr>
        <p:spPr>
          <a:xfrm>
            <a:off x="7660179" y="300426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93C7B193-E8DF-47AD-BB8A-758A2C5483C8}"/>
              </a:ext>
            </a:extLst>
          </p:cNvPr>
          <p:cNvCxnSpPr>
            <a:cxnSpLocks/>
          </p:cNvCxnSpPr>
          <p:nvPr/>
        </p:nvCxnSpPr>
        <p:spPr>
          <a:xfrm>
            <a:off x="7796523" y="3353168"/>
            <a:ext cx="0" cy="4425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A48B0AC2-E1DC-4EA6-9F51-4BAC4BEE1A58}"/>
              </a:ext>
            </a:extLst>
          </p:cNvPr>
          <p:cNvCxnSpPr>
            <a:cxnSpLocks/>
          </p:cNvCxnSpPr>
          <p:nvPr/>
        </p:nvCxnSpPr>
        <p:spPr>
          <a:xfrm>
            <a:off x="7860661" y="4668030"/>
            <a:ext cx="0" cy="3030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avec flèche 115">
            <a:extLst>
              <a:ext uri="{FF2B5EF4-FFF2-40B4-BE49-F238E27FC236}">
                <a16:creationId xmlns:a16="http://schemas.microsoft.com/office/drawing/2014/main" id="{5B61B893-5CD5-4DD4-9185-7E3A96E2013A}"/>
              </a:ext>
            </a:extLst>
          </p:cNvPr>
          <p:cNvCxnSpPr>
            <a:cxnSpLocks/>
          </p:cNvCxnSpPr>
          <p:nvPr/>
        </p:nvCxnSpPr>
        <p:spPr>
          <a:xfrm>
            <a:off x="8722847" y="4654546"/>
            <a:ext cx="253376" cy="3722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eur droit avec flèche 118">
            <a:extLst>
              <a:ext uri="{FF2B5EF4-FFF2-40B4-BE49-F238E27FC236}">
                <a16:creationId xmlns:a16="http://schemas.microsoft.com/office/drawing/2014/main" id="{2A21CD7A-CCDD-409E-AF2A-E4693C08ADCF}"/>
              </a:ext>
            </a:extLst>
          </p:cNvPr>
          <p:cNvCxnSpPr>
            <a:cxnSpLocks/>
          </p:cNvCxnSpPr>
          <p:nvPr/>
        </p:nvCxnSpPr>
        <p:spPr>
          <a:xfrm flipV="1">
            <a:off x="8731040" y="4259580"/>
            <a:ext cx="237700" cy="243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F15701EC-AE3A-94A5-6D69-95FBDD61168A}"/>
              </a:ext>
            </a:extLst>
          </p:cNvPr>
          <p:cNvSpPr txBox="1"/>
          <p:nvPr/>
        </p:nvSpPr>
        <p:spPr>
          <a:xfrm>
            <a:off x="490960" y="4028733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1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B96B20E7-4D0C-AF14-0C07-FF32B811E6F4}"/>
              </a:ext>
            </a:extLst>
          </p:cNvPr>
          <p:cNvSpPr txBox="1"/>
          <p:nvPr/>
        </p:nvSpPr>
        <p:spPr>
          <a:xfrm>
            <a:off x="529060" y="511278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2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04545651-0CBA-4C5F-B60C-609A3864AC7F}"/>
              </a:ext>
            </a:extLst>
          </p:cNvPr>
          <p:cNvGrpSpPr/>
          <p:nvPr/>
        </p:nvGrpSpPr>
        <p:grpSpPr>
          <a:xfrm>
            <a:off x="3425801" y="3731911"/>
            <a:ext cx="1739215" cy="917104"/>
            <a:chOff x="4027781" y="3731911"/>
            <a:chExt cx="1739215" cy="917104"/>
          </a:xfrm>
          <a:solidFill>
            <a:schemeClr val="bg1">
              <a:lumMod val="85000"/>
            </a:schemeClr>
          </a:solidFill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33E3FF9D-32E6-6063-6702-B5B8351C4170}"/>
                </a:ext>
              </a:extLst>
            </p:cNvPr>
            <p:cNvSpPr/>
            <p:nvPr/>
          </p:nvSpPr>
          <p:spPr>
            <a:xfrm>
              <a:off x="4027781" y="3880833"/>
              <a:ext cx="1739215" cy="768182"/>
            </a:xfrm>
            <a:prstGeom prst="rect">
              <a:avLst/>
            </a:prstGeom>
            <a:grpFill/>
          </p:spPr>
          <p:style>
            <a:lnRef idx="0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B2EE86AA-CA64-A40A-5D5C-095D09430CDC}"/>
                </a:ext>
              </a:extLst>
            </p:cNvPr>
            <p:cNvSpPr txBox="1"/>
            <p:nvPr/>
          </p:nvSpPr>
          <p:spPr>
            <a:xfrm>
              <a:off x="4096131" y="4002684"/>
              <a:ext cx="1624925" cy="6463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__class__ = list</a:t>
              </a:r>
            </a:p>
            <a:p>
              <a:r>
                <a:rPr lang="en-US" dirty="0"/>
                <a:t>….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1421913E-5AE4-4737-8ACB-D47861183C5C}"/>
                </a:ext>
              </a:extLst>
            </p:cNvPr>
            <p:cNvSpPr txBox="1"/>
            <p:nvPr/>
          </p:nvSpPr>
          <p:spPr>
            <a:xfrm>
              <a:off x="4682243" y="3731911"/>
              <a:ext cx="585417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54" name="ZoneTexte 53">
            <a:extLst>
              <a:ext uri="{FF2B5EF4-FFF2-40B4-BE49-F238E27FC236}">
                <a16:creationId xmlns:a16="http://schemas.microsoft.com/office/drawing/2014/main" id="{737AD95F-F19B-4963-8782-9AC679B654E0}"/>
              </a:ext>
            </a:extLst>
          </p:cNvPr>
          <p:cNvSpPr txBox="1"/>
          <p:nvPr/>
        </p:nvSpPr>
        <p:spPr>
          <a:xfrm>
            <a:off x="5278302" y="3999772"/>
            <a:ext cx="15709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63A1DB"/>
                </a:solidFill>
              </a:rPr>
              <a:t>__class__ = list</a:t>
            </a:r>
          </a:p>
          <a:p>
            <a:r>
              <a:rPr lang="en-US" dirty="0">
                <a:solidFill>
                  <a:srgbClr val="63A1DB"/>
                </a:solidFill>
              </a:rPr>
              <a:t>….</a:t>
            </a:r>
          </a:p>
        </p:txBody>
      </p:sp>
      <p:sp>
        <p:nvSpPr>
          <p:cNvPr id="62" name="ZoneTexte 61">
            <a:extLst>
              <a:ext uri="{FF2B5EF4-FFF2-40B4-BE49-F238E27FC236}">
                <a16:creationId xmlns:a16="http://schemas.microsoft.com/office/drawing/2014/main" id="{713D13C6-BB21-4E77-9206-0E09A3096613}"/>
              </a:ext>
            </a:extLst>
          </p:cNvPr>
          <p:cNvSpPr txBox="1"/>
          <p:nvPr/>
        </p:nvSpPr>
        <p:spPr>
          <a:xfrm>
            <a:off x="7059404" y="4002215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__class__ = list</a:t>
            </a:r>
          </a:p>
          <a:p>
            <a:r>
              <a:rPr lang="en-US" dirty="0">
                <a:solidFill>
                  <a:srgbClr val="C00000"/>
                </a:solidFill>
              </a:rPr>
              <a:t>….</a:t>
            </a:r>
          </a:p>
        </p:txBody>
      </p:sp>
      <p:sp>
        <p:nvSpPr>
          <p:cNvPr id="80" name="ZoneTexte 79">
            <a:extLst>
              <a:ext uri="{FF2B5EF4-FFF2-40B4-BE49-F238E27FC236}">
                <a16:creationId xmlns:a16="http://schemas.microsoft.com/office/drawing/2014/main" id="{BF6EAB2B-C73C-4127-9120-71126E963D11}"/>
              </a:ext>
            </a:extLst>
          </p:cNvPr>
          <p:cNvSpPr txBox="1"/>
          <p:nvPr/>
        </p:nvSpPr>
        <p:spPr>
          <a:xfrm>
            <a:off x="9060606" y="3937347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1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84" name="ZoneTexte 83">
            <a:extLst>
              <a:ext uri="{FF2B5EF4-FFF2-40B4-BE49-F238E27FC236}">
                <a16:creationId xmlns:a16="http://schemas.microsoft.com/office/drawing/2014/main" id="{EDE40081-D14F-4F85-BFD9-FD55AFC62C8B}"/>
              </a:ext>
            </a:extLst>
          </p:cNvPr>
          <p:cNvSpPr txBox="1"/>
          <p:nvPr/>
        </p:nvSpPr>
        <p:spPr>
          <a:xfrm>
            <a:off x="3279795" y="511278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3</a:t>
            </a:r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88" name="ZoneTexte 87">
            <a:extLst>
              <a:ext uri="{FF2B5EF4-FFF2-40B4-BE49-F238E27FC236}">
                <a16:creationId xmlns:a16="http://schemas.microsoft.com/office/drawing/2014/main" id="{3A48938E-B534-473E-8E4B-38B1DEDE9C80}"/>
              </a:ext>
            </a:extLst>
          </p:cNvPr>
          <p:cNvSpPr txBox="1"/>
          <p:nvPr/>
        </p:nvSpPr>
        <p:spPr>
          <a:xfrm>
            <a:off x="9060606" y="5109994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2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B2EC528A-C7C6-4D95-841F-BF05BEF0EFA6}"/>
              </a:ext>
            </a:extLst>
          </p:cNvPr>
          <p:cNvSpPr txBox="1"/>
          <p:nvPr/>
        </p:nvSpPr>
        <p:spPr>
          <a:xfrm>
            <a:off x="6360906" y="5110972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0000"/>
                </a:solidFill>
              </a:rPr>
              <a:t>binary representation of 3</a:t>
            </a:r>
          </a:p>
          <a:p>
            <a:r>
              <a:rPr lang="en-US" dirty="0">
                <a:solidFill>
                  <a:srgbClr val="FF0000"/>
                </a:solidFill>
              </a:rPr>
              <a:t>__class__ = int</a:t>
            </a:r>
          </a:p>
          <a:p>
            <a:r>
              <a:rPr lang="en-US" dirty="0">
                <a:solidFill>
                  <a:srgbClr val="FF0000"/>
                </a:solidFill>
              </a:rPr>
              <a:t>….</a:t>
            </a:r>
          </a:p>
        </p:txBody>
      </p:sp>
      <p:sp>
        <p:nvSpPr>
          <p:cNvPr id="65" name="Rectangle : coins arrondis 64">
            <a:extLst>
              <a:ext uri="{FF2B5EF4-FFF2-40B4-BE49-F238E27FC236}">
                <a16:creationId xmlns:a16="http://schemas.microsoft.com/office/drawing/2014/main" id="{423CC450-380C-4232-B8F2-372897ED2927}"/>
              </a:ext>
            </a:extLst>
          </p:cNvPr>
          <p:cNvSpPr/>
          <p:nvPr/>
        </p:nvSpPr>
        <p:spPr>
          <a:xfrm>
            <a:off x="5055980" y="373721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1478952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9BF04-703D-4FC2-9FF8-0F74A325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2" y="0"/>
            <a:ext cx="10515600" cy="732155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Zoom de section 3"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007658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B0DABE9-FD31-49E5-BD46-0B4EFEBCBCBB}">
                    <psez:zmPr id="{8EB62691-E72F-4E0E-954C-EBFF6D3CED5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Zoom de section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7658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6405281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C18A798-F2FC-4F80-9C19-1FD0C3F0CA3A}">
                    <psez:zmPr id="{E1607015-DBC9-4C20-BFFD-D30CD37298E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Zoom de section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5281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5C906389-9058-4B3D-81EA-DF60E266C4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24640" t="5621" r="24640" b="4445"/>
          <a:stretch/>
        </p:blipFill>
        <p:spPr>
          <a:xfrm>
            <a:off x="838199" y="1169540"/>
            <a:ext cx="1160929" cy="11592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4F0F6A3-9E95-4EEE-AED1-0C2CBFBD67CB}"/>
              </a:ext>
            </a:extLst>
          </p:cNvPr>
          <p:cNvSpPr txBox="1"/>
          <p:nvPr/>
        </p:nvSpPr>
        <p:spPr>
          <a:xfrm>
            <a:off x="781807" y="750792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Warm-Up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514AA75-53CF-425F-B6A2-D310A2180FA1}"/>
              </a:ext>
            </a:extLst>
          </p:cNvPr>
          <p:cNvGrpSpPr/>
          <p:nvPr/>
        </p:nvGrpSpPr>
        <p:grpSpPr>
          <a:xfrm>
            <a:off x="817569" y="2570630"/>
            <a:ext cx="8635712" cy="2085417"/>
            <a:chOff x="817569" y="2570630"/>
            <a:chExt cx="8635712" cy="2085417"/>
          </a:xfrm>
        </p:grpSpPr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8" name="Zoom de section 7">
                  <a:extLst>
                    <a:ext uri="{FF2B5EF4-FFF2-40B4-BE49-F238E27FC236}">
                      <a16:creationId xmlns:a16="http://schemas.microsoft.com/office/drawing/2014/main" id="{1FF6DB24-7E60-4F82-A5A9-E4ACF7746F4C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077096649"/>
                    </p:ext>
                  </p:extLst>
                </p:nvPr>
              </p:nvGraphicFramePr>
              <p:xfrm>
                <a:off x="3007658" y="2941547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C821B15E-A9E0-4CC5-90A7-D3F5B44CA772}">
                      <psez:zmPr id="{79B4602B-3F15-4095-8861-507F7F58530D}" transitionDur="1000">
                        <p166:blipFill xmlns:p166="http://schemas.microsoft.com/office/powerpoint/2016/6/main">
                          <a:blip r:embed="rId7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8" name="Zoom de section 7">
                  <a:hlinkClick r:id="rId8" action="ppaction://hlinksldjump"/>
                  <a:extLst>
                    <a:ext uri="{FF2B5EF4-FFF2-40B4-BE49-F238E27FC236}">
                      <a16:creationId xmlns:a16="http://schemas.microsoft.com/office/drawing/2014/main" id="{1FF6DB24-7E60-4F82-A5A9-E4ACF7746F4C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007658" y="2941547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10" name="Zoom de section 9">
                  <a:extLst>
                    <a:ext uri="{FF2B5EF4-FFF2-40B4-BE49-F238E27FC236}">
                      <a16:creationId xmlns:a16="http://schemas.microsoft.com/office/drawing/2014/main" id="{09546A95-0422-4521-8102-3CA2B01E61F8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849439467"/>
                    </p:ext>
                  </p:extLst>
                </p:nvPr>
              </p:nvGraphicFramePr>
              <p:xfrm>
                <a:off x="6405281" y="2941547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38C2C92A-8502-454C-B76F-55DBE9104FB4}">
                      <psez:zmPr id="{3C37118A-E91B-436E-85E3-9D2DA21B20FC}" transitionDur="1000">
                        <p166:blipFill xmlns:p166="http://schemas.microsoft.com/office/powerpoint/2016/6/main">
                          <a:blip r:embed="rId9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10" name="Zoom de section 9">
                  <a:hlinkClick r:id="rId10" action="ppaction://hlinksldjump"/>
                  <a:extLst>
                    <a:ext uri="{FF2B5EF4-FFF2-40B4-BE49-F238E27FC236}">
                      <a16:creationId xmlns:a16="http://schemas.microsoft.com/office/drawing/2014/main" id="{09546A95-0422-4521-8102-3CA2B01E61F8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05281" y="2941547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3F848C83-AC19-4B02-94FA-30E17F1FF0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0937" t="15269" r="3953" b="9608"/>
            <a:stretch/>
          </p:blipFill>
          <p:spPr>
            <a:xfrm>
              <a:off x="838199" y="3285698"/>
              <a:ext cx="1253985" cy="738259"/>
            </a:xfrm>
            <a:prstGeom prst="rect">
              <a:avLst/>
            </a:prstGeom>
          </p:spPr>
        </p:pic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9A73D6E5-384D-4A8B-AA1C-FAB3995788AA}"/>
                </a:ext>
              </a:extLst>
            </p:cNvPr>
            <p:cNvSpPr txBox="1"/>
            <p:nvPr/>
          </p:nvSpPr>
          <p:spPr>
            <a:xfrm>
              <a:off x="817569" y="2570630"/>
              <a:ext cx="12021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n w="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Work-out</a:t>
              </a:r>
            </a:p>
          </p:txBody>
        </p:sp>
      </p:grpSp>
      <p:grpSp>
        <p:nvGrpSpPr>
          <p:cNvPr id="5" name="Groupe 4">
            <a:extLst>
              <a:ext uri="{FF2B5EF4-FFF2-40B4-BE49-F238E27FC236}">
                <a16:creationId xmlns:a16="http://schemas.microsoft.com/office/drawing/2014/main" id="{7171A15D-E598-4D2D-9632-947BD20C603B}"/>
              </a:ext>
            </a:extLst>
          </p:cNvPr>
          <p:cNvGrpSpPr/>
          <p:nvPr/>
        </p:nvGrpSpPr>
        <p:grpSpPr>
          <a:xfrm>
            <a:off x="327562" y="4515971"/>
            <a:ext cx="9125719" cy="2733474"/>
            <a:chOff x="327562" y="4515971"/>
            <a:chExt cx="9125719" cy="2733474"/>
          </a:xfrm>
        </p:grpSpPr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45825A50-CCE3-4F5A-B580-C4A19C4AE31E}"/>
                </a:ext>
              </a:extLst>
            </p:cNvPr>
            <p:cNvSpPr txBox="1"/>
            <p:nvPr/>
          </p:nvSpPr>
          <p:spPr>
            <a:xfrm>
              <a:off x="598392" y="4515971"/>
              <a:ext cx="194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000" dirty="0">
                  <a:ln w="0">
                    <a:solidFill>
                      <a:schemeClr val="tx1">
                        <a:lumMod val="95000"/>
                        <a:lumOff val="5000"/>
                      </a:schemeClr>
                    </a:solidFill>
                  </a:ln>
                  <a:solidFill>
                    <a:srgbClr val="FFC000"/>
                  </a:solidFill>
                  <a:effectLst>
                    <a:reflection blurRad="6350" stA="53000" endA="300" endPos="35500" dir="5400000" sy="-90000" algn="bl" rotWithShape="0"/>
                  </a:effectLst>
                </a:rPr>
                <a:t>Advanced Topics</a:t>
              </a:r>
            </a:p>
          </p:txBody>
        </p:sp>
        <p:pic>
          <p:nvPicPr>
            <p:cNvPr id="19" name="Image 18">
              <a:extLst>
                <a:ext uri="{FF2B5EF4-FFF2-40B4-BE49-F238E27FC236}">
                  <a16:creationId xmlns:a16="http://schemas.microsoft.com/office/drawing/2014/main" id="{8E28D6D9-2F5D-414B-BA38-A97426616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7562" y="4761740"/>
              <a:ext cx="2487705" cy="2487705"/>
            </a:xfrm>
            <a:prstGeom prst="rect">
              <a:avLst/>
            </a:prstGeom>
          </p:spPr>
        </p:pic>
        <p:sp>
          <p:nvSpPr>
            <p:cNvPr id="20" name="Bulle narrative : ronde 19">
              <a:extLst>
                <a:ext uri="{FF2B5EF4-FFF2-40B4-BE49-F238E27FC236}">
                  <a16:creationId xmlns:a16="http://schemas.microsoft.com/office/drawing/2014/main" id="{85C855BF-1090-4282-9E6B-74228E8FB27D}"/>
                </a:ext>
              </a:extLst>
            </p:cNvPr>
            <p:cNvSpPr/>
            <p:nvPr/>
          </p:nvSpPr>
          <p:spPr>
            <a:xfrm>
              <a:off x="1141408" y="4875681"/>
              <a:ext cx="1025630" cy="458260"/>
            </a:xfrm>
            <a:prstGeom prst="wedgeEllipseCallout">
              <a:avLst>
                <a:gd name="adj1" fmla="val -46759"/>
                <a:gd name="adj2" fmla="val 84612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200" b="1" dirty="0">
                  <a:ln>
                    <a:solidFill>
                      <a:sysClr val="windowText" lastClr="000000"/>
                    </a:solidFill>
                  </a:ln>
                  <a:solidFill>
                    <a:schemeClr val="tx1"/>
                  </a:solidFill>
                </a:rPr>
                <a:t>Quack!!</a:t>
              </a:r>
            </a:p>
          </p:txBody>
        </p:sp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34" name="Zoom de section 33">
                  <a:extLst>
                    <a:ext uri="{FF2B5EF4-FFF2-40B4-BE49-F238E27FC236}">
                      <a16:creationId xmlns:a16="http://schemas.microsoft.com/office/drawing/2014/main" id="{E4BF8922-2CDE-4B62-8797-A5576F296D39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928903235"/>
                    </p:ext>
                  </p:extLst>
                </p:nvPr>
              </p:nvGraphicFramePr>
              <p:xfrm>
                <a:off x="2950859" y="5014631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B0238940-EBDF-485E-8ABB-3D7E127680C3}">
                      <psez:zmPr id="{F44CFDEC-FE08-4D3B-AC4D-780169D43FA9}" transitionDur="1000">
                        <p166:blipFill xmlns:p166="http://schemas.microsoft.com/office/powerpoint/2016/6/main">
                          <a:blip r:embed="rId13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34" name="Zoom de section 33">
                  <a:hlinkClick r:id="rId14" action="ppaction://hlinksldjump"/>
                  <a:extLst>
                    <a:ext uri="{FF2B5EF4-FFF2-40B4-BE49-F238E27FC236}">
                      <a16:creationId xmlns:a16="http://schemas.microsoft.com/office/drawing/2014/main" id="{E4BF8922-2CDE-4B62-8797-A5576F296D39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50859" y="5014631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  <mc:AlternateContent xmlns:mc="http://schemas.openxmlformats.org/markup-compatibility/2006">
          <mc:Choice xmlns:psez="http://schemas.microsoft.com/office/powerpoint/2016/sectionzoom" Requires="psez">
            <p:graphicFrame>
              <p:nvGraphicFramePr>
                <p:cNvPr id="36" name="Zoom de section 35">
                  <a:extLst>
                    <a:ext uri="{FF2B5EF4-FFF2-40B4-BE49-F238E27FC236}">
                      <a16:creationId xmlns:a16="http://schemas.microsoft.com/office/drawing/2014/main" id="{B33AA06D-CB5F-4CD4-8EE9-2DDFB647676D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106422392"/>
                    </p:ext>
                  </p:extLst>
                </p:nvPr>
              </p:nvGraphicFramePr>
              <p:xfrm>
                <a:off x="6405281" y="5014631"/>
                <a:ext cx="3048000" cy="1714500"/>
              </p:xfrm>
              <a:graphic>
                <a:graphicData uri="http://schemas.microsoft.com/office/powerpoint/2016/sectionzoom">
                  <psez:sectionZm>
                    <psez:sectionZmObj sectionId="{AF587521-E595-43E7-AED6-B6014611317F}">
                      <psez:zmPr id="{97CCF131-BFBF-44F7-9869-AE2B57CA7921}" transitionDur="1000">
                        <p166:blipFill xmlns:p166="http://schemas.microsoft.com/office/powerpoint/2016/6/main">
                          <a:blip r:embed="rId15"/>
                          <a:stretch>
                            <a:fillRect/>
                          </a:stretch>
                        </p166:blipFill>
                        <p166:spPr xmlns:p166="http://schemas.microsoft.com/office/powerpoint/2016/6/main">
                          <a:xfrm>
                            <a:off x="0" y="0"/>
                            <a:ext cx="3048000" cy="1714500"/>
                          </a:xfrm>
                          <a:prstGeom prst="rect">
                            <a:avLst/>
                          </a:prstGeom>
                          <a:ln>
                            <a:noFill/>
                          </a:ln>
                          <a:effectLst>
                            <a:outerShdw blurRad="292100" dist="139700" dir="2700000" algn="tl" rotWithShape="0">
                              <a:srgbClr val="333333">
                                <a:alpha val="65000"/>
                              </a:srgbClr>
                            </a:outerShdw>
                          </a:effectLst>
                        </p166:spPr>
                      </psez:zmPr>
                    </psez:sectionZmObj>
                  </psez:sectionZm>
                </a:graphicData>
              </a:graphic>
            </p:graphicFrame>
          </mc:Choice>
          <mc:Fallback>
            <p:pic>
              <p:nvPicPr>
                <p:cNvPr id="36" name="Zoom de section 35">
                  <a:hlinkClick r:id="rId16" action="ppaction://hlinksldjump"/>
                  <a:extLst>
                    <a:ext uri="{FF2B5EF4-FFF2-40B4-BE49-F238E27FC236}">
                      <a16:creationId xmlns:a16="http://schemas.microsoft.com/office/drawing/2014/main" id="{B33AA06D-CB5F-4CD4-8EE9-2DDFB647676D}"/>
                    </a:ext>
                  </a:extLst>
                </p:cNvPr>
                <p:cNvPicPr>
                  <a:picLocks noGrp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405281" y="5014631"/>
                  <a:ext cx="3048000" cy="1714500"/>
                </a:xfrm>
                <a:prstGeom prst="rect">
                  <a:avLst/>
                </a:prstGeom>
                <a:ln>
                  <a:noFill/>
                </a:ln>
                <a:effectLst>
                  <a:outerShdw blurRad="292100" dist="139700" dir="2700000" algn="tl" rotWithShape="0">
                    <a:srgbClr val="333333">
                      <a:alpha val="65000"/>
                    </a:srgbClr>
                  </a:outerShdw>
                </a:effectLst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3564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423540" y="2697903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491732" y="163859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L= [1, 2]</a:t>
            </a:r>
          </a:p>
          <a:p>
            <a:r>
              <a:rPr lang="en-US" sz="1400" dirty="0" err="1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L.append</a:t>
            </a:r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(3)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665205" y="640079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366744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248933" y="2662267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Mutable objects cannot be modified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72C962-411E-420B-8D18-526B0AFC975E}"/>
              </a:ext>
            </a:extLst>
          </p:cNvPr>
          <p:cNvSpPr/>
          <p:nvPr/>
        </p:nvSpPr>
        <p:spPr>
          <a:xfrm>
            <a:off x="3444274" y="5170706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95E0B-2E8C-4192-9CB7-45597E71D9AE}"/>
              </a:ext>
            </a:extLst>
          </p:cNvPr>
          <p:cNvSpPr txBox="1"/>
          <p:nvPr/>
        </p:nvSpPr>
        <p:spPr>
          <a:xfrm>
            <a:off x="4098736" y="5021784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int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419919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Object is modified “in place”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No copy needed and that’s quick !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93E9947-7DE9-4BD1-815B-4B727558440E}"/>
              </a:ext>
            </a:extLst>
          </p:cNvPr>
          <p:cNvSpPr/>
          <p:nvPr/>
        </p:nvSpPr>
        <p:spPr>
          <a:xfrm>
            <a:off x="5722711" y="3876257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70726EBE-AF4A-4B77-B75B-1EFD4ABB3F37}"/>
              </a:ext>
            </a:extLst>
          </p:cNvPr>
          <p:cNvSpPr txBox="1"/>
          <p:nvPr/>
        </p:nvSpPr>
        <p:spPr>
          <a:xfrm>
            <a:off x="6377173" y="3727335"/>
            <a:ext cx="3579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int</a:t>
            </a:r>
          </a:p>
        </p:txBody>
      </p: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73F8596A-4134-4AF0-B445-BC44C4E2111F}"/>
              </a:ext>
            </a:extLst>
          </p:cNvPr>
          <p:cNvCxnSpPr>
            <a:cxnSpLocks/>
          </p:cNvCxnSpPr>
          <p:nvPr/>
        </p:nvCxnSpPr>
        <p:spPr>
          <a:xfrm>
            <a:off x="5175977" y="4260348"/>
            <a:ext cx="53951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50CFD12B-3FC1-4B41-9F5A-DE8DEFA641BD}"/>
              </a:ext>
            </a:extLst>
          </p:cNvPr>
          <p:cNvCxnSpPr>
            <a:cxnSpLocks/>
            <a:endCxn id="72" idx="0"/>
          </p:cNvCxnSpPr>
          <p:nvPr/>
        </p:nvCxnSpPr>
        <p:spPr>
          <a:xfrm>
            <a:off x="4274885" y="4644439"/>
            <a:ext cx="2843" cy="3773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94151" y="4002684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/>
              <a:t>….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6F1A5E41-774B-48AA-863D-6961B247137D}"/>
              </a:ext>
            </a:extLst>
          </p:cNvPr>
          <p:cNvSpPr txBox="1"/>
          <p:nvPr/>
        </p:nvSpPr>
        <p:spPr>
          <a:xfrm>
            <a:off x="3512624" y="5292557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</a:t>
            </a:r>
          </a:p>
          <a:p>
            <a:r>
              <a:rPr lang="en-US" dirty="0"/>
              <a:t>….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68C8C51E-BE7C-413A-A5A2-A52DE9813D09}"/>
              </a:ext>
            </a:extLst>
          </p:cNvPr>
          <p:cNvSpPr txBox="1"/>
          <p:nvPr/>
        </p:nvSpPr>
        <p:spPr>
          <a:xfrm>
            <a:off x="5791061" y="3998108"/>
            <a:ext cx="1670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AAD4D62D-D8F5-4B79-AC59-34DD34EB59D7}"/>
              </a:ext>
            </a:extLst>
          </p:cNvPr>
          <p:cNvGrpSpPr/>
          <p:nvPr/>
        </p:nvGrpSpPr>
        <p:grpSpPr>
          <a:xfrm>
            <a:off x="5183489" y="4644439"/>
            <a:ext cx="2278725" cy="1294449"/>
            <a:chOff x="5183489" y="4644439"/>
            <a:chExt cx="2278725" cy="1294449"/>
          </a:xfrm>
        </p:grpSpPr>
        <p:cxnSp>
          <p:nvCxnSpPr>
            <p:cNvPr id="9" name="Connecteur droit avec flèche 8">
              <a:extLst>
                <a:ext uri="{FF2B5EF4-FFF2-40B4-BE49-F238E27FC236}">
                  <a16:creationId xmlns:a16="http://schemas.microsoft.com/office/drawing/2014/main" id="{E014AE02-9320-490F-9704-1119D060BD50}"/>
                </a:ext>
              </a:extLst>
            </p:cNvPr>
            <p:cNvCxnSpPr/>
            <p:nvPr/>
          </p:nvCxnSpPr>
          <p:spPr>
            <a:xfrm>
              <a:off x="5183489" y="4644439"/>
              <a:ext cx="531998" cy="52626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C73F48C6-6041-4E36-898B-320035EA37E2}"/>
                </a:ext>
              </a:extLst>
            </p:cNvPr>
            <p:cNvGrpSpPr/>
            <p:nvPr/>
          </p:nvGrpSpPr>
          <p:grpSpPr>
            <a:xfrm>
              <a:off x="5722999" y="5021784"/>
              <a:ext cx="1739215" cy="917104"/>
              <a:chOff x="7877365" y="3731442"/>
              <a:chExt cx="1739215" cy="917104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F5E492F-4623-40E5-8DDF-0AE3330463D0}"/>
                  </a:ext>
                </a:extLst>
              </p:cNvPr>
              <p:cNvSpPr/>
              <p:nvPr/>
            </p:nvSpPr>
            <p:spPr>
              <a:xfrm>
                <a:off x="7877365" y="3880364"/>
                <a:ext cx="1739215" cy="76818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2FD134A6-0D7D-411F-B008-9B0E34A4A93F}"/>
                  </a:ext>
                </a:extLst>
              </p:cNvPr>
              <p:cNvSpPr txBox="1"/>
              <p:nvPr/>
            </p:nvSpPr>
            <p:spPr>
              <a:xfrm>
                <a:off x="7945715" y="4002215"/>
                <a:ext cx="167086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3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….</a:t>
                </a:r>
              </a:p>
            </p:txBody>
          </p:sp>
          <p:sp>
            <p:nvSpPr>
              <p:cNvPr id="32" name="ZoneTexte 31">
                <a:extLst>
                  <a:ext uri="{FF2B5EF4-FFF2-40B4-BE49-F238E27FC236}">
                    <a16:creationId xmlns:a16="http://schemas.microsoft.com/office/drawing/2014/main" id="{C5509D5A-A421-4762-AFBC-905068A22D7E}"/>
                  </a:ext>
                </a:extLst>
              </p:cNvPr>
              <p:cNvSpPr txBox="1"/>
              <p:nvPr/>
            </p:nvSpPr>
            <p:spPr>
              <a:xfrm>
                <a:off x="8531827" y="3731442"/>
                <a:ext cx="35798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int</a:t>
                </a:r>
              </a:p>
            </p:txBody>
          </p:sp>
        </p:grpSp>
      </p:grp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09282" y="299596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614713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 err="1"/>
              <a:t>Mutabl</a:t>
            </a:r>
            <a:r>
              <a:rPr lang="en-US" dirty="0"/>
              <a:t>e and immutable objects</a:t>
            </a:r>
            <a:endParaRPr lang="en-US" noProof="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43374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2953732" y="757530"/>
            <a:ext cx="55978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Immutable objects cannot be modified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99843" y="3813769"/>
            <a:ext cx="38921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Examples: numbers, strings, tuples….</a:t>
            </a:r>
          </a:p>
          <a:p>
            <a:pPr algn="ctr"/>
            <a:r>
              <a:rPr lang="en-GB" b="1" dirty="0"/>
              <a:t>To modify strings you need to create new objects !!!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What happens to all the “old” unused objects in memory ?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94151" y="4002684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/>
              <a:t>….</a:t>
            </a: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97F5AFA0-88AD-433E-8212-1F516031B161}"/>
              </a:ext>
            </a:extLst>
          </p:cNvPr>
          <p:cNvGrpSpPr/>
          <p:nvPr/>
        </p:nvGrpSpPr>
        <p:grpSpPr>
          <a:xfrm>
            <a:off x="3436762" y="3346661"/>
            <a:ext cx="4064542" cy="2246005"/>
            <a:chOff x="3436762" y="3346661"/>
            <a:chExt cx="4064542" cy="2246005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5762089" y="4265684"/>
              <a:ext cx="1739215" cy="768182"/>
            </a:xfrm>
            <a:prstGeom prst="rect">
              <a:avLst/>
            </a:pr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6416551" y="4116762"/>
              <a:ext cx="351250" cy="2769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2B0097D0-D83C-4868-A204-7A5D07D865E9}"/>
                </a:ext>
              </a:extLst>
            </p:cNvPr>
            <p:cNvGrpSpPr/>
            <p:nvPr/>
          </p:nvGrpSpPr>
          <p:grpSpPr>
            <a:xfrm>
              <a:off x="3436762" y="3346661"/>
              <a:ext cx="4064542" cy="2246005"/>
              <a:chOff x="3436762" y="3346661"/>
              <a:chExt cx="4064542" cy="2246005"/>
            </a:xfrm>
          </p:grpSpPr>
          <p:grpSp>
            <p:nvGrpSpPr>
              <p:cNvPr id="4" name="Groupe 3">
                <a:extLst>
                  <a:ext uri="{FF2B5EF4-FFF2-40B4-BE49-F238E27FC236}">
                    <a16:creationId xmlns:a16="http://schemas.microsoft.com/office/drawing/2014/main" id="{26693363-8FB3-44C6-AB88-91E2BA6EF6CC}"/>
                  </a:ext>
                </a:extLst>
              </p:cNvPr>
              <p:cNvGrpSpPr/>
              <p:nvPr/>
            </p:nvGrpSpPr>
            <p:grpSpPr>
              <a:xfrm>
                <a:off x="3436762" y="3346661"/>
                <a:ext cx="4064542" cy="2246005"/>
                <a:chOff x="3436762" y="3346661"/>
                <a:chExt cx="4064542" cy="2246005"/>
              </a:xfrm>
            </p:grpSpPr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FE72C962-411E-420B-8D18-526B0AFC975E}"/>
                    </a:ext>
                  </a:extLst>
                </p:cNvPr>
                <p:cNvSpPr/>
                <p:nvPr/>
              </p:nvSpPr>
              <p:spPr>
                <a:xfrm>
                  <a:off x="3436762" y="4824484"/>
                  <a:ext cx="1739215" cy="768182"/>
                </a:xfrm>
                <a:prstGeom prst="rect">
                  <a:avLst/>
                </a:prstGeom>
                <a:ln/>
              </p:spPr>
              <p:style>
                <a:lnRef idx="0">
                  <a:schemeClr val="accent5"/>
                </a:lnRef>
                <a:fillRef idx="3">
                  <a:schemeClr val="accent5"/>
                </a:fillRef>
                <a:effectRef idx="3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grpSp>
              <p:nvGrpSpPr>
                <p:cNvPr id="3" name="Groupe 2">
                  <a:extLst>
                    <a:ext uri="{FF2B5EF4-FFF2-40B4-BE49-F238E27FC236}">
                      <a16:creationId xmlns:a16="http://schemas.microsoft.com/office/drawing/2014/main" id="{BBFEC818-5237-4D4B-AF1B-BA547C312736}"/>
                    </a:ext>
                  </a:extLst>
                </p:cNvPr>
                <p:cNvGrpSpPr/>
                <p:nvPr/>
              </p:nvGrpSpPr>
              <p:grpSpPr>
                <a:xfrm>
                  <a:off x="3505112" y="3346661"/>
                  <a:ext cx="3996192" cy="2246005"/>
                  <a:chOff x="3505112" y="3346661"/>
                  <a:chExt cx="3996192" cy="2246005"/>
                </a:xfrm>
              </p:grpSpPr>
              <p:cxnSp>
                <p:nvCxnSpPr>
                  <p:cNvPr id="77" name="Connecteur droit avec flèche 76">
                    <a:extLst>
                      <a:ext uri="{FF2B5EF4-FFF2-40B4-BE49-F238E27FC236}">
                        <a16:creationId xmlns:a16="http://schemas.microsoft.com/office/drawing/2014/main" id="{CB34DFE7-A8C8-4FDB-B98B-0DA01A73630E}"/>
                      </a:ext>
                    </a:extLst>
                  </p:cNvPr>
                  <p:cNvCxnSpPr>
                    <a:cxnSpLocks/>
                    <a:endCxn id="76" idx="0"/>
                  </p:cNvCxnSpPr>
                  <p:nvPr/>
                </p:nvCxnSpPr>
                <p:spPr>
                  <a:xfrm>
                    <a:off x="4557875" y="3346661"/>
                    <a:ext cx="2034301" cy="770101"/>
                  </a:xfrm>
                  <a:prstGeom prst="straightConnector1">
                    <a:avLst/>
                  </a:prstGeom>
                  <a:ln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3" name="Groupe 12">
                    <a:extLst>
                      <a:ext uri="{FF2B5EF4-FFF2-40B4-BE49-F238E27FC236}">
                        <a16:creationId xmlns:a16="http://schemas.microsoft.com/office/drawing/2014/main" id="{684E0B25-60E8-4166-B370-2621BD9C329A}"/>
                      </a:ext>
                    </a:extLst>
                  </p:cNvPr>
                  <p:cNvGrpSpPr/>
                  <p:nvPr/>
                </p:nvGrpSpPr>
                <p:grpSpPr>
                  <a:xfrm>
                    <a:off x="4266849" y="3483548"/>
                    <a:ext cx="195578" cy="179279"/>
                    <a:chOff x="7721599" y="1967345"/>
                    <a:chExt cx="221674" cy="203200"/>
                  </a:xfrm>
                </p:grpSpPr>
                <p:cxnSp>
                  <p:nvCxnSpPr>
                    <p:cNvPr id="12" name="Connecteur droit 11">
                      <a:extLst>
                        <a:ext uri="{FF2B5EF4-FFF2-40B4-BE49-F238E27FC236}">
                          <a16:creationId xmlns:a16="http://schemas.microsoft.com/office/drawing/2014/main" id="{D1506CC3-CA7B-4104-9E58-979C9E55A6B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721600" y="1967345"/>
                      <a:ext cx="221673" cy="203200"/>
                    </a:xfrm>
                    <a:prstGeom prst="line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Connecteur droit 98">
                      <a:extLst>
                        <a:ext uri="{FF2B5EF4-FFF2-40B4-BE49-F238E27FC236}">
                          <a16:creationId xmlns:a16="http://schemas.microsoft.com/office/drawing/2014/main" id="{AB010567-8130-42DD-BACC-84180554414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721599" y="1967345"/>
                      <a:ext cx="221673" cy="203200"/>
                    </a:xfrm>
                    <a:prstGeom prst="line">
                      <a:avLst/>
                    </a:prstGeom>
                    <a:ln>
                      <a:solidFill>
                        <a:srgbClr val="C0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1" name="ZoneTexte 70">
                    <a:extLst>
                      <a:ext uri="{FF2B5EF4-FFF2-40B4-BE49-F238E27FC236}">
                        <a16:creationId xmlns:a16="http://schemas.microsoft.com/office/drawing/2014/main" id="{6F1A5E41-774B-48AA-863D-6961B247137D}"/>
                      </a:ext>
                    </a:extLst>
                  </p:cNvPr>
                  <p:cNvSpPr txBox="1"/>
                  <p:nvPr/>
                </p:nvSpPr>
                <p:spPr>
                  <a:xfrm>
                    <a:off x="3505112" y="4946335"/>
                    <a:ext cx="1670865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World!”</a:t>
                    </a:r>
                  </a:p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….</a:t>
                    </a:r>
                  </a:p>
                </p:txBody>
              </p:sp>
              <p:sp>
                <p:nvSpPr>
                  <p:cNvPr id="75" name="ZoneTexte 74">
                    <a:extLst>
                      <a:ext uri="{FF2B5EF4-FFF2-40B4-BE49-F238E27FC236}">
                        <a16:creationId xmlns:a16="http://schemas.microsoft.com/office/drawing/2014/main" id="{728E67AD-E3A5-4019-9AFF-0281FD9A1C86}"/>
                      </a:ext>
                    </a:extLst>
                  </p:cNvPr>
                  <p:cNvSpPr txBox="1"/>
                  <p:nvPr/>
                </p:nvSpPr>
                <p:spPr>
                  <a:xfrm>
                    <a:off x="5830439" y="4387535"/>
                    <a:ext cx="1670865" cy="646331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“ Hello World!”</a:t>
                    </a:r>
                  </a:p>
                  <a:p>
                    <a:r>
                      <a:rPr lang="en-US" dirty="0">
                        <a:solidFill>
                          <a:srgbClr val="C00000"/>
                        </a:solidFill>
                      </a:rPr>
                      <a:t>….</a:t>
                    </a:r>
                  </a:p>
                </p:txBody>
              </p:sp>
            </p:grpSp>
          </p:grpSp>
          <p:sp>
            <p:nvSpPr>
              <p:cNvPr id="72" name="ZoneTexte 71">
                <a:extLst>
                  <a:ext uri="{FF2B5EF4-FFF2-40B4-BE49-F238E27FC236}">
                    <a16:creationId xmlns:a16="http://schemas.microsoft.com/office/drawing/2014/main" id="{0B895E0B-2E8C-4192-9CB7-45597E71D9AE}"/>
                  </a:ext>
                </a:extLst>
              </p:cNvPr>
              <p:cNvSpPr txBox="1"/>
              <p:nvPr/>
            </p:nvSpPr>
            <p:spPr>
              <a:xfrm>
                <a:off x="4091224" y="4675562"/>
                <a:ext cx="351250" cy="27699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GB" sz="1200" b="1" dirty="0">
                    <a:solidFill>
                      <a:srgbClr val="FF0000"/>
                    </a:solidFill>
                  </a:rPr>
                  <a:t>str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3738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4" y="2708189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D047D51-5C81-402D-45A9-3E28EB9BAA51}"/>
              </a:ext>
            </a:extLst>
          </p:cNvPr>
          <p:cNvSpPr txBox="1"/>
          <p:nvPr/>
        </p:nvSpPr>
        <p:spPr>
          <a:xfrm>
            <a:off x="4704882" y="1593428"/>
            <a:ext cx="1853105" cy="523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scadia Code" panose="020B0609020000020004" pitchFamily="49" charset="0"/>
                <a:cs typeface="Cascadia Code" panose="020B0609020000020004" pitchFamily="49" charset="0"/>
              </a:rPr>
              <a:t>s = “Hello”</a:t>
            </a:r>
          </a:p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s = s + “ World!”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862860" y="738797"/>
            <a:ext cx="36384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FFC000"/>
                </a:solidFill>
              </a:rPr>
              <a:t>Python has smart pointers</a:t>
            </a:r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324644" y="3807847"/>
            <a:ext cx="3892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automatically freed.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That’s smart !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512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str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sp>
        <p:nvSpPr>
          <p:cNvPr id="41" name="ZoneTexte 40">
            <a:extLst>
              <a:ext uri="{FF2B5EF4-FFF2-40B4-BE49-F238E27FC236}">
                <a16:creationId xmlns:a16="http://schemas.microsoft.com/office/drawing/2014/main" id="{B2EE86AA-CA64-A40A-5D5C-095D09430CDC}"/>
              </a:ext>
            </a:extLst>
          </p:cNvPr>
          <p:cNvSpPr txBox="1"/>
          <p:nvPr/>
        </p:nvSpPr>
        <p:spPr>
          <a:xfrm>
            <a:off x="3472011" y="3996238"/>
            <a:ext cx="16249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“Hello “</a:t>
            </a:r>
          </a:p>
          <a:p>
            <a:r>
              <a:rPr lang="en-US" dirty="0" err="1"/>
              <a:t>ref_count</a:t>
            </a:r>
            <a:r>
              <a:rPr lang="en-US" dirty="0"/>
              <a:t>  = 1 </a:t>
            </a:r>
          </a:p>
        </p:txBody>
      </p: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F25A4D0-EA3B-4BBB-B6F2-3CD9BA1E7B5C}"/>
              </a:ext>
            </a:extLst>
          </p:cNvPr>
          <p:cNvGrpSpPr/>
          <p:nvPr/>
        </p:nvGrpSpPr>
        <p:grpSpPr>
          <a:xfrm>
            <a:off x="3436762" y="4116762"/>
            <a:ext cx="4064542" cy="1475904"/>
            <a:chOff x="3436762" y="4116762"/>
            <a:chExt cx="4064542" cy="1475904"/>
          </a:xfrm>
        </p:grpSpPr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0B895E0B-2E8C-4192-9CB7-45597E71D9AE}"/>
                </a:ext>
              </a:extLst>
            </p:cNvPr>
            <p:cNvSpPr txBox="1"/>
            <p:nvPr/>
          </p:nvSpPr>
          <p:spPr>
            <a:xfrm>
              <a:off x="4085776" y="4675562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sp>
          <p:nvSpPr>
            <p:cNvPr id="76" name="ZoneTexte 75">
              <a:extLst>
                <a:ext uri="{FF2B5EF4-FFF2-40B4-BE49-F238E27FC236}">
                  <a16:creationId xmlns:a16="http://schemas.microsoft.com/office/drawing/2014/main" id="{3CB4AFD9-E8BC-4450-A8AC-51B3EF4F0D22}"/>
                </a:ext>
              </a:extLst>
            </p:cNvPr>
            <p:cNvSpPr txBox="1"/>
            <p:nvPr/>
          </p:nvSpPr>
          <p:spPr>
            <a:xfrm>
              <a:off x="6416551" y="4116762"/>
              <a:ext cx="35125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>
                  <a:solidFill>
                    <a:srgbClr val="FF0000"/>
                  </a:solidFill>
                </a:rPr>
                <a:t>str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72C962-411E-420B-8D18-526B0AFC975E}"/>
                </a:ext>
              </a:extLst>
            </p:cNvPr>
            <p:cNvSpPr/>
            <p:nvPr/>
          </p:nvSpPr>
          <p:spPr>
            <a:xfrm>
              <a:off x="3436762" y="4883144"/>
              <a:ext cx="1739215" cy="709521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AF948F74-4E06-4E0E-92C5-C701EC3CDC44}"/>
                </a:ext>
              </a:extLst>
            </p:cNvPr>
            <p:cNvSpPr/>
            <p:nvPr/>
          </p:nvSpPr>
          <p:spPr>
            <a:xfrm>
              <a:off x="5762089" y="4265684"/>
              <a:ext cx="1739215" cy="76818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ZoneTexte 70">
              <a:extLst>
                <a:ext uri="{FF2B5EF4-FFF2-40B4-BE49-F238E27FC236}">
                  <a16:creationId xmlns:a16="http://schemas.microsoft.com/office/drawing/2014/main" id="{6F1A5E41-774B-48AA-863D-6961B247137D}"/>
                </a:ext>
              </a:extLst>
            </p:cNvPr>
            <p:cNvSpPr txBox="1"/>
            <p:nvPr/>
          </p:nvSpPr>
          <p:spPr>
            <a:xfrm>
              <a:off x="3505112" y="494633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“ World!”</a:t>
              </a:r>
            </a:p>
            <a:p>
              <a:r>
                <a:rPr lang="en-US" dirty="0" err="1">
                  <a:solidFill>
                    <a:srgbClr val="C00000"/>
                  </a:solidFill>
                </a:rPr>
                <a:t>ref_count</a:t>
              </a:r>
              <a:r>
                <a:rPr lang="en-US" dirty="0">
                  <a:solidFill>
                    <a:srgbClr val="C00000"/>
                  </a:solidFill>
                </a:rPr>
                <a:t>  = 0 </a:t>
              </a:r>
            </a:p>
          </p:txBody>
        </p:sp>
        <p:sp>
          <p:nvSpPr>
            <p:cNvPr id="75" name="ZoneTexte 74">
              <a:extLst>
                <a:ext uri="{FF2B5EF4-FFF2-40B4-BE49-F238E27FC236}">
                  <a16:creationId xmlns:a16="http://schemas.microsoft.com/office/drawing/2014/main" id="{728E67AD-E3A5-4019-9AFF-0281FD9A1C86}"/>
                </a:ext>
              </a:extLst>
            </p:cNvPr>
            <p:cNvSpPr txBox="1"/>
            <p:nvPr/>
          </p:nvSpPr>
          <p:spPr>
            <a:xfrm>
              <a:off x="5830439" y="4387535"/>
              <a:ext cx="167086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“ Hello World!”</a:t>
              </a:r>
            </a:p>
            <a:p>
              <a:r>
                <a:rPr lang="en-US" dirty="0" err="1">
                  <a:solidFill>
                    <a:srgbClr val="C00000"/>
                  </a:solidFill>
                </a:rPr>
                <a:t>ref_count</a:t>
              </a:r>
              <a:r>
                <a:rPr lang="en-US" dirty="0">
                  <a:solidFill>
                    <a:srgbClr val="C00000"/>
                  </a:solidFill>
                </a:rPr>
                <a:t>  = 1 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2227E7A1-A74C-4253-A497-05FA509EB218}"/>
              </a:ext>
            </a:extLst>
          </p:cNvPr>
          <p:cNvCxnSpPr/>
          <p:nvPr/>
        </p:nvCxnSpPr>
        <p:spPr>
          <a:xfrm flipV="1">
            <a:off x="3245224" y="4814061"/>
            <a:ext cx="2088776" cy="80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718212D8-D110-4042-AAD7-E883D1BA066A}"/>
              </a:ext>
            </a:extLst>
          </p:cNvPr>
          <p:cNvCxnSpPr/>
          <p:nvPr/>
        </p:nvCxnSpPr>
        <p:spPr>
          <a:xfrm flipV="1">
            <a:off x="3182471" y="3870410"/>
            <a:ext cx="2088776" cy="80515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FCE6BB69-C64C-4C65-85F6-873C289FF856}"/>
              </a:ext>
            </a:extLst>
          </p:cNvPr>
          <p:cNvGrpSpPr/>
          <p:nvPr/>
        </p:nvGrpSpPr>
        <p:grpSpPr>
          <a:xfrm>
            <a:off x="4266849" y="3346661"/>
            <a:ext cx="2325327" cy="1297946"/>
            <a:chOff x="4266849" y="3346661"/>
            <a:chExt cx="2325327" cy="1297946"/>
          </a:xfrm>
        </p:grpSpPr>
        <p:cxnSp>
          <p:nvCxnSpPr>
            <p:cNvPr id="77" name="Connecteur droit avec flèche 76">
              <a:extLst>
                <a:ext uri="{FF2B5EF4-FFF2-40B4-BE49-F238E27FC236}">
                  <a16:creationId xmlns:a16="http://schemas.microsoft.com/office/drawing/2014/main" id="{CB34DFE7-A8C8-4FDB-B98B-0DA01A73630E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4557875" y="3346661"/>
              <a:ext cx="2034301" cy="77010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684E0B25-60E8-4166-B370-2621BD9C329A}"/>
                </a:ext>
              </a:extLst>
            </p:cNvPr>
            <p:cNvGrpSpPr/>
            <p:nvPr/>
          </p:nvGrpSpPr>
          <p:grpSpPr>
            <a:xfrm>
              <a:off x="4266849" y="3483548"/>
              <a:ext cx="195578" cy="179279"/>
              <a:chOff x="7721599" y="1967345"/>
              <a:chExt cx="221674" cy="203200"/>
            </a:xfrm>
          </p:grpSpPr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D1506CC3-CA7B-4104-9E58-979C9E55A6BA}"/>
                  </a:ext>
                </a:extLst>
              </p:cNvPr>
              <p:cNvCxnSpPr/>
              <p:nvPr/>
            </p:nvCxnSpPr>
            <p:spPr>
              <a:xfrm flipV="1">
                <a:off x="7721600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Connecteur droit 98">
                <a:extLst>
                  <a:ext uri="{FF2B5EF4-FFF2-40B4-BE49-F238E27FC236}">
                    <a16:creationId xmlns:a16="http://schemas.microsoft.com/office/drawing/2014/main" id="{AB010567-8130-42DD-BACC-84180554414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21599" y="1967345"/>
                <a:ext cx="221673" cy="203200"/>
              </a:xfrm>
              <a:prstGeom prst="line">
                <a:avLst/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D69D42EC-4C83-4B27-A422-F4395A412458}"/>
                </a:ext>
              </a:extLst>
            </p:cNvPr>
            <p:cNvSpPr txBox="1"/>
            <p:nvPr/>
          </p:nvSpPr>
          <p:spPr>
            <a:xfrm>
              <a:off x="4856630" y="4275275"/>
              <a:ext cx="24927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0</a:t>
              </a:r>
              <a:endParaRPr lang="en-GB" dirty="0"/>
            </a:p>
          </p:txBody>
        </p:sp>
        <p:cxnSp>
          <p:nvCxnSpPr>
            <p:cNvPr id="4" name="Connecteur droit 3">
              <a:extLst>
                <a:ext uri="{FF2B5EF4-FFF2-40B4-BE49-F238E27FC236}">
                  <a16:creationId xmlns:a16="http://schemas.microsoft.com/office/drawing/2014/main" id="{1BE9D192-13BD-4DA2-9BDE-016AF137E78F}"/>
                </a:ext>
              </a:extLst>
            </p:cNvPr>
            <p:cNvCxnSpPr/>
            <p:nvPr/>
          </p:nvCxnSpPr>
          <p:spPr>
            <a:xfrm flipV="1">
              <a:off x="4704882" y="4387535"/>
              <a:ext cx="207777" cy="1486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6979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2DC682E7-54F2-FA3F-7200-F55C408A02C3}"/>
              </a:ext>
            </a:extLst>
          </p:cNvPr>
          <p:cNvSpPr/>
          <p:nvPr/>
        </p:nvSpPr>
        <p:spPr>
          <a:xfrm>
            <a:off x="2678545" y="2679374"/>
            <a:ext cx="5504874" cy="3648921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6AB34C-B37B-4EA1-B9AF-B36F7606CE93}"/>
              </a:ext>
            </a:extLst>
          </p:cNvPr>
          <p:cNvSpPr/>
          <p:nvPr/>
        </p:nvSpPr>
        <p:spPr>
          <a:xfrm>
            <a:off x="3436762" y="3048706"/>
            <a:ext cx="4243772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Smart pointers and the garbage collector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F6EDF356-8BBD-BF21-C308-9406F1E901B1}"/>
              </a:ext>
            </a:extLst>
          </p:cNvPr>
          <p:cNvSpPr txBox="1"/>
          <p:nvPr/>
        </p:nvSpPr>
        <p:spPr>
          <a:xfrm>
            <a:off x="3825702" y="6410004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CCB23DDB-CBCF-D188-BCAC-EE24F945ECE5}"/>
              </a:ext>
            </a:extLst>
          </p:cNvPr>
          <p:cNvSpPr txBox="1"/>
          <p:nvPr/>
        </p:nvSpPr>
        <p:spPr>
          <a:xfrm>
            <a:off x="4229018" y="301488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622F1F3C-5166-A3B6-1AF5-5E6404E0E3D2}"/>
              </a:ext>
            </a:extLst>
          </p:cNvPr>
          <p:cNvCxnSpPr>
            <a:cxnSpLocks/>
          </p:cNvCxnSpPr>
          <p:nvPr/>
        </p:nvCxnSpPr>
        <p:spPr>
          <a:xfrm>
            <a:off x="4370243" y="3365295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ZoneTexte 27">
            <a:extLst>
              <a:ext uri="{FF2B5EF4-FFF2-40B4-BE49-F238E27FC236}">
                <a16:creationId xmlns:a16="http://schemas.microsoft.com/office/drawing/2014/main" id="{AE9B4E51-E190-4FE4-9A40-BC88CD1DB6F6}"/>
              </a:ext>
            </a:extLst>
          </p:cNvPr>
          <p:cNvSpPr txBox="1"/>
          <p:nvPr/>
        </p:nvSpPr>
        <p:spPr>
          <a:xfrm>
            <a:off x="4704882" y="2697903"/>
            <a:ext cx="174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Python variables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C5448C5B-9F84-4D44-A942-84880CC17C5E}"/>
              </a:ext>
            </a:extLst>
          </p:cNvPr>
          <p:cNvSpPr txBox="1"/>
          <p:nvPr/>
        </p:nvSpPr>
        <p:spPr>
          <a:xfrm>
            <a:off x="3183689" y="1604366"/>
            <a:ext cx="47499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In some cases this does not work</a:t>
            </a:r>
          </a:p>
          <a:p>
            <a:pPr algn="ctr"/>
            <a:r>
              <a:rPr lang="en-GB" sz="2400" b="1" dirty="0"/>
              <a:t>(circular references)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3E3FF9D-32E6-6063-6702-B5B8351C4170}"/>
              </a:ext>
            </a:extLst>
          </p:cNvPr>
          <p:cNvSpPr/>
          <p:nvPr/>
        </p:nvSpPr>
        <p:spPr>
          <a:xfrm>
            <a:off x="3425801" y="3880833"/>
            <a:ext cx="1739215" cy="76818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1421913E-5AE4-4737-8ACB-D47861183C5C}"/>
              </a:ext>
            </a:extLst>
          </p:cNvPr>
          <p:cNvSpPr txBox="1"/>
          <p:nvPr/>
        </p:nvSpPr>
        <p:spPr>
          <a:xfrm>
            <a:off x="4080263" y="3731911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100" name="ZoneTexte 99">
            <a:extLst>
              <a:ext uri="{FF2B5EF4-FFF2-40B4-BE49-F238E27FC236}">
                <a16:creationId xmlns:a16="http://schemas.microsoft.com/office/drawing/2014/main" id="{08349941-1566-4497-BF12-086A5BDE5E8D}"/>
              </a:ext>
            </a:extLst>
          </p:cNvPr>
          <p:cNvSpPr txBox="1"/>
          <p:nvPr/>
        </p:nvSpPr>
        <p:spPr>
          <a:xfrm>
            <a:off x="8248560" y="2824100"/>
            <a:ext cx="389215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Memory is not automatically freed</a:t>
            </a:r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This is why python has a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GARBAGE COLLECTOR</a:t>
            </a:r>
          </a:p>
          <a:p>
            <a:pPr algn="ctr"/>
            <a:endParaRPr lang="en-GB" b="1" dirty="0"/>
          </a:p>
          <a:p>
            <a:pPr algn="ctr"/>
            <a:r>
              <a:rPr lang="en-GB" b="1" dirty="0">
                <a:solidFill>
                  <a:srgbClr val="FFC000"/>
                </a:solidFill>
              </a:rPr>
              <a:t>That periodically checks the memory for the presence of such cases and frees them if needed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WHICH REDUCES PERFORMANCES</a:t>
            </a:r>
          </a:p>
          <a:p>
            <a:pPr algn="ctr"/>
            <a:endParaRPr lang="en-GB" b="1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E72C962-411E-420B-8D18-526B0AFC975E}"/>
              </a:ext>
            </a:extLst>
          </p:cNvPr>
          <p:cNvSpPr/>
          <p:nvPr/>
        </p:nvSpPr>
        <p:spPr>
          <a:xfrm>
            <a:off x="3425801" y="5242498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0B895E0B-2E8C-4192-9CB7-45597E71D9AE}"/>
              </a:ext>
            </a:extLst>
          </p:cNvPr>
          <p:cNvSpPr txBox="1"/>
          <p:nvPr/>
        </p:nvSpPr>
        <p:spPr>
          <a:xfrm>
            <a:off x="4091224" y="5093576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F948F74-4E06-4E0E-92C5-C701EC3CDC44}"/>
              </a:ext>
            </a:extLst>
          </p:cNvPr>
          <p:cNvSpPr/>
          <p:nvPr/>
        </p:nvSpPr>
        <p:spPr>
          <a:xfrm>
            <a:off x="5762089" y="4265684"/>
            <a:ext cx="1739215" cy="768182"/>
          </a:xfrm>
          <a:prstGeom prst="rect">
            <a:avLst/>
          </a:prstGeom>
          <a:ln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ZoneTexte 75">
            <a:extLst>
              <a:ext uri="{FF2B5EF4-FFF2-40B4-BE49-F238E27FC236}">
                <a16:creationId xmlns:a16="http://schemas.microsoft.com/office/drawing/2014/main" id="{3CB4AFD9-E8BC-4450-A8AC-51B3EF4F0D22}"/>
              </a:ext>
            </a:extLst>
          </p:cNvPr>
          <p:cNvSpPr txBox="1"/>
          <p:nvPr/>
        </p:nvSpPr>
        <p:spPr>
          <a:xfrm>
            <a:off x="6416551" y="4116762"/>
            <a:ext cx="3914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  <a:p>
            <a:endParaRPr lang="en-GB" sz="1200" b="1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153DEA38-E05C-4256-ADB4-16EDE141AA79}"/>
              </a:ext>
            </a:extLst>
          </p:cNvPr>
          <p:cNvSpPr txBox="1"/>
          <p:nvPr/>
        </p:nvSpPr>
        <p:spPr>
          <a:xfrm>
            <a:off x="3529170" y="4108997"/>
            <a:ext cx="1267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ref count: 2</a:t>
            </a: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1DD2A3C7-CCC5-41CB-AB63-1740E4F21B40}"/>
              </a:ext>
            </a:extLst>
          </p:cNvPr>
          <p:cNvGrpSpPr/>
          <p:nvPr/>
        </p:nvGrpSpPr>
        <p:grpSpPr>
          <a:xfrm>
            <a:off x="4266849" y="3483548"/>
            <a:ext cx="717408" cy="1000021"/>
            <a:chOff x="4266849" y="3483548"/>
            <a:chExt cx="717408" cy="1000021"/>
          </a:xfrm>
        </p:grpSpPr>
        <p:cxnSp>
          <p:nvCxnSpPr>
            <p:cNvPr id="9" name="Connecteur droit 8">
              <a:extLst>
                <a:ext uri="{FF2B5EF4-FFF2-40B4-BE49-F238E27FC236}">
                  <a16:creationId xmlns:a16="http://schemas.microsoft.com/office/drawing/2014/main" id="{17023945-2A98-49BE-BDC9-6F7075B6C9D2}"/>
                </a:ext>
              </a:extLst>
            </p:cNvPr>
            <p:cNvCxnSpPr/>
            <p:nvPr/>
          </p:nvCxnSpPr>
          <p:spPr>
            <a:xfrm flipV="1">
              <a:off x="4528886" y="4211823"/>
              <a:ext cx="193414" cy="17188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e 15">
              <a:extLst>
                <a:ext uri="{FF2B5EF4-FFF2-40B4-BE49-F238E27FC236}">
                  <a16:creationId xmlns:a16="http://schemas.microsoft.com/office/drawing/2014/main" id="{D3398908-0384-4581-A6D0-112834CDA3A6}"/>
                </a:ext>
              </a:extLst>
            </p:cNvPr>
            <p:cNvGrpSpPr/>
            <p:nvPr/>
          </p:nvGrpSpPr>
          <p:grpSpPr>
            <a:xfrm>
              <a:off x="4266849" y="3483548"/>
              <a:ext cx="717408" cy="1000021"/>
              <a:chOff x="4266849" y="3483548"/>
              <a:chExt cx="717408" cy="1000021"/>
            </a:xfrm>
          </p:grpSpPr>
          <p:grpSp>
            <p:nvGrpSpPr>
              <p:cNvPr id="13" name="Groupe 12">
                <a:extLst>
                  <a:ext uri="{FF2B5EF4-FFF2-40B4-BE49-F238E27FC236}">
                    <a16:creationId xmlns:a16="http://schemas.microsoft.com/office/drawing/2014/main" id="{684E0B25-60E8-4166-B370-2621BD9C329A}"/>
                  </a:ext>
                </a:extLst>
              </p:cNvPr>
              <p:cNvGrpSpPr/>
              <p:nvPr/>
            </p:nvGrpSpPr>
            <p:grpSpPr>
              <a:xfrm>
                <a:off x="4266849" y="3483548"/>
                <a:ext cx="195578" cy="179279"/>
                <a:chOff x="7721599" y="1967345"/>
                <a:chExt cx="221674" cy="203200"/>
              </a:xfrm>
            </p:grpSpPr>
            <p:cxnSp>
              <p:nvCxnSpPr>
                <p:cNvPr id="12" name="Connecteur droit 11">
                  <a:extLst>
                    <a:ext uri="{FF2B5EF4-FFF2-40B4-BE49-F238E27FC236}">
                      <a16:creationId xmlns:a16="http://schemas.microsoft.com/office/drawing/2014/main" id="{D1506CC3-CA7B-4104-9E58-979C9E55A6BA}"/>
                    </a:ext>
                  </a:extLst>
                </p:cNvPr>
                <p:cNvCxnSpPr/>
                <p:nvPr/>
              </p:nvCxnSpPr>
              <p:spPr>
                <a:xfrm flipV="1">
                  <a:off x="7721600" y="1967345"/>
                  <a:ext cx="221673" cy="203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Connecteur droit 98">
                  <a:extLst>
                    <a:ext uri="{FF2B5EF4-FFF2-40B4-BE49-F238E27FC236}">
                      <a16:creationId xmlns:a16="http://schemas.microsoft.com/office/drawing/2014/main" id="{AB010567-8130-42DD-BACC-8418055441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21599" y="1967345"/>
                  <a:ext cx="221673" cy="203200"/>
                </a:xfrm>
                <a:prstGeom prst="line">
                  <a:avLst/>
                </a:prstGeom>
                <a:ln>
                  <a:solidFill>
                    <a:srgbClr val="C0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D47447D8-861D-4B28-99E1-E33C2DF2CF2E}"/>
                  </a:ext>
                </a:extLst>
              </p:cNvPr>
              <p:cNvSpPr txBox="1"/>
              <p:nvPr/>
            </p:nvSpPr>
            <p:spPr>
              <a:xfrm>
                <a:off x="4682571" y="4114237"/>
                <a:ext cx="3016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rgbClr val="C00000"/>
                    </a:solidFill>
                  </a:rPr>
                  <a:t>1</a:t>
                </a:r>
              </a:p>
            </p:txBody>
          </p:sp>
        </p:grpSp>
      </p:grpSp>
      <p:sp>
        <p:nvSpPr>
          <p:cNvPr id="43" name="ZoneTexte 42">
            <a:extLst>
              <a:ext uri="{FF2B5EF4-FFF2-40B4-BE49-F238E27FC236}">
                <a16:creationId xmlns:a16="http://schemas.microsoft.com/office/drawing/2014/main" id="{5783821B-9AB0-4727-AEF4-2492A165EF18}"/>
              </a:ext>
            </a:extLst>
          </p:cNvPr>
          <p:cNvSpPr txBox="1"/>
          <p:nvPr/>
        </p:nvSpPr>
        <p:spPr>
          <a:xfrm>
            <a:off x="4485632" y="1164771"/>
            <a:ext cx="1853105" cy="30777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del 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8D034F79-1CD9-480A-B1EE-9A4050BA6414}"/>
              </a:ext>
            </a:extLst>
          </p:cNvPr>
          <p:cNvCxnSpPr>
            <a:cxnSpLocks/>
          </p:cNvCxnSpPr>
          <p:nvPr/>
        </p:nvCxnSpPr>
        <p:spPr>
          <a:xfrm>
            <a:off x="5306241" y="4268694"/>
            <a:ext cx="331359" cy="30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221F0209-C7E2-4543-9B2F-EA18A4B753CC}"/>
              </a:ext>
            </a:extLst>
          </p:cNvPr>
          <p:cNvCxnSpPr>
            <a:cxnSpLocks/>
          </p:cNvCxnSpPr>
          <p:nvPr/>
        </p:nvCxnSpPr>
        <p:spPr>
          <a:xfrm flipH="1">
            <a:off x="5334000" y="5091535"/>
            <a:ext cx="1254656" cy="53505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avec flèche 46">
            <a:extLst>
              <a:ext uri="{FF2B5EF4-FFF2-40B4-BE49-F238E27FC236}">
                <a16:creationId xmlns:a16="http://schemas.microsoft.com/office/drawing/2014/main" id="{F1E9EC5E-E570-4673-9D41-B279A57B0499}"/>
              </a:ext>
            </a:extLst>
          </p:cNvPr>
          <p:cNvCxnSpPr>
            <a:cxnSpLocks/>
          </p:cNvCxnSpPr>
          <p:nvPr/>
        </p:nvCxnSpPr>
        <p:spPr>
          <a:xfrm flipH="1" flipV="1">
            <a:off x="4266849" y="4730421"/>
            <a:ext cx="9141" cy="3034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 : coins arrondis 31">
            <a:extLst>
              <a:ext uri="{FF2B5EF4-FFF2-40B4-BE49-F238E27FC236}">
                <a16:creationId xmlns:a16="http://schemas.microsoft.com/office/drawing/2014/main" id="{4DB38C87-23BB-4042-A4D4-7E5B0135F3C2}"/>
              </a:ext>
            </a:extLst>
          </p:cNvPr>
          <p:cNvSpPr/>
          <p:nvPr/>
        </p:nvSpPr>
        <p:spPr>
          <a:xfrm>
            <a:off x="9447248" y="356303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2201134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>
            <a:extLst>
              <a:ext uri="{FF2B5EF4-FFF2-40B4-BE49-F238E27FC236}">
                <a16:creationId xmlns:a16="http://schemas.microsoft.com/office/drawing/2014/main" id="{F6795B6D-917D-4522-9AF3-CAA1A15A03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369643" y="2405502"/>
            <a:ext cx="934803" cy="783772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The smartness conservation principle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2B20D53-80AE-41A2-BE58-B0B868915FCF}"/>
              </a:ext>
            </a:extLst>
          </p:cNvPr>
          <p:cNvSpPr txBox="1"/>
          <p:nvPr/>
        </p:nvSpPr>
        <p:spPr>
          <a:xfrm>
            <a:off x="148046" y="853439"/>
            <a:ext cx="10815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b="1" dirty="0">
                <a:solidFill>
                  <a:srgbClr val="FFC000"/>
                </a:solidFill>
              </a:rPr>
              <a:t>The quality of the final result is directly proportional to the amount of smartness used to produce it.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19D33CE-1C20-407E-B9B2-55D2A78368B3}"/>
              </a:ext>
            </a:extLst>
          </p:cNvPr>
          <p:cNvSpPr txBox="1"/>
          <p:nvPr/>
        </p:nvSpPr>
        <p:spPr>
          <a:xfrm>
            <a:off x="2158093" y="1470926"/>
            <a:ext cx="74284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The Fazzini corollary (still top secret do not talk about it with anyone)</a:t>
            </a:r>
          </a:p>
        </p:txBody>
      </p:sp>
      <p:graphicFrame>
        <p:nvGraphicFramePr>
          <p:cNvPr id="6" name="Tableau 6">
            <a:extLst>
              <a:ext uri="{FF2B5EF4-FFF2-40B4-BE49-F238E27FC236}">
                <a16:creationId xmlns:a16="http://schemas.microsoft.com/office/drawing/2014/main" id="{E7274BED-CDFE-4332-AF29-BC9AFC736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889081"/>
              </p:ext>
            </p:extLst>
          </p:nvPr>
        </p:nvGraphicFramePr>
        <p:xfrm>
          <a:off x="1288412" y="3426823"/>
          <a:ext cx="9675224" cy="30610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8806">
                  <a:extLst>
                    <a:ext uri="{9D8B030D-6E8A-4147-A177-3AD203B41FA5}">
                      <a16:colId xmlns:a16="http://schemas.microsoft.com/office/drawing/2014/main" val="2053135057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2019094004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1389141267"/>
                    </a:ext>
                  </a:extLst>
                </a:gridCol>
                <a:gridCol w="2418806">
                  <a:extLst>
                    <a:ext uri="{9D8B030D-6E8A-4147-A177-3AD203B41FA5}">
                      <a16:colId xmlns:a16="http://schemas.microsoft.com/office/drawing/2014/main" val="4388582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Pointer Smartness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Programmer Smartness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Program stability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618905"/>
                  </a:ext>
                </a:extLst>
              </a:tr>
              <a:tr h="852714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218150"/>
                  </a:ext>
                </a:extLst>
              </a:tr>
              <a:tr h="93181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7405501"/>
                  </a:ext>
                </a:extLst>
              </a:tr>
              <a:tr h="905692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223134"/>
                  </a:ext>
                </a:extLst>
              </a:tr>
            </a:tbl>
          </a:graphicData>
        </a:graphic>
      </p:graphicFrame>
      <p:sp>
        <p:nvSpPr>
          <p:cNvPr id="10" name="Flèche : droite 9">
            <a:extLst>
              <a:ext uri="{FF2B5EF4-FFF2-40B4-BE49-F238E27FC236}">
                <a16:creationId xmlns:a16="http://schemas.microsoft.com/office/drawing/2014/main" id="{E76F61F3-7763-42D4-868E-CE9A748A418E}"/>
              </a:ext>
            </a:extLst>
          </p:cNvPr>
          <p:cNvSpPr/>
          <p:nvPr/>
        </p:nvSpPr>
        <p:spPr>
          <a:xfrm rot="18499632">
            <a:off x="1607521" y="2525729"/>
            <a:ext cx="648684" cy="3123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A8464868-419B-4DDF-A11A-FF3601F90E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783" y="2184804"/>
            <a:ext cx="1173315" cy="1173315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48F52CA-FD7B-4BD9-883B-61D9DC8E37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5191221" y="2379575"/>
            <a:ext cx="934803" cy="783772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AEA034BC-10CC-4B6A-A593-3BC059629BB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89894" y="4046608"/>
            <a:ext cx="346203" cy="290269"/>
          </a:xfrm>
          <a:prstGeom prst="rect">
            <a:avLst/>
          </a:prstGeom>
        </p:spPr>
      </p:pic>
      <p:pic>
        <p:nvPicPr>
          <p:cNvPr id="15" name="Image 14">
            <a:extLst>
              <a:ext uri="{FF2B5EF4-FFF2-40B4-BE49-F238E27FC236}">
                <a16:creationId xmlns:a16="http://schemas.microsoft.com/office/drawing/2014/main" id="{73F7A7AE-AA3D-486B-9D76-9E2A02A196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570507" y="3874216"/>
            <a:ext cx="763493" cy="640140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A9E6553C-A64D-4A14-BDB6-32BA6DD0B7EC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971150" y="3970972"/>
            <a:ext cx="585450" cy="485740"/>
          </a:xfrm>
          <a:prstGeom prst="rect">
            <a:avLst/>
          </a:prstGeom>
        </p:spPr>
      </p:pic>
      <p:pic>
        <p:nvPicPr>
          <p:cNvPr id="21" name="Image 20">
            <a:extLst>
              <a:ext uri="{FF2B5EF4-FFF2-40B4-BE49-F238E27FC236}">
                <a16:creationId xmlns:a16="http://schemas.microsoft.com/office/drawing/2014/main" id="{90D9A48F-B96D-4099-BF4B-2F8D464E1428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6618" y="3707695"/>
            <a:ext cx="1459773" cy="973182"/>
          </a:xfrm>
          <a:prstGeom prst="rect">
            <a:avLst/>
          </a:prstGeom>
        </p:spPr>
      </p:pic>
      <p:pic>
        <p:nvPicPr>
          <p:cNvPr id="22" name="Image 21">
            <a:extLst>
              <a:ext uri="{FF2B5EF4-FFF2-40B4-BE49-F238E27FC236}">
                <a16:creationId xmlns:a16="http://schemas.microsoft.com/office/drawing/2014/main" id="{EDC5FCB2-10AD-464C-8DCE-F6948EF006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57660" y="4791803"/>
            <a:ext cx="775523" cy="650226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0A5EED84-1C52-4DD8-BED7-82386819524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797514" y="4957354"/>
            <a:ext cx="393707" cy="330098"/>
          </a:xfrm>
          <a:prstGeom prst="rect">
            <a:avLst/>
          </a:prstGeom>
        </p:spPr>
      </p:pic>
      <p:pic>
        <p:nvPicPr>
          <p:cNvPr id="24" name="Image 23">
            <a:extLst>
              <a:ext uri="{FF2B5EF4-FFF2-40B4-BE49-F238E27FC236}">
                <a16:creationId xmlns:a16="http://schemas.microsoft.com/office/drawing/2014/main" id="{5EBA326B-B7C6-4596-8E2F-53D754FDDFB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726" y="4672177"/>
            <a:ext cx="1459773" cy="973182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662E8092-69F4-43A2-AF5F-EE52BC315FFC}"/>
              </a:ext>
            </a:extLst>
          </p:cNvPr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761329" y="4720188"/>
            <a:ext cx="1148024" cy="766880"/>
          </a:xfrm>
          <a:prstGeom prst="rect">
            <a:avLst/>
          </a:prstGeom>
        </p:spPr>
      </p:pic>
      <p:pic>
        <p:nvPicPr>
          <p:cNvPr id="26" name="Image 25">
            <a:extLst>
              <a:ext uri="{FF2B5EF4-FFF2-40B4-BE49-F238E27FC236}">
                <a16:creationId xmlns:a16="http://schemas.microsoft.com/office/drawing/2014/main" id="{5500FA7D-BCBB-449E-AADC-11D52EC76D9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4570507" y="5734046"/>
            <a:ext cx="775523" cy="650226"/>
          </a:xfrm>
          <a:prstGeom prst="rect">
            <a:avLst/>
          </a:prstGeom>
        </p:spPr>
      </p:pic>
      <p:pic>
        <p:nvPicPr>
          <p:cNvPr id="27" name="Image 26">
            <a:extLst>
              <a:ext uri="{FF2B5EF4-FFF2-40B4-BE49-F238E27FC236}">
                <a16:creationId xmlns:a16="http://schemas.microsoft.com/office/drawing/2014/main" id="{93A68A39-3522-429D-B140-A5C9B53F6A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921" t="18794" r="12413" b="18603"/>
          <a:stretch/>
        </p:blipFill>
        <p:spPr>
          <a:xfrm>
            <a:off x="2257660" y="5734046"/>
            <a:ext cx="775523" cy="650226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A0687123-4588-456A-B653-7CEBE2581A74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042616" y="5876583"/>
            <a:ext cx="585450" cy="485740"/>
          </a:xfrm>
          <a:prstGeom prst="rect">
            <a:avLst/>
          </a:prstGeom>
        </p:spPr>
      </p:pic>
      <p:pic>
        <p:nvPicPr>
          <p:cNvPr id="29" name="Image 28">
            <a:extLst>
              <a:ext uri="{FF2B5EF4-FFF2-40B4-BE49-F238E27FC236}">
                <a16:creationId xmlns:a16="http://schemas.microsoft.com/office/drawing/2014/main" id="{ACD7B1E2-B29E-4BF9-A47B-D9714076DC71}"/>
              </a:ext>
            </a:extLst>
          </p:cNvPr>
          <p:cNvPicPr>
            <a:picLocks noChangeAspect="1"/>
          </p:cNvPicPr>
          <p:nvPr/>
        </p:nvPicPr>
        <p:blipFill>
          <a:blip r:embed="rId6">
            <a:clrChange>
              <a:clrFrom>
                <a:srgbClr val="ECF0F9"/>
              </a:clrFrom>
              <a:clrTo>
                <a:srgbClr val="ECF0F9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0578" y="5583408"/>
            <a:ext cx="1459773" cy="97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783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18B9747-0FBA-4817-96A9-1089A7DFB6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7" b="12212"/>
          <a:stretch/>
        </p:blipFill>
        <p:spPr>
          <a:xfrm>
            <a:off x="0" y="0"/>
            <a:ext cx="12192000" cy="6919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57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1CC4E-6AD6-E315-90B3-C48907064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FADB7B-625A-7FEB-EF48-E85B451DE435}"/>
              </a:ext>
            </a:extLst>
          </p:cNvPr>
          <p:cNvSpPr txBox="1">
            <a:spLocks/>
          </p:cNvSpPr>
          <p:nvPr/>
        </p:nvSpPr>
        <p:spPr>
          <a:xfrm>
            <a:off x="76200" y="192405"/>
            <a:ext cx="10515600" cy="82359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Section Summary 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3CCDDED-C4C4-446A-9F16-AAF341C95F87}"/>
              </a:ext>
            </a:extLst>
          </p:cNvPr>
          <p:cNvSpPr txBox="1"/>
          <p:nvPr/>
        </p:nvSpPr>
        <p:spPr>
          <a:xfrm>
            <a:off x="398417" y="2335578"/>
            <a:ext cx="1211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In python everything is accessed as an object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/>
              <a:t>Objects are stored in memory and automatically deleted when not needed anymore</a:t>
            </a:r>
          </a:p>
          <a:p>
            <a:endParaRPr lang="en-GB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C000"/>
                </a:solidFill>
              </a:rPr>
              <a:t>Memory management has a performance cost</a:t>
            </a:r>
          </a:p>
          <a:p>
            <a:endParaRPr lang="en-GB" sz="2400" b="1" dirty="0">
              <a:solidFill>
                <a:srgbClr val="FFC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solidFill>
                  <a:srgbClr val="FFC000"/>
                </a:solidFill>
              </a:rPr>
              <a:t>You can have (unwanted) collateral effects when copying and passing variables</a:t>
            </a:r>
          </a:p>
        </p:txBody>
      </p:sp>
    </p:spTree>
    <p:extLst>
      <p:ext uri="{BB962C8B-B14F-4D97-AF65-F5344CB8AC3E}">
        <p14:creationId xmlns:p14="http://schemas.microsoft.com/office/powerpoint/2010/main" val="3347478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2581833" y="2967335"/>
            <a:ext cx="70283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Using Objects in Python</a:t>
            </a:r>
          </a:p>
        </p:txBody>
      </p:sp>
    </p:spTree>
    <p:extLst>
      <p:ext uri="{BB962C8B-B14F-4D97-AF65-F5344CB8AC3E}">
        <p14:creationId xmlns:p14="http://schemas.microsoft.com/office/powerpoint/2010/main" val="41308387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441B3D-80A2-4EA7-AFC1-3075EC34C87C}"/>
              </a:ext>
            </a:extLst>
          </p:cNvPr>
          <p:cNvSpPr txBox="1">
            <a:spLocks/>
          </p:cNvSpPr>
          <p:nvPr/>
        </p:nvSpPr>
        <p:spPr>
          <a:xfrm>
            <a:off x="307895" y="152653"/>
            <a:ext cx="10515600" cy="80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Key Concepts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16B87CE-5649-4EAF-A053-D2AE81C4B860}"/>
              </a:ext>
            </a:extLst>
          </p:cNvPr>
          <p:cNvSpPr txBox="1"/>
          <p:nvPr/>
        </p:nvSpPr>
        <p:spPr>
          <a:xfrm>
            <a:off x="2955820" y="786934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The best way (in my opinion) to manage object is</a:t>
            </a:r>
          </a:p>
          <a:p>
            <a:pPr algn="ctr"/>
            <a:endParaRPr lang="en-GB" b="1" dirty="0">
              <a:solidFill>
                <a:srgbClr val="FFC000"/>
              </a:solidFill>
            </a:endParaRPr>
          </a:p>
          <a:p>
            <a:pPr algn="ctr"/>
            <a:r>
              <a:rPr lang="en-GB" b="1" dirty="0"/>
              <a:t>To consider that class functions (method) do not have any special way to access class members</a:t>
            </a:r>
            <a:endParaRPr lang="en-GB" sz="1800" b="1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D833EB92-2F04-4C74-814D-380CEDAF4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4950" y="2265855"/>
            <a:ext cx="2257740" cy="724001"/>
          </a:xfrm>
          <a:prstGeom prst="rect">
            <a:avLst/>
          </a:prstGeom>
        </p:spPr>
      </p:pic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B287824-E363-4D06-887E-BEAD1DDAF834}"/>
              </a:ext>
            </a:extLst>
          </p:cNvPr>
          <p:cNvSpPr/>
          <p:nvPr/>
        </p:nvSpPr>
        <p:spPr>
          <a:xfrm>
            <a:off x="8452690" y="854791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3BBF4FC8-8E72-45C0-A5DB-8594D2162EFD}"/>
              </a:ext>
            </a:extLst>
          </p:cNvPr>
          <p:cNvSpPr/>
          <p:nvPr/>
        </p:nvSpPr>
        <p:spPr>
          <a:xfrm>
            <a:off x="1583020" y="3449060"/>
            <a:ext cx="4755027" cy="2834242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B96CD16-9857-4589-9521-B228C8E76EA9}"/>
              </a:ext>
            </a:extLst>
          </p:cNvPr>
          <p:cNvSpPr/>
          <p:nvPr/>
        </p:nvSpPr>
        <p:spPr>
          <a:xfrm>
            <a:off x="1950704" y="3809883"/>
            <a:ext cx="3670167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762C1FBA-8E08-4346-81B5-4D74A1699DE8}"/>
              </a:ext>
            </a:extLst>
          </p:cNvPr>
          <p:cNvSpPr txBox="1"/>
          <p:nvPr/>
        </p:nvSpPr>
        <p:spPr>
          <a:xfrm>
            <a:off x="2299219" y="6444021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B11AA364-13ED-45E2-8782-A0E9D99DB7B3}"/>
              </a:ext>
            </a:extLst>
          </p:cNvPr>
          <p:cNvSpPr txBox="1"/>
          <p:nvPr/>
        </p:nvSpPr>
        <p:spPr>
          <a:xfrm>
            <a:off x="2044414" y="3842890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ClassWithClassMethod</a:t>
            </a:r>
            <a:endParaRPr lang="en-US" b="1" dirty="0"/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AA30811-4F02-4A1D-BE8A-FC6161E8E917}"/>
              </a:ext>
            </a:extLst>
          </p:cNvPr>
          <p:cNvSpPr txBox="1"/>
          <p:nvPr/>
        </p:nvSpPr>
        <p:spPr>
          <a:xfrm>
            <a:off x="3121296" y="3429000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446DE651-A99E-4B3B-9B12-031FFC1BD214}"/>
              </a:ext>
            </a:extLst>
          </p:cNvPr>
          <p:cNvGrpSpPr/>
          <p:nvPr/>
        </p:nvGrpSpPr>
        <p:grpSpPr>
          <a:xfrm>
            <a:off x="1924845" y="4579979"/>
            <a:ext cx="1582866" cy="1222550"/>
            <a:chOff x="5460544" y="3456353"/>
            <a:chExt cx="3497226" cy="122255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E714988-EF01-4887-A8BC-FB07E8713B2F}"/>
                </a:ext>
              </a:extLst>
            </p:cNvPr>
            <p:cNvSpPr/>
            <p:nvPr/>
          </p:nvSpPr>
          <p:spPr>
            <a:xfrm>
              <a:off x="5460544" y="3594854"/>
              <a:ext cx="2880816" cy="1084049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FAA0D527-E2A5-491E-B6E8-5A7988A316A1}"/>
                </a:ext>
              </a:extLst>
            </p:cNvPr>
            <p:cNvSpPr txBox="1"/>
            <p:nvPr/>
          </p:nvSpPr>
          <p:spPr>
            <a:xfrm>
              <a:off x="5460544" y="3755573"/>
              <a:ext cx="3497226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a</a:t>
              </a:r>
            </a:p>
            <a:p>
              <a:r>
                <a:rPr lang="en-US" dirty="0" err="1"/>
                <a:t>change_a</a:t>
              </a:r>
              <a:r>
                <a:rPr lang="en-US" dirty="0"/>
                <a:t>()</a:t>
              </a:r>
            </a:p>
          </p:txBody>
        </p: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70190572-8669-4ED7-AF63-1B06D2F57532}"/>
                </a:ext>
              </a:extLst>
            </p:cNvPr>
            <p:cNvSpPr txBox="1"/>
            <p:nvPr/>
          </p:nvSpPr>
          <p:spPr>
            <a:xfrm>
              <a:off x="6589911" y="3456353"/>
              <a:ext cx="5854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object</a:t>
              </a:r>
            </a:p>
          </p:txBody>
        </p:sp>
      </p:grp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F6526239-47E9-4A12-A12F-5EFFADDE6310}"/>
              </a:ext>
            </a:extLst>
          </p:cNvPr>
          <p:cNvSpPr/>
          <p:nvPr/>
        </p:nvSpPr>
        <p:spPr>
          <a:xfrm>
            <a:off x="8238992" y="4286380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A49E8D-F17A-475A-AF68-21DC535B3ED0}"/>
              </a:ext>
            </a:extLst>
          </p:cNvPr>
          <p:cNvSpPr/>
          <p:nvPr/>
        </p:nvSpPr>
        <p:spPr>
          <a:xfrm>
            <a:off x="8487194" y="4591996"/>
            <a:ext cx="1445700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1A0ADDC-FD5B-4A63-9519-D6805DE3CA40}"/>
              </a:ext>
            </a:extLst>
          </p:cNvPr>
          <p:cNvSpPr txBox="1"/>
          <p:nvPr/>
        </p:nvSpPr>
        <p:spPr>
          <a:xfrm>
            <a:off x="8348189" y="4246630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variables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694275EF-7070-426B-88EF-2331DD0671B3}"/>
              </a:ext>
            </a:extLst>
          </p:cNvPr>
          <p:cNvSpPr txBox="1"/>
          <p:nvPr/>
        </p:nvSpPr>
        <p:spPr>
          <a:xfrm>
            <a:off x="8753340" y="4615962"/>
            <a:ext cx="29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0EE62342-4C43-424D-A56C-48D6F86B89F6}"/>
              </a:ext>
            </a:extLst>
          </p:cNvPr>
          <p:cNvSpPr txBox="1"/>
          <p:nvPr/>
        </p:nvSpPr>
        <p:spPr>
          <a:xfrm>
            <a:off x="8169506" y="5205505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73A0B682-F6D3-413C-AE97-834BC91ADDFA}"/>
              </a:ext>
            </a:extLst>
          </p:cNvPr>
          <p:cNvCxnSpPr>
            <a:cxnSpLocks/>
          </p:cNvCxnSpPr>
          <p:nvPr/>
        </p:nvCxnSpPr>
        <p:spPr>
          <a:xfrm flipH="1">
            <a:off x="6287773" y="4846490"/>
            <a:ext cx="2410820" cy="1376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35D00B90-64E8-4B4E-A7D5-027828CA92CC}"/>
              </a:ext>
            </a:extLst>
          </p:cNvPr>
          <p:cNvCxnSpPr>
            <a:cxnSpLocks/>
          </p:cNvCxnSpPr>
          <p:nvPr/>
        </p:nvCxnSpPr>
        <p:spPr>
          <a:xfrm flipH="1">
            <a:off x="2700966" y="4210905"/>
            <a:ext cx="835853" cy="3690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88A2E31-9383-4572-8C4B-4AC203062E4D}"/>
              </a:ext>
            </a:extLst>
          </p:cNvPr>
          <p:cNvSpPr/>
          <p:nvPr/>
        </p:nvSpPr>
        <p:spPr>
          <a:xfrm>
            <a:off x="3317838" y="4712289"/>
            <a:ext cx="2880816" cy="1084049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95F0121D-B332-4345-8DD1-C207BF70F16C}"/>
              </a:ext>
            </a:extLst>
          </p:cNvPr>
          <p:cNvSpPr txBox="1"/>
          <p:nvPr/>
        </p:nvSpPr>
        <p:spPr>
          <a:xfrm>
            <a:off x="4334372" y="4569491"/>
            <a:ext cx="5854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object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AA510A9E-AEFA-4E89-990C-8650A5B6EFF1}"/>
              </a:ext>
            </a:extLst>
          </p:cNvPr>
          <p:cNvSpPr txBox="1"/>
          <p:nvPr/>
        </p:nvSpPr>
        <p:spPr>
          <a:xfrm>
            <a:off x="3317838" y="4873008"/>
            <a:ext cx="26665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binary representation of </a:t>
            </a:r>
            <a:r>
              <a:rPr lang="en-US" b="1" dirty="0" err="1"/>
              <a:t>i</a:t>
            </a:r>
            <a:endParaRPr lang="en-US" b="1" dirty="0"/>
          </a:p>
          <a:p>
            <a:r>
              <a:rPr lang="en-US" dirty="0"/>
              <a:t>__class__ = int</a:t>
            </a:r>
          </a:p>
          <a:p>
            <a:r>
              <a:rPr lang="en-US" dirty="0"/>
              <a:t>….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BAD2EAA1-93CE-481B-A2EC-E550F3E2276B}"/>
              </a:ext>
            </a:extLst>
          </p:cNvPr>
          <p:cNvSpPr txBox="1"/>
          <p:nvPr/>
        </p:nvSpPr>
        <p:spPr>
          <a:xfrm>
            <a:off x="9302664" y="4615962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</a:t>
            </a:r>
            <a:endParaRPr lang="en-GB" b="1" dirty="0"/>
          </a:p>
        </p:txBody>
      </p:sp>
      <p:cxnSp>
        <p:nvCxnSpPr>
          <p:cNvPr id="33" name="Connecteur droit avec flèche 32">
            <a:extLst>
              <a:ext uri="{FF2B5EF4-FFF2-40B4-BE49-F238E27FC236}">
                <a16:creationId xmlns:a16="http://schemas.microsoft.com/office/drawing/2014/main" id="{F46FFD68-89DD-4C5D-8ED2-01B16E9C1966}"/>
              </a:ext>
            </a:extLst>
          </p:cNvPr>
          <p:cNvCxnSpPr>
            <a:cxnSpLocks/>
          </p:cNvCxnSpPr>
          <p:nvPr/>
        </p:nvCxnSpPr>
        <p:spPr>
          <a:xfrm flipH="1">
            <a:off x="6287772" y="4948518"/>
            <a:ext cx="3053454" cy="3624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ZoneTexte 36">
            <a:extLst>
              <a:ext uri="{FF2B5EF4-FFF2-40B4-BE49-F238E27FC236}">
                <a16:creationId xmlns:a16="http://schemas.microsoft.com/office/drawing/2014/main" id="{CA15E6C7-214F-4ACC-8EAD-C5A7E92D4B7F}"/>
              </a:ext>
            </a:extLst>
          </p:cNvPr>
          <p:cNvSpPr txBox="1"/>
          <p:nvPr/>
        </p:nvSpPr>
        <p:spPr>
          <a:xfrm>
            <a:off x="7638160" y="3529384"/>
            <a:ext cx="31417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/>
              <a:t>This variable are destroyed </a:t>
            </a:r>
          </a:p>
          <a:p>
            <a:pPr algn="ctr"/>
            <a:r>
              <a:rPr lang="en-GB" b="1" dirty="0"/>
              <a:t>when the function returns</a:t>
            </a:r>
          </a:p>
        </p:txBody>
      </p:sp>
    </p:spTree>
    <p:extLst>
      <p:ext uri="{BB962C8B-B14F-4D97-AF65-F5344CB8AC3E}">
        <p14:creationId xmlns:p14="http://schemas.microsoft.com/office/powerpoint/2010/main" val="9747988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8C316AEB-957C-4D93-B926-05A5F63BA602}"/>
              </a:ext>
            </a:extLst>
          </p:cNvPr>
          <p:cNvSpPr txBox="1">
            <a:spLocks/>
          </p:cNvSpPr>
          <p:nvPr/>
        </p:nvSpPr>
        <p:spPr>
          <a:xfrm>
            <a:off x="307895" y="152653"/>
            <a:ext cx="10515600" cy="8099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Class methods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24002BA-1AE3-4E01-87AC-30C5039DC6D9}"/>
              </a:ext>
            </a:extLst>
          </p:cNvPr>
          <p:cNvSpPr txBox="1"/>
          <p:nvPr/>
        </p:nvSpPr>
        <p:spPr>
          <a:xfrm>
            <a:off x="3263153" y="103901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solidFill>
                  <a:srgbClr val="FFC000"/>
                </a:solidFill>
              </a:rPr>
              <a:t>You can use class methods by using class objects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2451617-82A8-4C12-BE16-B59AC905E742}"/>
              </a:ext>
            </a:extLst>
          </p:cNvPr>
          <p:cNvSpPr txBox="1"/>
          <p:nvPr/>
        </p:nvSpPr>
        <p:spPr>
          <a:xfrm>
            <a:off x="3430950" y="3019173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/>
              <a:t>To use class methods  you need to use the </a:t>
            </a:r>
          </a:p>
          <a:p>
            <a:pPr algn="ctr"/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@</a:t>
            </a:r>
            <a:r>
              <a:rPr lang="en-GB" sz="1800" b="1" dirty="0">
                <a:solidFill>
                  <a:schemeClr val="bg1">
                    <a:lumMod val="65000"/>
                  </a:schemeClr>
                </a:solidFill>
              </a:rPr>
              <a:t>classmethod</a:t>
            </a:r>
            <a:r>
              <a:rPr lang="en-GB" sz="1800" b="1" dirty="0"/>
              <a:t> decorator</a:t>
            </a: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7756E657-A079-4ACD-8A9B-1D7353E98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425" y="1654298"/>
            <a:ext cx="3571846" cy="104407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9D5D5BA4-A715-41D5-8796-3920EB4FA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9983" y="4070485"/>
            <a:ext cx="3797933" cy="1368867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25E73430-4C9D-4172-A778-E1D492B3572C}"/>
              </a:ext>
            </a:extLst>
          </p:cNvPr>
          <p:cNvSpPr txBox="1"/>
          <p:nvPr/>
        </p:nvSpPr>
        <p:spPr>
          <a:xfrm>
            <a:off x="3430950" y="6095110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In general you will rarely need to use calls methods and members  </a:t>
            </a:r>
            <a:r>
              <a:rPr lang="en-GB" b="1" dirty="0"/>
              <a:t>(you are allowed to forget this)</a:t>
            </a:r>
            <a:endParaRPr lang="en-GB" sz="1800" b="1" dirty="0"/>
          </a:p>
        </p:txBody>
      </p:sp>
    </p:spTree>
    <p:extLst>
      <p:ext uri="{BB962C8B-B14F-4D97-AF65-F5344CB8AC3E}">
        <p14:creationId xmlns:p14="http://schemas.microsoft.com/office/powerpoint/2010/main" val="3541713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69BF04-703D-4FC2-9FF8-0F74A325D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392" y="0"/>
            <a:ext cx="10515600" cy="732155"/>
          </a:xfrm>
        </p:spPr>
        <p:txBody>
          <a:bodyPr/>
          <a:lstStyle/>
          <a:p>
            <a:pPr algn="ctr"/>
            <a:r>
              <a:rPr lang="en-GB" dirty="0"/>
              <a:t>Outline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4" name="Zoom de section 3"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66248626"/>
                  </p:ext>
                </p:extLst>
              </p:nvPr>
            </p:nvGraphicFramePr>
            <p:xfrm>
              <a:off x="3007658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5B0DABE9-FD31-49E5-BD46-0B4EFEBCBCBB}">
                    <psez:zmPr id="{8EB62691-E72F-4E0E-954C-EBFF6D3CED5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4" name="Zoom de section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03E2751-3F60-45AF-8E82-D26B05CB64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07658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6" name="Zoom de section 5"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72703515"/>
                  </p:ext>
                </p:extLst>
              </p:nvPr>
            </p:nvGraphicFramePr>
            <p:xfrm>
              <a:off x="6405281" y="100741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1C18A798-F2FC-4F80-9C19-1FD0C3F0CA3A}">
                    <psez:zmPr id="{E1607015-DBC9-4C20-BFFD-D30CD37298E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6" name="Zoom de section 5">
                <a:hlinkClick r:id="rId5" action="ppaction://hlinksldjump"/>
                <a:extLst>
                  <a:ext uri="{FF2B5EF4-FFF2-40B4-BE49-F238E27FC236}">
                    <a16:creationId xmlns:a16="http://schemas.microsoft.com/office/drawing/2014/main" id="{88B78F6B-F40A-4577-9F71-47923ECA2DA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05281" y="1007416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11" name="Image 10">
            <a:extLst>
              <a:ext uri="{FF2B5EF4-FFF2-40B4-BE49-F238E27FC236}">
                <a16:creationId xmlns:a16="http://schemas.microsoft.com/office/drawing/2014/main" id="{5C906389-9058-4B3D-81EA-DF60E266C41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8F8F8"/>
              </a:clrFrom>
              <a:clrTo>
                <a:srgbClr val="F8F8F8">
                  <a:alpha val="0"/>
                </a:srgbClr>
              </a:clrTo>
            </a:clrChange>
          </a:blip>
          <a:srcRect l="24640" t="5621" r="24640" b="4445"/>
          <a:stretch/>
        </p:blipFill>
        <p:spPr>
          <a:xfrm>
            <a:off x="838199" y="1169540"/>
            <a:ext cx="1160929" cy="1159244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A4F0F6A3-9E95-4EEE-AED1-0C2CBFBD67CB}"/>
              </a:ext>
            </a:extLst>
          </p:cNvPr>
          <p:cNvSpPr txBox="1"/>
          <p:nvPr/>
        </p:nvSpPr>
        <p:spPr>
          <a:xfrm>
            <a:off x="781807" y="750792"/>
            <a:ext cx="12173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Warm-Up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8" name="Zoom de section 7">
                <a:extLst>
                  <a:ext uri="{FF2B5EF4-FFF2-40B4-BE49-F238E27FC236}">
                    <a16:creationId xmlns:a16="http://schemas.microsoft.com/office/drawing/2014/main" id="{1FF6DB24-7E60-4F82-A5A9-E4ACF7746F4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74068835"/>
                  </p:ext>
                </p:extLst>
              </p:nvPr>
            </p:nvGraphicFramePr>
            <p:xfrm>
              <a:off x="3007658" y="294154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C821B15E-A9E0-4CC5-90A7-D3F5B44CA772}">
                    <psez:zmPr id="{79B4602B-3F15-4095-8861-507F7F58530D}" transitionDur="100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8" name="Zoom de section 7">
                <a:hlinkClick r:id="rId8" action="ppaction://hlinksldjump"/>
                <a:extLst>
                  <a:ext uri="{FF2B5EF4-FFF2-40B4-BE49-F238E27FC236}">
                    <a16:creationId xmlns:a16="http://schemas.microsoft.com/office/drawing/2014/main" id="{1FF6DB24-7E60-4F82-A5A9-E4ACF7746F4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07658" y="2941547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10" name="Zoom de section 9">
                <a:extLst>
                  <a:ext uri="{FF2B5EF4-FFF2-40B4-BE49-F238E27FC236}">
                    <a16:creationId xmlns:a16="http://schemas.microsoft.com/office/drawing/2014/main" id="{09546A95-0422-4521-8102-3CA2B01E61F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0398775"/>
                  </p:ext>
                </p:extLst>
              </p:nvPr>
            </p:nvGraphicFramePr>
            <p:xfrm>
              <a:off x="6405281" y="2941547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38C2C92A-8502-454C-B76F-55DBE9104FB4}">
                    <psez:zmPr id="{3C37118A-E91B-436E-85E3-9D2DA21B20FC}" transitionDur="100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10" name="Zoom de section 9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09546A95-0422-4521-8102-3CA2B01E61F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405281" y="2941547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p:pic>
        <p:nvPicPr>
          <p:cNvPr id="12" name="Image 11">
            <a:extLst>
              <a:ext uri="{FF2B5EF4-FFF2-40B4-BE49-F238E27FC236}">
                <a16:creationId xmlns:a16="http://schemas.microsoft.com/office/drawing/2014/main" id="{3F848C83-AC19-4B02-94FA-30E17F1FF0A1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0937" t="15269" r="3953" b="9608"/>
          <a:stretch/>
        </p:blipFill>
        <p:spPr>
          <a:xfrm>
            <a:off x="838199" y="3285698"/>
            <a:ext cx="1253985" cy="738259"/>
          </a:xfrm>
          <a:prstGeom prst="rect">
            <a:avLst/>
          </a:prstGeom>
        </p:spPr>
      </p:pic>
      <p:sp>
        <p:nvSpPr>
          <p:cNvPr id="15" name="ZoneTexte 14">
            <a:extLst>
              <a:ext uri="{FF2B5EF4-FFF2-40B4-BE49-F238E27FC236}">
                <a16:creationId xmlns:a16="http://schemas.microsoft.com/office/drawing/2014/main" id="{9A73D6E5-384D-4A8B-AA1C-FAB3995788AA}"/>
              </a:ext>
            </a:extLst>
          </p:cNvPr>
          <p:cNvSpPr txBox="1"/>
          <p:nvPr/>
        </p:nvSpPr>
        <p:spPr>
          <a:xfrm>
            <a:off x="817569" y="2570630"/>
            <a:ext cx="12021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Work-out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45825A50-CCE3-4F5A-B580-C4A19C4AE31E}"/>
              </a:ext>
            </a:extLst>
          </p:cNvPr>
          <p:cNvSpPr txBox="1"/>
          <p:nvPr/>
        </p:nvSpPr>
        <p:spPr>
          <a:xfrm>
            <a:off x="598392" y="4515971"/>
            <a:ext cx="194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ln w="0">
                  <a:solidFill>
                    <a:schemeClr val="tx1">
                      <a:lumMod val="95000"/>
                      <a:lumOff val="5000"/>
                    </a:schemeClr>
                  </a:solidFill>
                </a:ln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Advanced Topics</a:t>
            </a:r>
          </a:p>
        </p:txBody>
      </p:sp>
      <p:pic>
        <p:nvPicPr>
          <p:cNvPr id="19" name="Image 18">
            <a:extLst>
              <a:ext uri="{FF2B5EF4-FFF2-40B4-BE49-F238E27FC236}">
                <a16:creationId xmlns:a16="http://schemas.microsoft.com/office/drawing/2014/main" id="{8E28D6D9-2F5D-414B-BA38-A9742661688B}"/>
              </a:ext>
            </a:extLst>
          </p:cNvPr>
          <p:cNvPicPr>
            <a:picLocks noChangeAspect="1"/>
          </p:cNvPicPr>
          <p:nvPr/>
        </p:nvPicPr>
        <p:blipFill>
          <a:blip r:embed="rId1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562" y="4761740"/>
            <a:ext cx="2487705" cy="2487705"/>
          </a:xfrm>
          <a:prstGeom prst="rect">
            <a:avLst/>
          </a:prstGeom>
        </p:spPr>
      </p:pic>
      <p:sp>
        <p:nvSpPr>
          <p:cNvPr id="20" name="Bulle narrative : ronde 19">
            <a:extLst>
              <a:ext uri="{FF2B5EF4-FFF2-40B4-BE49-F238E27FC236}">
                <a16:creationId xmlns:a16="http://schemas.microsoft.com/office/drawing/2014/main" id="{85C855BF-1090-4282-9E6B-74228E8FB27D}"/>
              </a:ext>
            </a:extLst>
          </p:cNvPr>
          <p:cNvSpPr/>
          <p:nvPr/>
        </p:nvSpPr>
        <p:spPr>
          <a:xfrm>
            <a:off x="1141408" y="4875681"/>
            <a:ext cx="1025630" cy="458260"/>
          </a:xfrm>
          <a:prstGeom prst="wedgeEllipseCallout">
            <a:avLst>
              <a:gd name="adj1" fmla="val -46759"/>
              <a:gd name="adj2" fmla="val 84612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>
                <a:ln>
                  <a:solidFill>
                    <a:sysClr val="windowText" lastClr="000000"/>
                  </a:solidFill>
                </a:ln>
                <a:solidFill>
                  <a:schemeClr val="tx1"/>
                </a:solidFill>
              </a:rPr>
              <a:t>Quack!!</a:t>
            </a:r>
          </a:p>
        </p:txBody>
      </p:sp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4" name="Zoom de section 33">
                <a:extLst>
                  <a:ext uri="{FF2B5EF4-FFF2-40B4-BE49-F238E27FC236}">
                    <a16:creationId xmlns:a16="http://schemas.microsoft.com/office/drawing/2014/main" id="{E4BF8922-2CDE-4B62-8797-A5576F296D3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56010832"/>
                  </p:ext>
                </p:extLst>
              </p:nvPr>
            </p:nvGraphicFramePr>
            <p:xfrm>
              <a:off x="2950859" y="50146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0238940-EBDF-485E-8ABB-3D7E127680C3}">
                    <psez:zmPr id="{F44CFDEC-FE08-4D3B-AC4D-780169D43FA9}" transitionDur="1000">
                      <p166:blipFill xmlns:p166="http://schemas.microsoft.com/office/powerpoint/2016/6/main">
                        <a:blip r:embed="rId1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4" name="Zoom de section 33">
                <a:hlinkClick r:id="rId14" action="ppaction://hlinksldjump"/>
                <a:extLst>
                  <a:ext uri="{FF2B5EF4-FFF2-40B4-BE49-F238E27FC236}">
                    <a16:creationId xmlns:a16="http://schemas.microsoft.com/office/drawing/2014/main" id="{E4BF8922-2CDE-4B62-8797-A5576F296D3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950859" y="5014631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  <mc:AlternateContent xmlns:mc="http://schemas.openxmlformats.org/markup-compatibility/2006">
        <mc:Choice xmlns:psez="http://schemas.microsoft.com/office/powerpoint/2016/sectionzoom" Requires="psez">
          <p:graphicFrame>
            <p:nvGraphicFramePr>
              <p:cNvPr id="36" name="Zoom de section 35">
                <a:extLst>
                  <a:ext uri="{FF2B5EF4-FFF2-40B4-BE49-F238E27FC236}">
                    <a16:creationId xmlns:a16="http://schemas.microsoft.com/office/drawing/2014/main" id="{B33AA06D-CB5F-4CD4-8EE9-2DDFB647676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7539403"/>
                  </p:ext>
                </p:extLst>
              </p:nvPr>
            </p:nvGraphicFramePr>
            <p:xfrm>
              <a:off x="6405281" y="501463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AF587521-E595-43E7-AED6-B6014611317F}">
                    <psez:zmPr id="{97CCF131-BFBF-44F7-9869-AE2B57CA7921}" transitionDur="1000">
                      <p166:blipFill xmlns:p166="http://schemas.microsoft.com/office/powerpoint/2016/6/main">
                        <a:blip r:embed="rId1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>
                          <a:noFill/>
                        </a:ln>
                        <a:effectLst>
                          <a:outerShdw blurRad="292100" dist="139700" dir="2700000" algn="tl" rotWithShape="0">
                            <a:srgbClr val="333333">
                              <a:alpha val="65000"/>
                            </a:srgbClr>
                          </a:outerShdw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>
          <p:pic>
            <p:nvPicPr>
              <p:cNvPr id="36" name="Zoom de section 35">
                <a:hlinkClick r:id="rId16" action="ppaction://hlinksldjump"/>
                <a:extLst>
                  <a:ext uri="{FF2B5EF4-FFF2-40B4-BE49-F238E27FC236}">
                    <a16:creationId xmlns:a16="http://schemas.microsoft.com/office/drawing/2014/main" id="{B33AA06D-CB5F-4CD4-8EE9-2DDFB647676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05281" y="5014631"/>
                <a:ext cx="3048000" cy="1714500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80079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1256F-14BA-44FE-B7F3-6350DBC5A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895" y="152653"/>
            <a:ext cx="10515600" cy="809977"/>
          </a:xfrm>
        </p:spPr>
        <p:txBody>
          <a:bodyPr/>
          <a:lstStyle/>
          <a:p>
            <a:r>
              <a:rPr lang="en-GB" dirty="0"/>
              <a:t>Accessing Instance variables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2FD31180-15DF-4AB0-80B4-474F1327FF58}"/>
              </a:ext>
            </a:extLst>
          </p:cNvPr>
          <p:cNvSpPr/>
          <p:nvPr/>
        </p:nvSpPr>
        <p:spPr>
          <a:xfrm>
            <a:off x="6893488" y="394375"/>
            <a:ext cx="765640" cy="326535"/>
          </a:xfrm>
          <a:prstGeom prst="roundRect">
            <a:avLst/>
          </a:prstGeom>
          <a:ln/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>
            <a:prstTxWarp prst="textPlain">
              <a:avLst/>
            </a:prstTxWarp>
          </a:bodyPr>
          <a:lstStyle/>
          <a:p>
            <a:pPr algn="ctr"/>
            <a:r>
              <a:rPr lang="en-GB" dirty="0">
                <a:effectLst>
                  <a:glow rad="228600">
                    <a:schemeClr val="accent2">
                      <a:satMod val="175000"/>
                      <a:alpha val="40000"/>
                    </a:schemeClr>
                  </a:glow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Berlin Sans FB Demi" panose="020E0802020502020306" pitchFamily="34" charset="0"/>
              </a:rPr>
              <a:t>Code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8178508D-D914-4A3A-8663-D0BEAB8F5BE1}"/>
              </a:ext>
            </a:extLst>
          </p:cNvPr>
          <p:cNvSpPr txBox="1"/>
          <p:nvPr/>
        </p:nvSpPr>
        <p:spPr>
          <a:xfrm>
            <a:off x="3660843" y="918647"/>
            <a:ext cx="49313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C000"/>
                </a:solidFill>
              </a:rPr>
              <a:t>How can I access instance variables ?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using variables</a:t>
            </a:r>
          </a:p>
          <a:p>
            <a:pPr marL="342900" indent="-342900">
              <a:buFontTx/>
              <a:buChar char="-"/>
            </a:pPr>
            <a:r>
              <a:rPr lang="en-GB" sz="2000" b="1" dirty="0"/>
              <a:t>using             in class members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89C5253-64C6-4ECD-A62F-E076D3E8CF24}"/>
              </a:ext>
            </a:extLst>
          </p:cNvPr>
          <p:cNvSpPr txBox="1"/>
          <p:nvPr/>
        </p:nvSpPr>
        <p:spPr>
          <a:xfrm>
            <a:off x="4737413" y="1600012"/>
            <a:ext cx="600891" cy="369332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GB" sz="1800" b="1" dirty="0"/>
              <a:t>self</a:t>
            </a:r>
            <a:endParaRPr lang="en-GB" dirty="0"/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C47A245-712C-4826-B0C1-95330BC4C825}"/>
              </a:ext>
            </a:extLst>
          </p:cNvPr>
          <p:cNvSpPr/>
          <p:nvPr/>
        </p:nvSpPr>
        <p:spPr>
          <a:xfrm>
            <a:off x="2503097" y="3445416"/>
            <a:ext cx="3643878" cy="2737357"/>
          </a:xfrm>
          <a:prstGeom prst="roundRect">
            <a:avLst/>
          </a:prstGeom>
          <a:solidFill>
            <a:srgbClr val="FFC000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F0455A-5A28-4961-883F-8C54F2EE1A53}"/>
              </a:ext>
            </a:extLst>
          </p:cNvPr>
          <p:cNvSpPr/>
          <p:nvPr/>
        </p:nvSpPr>
        <p:spPr>
          <a:xfrm>
            <a:off x="3261314" y="3814748"/>
            <a:ext cx="2136724" cy="436747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7798CD24-E256-436D-A148-32AC69ABD2A0}"/>
              </a:ext>
            </a:extLst>
          </p:cNvPr>
          <p:cNvSpPr txBox="1"/>
          <p:nvPr/>
        </p:nvSpPr>
        <p:spPr>
          <a:xfrm>
            <a:off x="2657448" y="6265045"/>
            <a:ext cx="3210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FFC000"/>
                </a:solidFill>
              </a:rPr>
              <a:t>Random Access Memory (RAM)</a:t>
            </a:r>
            <a:endParaRPr lang="en-GB" b="1" dirty="0">
              <a:solidFill>
                <a:srgbClr val="68A2DB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A60F10A-D359-4E17-B033-8E4E900BE2F8}"/>
              </a:ext>
            </a:extLst>
          </p:cNvPr>
          <p:cNvSpPr txBox="1"/>
          <p:nvPr/>
        </p:nvSpPr>
        <p:spPr>
          <a:xfrm>
            <a:off x="4053570" y="3780931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</a:t>
            </a:r>
          </a:p>
        </p:txBody>
      </p: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29170A8C-AFA3-4E24-93D7-A9EA2C943EF0}"/>
              </a:ext>
            </a:extLst>
          </p:cNvPr>
          <p:cNvCxnSpPr>
            <a:cxnSpLocks/>
          </p:cNvCxnSpPr>
          <p:nvPr/>
        </p:nvCxnSpPr>
        <p:spPr>
          <a:xfrm>
            <a:off x="4194795" y="4131337"/>
            <a:ext cx="0" cy="442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DDEE6C97-AD9F-4EA3-A1B7-7F3BF3619F59}"/>
              </a:ext>
            </a:extLst>
          </p:cNvPr>
          <p:cNvSpPr txBox="1"/>
          <p:nvPr/>
        </p:nvSpPr>
        <p:spPr>
          <a:xfrm>
            <a:off x="3426126" y="3429000"/>
            <a:ext cx="167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>
                    <a:lumMod val="50000"/>
                  </a:schemeClr>
                </a:solidFill>
              </a:rPr>
              <a:t>Global variables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30B728-09A2-4690-9176-721381245A54}"/>
              </a:ext>
            </a:extLst>
          </p:cNvPr>
          <p:cNvSpPr/>
          <p:nvPr/>
        </p:nvSpPr>
        <p:spPr>
          <a:xfrm>
            <a:off x="3250353" y="4646875"/>
            <a:ext cx="1739215" cy="100202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070878-3A44-4E1F-AC96-4FC315B9B090}"/>
              </a:ext>
            </a:extLst>
          </p:cNvPr>
          <p:cNvSpPr txBox="1"/>
          <p:nvPr/>
        </p:nvSpPr>
        <p:spPr>
          <a:xfrm>
            <a:off x="3904815" y="4497953"/>
            <a:ext cx="3914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 err="1"/>
              <a:t>obj</a:t>
            </a:r>
            <a:endParaRPr lang="en-GB" sz="1200" b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84C77F-E05B-42A7-B536-FA0ED60A8FD5}"/>
              </a:ext>
            </a:extLst>
          </p:cNvPr>
          <p:cNvSpPr txBox="1"/>
          <p:nvPr/>
        </p:nvSpPr>
        <p:spPr>
          <a:xfrm>
            <a:off x="3320943" y="466035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8D73D462-157B-4425-A6FC-044D29BEA793}"/>
              </a:ext>
            </a:extLst>
          </p:cNvPr>
          <p:cNvSpPr/>
          <p:nvPr/>
        </p:nvSpPr>
        <p:spPr>
          <a:xfrm>
            <a:off x="7212933" y="4686625"/>
            <a:ext cx="1940063" cy="823595"/>
          </a:xfrm>
          <a:prstGeom prst="roundRect">
            <a:avLst/>
          </a:prstGeom>
          <a:solidFill>
            <a:srgbClr val="63A1DB"/>
          </a:solidFill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85D779E-D170-45C9-8CD4-C8583C54B7C0}"/>
              </a:ext>
            </a:extLst>
          </p:cNvPr>
          <p:cNvSpPr/>
          <p:nvPr/>
        </p:nvSpPr>
        <p:spPr>
          <a:xfrm>
            <a:off x="7461135" y="4992241"/>
            <a:ext cx="1445700" cy="4367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708B7E40-293E-4C03-92BF-0D8B2ADE9164}"/>
              </a:ext>
            </a:extLst>
          </p:cNvPr>
          <p:cNvSpPr txBox="1"/>
          <p:nvPr/>
        </p:nvSpPr>
        <p:spPr>
          <a:xfrm>
            <a:off x="7322130" y="4646875"/>
            <a:ext cx="1740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Local variables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C94A5B2-9AA5-4599-88DD-9DBC2F4A0EDD}"/>
              </a:ext>
            </a:extLst>
          </p:cNvPr>
          <p:cNvSpPr txBox="1"/>
          <p:nvPr/>
        </p:nvSpPr>
        <p:spPr>
          <a:xfrm>
            <a:off x="7727280" y="5016207"/>
            <a:ext cx="657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self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4163787F-9F7C-416C-A974-479622D14988}"/>
              </a:ext>
            </a:extLst>
          </p:cNvPr>
          <p:cNvSpPr txBox="1"/>
          <p:nvPr/>
        </p:nvSpPr>
        <p:spPr>
          <a:xfrm>
            <a:off x="7143447" y="5605750"/>
            <a:ext cx="20976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b="1" dirty="0">
                <a:solidFill>
                  <a:srgbClr val="68A2DB"/>
                </a:solidFill>
              </a:rPr>
              <a:t>Stack Memory</a:t>
            </a:r>
            <a:endParaRPr lang="en-US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CF18652-943C-4672-80A8-9DB99CE6B4AB}"/>
              </a:ext>
            </a:extLst>
          </p:cNvPr>
          <p:cNvSpPr txBox="1"/>
          <p:nvPr/>
        </p:nvSpPr>
        <p:spPr>
          <a:xfrm>
            <a:off x="8351445" y="5025948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 err="1"/>
              <a:t>i</a:t>
            </a:r>
            <a:endParaRPr lang="en-GB" b="1" dirty="0"/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C9022083-80AB-41CC-9801-8FBCF225A721}"/>
              </a:ext>
            </a:extLst>
          </p:cNvPr>
          <p:cNvCxnSpPr>
            <a:cxnSpLocks/>
          </p:cNvCxnSpPr>
          <p:nvPr/>
        </p:nvCxnSpPr>
        <p:spPr>
          <a:xfrm flipH="1" flipV="1">
            <a:off x="5104599" y="5006335"/>
            <a:ext cx="2217532" cy="1415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02511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2581833" y="2967335"/>
            <a:ext cx="710989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0070C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Iterators and generators</a:t>
            </a:r>
          </a:p>
        </p:txBody>
      </p:sp>
    </p:spTree>
    <p:extLst>
      <p:ext uri="{BB962C8B-B14F-4D97-AF65-F5344CB8AC3E}">
        <p14:creationId xmlns:p14="http://schemas.microsoft.com/office/powerpoint/2010/main" val="16773707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7096BF4-7875-4DC3-8540-2ACA4E309AB9}"/>
              </a:ext>
            </a:extLst>
          </p:cNvPr>
          <p:cNvSpPr txBox="1"/>
          <p:nvPr/>
        </p:nvSpPr>
        <p:spPr>
          <a:xfrm>
            <a:off x="2581833" y="2967335"/>
            <a:ext cx="72040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 err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Callables</a:t>
            </a:r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solidFill>
                  <a:srgbClr val="7030A0"/>
                </a:solid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 and decorators</a:t>
            </a:r>
          </a:p>
        </p:txBody>
      </p:sp>
    </p:spTree>
    <p:extLst>
      <p:ext uri="{BB962C8B-B14F-4D97-AF65-F5344CB8AC3E}">
        <p14:creationId xmlns:p14="http://schemas.microsoft.com/office/powerpoint/2010/main" val="3042257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0D3C293-4E5C-4390-86DB-F62F1E82E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do you already know about OOP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6A4F8DC-3944-45C9-B351-6BACE7D29E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90" t="5826" r="3998" b="3557"/>
          <a:stretch/>
        </p:blipFill>
        <p:spPr>
          <a:xfrm>
            <a:off x="694267" y="1854201"/>
            <a:ext cx="3496733" cy="3556000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E701978-DBCD-48DA-B77C-9285FAEB9BFB}"/>
              </a:ext>
            </a:extLst>
          </p:cNvPr>
          <p:cNvSpPr txBox="1"/>
          <p:nvPr/>
        </p:nvSpPr>
        <p:spPr>
          <a:xfrm>
            <a:off x="567267" y="5389048"/>
            <a:ext cx="35475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https://app.wooclap.com/OOPINSA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0BCBADA0-78F1-4816-962E-1E6048300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3108" y="3118488"/>
            <a:ext cx="6940692" cy="129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07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C759456C-E221-40CB-9074-EC1574459BC6}"/>
              </a:ext>
            </a:extLst>
          </p:cNvPr>
          <p:cNvSpPr txBox="1"/>
          <p:nvPr/>
        </p:nvSpPr>
        <p:spPr>
          <a:xfrm>
            <a:off x="4530445" y="3013501"/>
            <a:ext cx="37733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5400" b="1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7003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A7E02C-020D-4918-8DB0-446B8FB5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Is OOP funny ?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6A4E00FD-641D-4AA4-80DC-BF701AA544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698"/>
          <a:stretch/>
        </p:blipFill>
        <p:spPr>
          <a:xfrm>
            <a:off x="383089" y="1690688"/>
            <a:ext cx="7954485" cy="23314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08069D3-F6A5-4683-B205-6C3B330A447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231"/>
          <a:stretch/>
        </p:blipFill>
        <p:spPr>
          <a:xfrm>
            <a:off x="3359107" y="3968556"/>
            <a:ext cx="8183117" cy="2331412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0EC29908-80A0-4277-A622-DF354A87C538}"/>
              </a:ext>
            </a:extLst>
          </p:cNvPr>
          <p:cNvSpPr txBox="1"/>
          <p:nvPr/>
        </p:nvSpPr>
        <p:spPr>
          <a:xfrm>
            <a:off x="5054600" y="6437646"/>
            <a:ext cx="1386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Probably not</a:t>
            </a:r>
          </a:p>
        </p:txBody>
      </p:sp>
    </p:spTree>
    <p:extLst>
      <p:ext uri="{BB962C8B-B14F-4D97-AF65-F5344CB8AC3E}">
        <p14:creationId xmlns:p14="http://schemas.microsoft.com/office/powerpoint/2010/main" val="26928379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funny ? </a:t>
            </a:r>
            <a:r>
              <a:rPr lang="en-GB" sz="4400" b="1" dirty="0">
                <a:solidFill>
                  <a:srgbClr val="FF0000"/>
                </a:solidFill>
              </a:rPr>
              <a:t>Definitely not !!!</a:t>
            </a:r>
            <a:endParaRPr lang="en-GB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D825FB9-A654-4DB0-8749-8D8358F544D0}"/>
              </a:ext>
            </a:extLst>
          </p:cNvPr>
          <p:cNvSpPr txBox="1"/>
          <p:nvPr/>
        </p:nvSpPr>
        <p:spPr>
          <a:xfrm>
            <a:off x="4072466" y="3833969"/>
            <a:ext cx="60960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There are 10 types of people: Those who understand the binary notation and those who don't...</a:t>
            </a:r>
          </a:p>
          <a:p>
            <a:r>
              <a:rPr lang="en-US" sz="1400" dirty="0"/>
              <a:t>( comment: </a:t>
            </a:r>
            <a:r>
              <a:rPr lang="fr-FR" sz="1400" dirty="0" err="1"/>
              <a:t>hahahahhahahhahahaha</a:t>
            </a:r>
            <a:r>
              <a:rPr lang="fr-FR" sz="1400" dirty="0"/>
              <a:t> i </a:t>
            </a:r>
            <a:r>
              <a:rPr lang="fr-FR" sz="1400" dirty="0" err="1"/>
              <a:t>can't</a:t>
            </a:r>
            <a:r>
              <a:rPr lang="fr-FR" sz="1400" dirty="0"/>
              <a:t> stop </a:t>
            </a:r>
            <a:r>
              <a:rPr lang="fr-FR" sz="1400" dirty="0" err="1"/>
              <a:t>laughing</a:t>
            </a:r>
            <a:r>
              <a:rPr lang="fr-FR" sz="1400" dirty="0"/>
              <a:t>...</a:t>
            </a:r>
            <a:r>
              <a:rPr lang="en-GB" sz="1400" dirty="0"/>
              <a:t>)</a:t>
            </a:r>
            <a:endParaRPr lang="fr-FR" sz="14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2B69DE4-6218-48BC-B355-8DB355CFD44F}"/>
              </a:ext>
            </a:extLst>
          </p:cNvPr>
          <p:cNvSpPr txBox="1"/>
          <p:nvPr/>
        </p:nvSpPr>
        <p:spPr>
          <a:xfrm>
            <a:off x="1591734" y="225939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Q: How many software developers does it take to change a light bulb? </a:t>
            </a:r>
          </a:p>
          <a:p>
            <a:r>
              <a:rPr lang="en-US" dirty="0"/>
              <a:t>A: None. That's a hardware problem.</a:t>
            </a:r>
          </a:p>
        </p:txBody>
      </p:sp>
    </p:spTree>
    <p:extLst>
      <p:ext uri="{BB962C8B-B14F-4D97-AF65-F5344CB8AC3E}">
        <p14:creationId xmlns:p14="http://schemas.microsoft.com/office/powerpoint/2010/main" val="25320962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Is OOP useful ? </a:t>
            </a:r>
            <a:r>
              <a:rPr lang="en-GB" sz="4400" b="1" dirty="0">
                <a:solidFill>
                  <a:srgbClr val="FF0000"/>
                </a:solidFill>
              </a:rPr>
              <a:t>Definitely yes !!!</a:t>
            </a:r>
            <a:endParaRPr lang="en-GB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165600" y="1534145"/>
            <a:ext cx="2266198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It allows you to write :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737CEEF6-2758-44E6-B723-90AA33C20617}"/>
              </a:ext>
            </a:extLst>
          </p:cNvPr>
          <p:cNvSpPr txBox="1"/>
          <p:nvPr/>
        </p:nvSpPr>
        <p:spPr>
          <a:xfrm>
            <a:off x="2698884" y="2340659"/>
            <a:ext cx="1406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C000"/>
                </a:solidFill>
              </a:rPr>
              <a:t>Shorter code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4704D3-7A6A-4A30-B170-A78CD5250944}"/>
              </a:ext>
            </a:extLst>
          </p:cNvPr>
          <p:cNvSpPr txBox="1"/>
          <p:nvPr/>
        </p:nvSpPr>
        <p:spPr>
          <a:xfrm>
            <a:off x="4283225" y="2910409"/>
            <a:ext cx="12505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Clearer code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DD7EEA9-1EB6-4BC6-BA4F-1EC0D2C78D4C}"/>
              </a:ext>
            </a:extLst>
          </p:cNvPr>
          <p:cNvSpPr txBox="1"/>
          <p:nvPr/>
        </p:nvSpPr>
        <p:spPr>
          <a:xfrm>
            <a:off x="2626521" y="3488323"/>
            <a:ext cx="22819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Easy to use libraries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FFB228F-07C6-4528-86BF-39D2A9406678}"/>
              </a:ext>
            </a:extLst>
          </p:cNvPr>
          <p:cNvSpPr txBox="1"/>
          <p:nvPr/>
        </p:nvSpPr>
        <p:spPr>
          <a:xfrm>
            <a:off x="5552588" y="2567658"/>
            <a:ext cx="20310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Versatile libraries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E8514754-9986-4EFF-8EF9-D5D49131DEB5}"/>
              </a:ext>
            </a:extLst>
          </p:cNvPr>
          <p:cNvSpPr txBox="1"/>
          <p:nvPr/>
        </p:nvSpPr>
        <p:spPr>
          <a:xfrm>
            <a:off x="4686102" y="4195033"/>
            <a:ext cx="29512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b="1" dirty="0">
                <a:solidFill>
                  <a:srgbClr val="FFC000"/>
                </a:solidFill>
              </a:rPr>
              <a:t>Easily extendable libraries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71A236B-9A18-4297-8079-DDA456C9C0FC}"/>
              </a:ext>
            </a:extLst>
          </p:cNvPr>
          <p:cNvSpPr txBox="1"/>
          <p:nvPr/>
        </p:nvSpPr>
        <p:spPr>
          <a:xfrm>
            <a:off x="5477471" y="3503578"/>
            <a:ext cx="3803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Easy to use Graphical User Interfaces (GUI)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D153856-C57B-4982-A1B2-174320F1A35C}"/>
              </a:ext>
            </a:extLst>
          </p:cNvPr>
          <p:cNvSpPr txBox="1"/>
          <p:nvPr/>
        </p:nvSpPr>
        <p:spPr>
          <a:xfrm>
            <a:off x="3976644" y="4801492"/>
            <a:ext cx="14473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b="1" dirty="0">
                <a:solidFill>
                  <a:srgbClr val="FFC000"/>
                </a:solidFill>
              </a:rPr>
              <a:t>“Elegant“ code</a:t>
            </a:r>
          </a:p>
        </p:txBody>
      </p:sp>
    </p:spTree>
    <p:extLst>
      <p:ext uri="{BB962C8B-B14F-4D97-AF65-F5344CB8AC3E}">
        <p14:creationId xmlns:p14="http://schemas.microsoft.com/office/powerpoint/2010/main" val="15582870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1DA74-7305-49BB-A944-BDE301F4C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066" y="0"/>
            <a:ext cx="10515600" cy="1325563"/>
          </a:xfrm>
        </p:spPr>
        <p:txBody>
          <a:bodyPr/>
          <a:lstStyle/>
          <a:p>
            <a:r>
              <a:rPr lang="en-GB" dirty="0"/>
              <a:t>A short overview of the history of OOP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20856A78-434F-465C-AAB7-7BED69EFB1CD}"/>
              </a:ext>
            </a:extLst>
          </p:cNvPr>
          <p:cNvSpPr txBox="1"/>
          <p:nvPr/>
        </p:nvSpPr>
        <p:spPr>
          <a:xfrm>
            <a:off x="4351867" y="1136212"/>
            <a:ext cx="279961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Firstly introduced in </a:t>
            </a:r>
            <a:r>
              <a:rPr lang="en-GB" dirty="0" err="1"/>
              <a:t>Simula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B0581FB-BED2-4F27-975E-E40C212060E8}"/>
              </a:ext>
            </a:extLst>
          </p:cNvPr>
          <p:cNvSpPr txBox="1"/>
          <p:nvPr/>
        </p:nvSpPr>
        <p:spPr>
          <a:xfrm>
            <a:off x="3047999" y="1136212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1960s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5035537-428D-47E8-BBBF-37EE902DFFDA}"/>
              </a:ext>
            </a:extLst>
          </p:cNvPr>
          <p:cNvSpPr txBox="1"/>
          <p:nvPr/>
        </p:nvSpPr>
        <p:spPr>
          <a:xfrm>
            <a:off x="4351867" y="1610345"/>
            <a:ext cx="3062633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Fully implemented in Smalltalk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9985FB4-53DD-4047-909C-9D63B904AE70}"/>
              </a:ext>
            </a:extLst>
          </p:cNvPr>
          <p:cNvSpPr txBox="1"/>
          <p:nvPr/>
        </p:nvSpPr>
        <p:spPr>
          <a:xfrm>
            <a:off x="3047999" y="1610345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1970s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E5C17826-F4BC-4EDC-A4FF-87CA8B74F9E4}"/>
              </a:ext>
            </a:extLst>
          </p:cNvPr>
          <p:cNvSpPr txBox="1"/>
          <p:nvPr/>
        </p:nvSpPr>
        <p:spPr>
          <a:xfrm>
            <a:off x="4351867" y="2084478"/>
            <a:ext cx="3150414" cy="369332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Becomes popular thanks to C++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95B3CD7-9329-4890-9BA9-B1299EB0EA89}"/>
              </a:ext>
            </a:extLst>
          </p:cNvPr>
          <p:cNvSpPr txBox="1"/>
          <p:nvPr/>
        </p:nvSpPr>
        <p:spPr>
          <a:xfrm>
            <a:off x="3047999" y="2084478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1980s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2053D83-957B-4219-A7CD-4B54C31FD97C}"/>
              </a:ext>
            </a:extLst>
          </p:cNvPr>
          <p:cNvSpPr txBox="1"/>
          <p:nvPr/>
        </p:nvSpPr>
        <p:spPr>
          <a:xfrm>
            <a:off x="4351867" y="2558611"/>
            <a:ext cx="4207947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Very popular languages as python and Java</a:t>
            </a:r>
          </a:p>
          <a:p>
            <a:r>
              <a:rPr lang="en-GB" dirty="0"/>
              <a:t>rely on the use of OOP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4ED85FF-390B-481E-BBDF-96437E7808B3}"/>
              </a:ext>
            </a:extLst>
          </p:cNvPr>
          <p:cNvSpPr txBox="1"/>
          <p:nvPr/>
        </p:nvSpPr>
        <p:spPr>
          <a:xfrm>
            <a:off x="3047999" y="2558611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1990s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C41E928C-C4A1-473D-8971-490D9FE52643}"/>
              </a:ext>
            </a:extLst>
          </p:cNvPr>
          <p:cNvSpPr txBox="1"/>
          <p:nvPr/>
        </p:nvSpPr>
        <p:spPr>
          <a:xfrm>
            <a:off x="4351867" y="3317486"/>
            <a:ext cx="4888261" cy="646331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GB" dirty="0"/>
              <a:t>OOP is used in </a:t>
            </a:r>
            <a:r>
              <a:rPr lang="en-GB" dirty="0" err="1"/>
              <a:t>Javascript</a:t>
            </a:r>
            <a:r>
              <a:rPr lang="en-GB" dirty="0"/>
              <a:t>, C#</a:t>
            </a:r>
          </a:p>
          <a:p>
            <a:r>
              <a:rPr lang="en-GB" dirty="0"/>
              <a:t>New paradigms start to develop (Go, Rust, Dart …)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60BD923-BC80-4D0E-940E-38F06AFBC3BF}"/>
              </a:ext>
            </a:extLst>
          </p:cNvPr>
          <p:cNvSpPr txBox="1"/>
          <p:nvPr/>
        </p:nvSpPr>
        <p:spPr>
          <a:xfrm>
            <a:off x="3047999" y="3317486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&gt; 2000 to</a:t>
            </a:r>
          </a:p>
          <a:p>
            <a:r>
              <a:rPr lang="en-GB" dirty="0"/>
              <a:t>present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C463800-9587-4BD1-A690-774130ABC7F3}"/>
              </a:ext>
            </a:extLst>
          </p:cNvPr>
          <p:cNvSpPr txBox="1"/>
          <p:nvPr/>
        </p:nvSpPr>
        <p:spPr>
          <a:xfrm>
            <a:off x="2853267" y="4219525"/>
            <a:ext cx="5841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fr-FR"/>
            </a:defPPr>
            <a:lvl1pPr algn="ctr">
              <a:defRPr sz="2000" b="1">
                <a:solidFill>
                  <a:srgbClr val="FFC000"/>
                </a:solidFill>
              </a:defRPr>
            </a:lvl1pPr>
          </a:lstStyle>
          <a:p>
            <a:r>
              <a:rPr lang="en-GB" dirty="0"/>
              <a:t>Some programming languages (as Java) strongly rely </a:t>
            </a:r>
            <a:r>
              <a:rPr lang="en-GB"/>
              <a:t>on OOP</a:t>
            </a:r>
            <a:endParaRPr lang="en-GB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0D28703-EB2E-4751-A8E1-860950A21E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636" y="5470492"/>
            <a:ext cx="3956109" cy="738791"/>
          </a:xfrm>
          <a:prstGeom prst="rect">
            <a:avLst/>
          </a:prstGeom>
        </p:spPr>
      </p:pic>
      <p:sp>
        <p:nvSpPr>
          <p:cNvPr id="23" name="ZoneTexte 22">
            <a:extLst>
              <a:ext uri="{FF2B5EF4-FFF2-40B4-BE49-F238E27FC236}">
                <a16:creationId xmlns:a16="http://schemas.microsoft.com/office/drawing/2014/main" id="{6AD1CB5F-F362-4870-B92F-E0E7447B3339}"/>
              </a:ext>
            </a:extLst>
          </p:cNvPr>
          <p:cNvSpPr txBox="1"/>
          <p:nvPr/>
        </p:nvSpPr>
        <p:spPr>
          <a:xfrm>
            <a:off x="1932886" y="4858199"/>
            <a:ext cx="22776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Python hello world program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68CEDF02-E03E-44BE-9E38-B277C5950AD1}"/>
              </a:ext>
            </a:extLst>
          </p:cNvPr>
          <p:cNvSpPr txBox="1"/>
          <p:nvPr/>
        </p:nvSpPr>
        <p:spPr>
          <a:xfrm>
            <a:off x="7502281" y="4824511"/>
            <a:ext cx="20585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Java hello world program</a:t>
            </a:r>
          </a:p>
        </p:txBody>
      </p:sp>
      <p:pic>
        <p:nvPicPr>
          <p:cNvPr id="26" name="Image 25">
            <a:extLst>
              <a:ext uri="{FF2B5EF4-FFF2-40B4-BE49-F238E27FC236}">
                <a16:creationId xmlns:a16="http://schemas.microsoft.com/office/drawing/2014/main" id="{FDCBBDFA-65B8-4F30-A912-6DD7163D6B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365" b="7315"/>
          <a:stretch/>
        </p:blipFill>
        <p:spPr>
          <a:xfrm>
            <a:off x="6604407" y="5255399"/>
            <a:ext cx="4086795" cy="1205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18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7862</TotalTime>
  <Words>1540</Words>
  <Application>Microsoft Office PowerPoint</Application>
  <PresentationFormat>Grand écran</PresentationFormat>
  <Paragraphs>394</Paragraphs>
  <Slides>32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32</vt:i4>
      </vt:variant>
    </vt:vector>
  </HeadingPairs>
  <TitlesOfParts>
    <vt:vector size="39" baseType="lpstr">
      <vt:lpstr>Aptos</vt:lpstr>
      <vt:lpstr>Arial</vt:lpstr>
      <vt:lpstr>Berlin Sans FB Demi</vt:lpstr>
      <vt:lpstr>Calibri</vt:lpstr>
      <vt:lpstr>Calibri Light</vt:lpstr>
      <vt:lpstr>Cascadia Code</vt:lpstr>
      <vt:lpstr>Thème Office</vt:lpstr>
      <vt:lpstr>Object Oriented Programming in Python</vt:lpstr>
      <vt:lpstr>Outline</vt:lpstr>
      <vt:lpstr>Outline</vt:lpstr>
      <vt:lpstr>What do you already know about OOP ?</vt:lpstr>
      <vt:lpstr>Présentation PowerPoint</vt:lpstr>
      <vt:lpstr>Is OOP funny ?</vt:lpstr>
      <vt:lpstr>Is OOP funny ? Definitely not !!!</vt:lpstr>
      <vt:lpstr>Is OOP useful ? Definitely yes !!!</vt:lpstr>
      <vt:lpstr>A short overview of the history of OOP</vt:lpstr>
      <vt:lpstr>What is OOP ?</vt:lpstr>
      <vt:lpstr>Présentation PowerPoint</vt:lpstr>
      <vt:lpstr>Présentation PowerPoint</vt:lpstr>
      <vt:lpstr>Présentation PowerPoint</vt:lpstr>
      <vt:lpstr>(Very) basic memory management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Accessing Instance variables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Pier-Francesco Fazzini</dc:creator>
  <cp:lastModifiedBy>Pier-Francesco Fazzini</cp:lastModifiedBy>
  <cp:revision>62</cp:revision>
  <dcterms:created xsi:type="dcterms:W3CDTF">2025-05-13T14:36:35Z</dcterms:created>
  <dcterms:modified xsi:type="dcterms:W3CDTF">2025-05-26T14:37:40Z</dcterms:modified>
</cp:coreProperties>
</file>