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7" r:id="rId3"/>
    <p:sldId id="258" r:id="rId4"/>
    <p:sldId id="259" r:id="rId5"/>
    <p:sldId id="260" r:id="rId6"/>
    <p:sldId id="261" r:id="rId7"/>
    <p:sldId id="263" r:id="rId8"/>
    <p:sldId id="262" r:id="rId9"/>
    <p:sldId id="265" r:id="rId10"/>
    <p:sldId id="264"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746"/>
  </p:normalViewPr>
  <p:slideViewPr>
    <p:cSldViewPr snapToGrid="0" snapToObjects="1">
      <p:cViewPr varScale="1">
        <p:scale>
          <a:sx n="94" d="100"/>
          <a:sy n="94" d="100"/>
        </p:scale>
        <p:origin x="4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6/18/20</a:t>
            </a:fld>
            <a:endParaRPr lang="en-US" dirty="0"/>
          </a:p>
        </p:txBody>
      </p:sp>
      <p:sp>
        <p:nvSpPr>
          <p:cNvPr id="8" name="Slide Number Placeholder 7"/>
          <p:cNvSpPr>
            <a:spLocks noGrp="1"/>
          </p:cNvSpPr>
          <p:nvPr>
            <p:ph type="sldNum" sz="quarter" idx="11"/>
          </p:nvPr>
        </p:nvSpPr>
        <p:spPr/>
        <p:txBody>
          <a:bodyPr/>
          <a:lstStyle/>
          <a:p>
            <a:fld id="{D739C4FB-7D33-419B-8833-D1372BFD11C8}" type="slidenum">
              <a:rPr lang="en-US" smtClean="0"/>
              <a:t>‹#›</a:t>
            </a:fld>
            <a:endParaRPr lang="en-US"/>
          </a:p>
        </p:txBody>
      </p:sp>
      <p:sp>
        <p:nvSpPr>
          <p:cNvPr id="9" name="Footer Placeholder 8"/>
          <p:cNvSpPr>
            <a:spLocks noGrp="1"/>
          </p:cNvSpPr>
          <p:nvPr>
            <p:ph type="ftr" sz="quarter" idx="12"/>
          </p:nvPr>
        </p:nvSpPr>
        <p:spPr/>
        <p:txBody>
          <a:bodyPr/>
          <a:lstStyle/>
          <a:p>
            <a:r>
              <a:rPr lang="en-US"/>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051B39-B140-43FE-96DB-472A2B59CE7C}" type="datetime1">
              <a:rPr lang="en-US" smtClean="0"/>
              <a:t>6/18/20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600BB2-27C5-458B-ABCE-839C88CF47CE}" type="datetime1">
              <a:rPr lang="en-US" smtClean="0"/>
              <a:t>6/18/20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6/18/20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6/18/20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4CF3C7-6809-4F39-BD67-A75817BDDE0A}" type="datetime1">
              <a:rPr lang="en-US" smtClean="0"/>
              <a:t>6/18/20</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6/18/20</a:t>
            </a:fld>
            <a:endParaRPr lang="en-US"/>
          </a:p>
        </p:txBody>
      </p:sp>
      <p:sp>
        <p:nvSpPr>
          <p:cNvPr id="8" name="Footer Placeholder 7"/>
          <p:cNvSpPr>
            <a:spLocks noGrp="1"/>
          </p:cNvSpPr>
          <p:nvPr>
            <p:ph type="ftr" sz="quarter" idx="11"/>
          </p:nvPr>
        </p:nvSpPr>
        <p:spPr/>
        <p:txBody>
          <a:bodyPr/>
          <a:lstStyle/>
          <a:p>
            <a:r>
              <a:rPr lang="en-US"/>
              <a:t>Footer Text</a:t>
            </a:r>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6/18/20</a:t>
            </a:fld>
            <a:endParaRPr lang="en-US"/>
          </a:p>
        </p:txBody>
      </p:sp>
      <p:sp>
        <p:nvSpPr>
          <p:cNvPr id="4" name="Footer Placeholder 3"/>
          <p:cNvSpPr>
            <a:spLocks noGrp="1"/>
          </p:cNvSpPr>
          <p:nvPr>
            <p:ph type="ftr" sz="quarter" idx="11"/>
          </p:nvPr>
        </p:nvSpPr>
        <p:spPr/>
        <p:txBody>
          <a:bodyPr/>
          <a:lstStyle/>
          <a:p>
            <a:r>
              <a:rPr lang="en-US"/>
              <a:t>Footer Text</a:t>
            </a:r>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6/18/20</a:t>
            </a:fld>
            <a:endParaRPr lang="en-US"/>
          </a:p>
        </p:txBody>
      </p:sp>
      <p:sp>
        <p:nvSpPr>
          <p:cNvPr id="3" name="Footer Placeholder 2"/>
          <p:cNvSpPr>
            <a:spLocks noGrp="1"/>
          </p:cNvSpPr>
          <p:nvPr>
            <p:ph type="ftr" sz="quarter" idx="11"/>
          </p:nvPr>
        </p:nvSpPr>
        <p:spPr/>
        <p:txBody>
          <a:bodyPr/>
          <a:lstStyle/>
          <a:p>
            <a:r>
              <a:rPr lang="en-US"/>
              <a:t>Footer Text</a:t>
            </a:r>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6/18/20</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6/18/20</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6/18/20</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localhost:8888/nbconvert/html/Downloads/The%20Battle%20of%20Neighborhood-Report.ipynb?download=false#data" TargetMode="External"/><Relationship Id="rId2" Type="http://schemas.openxmlformats.org/officeDocument/2006/relationships/hyperlink" Target="http://localhost:8888/nbconvert/html/Downloads/The%20Battle%20of%20Neighborhood-Report.ipynb?download=false#introduction" TargetMode="External"/><Relationship Id="rId1" Type="http://schemas.openxmlformats.org/officeDocument/2006/relationships/slideLayout" Target="../slideLayouts/slideLayout2.xml"/><Relationship Id="rId6" Type="http://schemas.openxmlformats.org/officeDocument/2006/relationships/hyperlink" Target="http://localhost:8888/nbconvert/html/Downloads/The%20Battle%20of%20Neighborhood-Report.ipynb?download=false#conclusion" TargetMode="External"/><Relationship Id="rId5" Type="http://schemas.openxmlformats.org/officeDocument/2006/relationships/hyperlink" Target="http://localhost:8888/nbconvert/html/Downloads/The%20Battle%20of%20Neighborhood-Report.ipynb?download=false#results" TargetMode="External"/><Relationship Id="rId4" Type="http://schemas.openxmlformats.org/officeDocument/2006/relationships/hyperlink" Target="http://localhost:8888/nbconvert/html/Downloads/The%20Battle%20of%20Neighborhood-Report.ipynb?download=false#methodolog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A5F28-AD33-B64A-8D82-294A4CBBB38F}"/>
              </a:ext>
            </a:extLst>
          </p:cNvPr>
          <p:cNvSpPr>
            <a:spLocks noGrp="1"/>
          </p:cNvSpPr>
          <p:nvPr>
            <p:ph type="ctrTitle"/>
          </p:nvPr>
        </p:nvSpPr>
        <p:spPr>
          <a:xfrm>
            <a:off x="835926" y="854120"/>
            <a:ext cx="7772400" cy="2216625"/>
          </a:xfrm>
        </p:spPr>
        <p:txBody>
          <a:bodyPr/>
          <a:lstStyle/>
          <a:p>
            <a:r>
              <a:rPr lang="en-CA" sz="3600" b="1" dirty="0"/>
              <a:t>The Battle of Neighborhoods</a:t>
            </a:r>
            <a:br>
              <a:rPr lang="en-CA" sz="3600" b="1" dirty="0"/>
            </a:br>
            <a:endParaRPr lang="en-US" sz="3600" dirty="0"/>
          </a:p>
        </p:txBody>
      </p:sp>
      <p:sp>
        <p:nvSpPr>
          <p:cNvPr id="3" name="Subtitle 2">
            <a:extLst>
              <a:ext uri="{FF2B5EF4-FFF2-40B4-BE49-F238E27FC236}">
                <a16:creationId xmlns:a16="http://schemas.microsoft.com/office/drawing/2014/main" id="{616E8AD9-FACF-784A-892A-0789C3830B1A}"/>
              </a:ext>
            </a:extLst>
          </p:cNvPr>
          <p:cNvSpPr>
            <a:spLocks noGrp="1"/>
          </p:cNvSpPr>
          <p:nvPr>
            <p:ph type="subTitle" idx="1"/>
          </p:nvPr>
        </p:nvSpPr>
        <p:spPr>
          <a:xfrm>
            <a:off x="1521726" y="4019267"/>
            <a:ext cx="6400800" cy="675563"/>
          </a:xfrm>
        </p:spPr>
        <p:txBody>
          <a:bodyPr/>
          <a:lstStyle/>
          <a:p>
            <a:r>
              <a:rPr lang="en-CA" b="1" dirty="0"/>
              <a:t>Pierayeh Vahdani</a:t>
            </a:r>
            <a:endParaRPr lang="en-US" dirty="0"/>
          </a:p>
        </p:txBody>
      </p:sp>
      <p:sp>
        <p:nvSpPr>
          <p:cNvPr id="6" name="Rectangle 5">
            <a:extLst>
              <a:ext uri="{FF2B5EF4-FFF2-40B4-BE49-F238E27FC236}">
                <a16:creationId xmlns:a16="http://schemas.microsoft.com/office/drawing/2014/main" id="{D3FF01EC-470C-B949-82C4-FDD71511115A}"/>
              </a:ext>
            </a:extLst>
          </p:cNvPr>
          <p:cNvSpPr/>
          <p:nvPr/>
        </p:nvSpPr>
        <p:spPr>
          <a:xfrm>
            <a:off x="750630" y="2967335"/>
            <a:ext cx="8157949" cy="646331"/>
          </a:xfrm>
          <a:prstGeom prst="rect">
            <a:avLst/>
          </a:prstGeom>
        </p:spPr>
        <p:txBody>
          <a:bodyPr wrap="square">
            <a:spAutoFit/>
          </a:bodyPr>
          <a:lstStyle/>
          <a:p>
            <a:pPr algn="ctr"/>
            <a:r>
              <a:rPr lang="en-CA" b="1" dirty="0"/>
              <a:t>Capstone project for Coursera IBM Data science professional certificate</a:t>
            </a:r>
            <a:br>
              <a:rPr lang="en-CA" b="1" dirty="0"/>
            </a:br>
            <a:endParaRPr lang="en-US" dirty="0"/>
          </a:p>
        </p:txBody>
      </p:sp>
    </p:spTree>
    <p:extLst>
      <p:ext uri="{BB962C8B-B14F-4D97-AF65-F5344CB8AC3E}">
        <p14:creationId xmlns:p14="http://schemas.microsoft.com/office/powerpoint/2010/main" val="892819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map&#10;&#10;Description automatically generated">
            <a:extLst>
              <a:ext uri="{FF2B5EF4-FFF2-40B4-BE49-F238E27FC236}">
                <a16:creationId xmlns:a16="http://schemas.microsoft.com/office/drawing/2014/main" id="{F2884A5C-5384-EE46-95C8-213DE78C24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976" y="1395480"/>
            <a:ext cx="5914751" cy="4525963"/>
          </a:xfrm>
        </p:spPr>
      </p:pic>
      <p:sp>
        <p:nvSpPr>
          <p:cNvPr id="6" name="TextBox 5">
            <a:extLst>
              <a:ext uri="{FF2B5EF4-FFF2-40B4-BE49-F238E27FC236}">
                <a16:creationId xmlns:a16="http://schemas.microsoft.com/office/drawing/2014/main" id="{723F3B08-1390-B34B-93C1-84A60BE21109}"/>
              </a:ext>
            </a:extLst>
          </p:cNvPr>
          <p:cNvSpPr txBox="1"/>
          <p:nvPr/>
        </p:nvSpPr>
        <p:spPr>
          <a:xfrm>
            <a:off x="1146412" y="764275"/>
            <a:ext cx="6497548" cy="369332"/>
          </a:xfrm>
          <a:prstGeom prst="rect">
            <a:avLst/>
          </a:prstGeom>
          <a:noFill/>
        </p:spPr>
        <p:txBody>
          <a:bodyPr wrap="none" rtlCol="0">
            <a:spAutoFit/>
          </a:bodyPr>
          <a:lstStyle/>
          <a:p>
            <a:r>
              <a:rPr lang="en-US" dirty="0"/>
              <a:t>Map of Toronto and different venues divided into 6 different cluster </a:t>
            </a:r>
          </a:p>
        </p:txBody>
      </p:sp>
    </p:spTree>
    <p:extLst>
      <p:ext uri="{BB962C8B-B14F-4D97-AF65-F5344CB8AC3E}">
        <p14:creationId xmlns:p14="http://schemas.microsoft.com/office/powerpoint/2010/main" val="276468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5B22C-B291-8945-814B-1827D1DC0EDE}"/>
              </a:ext>
            </a:extLst>
          </p:cNvPr>
          <p:cNvSpPr>
            <a:spLocks noGrp="1"/>
          </p:cNvSpPr>
          <p:nvPr>
            <p:ph type="title"/>
          </p:nvPr>
        </p:nvSpPr>
        <p:spPr/>
        <p:txBody>
          <a:bodyPr/>
          <a:lstStyle/>
          <a:p>
            <a:r>
              <a:rPr lang="en-CA" b="1" dirty="0"/>
              <a:t>Discussion</a:t>
            </a:r>
            <a:br>
              <a:rPr lang="en-CA" b="1" dirty="0"/>
            </a:br>
            <a:endParaRPr lang="en-US" dirty="0"/>
          </a:p>
        </p:txBody>
      </p:sp>
      <p:sp>
        <p:nvSpPr>
          <p:cNvPr id="3" name="Content Placeholder 2">
            <a:extLst>
              <a:ext uri="{FF2B5EF4-FFF2-40B4-BE49-F238E27FC236}">
                <a16:creationId xmlns:a16="http://schemas.microsoft.com/office/drawing/2014/main" id="{1E52D3F5-6769-AD4D-8870-3E2B6994BA1A}"/>
              </a:ext>
            </a:extLst>
          </p:cNvPr>
          <p:cNvSpPr>
            <a:spLocks noGrp="1"/>
          </p:cNvSpPr>
          <p:nvPr>
            <p:ph idx="1"/>
          </p:nvPr>
        </p:nvSpPr>
        <p:spPr>
          <a:xfrm>
            <a:off x="457200" y="1190760"/>
            <a:ext cx="8229600" cy="4525963"/>
          </a:xfrm>
        </p:spPr>
        <p:txBody>
          <a:bodyPr>
            <a:normAutofit fontScale="85000" lnSpcReduction="10000"/>
          </a:bodyPr>
          <a:lstStyle/>
          <a:p>
            <a:pPr marL="0" indent="0">
              <a:buNone/>
            </a:pPr>
            <a:r>
              <a:rPr lang="en-CA" b="1" dirty="0">
                <a:latin typeface="Cambria" panose="02040503050406030204" pitchFamily="18" charset="0"/>
              </a:rPr>
              <a:t>1. Vancouver neighborhoods</a:t>
            </a:r>
          </a:p>
          <a:p>
            <a:r>
              <a:rPr lang="en-CA" dirty="0">
                <a:latin typeface="Cambria" panose="02040503050406030204" pitchFamily="18" charset="0"/>
              </a:rPr>
              <a:t>All the top 3 neighborhoods in Vancouver are included in cluster number 2, which is the biggest cluster, shown in the figure with purple circles. </a:t>
            </a:r>
          </a:p>
          <a:p>
            <a:r>
              <a:rPr lang="en-CA" dirty="0">
                <a:latin typeface="Cambria" panose="02040503050406030204" pitchFamily="18" charset="0"/>
              </a:rPr>
              <a:t>Looking at top 10 most common venues in these neighborhoods, I concluded that Japanese, Chinese, Korean restaurants are the most common restaurants in these neighborhoods. </a:t>
            </a:r>
          </a:p>
          <a:p>
            <a:r>
              <a:rPr lang="en-CA" dirty="0">
                <a:latin typeface="Cambria" panose="02040503050406030204" pitchFamily="18" charset="0"/>
              </a:rPr>
              <a:t>The most common places in the second biggest cluster in Vancouver, cluster number 5, are Parks, lakes, and trials which attract many visitors specially during weekends.</a:t>
            </a:r>
          </a:p>
          <a:p>
            <a:r>
              <a:rPr lang="en-CA" dirty="0">
                <a:latin typeface="Cambria" panose="02040503050406030204" pitchFamily="18" charset="0"/>
              </a:rPr>
              <a:t>I would recommend to the chain restaurant to open a new branch in cluster number 2, best neighborhoods are those listed in the top 3 neighborhoods, or in the the neighborhoods within cluster number 5. </a:t>
            </a:r>
          </a:p>
          <a:p>
            <a:r>
              <a:rPr lang="en-CA" dirty="0">
                <a:latin typeface="Cambria" panose="02040503050406030204" pitchFamily="18" charset="0"/>
              </a:rPr>
              <a:t>I also recommend to customize the menu to include more Italian, Mexican, Mediterranean style of food.</a:t>
            </a:r>
          </a:p>
          <a:p>
            <a:endParaRPr lang="en-US" dirty="0"/>
          </a:p>
        </p:txBody>
      </p:sp>
    </p:spTree>
    <p:extLst>
      <p:ext uri="{BB962C8B-B14F-4D97-AF65-F5344CB8AC3E}">
        <p14:creationId xmlns:p14="http://schemas.microsoft.com/office/powerpoint/2010/main" val="475078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04AD9-5103-D943-B888-E917B7C1054B}"/>
              </a:ext>
            </a:extLst>
          </p:cNvPr>
          <p:cNvSpPr>
            <a:spLocks noGrp="1"/>
          </p:cNvSpPr>
          <p:nvPr>
            <p:ph idx="1"/>
          </p:nvPr>
        </p:nvSpPr>
        <p:spPr>
          <a:xfrm>
            <a:off x="457200" y="917810"/>
            <a:ext cx="8229600" cy="4525963"/>
          </a:xfrm>
        </p:spPr>
        <p:txBody>
          <a:bodyPr>
            <a:normAutofit/>
          </a:bodyPr>
          <a:lstStyle/>
          <a:p>
            <a:r>
              <a:rPr lang="en-CA" sz="2200" dirty="0">
                <a:latin typeface="Cambria" panose="02040503050406030204" pitchFamily="18" charset="0"/>
              </a:rPr>
              <a:t>All top 10 neighborhoods in Toronto are included in cluster number 1, which is the biggest cluster, shown in the figure with purple circles. </a:t>
            </a:r>
          </a:p>
          <a:p>
            <a:r>
              <a:rPr lang="en-CA" sz="2200" dirty="0">
                <a:latin typeface="Cambria" panose="02040503050406030204" pitchFamily="18" charset="0"/>
              </a:rPr>
              <a:t>Looking at top 10 most common venues in these neighborhoods, I concluded that Japanese, Chinese, Korean restaurants are the most common restaurants in these neighborhoods. </a:t>
            </a:r>
          </a:p>
          <a:p>
            <a:r>
              <a:rPr lang="en-CA" sz="2200" dirty="0">
                <a:latin typeface="Cambria" panose="02040503050406030204" pitchFamily="18" charset="0"/>
              </a:rPr>
              <a:t>I would recommend to the chain restaurant to open a new branch in cluster number 2, best neighborhoods are those listed in the top 3 neighborhoods, or in the the neighborhoods within cluster number 5. </a:t>
            </a:r>
          </a:p>
          <a:p>
            <a:r>
              <a:rPr lang="en-CA" sz="2200" dirty="0">
                <a:latin typeface="Cambria" panose="02040503050406030204" pitchFamily="18" charset="0"/>
              </a:rPr>
              <a:t>I also recommend to customize the menu to include more Italian, Mexican, Mediterranean style of food.</a:t>
            </a:r>
          </a:p>
          <a:p>
            <a:endParaRPr lang="en-US" dirty="0"/>
          </a:p>
        </p:txBody>
      </p:sp>
    </p:spTree>
    <p:extLst>
      <p:ext uri="{BB962C8B-B14F-4D97-AF65-F5344CB8AC3E}">
        <p14:creationId xmlns:p14="http://schemas.microsoft.com/office/powerpoint/2010/main" val="283927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F2B7-ECA1-8346-A395-422917100631}"/>
              </a:ext>
            </a:extLst>
          </p:cNvPr>
          <p:cNvSpPr>
            <a:spLocks noGrp="1"/>
          </p:cNvSpPr>
          <p:nvPr>
            <p:ph type="title"/>
          </p:nvPr>
        </p:nvSpPr>
        <p:spPr>
          <a:xfrm>
            <a:off x="457200" y="-545918"/>
            <a:ext cx="8229600" cy="1600200"/>
          </a:xfrm>
        </p:spPr>
        <p:txBody>
          <a:bodyPr/>
          <a:lstStyle/>
          <a:p>
            <a:r>
              <a:rPr lang="en-CA" sz="3200" b="1" dirty="0">
                <a:latin typeface="Cambria" panose="02040503050406030204" pitchFamily="18" charset="0"/>
              </a:rPr>
              <a:t>Conclusion</a:t>
            </a:r>
            <a:endParaRPr lang="en-US" sz="3200" dirty="0">
              <a:latin typeface="Cambria" panose="02040503050406030204" pitchFamily="18" charset="0"/>
            </a:endParaRPr>
          </a:p>
        </p:txBody>
      </p:sp>
      <p:sp>
        <p:nvSpPr>
          <p:cNvPr id="3" name="Content Placeholder 2">
            <a:extLst>
              <a:ext uri="{FF2B5EF4-FFF2-40B4-BE49-F238E27FC236}">
                <a16:creationId xmlns:a16="http://schemas.microsoft.com/office/drawing/2014/main" id="{E7E9A4F5-D2E1-1544-8E4F-F41F024C1162}"/>
              </a:ext>
            </a:extLst>
          </p:cNvPr>
          <p:cNvSpPr>
            <a:spLocks noGrp="1"/>
          </p:cNvSpPr>
          <p:nvPr>
            <p:ph idx="1"/>
          </p:nvPr>
        </p:nvSpPr>
        <p:spPr>
          <a:xfrm>
            <a:off x="416256" y="1204411"/>
            <a:ext cx="8250072" cy="4705070"/>
          </a:xfrm>
        </p:spPr>
        <p:txBody>
          <a:bodyPr>
            <a:normAutofit fontScale="55000" lnSpcReduction="20000"/>
          </a:bodyPr>
          <a:lstStyle/>
          <a:p>
            <a:r>
              <a:rPr lang="en-CA" sz="3600" dirty="0">
                <a:latin typeface="Cambria" panose="02040503050406030204" pitchFamily="18" charset="0"/>
              </a:rPr>
              <a:t>I demonstrated how to cluster and segment different neighborhoods in the central part of the city of Toronto and the city of Vancouver based on the venues in these neighborhoods. </a:t>
            </a:r>
          </a:p>
          <a:p>
            <a:endParaRPr lang="en-CA" sz="3200" dirty="0">
              <a:latin typeface="Cambria" panose="02040503050406030204" pitchFamily="18" charset="0"/>
            </a:endParaRPr>
          </a:p>
          <a:p>
            <a:r>
              <a:rPr lang="en-CA" sz="3600" dirty="0">
                <a:latin typeface="Cambria" panose="02040503050406030204" pitchFamily="18" charset="0"/>
              </a:rPr>
              <a:t>I used the results of this analysis to recommend to a chain restaurant the best neighborhoods in these two cities to open a new branch and a customized menu which includes the foods that are less commonly found in those neighborhoods.</a:t>
            </a:r>
          </a:p>
          <a:p>
            <a:endParaRPr lang="en-CA" sz="3200" dirty="0">
              <a:latin typeface="Cambria" panose="02040503050406030204" pitchFamily="18" charset="0"/>
            </a:endParaRPr>
          </a:p>
          <a:p>
            <a:r>
              <a:rPr lang="en-CA" sz="3600" dirty="0">
                <a:latin typeface="Cambria" panose="02040503050406030204" pitchFamily="18" charset="0"/>
              </a:rPr>
              <a:t>This project include Boroughs that are limited to the central part of the cities and not includes other interesting Boroughs, For example the data for North Vancouver and West Vancouver with potential attractive places was missing in this analysis. </a:t>
            </a:r>
          </a:p>
          <a:p>
            <a:endParaRPr lang="en-CA" sz="3200" dirty="0">
              <a:latin typeface="Cambria" panose="02040503050406030204" pitchFamily="18" charset="0"/>
            </a:endParaRPr>
          </a:p>
          <a:p>
            <a:r>
              <a:rPr lang="en-CA" sz="3600" dirty="0">
                <a:latin typeface="Cambria" panose="02040503050406030204" pitchFamily="18" charset="0"/>
              </a:rPr>
              <a:t>To improve the analysis, I would recommend to collect larger data set which includes other Boroughs to have a better understanding of different neighborhoods in both cities to open more branches in them.</a:t>
            </a:r>
          </a:p>
        </p:txBody>
      </p:sp>
    </p:spTree>
    <p:extLst>
      <p:ext uri="{BB962C8B-B14F-4D97-AF65-F5344CB8AC3E}">
        <p14:creationId xmlns:p14="http://schemas.microsoft.com/office/powerpoint/2010/main" val="104312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C871F-7E14-7D4B-B05F-B5A9216A73F3}"/>
              </a:ext>
            </a:extLst>
          </p:cNvPr>
          <p:cNvSpPr>
            <a:spLocks noGrp="1"/>
          </p:cNvSpPr>
          <p:nvPr>
            <p:ph idx="1"/>
          </p:nvPr>
        </p:nvSpPr>
        <p:spPr/>
        <p:txBody>
          <a:bodyPr/>
          <a:lstStyle/>
          <a:p>
            <a:r>
              <a:rPr lang="en-CA" b="1" dirty="0">
                <a:solidFill>
                  <a:schemeClr val="accent3">
                    <a:lumMod val="50000"/>
                  </a:schemeClr>
                </a:solidFill>
                <a:hlinkClick r:id="rId2">
                  <a:extLst>
                    <a:ext uri="{A12FA001-AC4F-418D-AE19-62706E023703}">
                      <ahyp:hlinkClr xmlns:ahyp="http://schemas.microsoft.com/office/drawing/2018/hyperlinkcolor" val="tx"/>
                    </a:ext>
                  </a:extLst>
                </a:hlinkClick>
              </a:rPr>
              <a:t>Introduction: Business Problem</a:t>
            </a:r>
            <a:endParaRPr lang="en-CA" b="1" dirty="0">
              <a:solidFill>
                <a:schemeClr val="accent3">
                  <a:lumMod val="50000"/>
                </a:schemeClr>
              </a:solidFill>
            </a:endParaRPr>
          </a:p>
          <a:p>
            <a:r>
              <a:rPr lang="en-CA" b="1" dirty="0">
                <a:solidFill>
                  <a:schemeClr val="accent3">
                    <a:lumMod val="50000"/>
                  </a:schemeClr>
                </a:solidFill>
                <a:hlinkClick r:id="rId3">
                  <a:extLst>
                    <a:ext uri="{A12FA001-AC4F-418D-AE19-62706E023703}">
                      <ahyp:hlinkClr xmlns:ahyp="http://schemas.microsoft.com/office/drawing/2018/hyperlinkcolor" val="tx"/>
                    </a:ext>
                  </a:extLst>
                </a:hlinkClick>
              </a:rPr>
              <a:t>Data</a:t>
            </a:r>
            <a:endParaRPr lang="en-CA" b="1" dirty="0">
              <a:solidFill>
                <a:schemeClr val="accent3">
                  <a:lumMod val="50000"/>
                </a:schemeClr>
              </a:solidFill>
            </a:endParaRPr>
          </a:p>
          <a:p>
            <a:r>
              <a:rPr lang="en-CA" b="1" dirty="0">
                <a:solidFill>
                  <a:schemeClr val="accent3">
                    <a:lumMod val="50000"/>
                  </a:schemeClr>
                </a:solidFill>
                <a:hlinkClick r:id="rId4">
                  <a:extLst>
                    <a:ext uri="{A12FA001-AC4F-418D-AE19-62706E023703}">
                      <ahyp:hlinkClr xmlns:ahyp="http://schemas.microsoft.com/office/drawing/2018/hyperlinkcolor" val="tx"/>
                    </a:ext>
                  </a:extLst>
                </a:hlinkClick>
              </a:rPr>
              <a:t>Methodology</a:t>
            </a:r>
            <a:endParaRPr lang="en-CA" b="1" dirty="0">
              <a:solidFill>
                <a:schemeClr val="accent3">
                  <a:lumMod val="50000"/>
                </a:schemeClr>
              </a:solidFill>
            </a:endParaRPr>
          </a:p>
          <a:p>
            <a:r>
              <a:rPr lang="en-CA" b="1" dirty="0">
                <a:solidFill>
                  <a:schemeClr val="accent3">
                    <a:lumMod val="50000"/>
                  </a:schemeClr>
                </a:solidFill>
                <a:hlinkClick r:id="rId5">
                  <a:extLst>
                    <a:ext uri="{A12FA001-AC4F-418D-AE19-62706E023703}">
                      <ahyp:hlinkClr xmlns:ahyp="http://schemas.microsoft.com/office/drawing/2018/hyperlinkcolor" val="tx"/>
                    </a:ext>
                  </a:extLst>
                </a:hlinkClick>
              </a:rPr>
              <a:t>Results and Analysis</a:t>
            </a:r>
            <a:endParaRPr lang="en-CA" b="1" dirty="0">
              <a:solidFill>
                <a:schemeClr val="accent3">
                  <a:lumMod val="50000"/>
                </a:schemeClr>
              </a:solidFill>
            </a:endParaRPr>
          </a:p>
          <a:p>
            <a:r>
              <a:rPr lang="en-CA" b="1" dirty="0">
                <a:solidFill>
                  <a:schemeClr val="accent3">
                    <a:lumMod val="50000"/>
                  </a:schemeClr>
                </a:solidFill>
                <a:hlinkClick r:id="rId5">
                  <a:extLst>
                    <a:ext uri="{A12FA001-AC4F-418D-AE19-62706E023703}">
                      <ahyp:hlinkClr xmlns:ahyp="http://schemas.microsoft.com/office/drawing/2018/hyperlinkcolor" val="tx"/>
                    </a:ext>
                  </a:extLst>
                </a:hlinkClick>
              </a:rPr>
              <a:t>Discussion</a:t>
            </a:r>
            <a:endParaRPr lang="en-CA" b="1" dirty="0">
              <a:solidFill>
                <a:schemeClr val="accent3">
                  <a:lumMod val="50000"/>
                </a:schemeClr>
              </a:solidFill>
            </a:endParaRPr>
          </a:p>
          <a:p>
            <a:r>
              <a:rPr lang="en-CA" b="1" dirty="0">
                <a:solidFill>
                  <a:schemeClr val="accent3">
                    <a:lumMod val="50000"/>
                  </a:schemeClr>
                </a:solidFill>
                <a:hlinkClick r:id="rId6">
                  <a:extLst>
                    <a:ext uri="{A12FA001-AC4F-418D-AE19-62706E023703}">
                      <ahyp:hlinkClr xmlns:ahyp="http://schemas.microsoft.com/office/drawing/2018/hyperlinkcolor" val="tx"/>
                    </a:ext>
                  </a:extLst>
                </a:hlinkClick>
              </a:rPr>
              <a:t>Conclusion</a:t>
            </a:r>
            <a:endParaRPr lang="en-CA" b="1" dirty="0">
              <a:solidFill>
                <a:schemeClr val="accent3">
                  <a:lumMod val="50000"/>
                </a:schemeClr>
              </a:solidFill>
            </a:endParaRPr>
          </a:p>
          <a:p>
            <a:endParaRPr lang="en-US" dirty="0"/>
          </a:p>
        </p:txBody>
      </p:sp>
    </p:spTree>
    <p:extLst>
      <p:ext uri="{BB962C8B-B14F-4D97-AF65-F5344CB8AC3E}">
        <p14:creationId xmlns:p14="http://schemas.microsoft.com/office/powerpoint/2010/main" val="85405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C1F1-71ED-2140-82B6-D4404C06C5DF}"/>
              </a:ext>
            </a:extLst>
          </p:cNvPr>
          <p:cNvSpPr>
            <a:spLocks noGrp="1"/>
          </p:cNvSpPr>
          <p:nvPr>
            <p:ph type="title"/>
          </p:nvPr>
        </p:nvSpPr>
        <p:spPr>
          <a:xfrm>
            <a:off x="457200" y="-600504"/>
            <a:ext cx="8229600" cy="1600200"/>
          </a:xfrm>
        </p:spPr>
        <p:txBody>
          <a:bodyPr/>
          <a:lstStyle/>
          <a:p>
            <a:r>
              <a:rPr lang="en-CA" sz="3200" b="1" dirty="0"/>
              <a:t> Business Problem</a:t>
            </a:r>
            <a:endParaRPr lang="en-US" sz="3200" dirty="0"/>
          </a:p>
        </p:txBody>
      </p:sp>
      <p:sp>
        <p:nvSpPr>
          <p:cNvPr id="3" name="Content Placeholder 2">
            <a:extLst>
              <a:ext uri="{FF2B5EF4-FFF2-40B4-BE49-F238E27FC236}">
                <a16:creationId xmlns:a16="http://schemas.microsoft.com/office/drawing/2014/main" id="{C9633C1E-CDBD-B741-9C3D-A850DEF00CA0}"/>
              </a:ext>
            </a:extLst>
          </p:cNvPr>
          <p:cNvSpPr>
            <a:spLocks noGrp="1"/>
          </p:cNvSpPr>
          <p:nvPr>
            <p:ph idx="1"/>
          </p:nvPr>
        </p:nvSpPr>
        <p:spPr>
          <a:xfrm>
            <a:off x="218364" y="1409129"/>
            <a:ext cx="8789158" cy="4049976"/>
          </a:xfrm>
        </p:spPr>
        <p:txBody>
          <a:bodyPr>
            <a:normAutofit/>
          </a:bodyPr>
          <a:lstStyle/>
          <a:p>
            <a:pPr marL="0" indent="0">
              <a:buNone/>
            </a:pPr>
            <a:r>
              <a:rPr lang="en-CA" sz="2000" dirty="0">
                <a:latin typeface="Cambria" panose="02040503050406030204" pitchFamily="18" charset="0"/>
              </a:rPr>
              <a:t>In this project, I will compare the neighborhood of the city of Vancouver and the city of Toronto.</a:t>
            </a:r>
          </a:p>
          <a:p>
            <a:pPr marL="0" indent="0">
              <a:buNone/>
            </a:pPr>
            <a:r>
              <a:rPr lang="en-CA" sz="2000" dirty="0">
                <a:latin typeface="Cambria" panose="02040503050406030204" pitchFamily="18" charset="0"/>
              </a:rPr>
              <a:t>	The purpose of the project is for a chain restaurant that would like to open a new branch in each city and tries to search to find the best location and a customized menu for each location. </a:t>
            </a:r>
          </a:p>
          <a:p>
            <a:pPr marL="0" indent="0">
              <a:buNone/>
            </a:pPr>
            <a:r>
              <a:rPr lang="en-CA" sz="2000" dirty="0">
                <a:latin typeface="Cambria" panose="02040503050406030204" pitchFamily="18" charset="0"/>
              </a:rPr>
              <a:t>	The restaurant considers 2 factors to decide about the location and the menu as follow:</a:t>
            </a:r>
          </a:p>
          <a:p>
            <a:pPr marL="0" indent="0">
              <a:buNone/>
            </a:pPr>
            <a:endParaRPr lang="en-CA" sz="2000" dirty="0">
              <a:latin typeface="Cambria" panose="02040503050406030204" pitchFamily="18" charset="0"/>
            </a:endParaRPr>
          </a:p>
          <a:p>
            <a:r>
              <a:rPr lang="en-CA" sz="2000" dirty="0">
                <a:latin typeface="Cambria" panose="02040503050406030204" pitchFamily="18" charset="0"/>
              </a:rPr>
              <a:t>The location should be in a popular neighborhood that can attract visitors. </a:t>
            </a:r>
          </a:p>
          <a:p>
            <a:r>
              <a:rPr lang="en-CA" sz="2000" dirty="0">
                <a:latin typeface="Cambria" panose="02040503050406030204" pitchFamily="18" charset="0"/>
              </a:rPr>
              <a:t>The menu for each location should includes foods that are less offered by other restaurants in the that neighborhood. </a:t>
            </a:r>
          </a:p>
          <a:p>
            <a:endParaRPr lang="en-US" dirty="0"/>
          </a:p>
        </p:txBody>
      </p:sp>
    </p:spTree>
    <p:extLst>
      <p:ext uri="{BB962C8B-B14F-4D97-AF65-F5344CB8AC3E}">
        <p14:creationId xmlns:p14="http://schemas.microsoft.com/office/powerpoint/2010/main" val="228855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9C26-C072-8B4F-B247-E71CAC6A22D6}"/>
              </a:ext>
            </a:extLst>
          </p:cNvPr>
          <p:cNvSpPr>
            <a:spLocks noGrp="1"/>
          </p:cNvSpPr>
          <p:nvPr>
            <p:ph type="title"/>
          </p:nvPr>
        </p:nvSpPr>
        <p:spPr>
          <a:xfrm>
            <a:off x="320720" y="1160062"/>
            <a:ext cx="8229600" cy="731837"/>
          </a:xfrm>
        </p:spPr>
        <p:txBody>
          <a:bodyPr/>
          <a:lstStyle/>
          <a:p>
            <a:r>
              <a:rPr lang="en-CA" sz="3200" b="1" dirty="0"/>
              <a:t>Data</a:t>
            </a:r>
            <a:br>
              <a:rPr lang="en-CA" sz="3200" b="1" dirty="0"/>
            </a:br>
            <a:endParaRPr lang="en-US" sz="3200" dirty="0"/>
          </a:p>
        </p:txBody>
      </p:sp>
      <p:sp>
        <p:nvSpPr>
          <p:cNvPr id="3" name="Content Placeholder 2">
            <a:extLst>
              <a:ext uri="{FF2B5EF4-FFF2-40B4-BE49-F238E27FC236}">
                <a16:creationId xmlns:a16="http://schemas.microsoft.com/office/drawing/2014/main" id="{C9543454-734A-2D4B-AE48-A7C9F49E2E63}"/>
              </a:ext>
            </a:extLst>
          </p:cNvPr>
          <p:cNvSpPr>
            <a:spLocks noGrp="1"/>
          </p:cNvSpPr>
          <p:nvPr>
            <p:ph idx="1"/>
          </p:nvPr>
        </p:nvSpPr>
        <p:spPr>
          <a:xfrm>
            <a:off x="388960" y="1465408"/>
            <a:ext cx="8366080" cy="4525963"/>
          </a:xfrm>
        </p:spPr>
        <p:txBody>
          <a:bodyPr>
            <a:normAutofit/>
          </a:bodyPr>
          <a:lstStyle/>
          <a:p>
            <a:pPr marL="0" indent="0">
              <a:buNone/>
            </a:pPr>
            <a:r>
              <a:rPr lang="en-CA" sz="2000" dirty="0"/>
              <a:t>Following data sources will be needed to extract/generate the required information:</a:t>
            </a:r>
          </a:p>
          <a:p>
            <a:endParaRPr lang="en-CA" sz="2000" dirty="0"/>
          </a:p>
          <a:p>
            <a:r>
              <a:rPr lang="en-CA" sz="2000" dirty="0"/>
              <a:t>centers of candidate areas will be generated algorithmically and approximate addresses of centers of those areas will be obtained using Wikipedia</a:t>
            </a:r>
          </a:p>
          <a:p>
            <a:r>
              <a:rPr lang="en-CA" sz="2000" dirty="0"/>
              <a:t>number of restaurants and their type and location in every neighborhood will be obtained using Foursquare API</a:t>
            </a:r>
          </a:p>
          <a:p>
            <a:r>
              <a:rPr lang="en-CA" sz="2000" dirty="0"/>
              <a:t>Coordinate of Vancouver and its neighborhoods will be obtained using ‘the government of British </a:t>
            </a:r>
            <a:r>
              <a:rPr lang="en-CA" sz="2000" dirty="0" err="1"/>
              <a:t>Columbi's</a:t>
            </a:r>
            <a:r>
              <a:rPr lang="en-CA" sz="2000" dirty="0"/>
              <a:t> BC Address Geocoder website’</a:t>
            </a:r>
            <a:r>
              <a:rPr lang="en-CA" b="1" dirty="0"/>
              <a:t>. </a:t>
            </a:r>
          </a:p>
        </p:txBody>
      </p:sp>
    </p:spTree>
    <p:extLst>
      <p:ext uri="{BB962C8B-B14F-4D97-AF65-F5344CB8AC3E}">
        <p14:creationId xmlns:p14="http://schemas.microsoft.com/office/powerpoint/2010/main" val="148939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4364-91A2-2244-AD1D-060D614311E8}"/>
              </a:ext>
            </a:extLst>
          </p:cNvPr>
          <p:cNvSpPr>
            <a:spLocks noGrp="1"/>
          </p:cNvSpPr>
          <p:nvPr>
            <p:ph type="title"/>
          </p:nvPr>
        </p:nvSpPr>
        <p:spPr>
          <a:xfrm>
            <a:off x="348016" y="54592"/>
            <a:ext cx="8229600" cy="1269242"/>
          </a:xfrm>
        </p:spPr>
        <p:txBody>
          <a:bodyPr/>
          <a:lstStyle/>
          <a:p>
            <a:r>
              <a:rPr lang="en-CA" sz="3200" b="1" dirty="0"/>
              <a:t>Methodology</a:t>
            </a:r>
            <a:endParaRPr lang="en-US" sz="3200" dirty="0"/>
          </a:p>
        </p:txBody>
      </p:sp>
      <p:sp>
        <p:nvSpPr>
          <p:cNvPr id="3" name="Content Placeholder 2">
            <a:extLst>
              <a:ext uri="{FF2B5EF4-FFF2-40B4-BE49-F238E27FC236}">
                <a16:creationId xmlns:a16="http://schemas.microsoft.com/office/drawing/2014/main" id="{89025E86-9AD6-874D-9106-D009D63CF045}"/>
              </a:ext>
            </a:extLst>
          </p:cNvPr>
          <p:cNvSpPr>
            <a:spLocks noGrp="1"/>
          </p:cNvSpPr>
          <p:nvPr>
            <p:ph idx="1"/>
          </p:nvPr>
        </p:nvSpPr>
        <p:spPr>
          <a:xfrm>
            <a:off x="388960" y="1589101"/>
            <a:ext cx="8229600" cy="4525963"/>
          </a:xfrm>
        </p:spPr>
        <p:txBody>
          <a:bodyPr>
            <a:normAutofit/>
          </a:bodyPr>
          <a:lstStyle/>
          <a:p>
            <a:pPr marL="0" indent="0">
              <a:buNone/>
            </a:pPr>
            <a:r>
              <a:rPr lang="en-CA" sz="2000" dirty="0"/>
              <a:t>Based on definition of our problem, factors that will influence our decision are:</a:t>
            </a:r>
          </a:p>
          <a:p>
            <a:pPr marL="0" indent="0">
              <a:buNone/>
            </a:pPr>
            <a:r>
              <a:rPr lang="en-CA" sz="2000" dirty="0"/>
              <a:t>1- Location: </a:t>
            </a:r>
          </a:p>
          <a:p>
            <a:r>
              <a:rPr lang="en-CA" sz="2000" dirty="0"/>
              <a:t>Number of existing restaurants and other public venues such as parks, beaches, museums in the neighborhood. </a:t>
            </a:r>
          </a:p>
          <a:p>
            <a:r>
              <a:rPr lang="en-CA" sz="2000" dirty="0"/>
              <a:t>Distance of neighborhood from city center. </a:t>
            </a:r>
          </a:p>
          <a:p>
            <a:pPr marL="0" indent="0">
              <a:buNone/>
            </a:pPr>
            <a:r>
              <a:rPr lang="en-CA" sz="2000" dirty="0"/>
              <a:t>2- The menu:</a:t>
            </a:r>
          </a:p>
          <a:p>
            <a:r>
              <a:rPr lang="en-CA" sz="2000" dirty="0"/>
              <a:t>The dishes that are less offered by the restaurants in that neighborhood</a:t>
            </a:r>
            <a:r>
              <a:rPr lang="en-CA" b="1" dirty="0"/>
              <a:t>. </a:t>
            </a:r>
          </a:p>
        </p:txBody>
      </p:sp>
    </p:spTree>
    <p:extLst>
      <p:ext uri="{BB962C8B-B14F-4D97-AF65-F5344CB8AC3E}">
        <p14:creationId xmlns:p14="http://schemas.microsoft.com/office/powerpoint/2010/main" val="932785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9A86B0-4D9A-DA43-9480-B7A72D4F0D73}"/>
              </a:ext>
            </a:extLst>
          </p:cNvPr>
          <p:cNvSpPr>
            <a:spLocks noGrp="1"/>
          </p:cNvSpPr>
          <p:nvPr>
            <p:ph idx="1"/>
          </p:nvPr>
        </p:nvSpPr>
        <p:spPr>
          <a:xfrm>
            <a:off x="457200" y="1136174"/>
            <a:ext cx="8229600" cy="4525963"/>
          </a:xfrm>
        </p:spPr>
        <p:txBody>
          <a:bodyPr>
            <a:normAutofit lnSpcReduction="10000"/>
          </a:bodyPr>
          <a:lstStyle/>
          <a:p>
            <a:r>
              <a:rPr lang="en-CA" sz="2000" dirty="0">
                <a:latin typeface="Cambria" panose="02040503050406030204" pitchFamily="18" charset="0"/>
              </a:rPr>
              <a:t>Data from Wikipedia containing the borough, neighborhoods, and the associated postal codes is collected and converted to a pandas </a:t>
            </a:r>
            <a:r>
              <a:rPr lang="en-CA" sz="2000" dirty="0" err="1">
                <a:latin typeface="Cambria" panose="02040503050406030204" pitchFamily="18" charset="0"/>
              </a:rPr>
              <a:t>dataframe</a:t>
            </a:r>
            <a:r>
              <a:rPr lang="en-CA" sz="2000" dirty="0">
                <a:latin typeface="Cambria" panose="02040503050406030204" pitchFamily="18" charset="0"/>
              </a:rPr>
              <a:t>. </a:t>
            </a:r>
          </a:p>
          <a:p>
            <a:pPr marL="0" indent="0">
              <a:buNone/>
            </a:pPr>
            <a:endParaRPr lang="en-CA" sz="2000" dirty="0">
              <a:latin typeface="Cambria" panose="02040503050406030204" pitchFamily="18" charset="0"/>
            </a:endParaRPr>
          </a:p>
          <a:p>
            <a:pPr marL="0" indent="0">
              <a:buNone/>
            </a:pPr>
            <a:endParaRPr lang="en-CA" sz="2000" dirty="0">
              <a:latin typeface="Cambria" panose="02040503050406030204" pitchFamily="18" charset="0"/>
            </a:endParaRPr>
          </a:p>
          <a:p>
            <a:r>
              <a:rPr lang="en-CA" sz="2000" dirty="0">
                <a:latin typeface="Cambria" panose="02040503050406030204" pitchFamily="18" charset="0"/>
              </a:rPr>
              <a:t>Data including Vancouver borough, postal codes, and their corresponding geographical information is obtained from the government of BC address Geocoder website and converted to a pandas </a:t>
            </a:r>
            <a:r>
              <a:rPr lang="en-CA" sz="2000" dirty="0" err="1">
                <a:latin typeface="Cambria" panose="02040503050406030204" pitchFamily="18" charset="0"/>
              </a:rPr>
              <a:t>dataframe</a:t>
            </a:r>
            <a:r>
              <a:rPr lang="en-CA" sz="2000" dirty="0">
                <a:latin typeface="Cambria" panose="02040503050406030204" pitchFamily="18" charset="0"/>
              </a:rPr>
              <a:t>. I renamed some columns and re-</a:t>
            </a:r>
            <a:r>
              <a:rPr lang="en-CA" sz="2000" dirty="0" err="1">
                <a:latin typeface="Cambria" panose="02040503050406030204" pitchFamily="18" charset="0"/>
              </a:rPr>
              <a:t>indexd</a:t>
            </a:r>
            <a:r>
              <a:rPr lang="en-CA" sz="2000" dirty="0">
                <a:latin typeface="Cambria" panose="02040503050406030204" pitchFamily="18" charset="0"/>
              </a:rPr>
              <a:t> the </a:t>
            </a:r>
            <a:r>
              <a:rPr lang="en-CA" sz="2000" dirty="0" err="1">
                <a:latin typeface="Cambria" panose="02040503050406030204" pitchFamily="18" charset="0"/>
              </a:rPr>
              <a:t>dataframe</a:t>
            </a:r>
            <a:r>
              <a:rPr lang="en-CA" sz="2000" dirty="0">
                <a:latin typeface="Cambria" panose="02040503050406030204" pitchFamily="18" charset="0"/>
              </a:rPr>
              <a:t>.</a:t>
            </a:r>
          </a:p>
          <a:p>
            <a:endParaRPr lang="en-US" sz="2000" dirty="0">
              <a:latin typeface="Cambria" panose="02040503050406030204" pitchFamily="18" charset="0"/>
            </a:endParaRPr>
          </a:p>
          <a:p>
            <a:r>
              <a:rPr lang="en-CA" sz="2000" dirty="0">
                <a:latin typeface="Cambria" panose="02040503050406030204" pitchFamily="18" charset="0"/>
              </a:rPr>
              <a:t>I used </a:t>
            </a:r>
            <a:r>
              <a:rPr lang="en-CA" sz="2000" dirty="0" err="1">
                <a:latin typeface="Cambria" panose="02040503050406030204" pitchFamily="18" charset="0"/>
              </a:rPr>
              <a:t>FourSquare</a:t>
            </a:r>
            <a:r>
              <a:rPr lang="en-CA" sz="2000" dirty="0">
                <a:latin typeface="Cambria" panose="02040503050406030204" pitchFamily="18" charset="0"/>
              </a:rPr>
              <a:t> to get 100 venues in Vancouver , then explored and clustered the neighborhoods in Vancouver and  visualized the  neighborhoods and how they clustered together. </a:t>
            </a:r>
          </a:p>
          <a:p>
            <a:endParaRPr lang="en-CA" sz="2000" dirty="0">
              <a:latin typeface="Cambria" panose="02040503050406030204" pitchFamily="18" charset="0"/>
            </a:endParaRPr>
          </a:p>
        </p:txBody>
      </p:sp>
    </p:spTree>
    <p:extLst>
      <p:ext uri="{BB962C8B-B14F-4D97-AF65-F5344CB8AC3E}">
        <p14:creationId xmlns:p14="http://schemas.microsoft.com/office/powerpoint/2010/main" val="212939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BAD34-4591-2640-B360-9CEFE6492AAE}"/>
              </a:ext>
            </a:extLst>
          </p:cNvPr>
          <p:cNvSpPr>
            <a:spLocks noGrp="1"/>
          </p:cNvSpPr>
          <p:nvPr>
            <p:ph idx="1"/>
          </p:nvPr>
        </p:nvSpPr>
        <p:spPr/>
        <p:txBody>
          <a:bodyPr/>
          <a:lstStyle/>
          <a:p>
            <a:pPr marL="0" indent="0">
              <a:buNone/>
            </a:pPr>
            <a:r>
              <a:rPr lang="en-CA" sz="2000" dirty="0">
                <a:latin typeface="Cambria" panose="02040503050406030204" pitchFamily="18" charset="0"/>
              </a:rPr>
              <a:t>The top 3 neighborhoods with the largest number of venues are:</a:t>
            </a:r>
          </a:p>
          <a:p>
            <a:pPr marL="0" indent="0">
              <a:buNone/>
            </a:pPr>
            <a:endParaRPr lang="en-CA" sz="2000" dirty="0">
              <a:latin typeface="Cambria" panose="02040503050406030204" pitchFamily="18" charset="0"/>
            </a:endParaRPr>
          </a:p>
          <a:p>
            <a:r>
              <a:rPr lang="en-CA" sz="2000" dirty="0">
                <a:latin typeface="Cambria" panose="02040503050406030204" pitchFamily="18" charset="0"/>
              </a:rPr>
              <a:t>West Mount Pleasant, West Riley Park, Little Mountain </a:t>
            </a:r>
          </a:p>
          <a:p>
            <a:r>
              <a:rPr lang="en-CA" sz="2000" dirty="0">
                <a:latin typeface="Cambria" panose="02040503050406030204" pitchFamily="18" charset="0"/>
              </a:rPr>
              <a:t>North West Dunbar, Southlands, </a:t>
            </a:r>
            <a:r>
              <a:rPr lang="en-CA" sz="2000" dirty="0" err="1">
                <a:latin typeface="Cambria" panose="02040503050406030204" pitchFamily="18" charset="0"/>
              </a:rPr>
              <a:t>Chaldecutt</a:t>
            </a:r>
            <a:r>
              <a:rPr lang="en-CA" sz="2000" dirty="0">
                <a:latin typeface="Cambria" panose="02040503050406030204" pitchFamily="18" charset="0"/>
              </a:rPr>
              <a:t>, South University Endowment Lands</a:t>
            </a:r>
          </a:p>
          <a:p>
            <a:r>
              <a:rPr lang="en-CA" sz="2000" dirty="0">
                <a:latin typeface="Cambria" panose="02040503050406030204" pitchFamily="18" charset="0"/>
              </a:rPr>
              <a:t>SW Downtown</a:t>
            </a:r>
          </a:p>
          <a:p>
            <a:endParaRPr lang="en-US" dirty="0"/>
          </a:p>
        </p:txBody>
      </p:sp>
    </p:spTree>
    <p:extLst>
      <p:ext uri="{BB962C8B-B14F-4D97-AF65-F5344CB8AC3E}">
        <p14:creationId xmlns:p14="http://schemas.microsoft.com/office/powerpoint/2010/main" val="114386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cture containing text, map&#10;&#10;Description automatically generated">
            <a:extLst>
              <a:ext uri="{FF2B5EF4-FFF2-40B4-BE49-F238E27FC236}">
                <a16:creationId xmlns:a16="http://schemas.microsoft.com/office/drawing/2014/main" id="{EC71E939-E9C6-D04B-AF32-FC457D5117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6200" y="1299949"/>
            <a:ext cx="6227823" cy="4525963"/>
          </a:xfrm>
        </p:spPr>
      </p:pic>
      <p:sp>
        <p:nvSpPr>
          <p:cNvPr id="12" name="TextBox 11">
            <a:extLst>
              <a:ext uri="{FF2B5EF4-FFF2-40B4-BE49-F238E27FC236}">
                <a16:creationId xmlns:a16="http://schemas.microsoft.com/office/drawing/2014/main" id="{A70E32E7-00E7-0B48-ADC0-0297C6ACE93F}"/>
              </a:ext>
            </a:extLst>
          </p:cNvPr>
          <p:cNvSpPr txBox="1"/>
          <p:nvPr/>
        </p:nvSpPr>
        <p:spPr>
          <a:xfrm>
            <a:off x="955342" y="682388"/>
            <a:ext cx="6757363" cy="369332"/>
          </a:xfrm>
          <a:prstGeom prst="rect">
            <a:avLst/>
          </a:prstGeom>
          <a:noFill/>
        </p:spPr>
        <p:txBody>
          <a:bodyPr wrap="none" rtlCol="0">
            <a:spAutoFit/>
          </a:bodyPr>
          <a:lstStyle/>
          <a:p>
            <a:r>
              <a:rPr lang="en-US" dirty="0"/>
              <a:t>Map of Vancouver and different venues divided into 6 different cluster </a:t>
            </a:r>
          </a:p>
        </p:txBody>
      </p:sp>
    </p:spTree>
    <p:extLst>
      <p:ext uri="{BB962C8B-B14F-4D97-AF65-F5344CB8AC3E}">
        <p14:creationId xmlns:p14="http://schemas.microsoft.com/office/powerpoint/2010/main" val="55983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EFB0D8-51D5-E541-94E3-FDB866BBF6F2}"/>
              </a:ext>
            </a:extLst>
          </p:cNvPr>
          <p:cNvSpPr>
            <a:spLocks noGrp="1"/>
          </p:cNvSpPr>
          <p:nvPr>
            <p:ph idx="1"/>
          </p:nvPr>
        </p:nvSpPr>
        <p:spPr>
          <a:xfrm>
            <a:off x="457200" y="800100"/>
            <a:ext cx="8229600" cy="4525963"/>
          </a:xfrm>
        </p:spPr>
        <p:txBody>
          <a:bodyPr>
            <a:normAutofit fontScale="92500" lnSpcReduction="10000"/>
          </a:bodyPr>
          <a:lstStyle/>
          <a:p>
            <a:pPr marL="0" indent="0">
              <a:buNone/>
            </a:pPr>
            <a:r>
              <a:rPr lang="en-US" sz="2200" dirty="0">
                <a:latin typeface="Cambria" panose="02040503050406030204" pitchFamily="18" charset="0"/>
              </a:rPr>
              <a:t>I repeated the same process for the city of Toronto. </a:t>
            </a:r>
            <a:r>
              <a:rPr lang="en-CA" sz="2200" dirty="0">
                <a:latin typeface="Cambria" panose="02040503050406030204" pitchFamily="18" charset="0"/>
              </a:rPr>
              <a:t>The top 10 neighborhoods in Toronto with largest number of venues are:</a:t>
            </a:r>
          </a:p>
          <a:p>
            <a:pPr marL="0" indent="0">
              <a:buNone/>
            </a:pPr>
            <a:endParaRPr lang="en-CA" sz="2200" dirty="0">
              <a:latin typeface="Cambria" panose="02040503050406030204" pitchFamily="18" charset="0"/>
            </a:endParaRPr>
          </a:p>
          <a:p>
            <a:r>
              <a:rPr lang="en-CA" sz="2200" dirty="0">
                <a:latin typeface="Cambria" panose="02040503050406030204" pitchFamily="18" charset="0"/>
              </a:rPr>
              <a:t>First Canadian Place</a:t>
            </a:r>
          </a:p>
          <a:p>
            <a:r>
              <a:rPr lang="en-CA" sz="2200" dirty="0">
                <a:latin typeface="Cambria" panose="02040503050406030204" pitchFamily="18" charset="0"/>
              </a:rPr>
              <a:t>Harbourfront East, Union Station, Toronto Islands</a:t>
            </a:r>
          </a:p>
          <a:p>
            <a:r>
              <a:rPr lang="en-CA" sz="2200" dirty="0">
                <a:latin typeface="Cambria" panose="02040503050406030204" pitchFamily="18" charset="0"/>
              </a:rPr>
              <a:t>Garden District, Ryerson</a:t>
            </a:r>
          </a:p>
          <a:p>
            <a:r>
              <a:rPr lang="en-CA" sz="2200" dirty="0">
                <a:latin typeface="Cambria" panose="02040503050406030204" pitchFamily="18" charset="0"/>
              </a:rPr>
              <a:t>Toronto Dominion Center, Design Exchange</a:t>
            </a:r>
          </a:p>
          <a:p>
            <a:r>
              <a:rPr lang="en-CA" sz="2200" dirty="0">
                <a:latin typeface="Cambria" panose="02040503050406030204" pitchFamily="18" charset="0"/>
              </a:rPr>
              <a:t>Commerce Court, Victoria Hotel</a:t>
            </a:r>
          </a:p>
          <a:p>
            <a:r>
              <a:rPr lang="en-CA" sz="2200" dirty="0" err="1">
                <a:latin typeface="Cambria" panose="02040503050406030204" pitchFamily="18" charset="0"/>
              </a:rPr>
              <a:t>Stn</a:t>
            </a:r>
            <a:r>
              <a:rPr lang="en-CA" sz="2200" dirty="0">
                <a:latin typeface="Cambria" panose="02040503050406030204" pitchFamily="18" charset="0"/>
              </a:rPr>
              <a:t> A P0 Boxes</a:t>
            </a:r>
          </a:p>
          <a:p>
            <a:r>
              <a:rPr lang="en-CA" sz="2200" dirty="0">
                <a:latin typeface="Cambria" panose="02040503050406030204" pitchFamily="18" charset="0"/>
              </a:rPr>
              <a:t>Richmond, Adelaide, King</a:t>
            </a:r>
          </a:p>
          <a:p>
            <a:r>
              <a:rPr lang="en-CA" sz="2200" dirty="0">
                <a:latin typeface="Cambria" panose="02040503050406030204" pitchFamily="18" charset="0"/>
              </a:rPr>
              <a:t>Church and Wellesley</a:t>
            </a:r>
          </a:p>
          <a:p>
            <a:r>
              <a:rPr lang="en-CA" sz="2200" dirty="0">
                <a:latin typeface="Cambria" panose="02040503050406030204" pitchFamily="18" charset="0"/>
              </a:rPr>
              <a:t>St. James Town</a:t>
            </a:r>
          </a:p>
          <a:p>
            <a:r>
              <a:rPr lang="en-CA" sz="2200" dirty="0">
                <a:latin typeface="Cambria" panose="02040503050406030204" pitchFamily="18" charset="0"/>
              </a:rPr>
              <a:t>Central Bay Street</a:t>
            </a:r>
          </a:p>
          <a:p>
            <a:pPr marL="0" indent="0">
              <a:buNone/>
            </a:pPr>
            <a:endParaRPr lang="en-CA" dirty="0">
              <a:latin typeface="Cambria" panose="02040503050406030204" pitchFamily="18" charset="0"/>
            </a:endParaRPr>
          </a:p>
          <a:p>
            <a:pPr marL="0" indent="0">
              <a:buNone/>
            </a:pPr>
            <a:endParaRPr lang="en-US" dirty="0"/>
          </a:p>
        </p:txBody>
      </p:sp>
    </p:spTree>
    <p:extLst>
      <p:ext uri="{BB962C8B-B14F-4D97-AF65-F5344CB8AC3E}">
        <p14:creationId xmlns:p14="http://schemas.microsoft.com/office/powerpoint/2010/main" val="1942102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152</TotalTime>
  <Words>908</Words>
  <Application>Microsoft Macintosh PowerPoint</Application>
  <PresentationFormat>On-screen Show (4:3)</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vt:lpstr>
      <vt:lpstr>Century Gothic</vt:lpstr>
      <vt:lpstr>Courier New</vt:lpstr>
      <vt:lpstr>Times New Roman</vt:lpstr>
      <vt:lpstr>Default Theme</vt:lpstr>
      <vt:lpstr>The Battle of Neighborhoods </vt:lpstr>
      <vt:lpstr>PowerPoint Presentation</vt:lpstr>
      <vt:lpstr> Business Problem</vt:lpstr>
      <vt:lpstr>Data </vt:lpstr>
      <vt:lpstr>Methodology</vt:lpstr>
      <vt:lpstr>PowerPoint Presentation</vt:lpstr>
      <vt:lpstr>PowerPoint Presentation</vt:lpstr>
      <vt:lpstr>PowerPoint Presentation</vt:lpstr>
      <vt:lpstr>PowerPoint Presentation</vt:lpstr>
      <vt:lpstr>PowerPoint Presentation</vt:lpstr>
      <vt:lpstr>Discussion </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dc:title>
  <dc:creator>Pierayeh Vahdani</dc:creator>
  <cp:lastModifiedBy>Pierayeh Vahdani</cp:lastModifiedBy>
  <cp:revision>8</cp:revision>
  <dcterms:created xsi:type="dcterms:W3CDTF">2020-06-19T03:41:47Z</dcterms:created>
  <dcterms:modified xsi:type="dcterms:W3CDTF">2020-06-19T06:14:00Z</dcterms:modified>
</cp:coreProperties>
</file>