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0"/>
  </p:notesMasterIdLst>
  <p:sldIdLst>
    <p:sldId id="256" r:id="rId2"/>
    <p:sldId id="258" r:id="rId3"/>
    <p:sldId id="259" r:id="rId4"/>
    <p:sldId id="273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71" r:id="rId15"/>
    <p:sldId id="270" r:id="rId16"/>
    <p:sldId id="274" r:id="rId17"/>
    <p:sldId id="276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335" autoAdjust="0"/>
  </p:normalViewPr>
  <p:slideViewPr>
    <p:cSldViewPr snapToGrid="0">
      <p:cViewPr>
        <p:scale>
          <a:sx n="78" d="100"/>
          <a:sy n="78" d="100"/>
        </p:scale>
        <p:origin x="254" y="16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A0E94-5B0D-4E22-9CBF-1F44405BA517}" type="datetimeFigureOut">
              <a:rPr lang="sk-SK" smtClean="0"/>
              <a:t>24. 5. 2024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A3692-5C34-44EC-AB3A-42523442F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2010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A3692-5C34-44EC-AB3A-42523442FE8C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3579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029C-FD38-41C8-8DA1-AE14E7094E37}" type="datetime1">
              <a:rPr lang="sk-SK" smtClean="0"/>
              <a:t>24. 5. 2024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256B3D9-5B11-410C-9C4C-8D51D662DD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321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57F0-FDF1-42A5-AB3F-8FE22248162F}" type="datetime1">
              <a:rPr lang="sk-SK" smtClean="0"/>
              <a:t>24. 5. 2024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56B3D9-5B11-410C-9C4C-8D51D662DD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897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5997-F274-4234-888B-627F16230DF2}" type="datetime1">
              <a:rPr lang="sk-SK" smtClean="0"/>
              <a:t>24. 5. 2024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56B3D9-5B11-410C-9C4C-8D51D662DDBB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3435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5CCC-207F-4C33-B8B3-0B56A565B978}" type="datetime1">
              <a:rPr lang="sk-SK" smtClean="0"/>
              <a:t>24. 5. 2024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56B3D9-5B11-410C-9C4C-8D51D662DD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03561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3E73-B932-456B-AE70-885EB6C4406E}" type="datetime1">
              <a:rPr lang="sk-SK" smtClean="0"/>
              <a:t>24. 5. 2024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56B3D9-5B11-410C-9C4C-8D51D662DDBB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2476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1E9-1E67-47A1-91AB-1B22D41A69E7}" type="datetime1">
              <a:rPr lang="sk-SK" smtClean="0"/>
              <a:t>24. 5. 2024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56B3D9-5B11-410C-9C4C-8D51D662DD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5595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7104-8B75-4CE2-95D9-BE8CB6B397CD}" type="datetime1">
              <a:rPr lang="sk-SK" smtClean="0"/>
              <a:t>24. 5. 2024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3D9-5B11-410C-9C4C-8D51D662DD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40717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01C6-13A5-41A8-85E8-1D90D10DB956}" type="datetime1">
              <a:rPr lang="sk-SK" smtClean="0"/>
              <a:t>24. 5. 2024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3D9-5B11-410C-9C4C-8D51D662DD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43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9986-E410-4E54-B65C-B573A2EBFF16}" type="datetime1">
              <a:rPr lang="sk-SK" smtClean="0"/>
              <a:t>24. 5. 2024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3D9-5B11-410C-9C4C-8D51D662DD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86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E9DC-5A0A-4079-84B9-9C3F32097B4B}" type="datetime1">
              <a:rPr lang="sk-SK" smtClean="0"/>
              <a:t>24. 5. 2024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56B3D9-5B11-410C-9C4C-8D51D662DD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535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70F9-753F-425B-9F6D-A5606F2DA3E0}" type="datetime1">
              <a:rPr lang="sk-SK" smtClean="0"/>
              <a:t>24. 5. 2024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256B3D9-5B11-410C-9C4C-8D51D662DD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985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9C25-B6B6-4B76-BA3A-E8FBF20C40DF}" type="datetime1">
              <a:rPr lang="sk-SK" smtClean="0"/>
              <a:t>24. 5. 2024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256B3D9-5B11-410C-9C4C-8D51D662DD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467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5534-3ED7-49BB-9C3D-528A0A0BCC38}" type="datetime1">
              <a:rPr lang="sk-SK" smtClean="0"/>
              <a:t>24. 5. 2024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3D9-5B11-410C-9C4C-8D51D662DD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5653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8BCD-FB18-4F75-9999-BBE120DB1152}" type="datetime1">
              <a:rPr lang="sk-SK" smtClean="0"/>
              <a:t>24. 5. 2024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3D9-5B11-410C-9C4C-8D51D662DD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508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74F2-FD0F-42CB-A239-396015F085DC}" type="datetime1">
              <a:rPr lang="sk-SK" smtClean="0"/>
              <a:t>24. 5. 2024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3D9-5B11-410C-9C4C-8D51D662DD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210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0751-C1CB-45EC-B978-E47E996EE5BE}" type="datetime1">
              <a:rPr lang="sk-SK" smtClean="0"/>
              <a:t>24. 5. 2024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56B3D9-5B11-410C-9C4C-8D51D662DD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015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4756A-5263-4091-A985-FB77CEA08742}" type="datetime1">
              <a:rPr lang="sk-SK" smtClean="0"/>
              <a:t>24. 5. 2024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256B3D9-5B11-410C-9C4C-8D51D662DD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068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876422" y="1170139"/>
            <a:ext cx="8791575" cy="655783"/>
          </a:xfrm>
        </p:spPr>
        <p:txBody>
          <a:bodyPr>
            <a:noAutofit/>
          </a:bodyPr>
          <a:lstStyle/>
          <a:p>
            <a:pPr algn="ctr"/>
            <a:r>
              <a:rPr lang="sk-SK" sz="4000" b="1" dirty="0" smtClean="0"/>
              <a:t>Hodnotenie rizika misie </a:t>
            </a:r>
            <a:r>
              <a:rPr lang="sk-SK" sz="4000" b="1" dirty="0" err="1" smtClean="0"/>
              <a:t>dronov</a:t>
            </a:r>
            <a:endParaRPr lang="sk-SK" sz="40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4265647" y="1825922"/>
            <a:ext cx="4013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(bakalárska práca)</a:t>
            </a:r>
            <a:endParaRPr lang="sk-SK" sz="3200" dirty="0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3D9-5B11-410C-9C4C-8D51D662DDBB}" type="slidenum">
              <a:rPr lang="sk-SK" smtClean="0"/>
              <a:t>1</a:t>
            </a:fld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2968052" y="4204270"/>
            <a:ext cx="76999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000" dirty="0" smtClean="0"/>
              <a:t>Autor:				Erik Mešina</a:t>
            </a:r>
          </a:p>
          <a:p>
            <a:pPr>
              <a:lnSpc>
                <a:spcPct val="150000"/>
              </a:lnSpc>
            </a:pPr>
            <a:r>
              <a:rPr lang="sk-SK" sz="2000" dirty="0" smtClean="0"/>
              <a:t>Vedúci práce:		prof</a:t>
            </a:r>
            <a:r>
              <a:rPr lang="sk-SK" sz="2000" dirty="0"/>
              <a:t>. Ing. Elena </a:t>
            </a:r>
            <a:r>
              <a:rPr lang="sk-SK" sz="2000" dirty="0" err="1"/>
              <a:t>Zaitseva</a:t>
            </a:r>
            <a:r>
              <a:rPr lang="sk-SK" sz="2000" dirty="0"/>
              <a:t>, PhD</a:t>
            </a:r>
            <a:r>
              <a:rPr lang="sk-SK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74996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3. </a:t>
            </a:r>
            <a:r>
              <a:rPr lang="sk-SK" b="1" dirty="0"/>
              <a:t>Implementácia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sk-SK" sz="2000" dirty="0" err="1" smtClean="0"/>
              <a:t>Frontend</a:t>
            </a:r>
            <a:r>
              <a:rPr lang="sk-SK" sz="2000" dirty="0" smtClean="0"/>
              <a:t> – </a:t>
            </a:r>
            <a:r>
              <a:rPr lang="sk-SK" sz="2000" dirty="0" err="1"/>
              <a:t>Framework</a:t>
            </a:r>
            <a:r>
              <a:rPr lang="sk-SK" sz="2000" dirty="0"/>
              <a:t> </a:t>
            </a:r>
            <a:r>
              <a:rPr lang="sk-SK" sz="2000" dirty="0" err="1" smtClean="0"/>
              <a:t>Bootstrap</a:t>
            </a:r>
            <a:endParaRPr lang="sk-SK" sz="2000" dirty="0" smtClean="0"/>
          </a:p>
          <a:p>
            <a:pPr>
              <a:lnSpc>
                <a:spcPct val="200000"/>
              </a:lnSpc>
            </a:pPr>
            <a:r>
              <a:rPr lang="sk-SK" sz="2000" dirty="0" err="1" smtClean="0"/>
              <a:t>Backend</a:t>
            </a:r>
            <a:r>
              <a:rPr lang="sk-SK" sz="2000" dirty="0" smtClean="0"/>
              <a:t> – </a:t>
            </a:r>
            <a:r>
              <a:rPr lang="sk-SK" sz="2000" dirty="0" err="1"/>
              <a:t>Framework</a:t>
            </a:r>
            <a:r>
              <a:rPr lang="sk-SK" sz="2000" dirty="0"/>
              <a:t> </a:t>
            </a:r>
            <a:r>
              <a:rPr lang="sk-SK" sz="2000" dirty="0" err="1" smtClean="0"/>
              <a:t>Vaííčko</a:t>
            </a:r>
            <a:r>
              <a:rPr lang="sk-SK" sz="2000" dirty="0" smtClean="0"/>
              <a:t>,</a:t>
            </a:r>
            <a:r>
              <a:rPr lang="sk-SK" sz="2000" dirty="0" smtClean="0"/>
              <a:t> </a:t>
            </a:r>
            <a:r>
              <a:rPr lang="sk-SK" sz="2000" dirty="0" err="1" smtClean="0"/>
              <a:t>Docker</a:t>
            </a:r>
            <a:endParaRPr lang="sk-SK" sz="2000" dirty="0" smtClean="0"/>
          </a:p>
        </p:txBody>
      </p:sp>
      <p:pic>
        <p:nvPicPr>
          <p:cNvPr id="1026" name="Picture 2" descr="b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2" t="20279" r="13245" b="20856"/>
          <a:stretch>
            <a:fillRect/>
          </a:stretch>
        </p:blipFill>
        <p:spPr bwMode="auto">
          <a:xfrm rot="21303829">
            <a:off x="8728729" y="1567266"/>
            <a:ext cx="2244541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vaiick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1228">
            <a:off x="3018491" y="4002061"/>
            <a:ext cx="2232635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ff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2839">
            <a:off x="6874154" y="4552149"/>
            <a:ext cx="2244541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3D9-5B11-410C-9C4C-8D51D662DDBB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64032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4. Testovanie </a:t>
            </a:r>
            <a:r>
              <a:rPr lang="sk-SK" b="1" dirty="0"/>
              <a:t>a vyhodnotenie</a:t>
            </a:r>
            <a:br>
              <a:rPr lang="sk-SK" b="1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sk-SK" sz="2000" dirty="0" smtClean="0"/>
              <a:t>Autentifikácia</a:t>
            </a:r>
          </a:p>
          <a:p>
            <a:pPr>
              <a:lnSpc>
                <a:spcPct val="200000"/>
              </a:lnSpc>
            </a:pPr>
            <a:r>
              <a:rPr lang="sk-SK" sz="2000" dirty="0" smtClean="0"/>
              <a:t>Autorizácia</a:t>
            </a:r>
          </a:p>
          <a:p>
            <a:pPr>
              <a:lnSpc>
                <a:spcPct val="200000"/>
              </a:lnSpc>
            </a:pPr>
            <a:r>
              <a:rPr lang="sk-SK" sz="2000" dirty="0" smtClean="0"/>
              <a:t>SQL injekcie</a:t>
            </a:r>
          </a:p>
          <a:p>
            <a:pPr>
              <a:lnSpc>
                <a:spcPct val="200000"/>
              </a:lnSpc>
            </a:pPr>
            <a:r>
              <a:rPr lang="sk-SK" sz="2000" dirty="0" smtClean="0"/>
              <a:t>Robustnosť</a:t>
            </a:r>
            <a:endParaRPr lang="sk-SK" sz="2000" dirty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3D9-5B11-410C-9C4C-8D51D662DDBB}" type="slidenum">
              <a:rPr lang="sk-SK" smtClean="0"/>
              <a:t>11</a:t>
            </a:fld>
            <a:endParaRPr lang="sk-SK"/>
          </a:p>
        </p:txBody>
      </p:sp>
      <p:pic>
        <p:nvPicPr>
          <p:cNvPr id="8" name="Obrázok 7" descr="C:\Users\ipast\AppData\Local\Microsoft\Windows\INetCache\Content.Word\log_i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6" t="17055" r="15961" b="17348"/>
          <a:stretch>
            <a:fillRect/>
          </a:stretch>
        </p:blipFill>
        <p:spPr bwMode="auto">
          <a:xfrm>
            <a:off x="5347931" y="1476058"/>
            <a:ext cx="5652023" cy="43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" t="13618" r="2137" b="22269"/>
          <a:stretch/>
        </p:blipFill>
        <p:spPr>
          <a:xfrm>
            <a:off x="5347930" y="1476058"/>
            <a:ext cx="5652023" cy="43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2" t="14184" r="2686" b="10496"/>
          <a:stretch/>
        </p:blipFill>
        <p:spPr>
          <a:xfrm>
            <a:off x="5347929" y="1476058"/>
            <a:ext cx="5652024" cy="43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Obrázok 9" descr="C:\Users\ipast\AppData\Local\Microsoft\Windows\INetCache\Content.Word\drone_mission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" t="606" r="424" b="606"/>
          <a:stretch>
            <a:fillRect/>
          </a:stretch>
        </p:blipFill>
        <p:spPr bwMode="auto">
          <a:xfrm>
            <a:off x="5347928" y="1476058"/>
            <a:ext cx="5652025" cy="43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94796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Výsledky práce</a:t>
            </a:r>
            <a:endParaRPr lang="sk-SK" b="1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sk-SK" sz="2000" dirty="0" smtClean="0"/>
              <a:t>Vytvorenie aplikácie pre hodnotenie a analýzu rizika misií </a:t>
            </a:r>
            <a:r>
              <a:rPr lang="sk-SK" sz="2000" dirty="0" err="1" smtClean="0"/>
              <a:t>dronov</a:t>
            </a:r>
            <a:endParaRPr lang="sk-SK" sz="2000" dirty="0" smtClean="0"/>
          </a:p>
          <a:p>
            <a:pPr>
              <a:lnSpc>
                <a:spcPct val="200000"/>
              </a:lnSpc>
            </a:pPr>
            <a:r>
              <a:rPr lang="sk-SK" sz="2000" dirty="0" smtClean="0"/>
              <a:t>Robustné </a:t>
            </a:r>
            <a:r>
              <a:rPr lang="sk-SK" sz="2000" dirty="0"/>
              <a:t>a užívateľsky priateľské </a:t>
            </a:r>
            <a:r>
              <a:rPr lang="sk-SK" sz="2000" dirty="0" smtClean="0"/>
              <a:t>prostredie</a:t>
            </a:r>
          </a:p>
          <a:p>
            <a:pPr>
              <a:lnSpc>
                <a:spcPct val="200000"/>
              </a:lnSpc>
            </a:pPr>
            <a:r>
              <a:rPr lang="sk-SK" sz="2000" dirty="0" smtClean="0"/>
              <a:t>Bezpečnostné opatrenia</a:t>
            </a:r>
          </a:p>
          <a:p>
            <a:pPr>
              <a:lnSpc>
                <a:spcPct val="200000"/>
              </a:lnSpc>
            </a:pPr>
            <a:r>
              <a:rPr lang="sk-SK" sz="2000" dirty="0"/>
              <a:t>Efektívne plánovanie </a:t>
            </a:r>
            <a:r>
              <a:rPr lang="sk-SK" sz="2000" dirty="0" smtClean="0"/>
              <a:t>misií</a:t>
            </a:r>
          </a:p>
          <a:p>
            <a:pPr>
              <a:lnSpc>
                <a:spcPct val="200000"/>
              </a:lnSpc>
            </a:pPr>
            <a:r>
              <a:rPr lang="sk-SK" sz="2000" dirty="0" smtClean="0"/>
              <a:t>Flexibilný </a:t>
            </a:r>
            <a:r>
              <a:rPr lang="sk-SK" sz="2000" dirty="0"/>
              <a:t>dizajn a budúce rozšírenia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3D9-5B11-410C-9C4C-8D51D662DDBB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30312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jekt pre obsah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020" y="1331221"/>
            <a:ext cx="6669913" cy="5220000"/>
          </a:xfr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Ukážky aplikácie</a:t>
            </a:r>
            <a:endParaRPr lang="sk-SK" b="1" dirty="0"/>
          </a:p>
        </p:txBody>
      </p:sp>
      <p:pic>
        <p:nvPicPr>
          <p:cNvPr id="10" name="Obrázo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811" y="1331221"/>
            <a:ext cx="6669913" cy="5220000"/>
          </a:xfrm>
          <a:prstGeom prst="rect">
            <a:avLst/>
          </a:prstGeom>
        </p:spPr>
      </p:pic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3D9-5B11-410C-9C4C-8D51D662DDBB}" type="slidenum">
              <a:rPr lang="sk-SK" smtClean="0"/>
              <a:t>13</a:t>
            </a:fld>
            <a:endParaRPr lang="sk-SK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021" y="1331221"/>
            <a:ext cx="6691704" cy="5220000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812" y="1331221"/>
            <a:ext cx="6691702" cy="5220000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019" y="1331221"/>
            <a:ext cx="6729015" cy="5220000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018" y="1331221"/>
            <a:ext cx="6729015" cy="5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122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/>
              <a:t>Ďakujem za pozornosť</a:t>
            </a:r>
            <a:endParaRPr lang="sk-SK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2589211" y="4074695"/>
            <a:ext cx="8915399" cy="2080466"/>
          </a:xfrm>
        </p:spPr>
        <p:txBody>
          <a:bodyPr>
            <a:normAutofit/>
          </a:bodyPr>
          <a:lstStyle/>
          <a:p>
            <a:pPr algn="ctr"/>
            <a:r>
              <a:rPr lang="sk-SK" sz="2400" dirty="0"/>
              <a:t>Erik Mešina</a:t>
            </a:r>
          </a:p>
          <a:p>
            <a:pPr algn="ctr"/>
            <a:r>
              <a:rPr lang="sk-SK" sz="2400" dirty="0"/>
              <a:t>erik.mesina1@gmail.com</a:t>
            </a:r>
          </a:p>
          <a:p>
            <a:pPr algn="ctr"/>
            <a:r>
              <a:rPr lang="sk-SK" sz="2400" dirty="0"/>
              <a:t>Hodnotenie rizika misie </a:t>
            </a:r>
            <a:r>
              <a:rPr lang="sk-SK" sz="2400" dirty="0" err="1"/>
              <a:t>dronov</a:t>
            </a:r>
            <a:endParaRPr lang="sk-SK" sz="2400" dirty="0"/>
          </a:p>
          <a:p>
            <a:endParaRPr lang="sk-SK" sz="2400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3D9-5B11-410C-9C4C-8D51D662DDBB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45431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Odpovede</a:t>
            </a:r>
            <a:endParaRPr lang="sk-SK" b="1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3D9-5B11-410C-9C4C-8D51D662DDBB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10259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3D9-5B11-410C-9C4C-8D51D662DDBB}" type="slidenum">
              <a:rPr lang="sk-SK" smtClean="0"/>
              <a:t>16</a:t>
            </a:fld>
            <a:endParaRPr lang="sk-SK"/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b="1" dirty="0" smtClean="0"/>
              <a:t>Príklad (paralelný režim)</a:t>
            </a:r>
            <a:endParaRPr lang="sk-SK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ástupný objekt pre obsah 29"/>
              <p:cNvSpPr txBox="1">
                <a:spLocks/>
              </p:cNvSpPr>
              <p:nvPr/>
            </p:nvSpPr>
            <p:spPr>
              <a:xfrm>
                <a:off x="1750979" y="4476114"/>
                <a:ext cx="10441021" cy="21555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i="1" smtClean="0">
                            <a:latin typeface="Century Gothic (Text)"/>
                          </a:rPr>
                        </m:ctrlPr>
                      </m:sSubSupPr>
                      <m:e>
                        <m:r>
                          <a:rPr lang="en-GB" sz="2000" i="1">
                            <a:latin typeface="Century Gothic (Text)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000" i="1">
                            <a:latin typeface="Century Gothic (Text)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𝑚𝑖𝑠𝑠𝑖𝑜𝑛</m:t>
                        </m:r>
                      </m:sub>
                      <m:sup>
                        <m:r>
                          <a:rPr lang="en-GB" sz="2000" i="1">
                            <a:latin typeface="Century Gothic (Text)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2000" i="1">
                            <a:latin typeface="Century Gothic (Text)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GB" sz="2000" i="1">
                            <a:latin typeface="Century Gothic (Text)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GB" sz="2000" i="1">
                        <a:latin typeface="Century Gothic (Text)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i="1">
                        <a:latin typeface="Century Gothic (Text)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1−</m:t>
                    </m:r>
                    <m:sSubSup>
                      <m:sSubSupPr>
                        <m:ctrlPr>
                          <a:rPr lang="en-GB" sz="2000" i="1">
                            <a:latin typeface="Century Gothic (Text)"/>
                          </a:rPr>
                        </m:ctrlPr>
                      </m:sSubSupPr>
                      <m:e>
                        <m:r>
                          <a:rPr lang="en-GB" sz="2000" i="1">
                            <a:latin typeface="Century Gothic (Text)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000" i="1">
                            <a:latin typeface="Century Gothic (Text)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𝑚𝑖𝑠𝑠𝑖𝑜𝑛</m:t>
                        </m:r>
                      </m:sub>
                      <m:sup>
                        <m:d>
                          <m:dPr>
                            <m:ctrlPr>
                              <a:rPr lang="en-GB" sz="2000" i="1">
                                <a:latin typeface="Century Gothic (Text)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entury Gothic (Text)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d>
                      </m:sup>
                    </m:sSubSup>
                    <m:r>
                      <a:rPr lang="en-GB" sz="2000" i="1">
                        <a:latin typeface="Century Gothic (Text)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ctrlPr>
                          <a:rPr lang="en-GB" sz="2000" i="1">
                            <a:latin typeface="Century Gothic (Text)"/>
                          </a:rPr>
                        </m:ctrlPr>
                      </m:naryPr>
                      <m:sub>
                        <m:r>
                          <a:rPr lang="en-GB" sz="2000" i="1">
                            <a:latin typeface="Century Gothic (Text)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sz="2000" i="1">
                            <a:latin typeface="Century Gothic (Text)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000" i="1">
                            <a:latin typeface="Century Gothic (Text)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GB" sz="2000" i="1">
                                <a:latin typeface="Century Gothic (Text)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entury Gothic (Text)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2000" i="1">
                                <a:latin typeface="Century Gothic (Text)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GB" sz="2000" i="1">
                                <a:latin typeface="Century Gothic (Text)"/>
                              </a:rPr>
                              <m:t> </m:t>
                            </m:r>
                          </m:sub>
                        </m:sSub>
                        <m:r>
                          <a:rPr lang="en-GB" sz="2000" i="1">
                            <a:latin typeface="Century Gothic (Text)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</m:e>
                    </m:nary>
                    <m:sSub>
                      <m:sSubPr>
                        <m:ctrlPr>
                          <a:rPr lang="en-GB" sz="2000" i="1">
                            <a:latin typeface="Century Gothic (Text)"/>
                          </a:rPr>
                        </m:ctrlPr>
                      </m:sSubPr>
                      <m:e>
                        <m:r>
                          <a:rPr lang="en-GB" sz="2000" i="1">
                            <a:latin typeface="Century Gothic (Text)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000" i="1">
                            <a:latin typeface="Century Gothic (Text)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GB" sz="2000" i="1">
                            <a:latin typeface="Century Gothic (Text)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GB" sz="2000" dirty="0">
                    <a:latin typeface="Century Gothic (Text)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000" dirty="0">
                        <a:latin typeface="Century Gothic (Text)"/>
                        <a:sym typeface="Symbol" panose="05050102010706020507" pitchFamily="18" charset="2"/>
                      </a:rPr>
                      <m:t></m:t>
                    </m:r>
                  </m:oMath>
                </a14:m>
                <a:r>
                  <a:rPr lang="en-GB" sz="2000" dirty="0">
                    <a:latin typeface="Century Gothic (Text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entury Gothic (Text)"/>
                          </a:rPr>
                        </m:ctrlPr>
                      </m:sSubPr>
                      <m:e>
                        <m:r>
                          <a:rPr lang="en-GB" sz="2000" i="1">
                            <a:latin typeface="Century Gothic (Text)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000" i="1">
                            <a:latin typeface="Century Gothic (Text)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sz="2000" i="1">
                            <a:latin typeface="Century Gothic (Text)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GB" sz="2000" dirty="0">
                    <a:latin typeface="Century Gothic (Text)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000" dirty="0">
                        <a:latin typeface="Century Gothic (Text)"/>
                        <a:sym typeface="Symbol" panose="05050102010706020507" pitchFamily="18" charset="2"/>
                      </a:rPr>
                      <m:t></m:t>
                    </m:r>
                  </m:oMath>
                </a14:m>
                <a:r>
                  <a:rPr lang="en-GB" sz="2000" dirty="0">
                    <a:latin typeface="Century Gothic (Text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entury Gothic (Text)"/>
                          </a:rPr>
                        </m:ctrlPr>
                      </m:sSubPr>
                      <m:e>
                        <m:r>
                          <a:rPr lang="en-GB" sz="2000" i="1">
                            <a:latin typeface="Century Gothic (Text)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000" i="1">
                            <a:latin typeface="Century Gothic (Text)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GB" sz="2000" i="1">
                            <a:latin typeface="Century Gothic (Text)"/>
                          </a:rPr>
                          <m:t> </m:t>
                        </m:r>
                      </m:sub>
                    </m:sSub>
                  </m:oMath>
                </a14:m>
                <a:endParaRPr lang="en-GB" sz="2000" dirty="0">
                  <a:latin typeface="Century Gothic (Text)"/>
                </a:endParaRPr>
              </a:p>
              <a:p>
                <a:pPr marL="0" indent="0">
                  <a:buNone/>
                </a:pPr>
                <a:r>
                  <a:rPr lang="sk-SK" sz="2000" dirty="0" smtClean="0">
                    <a:latin typeface="Century Gothic (Text)"/>
                  </a:rPr>
                  <a:t>	     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entury Gothic (Text)"/>
                      </a:rPr>
                      <m:t>=</m:t>
                    </m:r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GB" sz="2000" i="1" smtClean="0">
                        <a:solidFill>
                          <a:srgbClr val="00B0F0"/>
                        </a:solidFill>
                        <a:latin typeface="Century Gothic (Text)"/>
                      </a:rPr>
                      <m:t>(</m:t>
                    </m:r>
                    <m:r>
                      <a:rPr lang="en-GB" sz="2000" i="1">
                        <a:solidFill>
                          <a:srgbClr val="00B0F0"/>
                        </a:solidFill>
                        <a:latin typeface="Century Gothic (Text)"/>
                      </a:rPr>
                      <m:t>1</m:t>
                    </m:r>
                    <m:r>
                      <a:rPr lang="sk-SK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i="1">
                        <a:solidFill>
                          <a:srgbClr val="00B0F0"/>
                        </a:solidFill>
                        <a:latin typeface="Century Gothic (Text)"/>
                      </a:rPr>
                      <m:t>𝑝</m:t>
                    </m:r>
                    <m:r>
                      <a:rPr lang="en-GB" sz="2000">
                        <a:solidFill>
                          <a:srgbClr val="00B0F0"/>
                        </a:solidFill>
                        <a:latin typeface="Century Gothic (Text)"/>
                      </a:rPr>
                      <m:t>(0)</m:t>
                    </m:r>
                  </m:oMath>
                </a14:m>
                <a:r>
                  <a:rPr lang="en-GB" sz="2000" dirty="0">
                    <a:solidFill>
                      <a:srgbClr val="00B0F0"/>
                    </a:solidFill>
                    <a:latin typeface="Century Gothic (Text)"/>
                    <a:sym typeface="Symbol" panose="05050102010706020507" pitchFamily="18" charset="2"/>
                  </a:rPr>
                  <a:t>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rgbClr val="00B0F0"/>
                        </a:solidFill>
                        <a:latin typeface="Century Gothic (Text)"/>
                      </a:rPr>
                      <m:t>𝑝</m:t>
                    </m:r>
                    <m:r>
                      <a:rPr lang="en-GB" sz="2000">
                        <a:solidFill>
                          <a:srgbClr val="00B0F0"/>
                        </a:solidFill>
                        <a:latin typeface="Century Gothic (Text)"/>
                      </a:rPr>
                      <m:t>(</m:t>
                    </m:r>
                    <m:r>
                      <a:rPr lang="en-GB" sz="2000">
                        <a:solidFill>
                          <a:srgbClr val="00B0F0"/>
                        </a:solidFill>
                        <a:latin typeface="Century Gothic (Text)"/>
                      </a:rPr>
                      <m:t>2</m:t>
                    </m:r>
                    <m:r>
                      <a:rPr lang="en-GB" sz="2000">
                        <a:solidFill>
                          <a:srgbClr val="00B0F0"/>
                        </a:solidFill>
                        <a:latin typeface="Century Gothic (Text)"/>
                      </a:rPr>
                      <m:t>)</m:t>
                    </m:r>
                  </m:oMath>
                </a14:m>
                <a:r>
                  <a:rPr lang="en-GB" sz="2000" dirty="0">
                    <a:solidFill>
                      <a:srgbClr val="00B0F0"/>
                    </a:solidFill>
                    <a:latin typeface="Century Gothic (Text)"/>
                    <a:sym typeface="Symbol" panose="05050102010706020507" pitchFamily="18" charset="2"/>
                  </a:rPr>
                  <a:t>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rgbClr val="00B0F0"/>
                        </a:solidFill>
                        <a:latin typeface="Century Gothic (Text)"/>
                      </a:rPr>
                      <m:t>𝑝</m:t>
                    </m:r>
                    <m:r>
                      <a:rPr lang="en-GB" sz="2000">
                        <a:solidFill>
                          <a:srgbClr val="00B0F0"/>
                        </a:solidFill>
                        <a:latin typeface="Century Gothic (Text)"/>
                      </a:rPr>
                      <m:t>(</m:t>
                    </m:r>
                    <m:r>
                      <a:rPr lang="en-GB" sz="2000">
                        <a:solidFill>
                          <a:srgbClr val="00B0F0"/>
                        </a:solidFill>
                        <a:latin typeface="Century Gothic (Text)"/>
                      </a:rPr>
                      <m:t>4</m:t>
                    </m:r>
                    <m:r>
                      <a:rPr lang="en-GB" sz="2000">
                        <a:solidFill>
                          <a:srgbClr val="00B0F0"/>
                        </a:solidFill>
                        <a:latin typeface="Century Gothic (Text)"/>
                      </a:rPr>
                      <m:t>)</m:t>
                    </m:r>
                    <m:r>
                      <m:rPr>
                        <m:nor/>
                      </m:rPr>
                      <a:rPr lang="en-GB" sz="2000" dirty="0">
                        <a:solidFill>
                          <a:srgbClr val="00B0F0"/>
                        </a:solidFill>
                        <a:latin typeface="Century Gothic (Text)"/>
                        <a:sym typeface="Symbol" panose="05050102010706020507" pitchFamily="18" charset="2"/>
                      </a:rPr>
                      <m:t></m:t>
                    </m:r>
                    <m:r>
                      <m:rPr>
                        <m:sty m:val="p"/>
                      </m:rPr>
                      <a:rPr lang="en-GB" sz="2000">
                        <a:solidFill>
                          <a:srgbClr val="00B0F0"/>
                        </a:solidFill>
                        <a:latin typeface="Century Gothic (Text)"/>
                      </a:rPr>
                      <m:t>p</m:t>
                    </m:r>
                    <m:r>
                      <a:rPr lang="en-GB" sz="2000">
                        <a:solidFill>
                          <a:srgbClr val="00B0F0"/>
                        </a:solidFill>
                        <a:latin typeface="Century Gothic (Text)"/>
                      </a:rPr>
                      <m:t>(5))</m:t>
                    </m:r>
                    <m:r>
                      <m:rPr>
                        <m:nor/>
                      </m:rPr>
                      <a:rPr lang="en-GB" sz="2000" dirty="0">
                        <a:latin typeface="Century Gothic (Text)"/>
                        <a:sym typeface="Symbol" panose="05050102010706020507" pitchFamily="18" charset="2"/>
                      </a:rPr>
                      <m:t></m:t>
                    </m:r>
                    <m:r>
                      <a:rPr lang="en-GB" sz="2000" i="1" smtClean="0">
                        <a:solidFill>
                          <a:srgbClr val="FFFF00"/>
                        </a:solidFill>
                        <a:latin typeface="Century Gothic (Text)"/>
                      </a:rPr>
                      <m:t>(</m:t>
                    </m:r>
                    <m:r>
                      <a:rPr lang="en-GB" sz="2000" i="1">
                        <a:solidFill>
                          <a:srgbClr val="FFC000"/>
                        </a:solidFill>
                        <a:latin typeface="Century Gothic (Text)"/>
                      </a:rPr>
                      <m:t>1−</m:t>
                    </m:r>
                    <m:r>
                      <a:rPr lang="en-GB" sz="2000" i="1">
                        <a:solidFill>
                          <a:srgbClr val="FFC000"/>
                        </a:solidFill>
                        <a:latin typeface="Century Gothic (Text)"/>
                      </a:rPr>
                      <m:t>𝑝</m:t>
                    </m:r>
                    <m:r>
                      <a:rPr lang="en-GB" sz="2000">
                        <a:solidFill>
                          <a:srgbClr val="FFC000"/>
                        </a:solidFill>
                        <a:latin typeface="Century Gothic (Text)"/>
                      </a:rPr>
                      <m:t>(</m:t>
                    </m:r>
                    <m:r>
                      <a:rPr lang="en-GB" sz="2000">
                        <a:solidFill>
                          <a:srgbClr val="FFC000"/>
                        </a:solidFill>
                        <a:latin typeface="Century Gothic (Text)"/>
                      </a:rPr>
                      <m:t>1</m:t>
                    </m:r>
                    <m:r>
                      <a:rPr lang="en-GB" sz="2000">
                        <a:solidFill>
                          <a:srgbClr val="FFC000"/>
                        </a:solidFill>
                        <a:latin typeface="Century Gothic (Text)"/>
                      </a:rPr>
                      <m:t>)</m:t>
                    </m:r>
                    <m:r>
                      <m:rPr>
                        <m:nor/>
                      </m:rPr>
                      <a:rPr lang="en-GB" sz="2000" dirty="0">
                        <a:solidFill>
                          <a:srgbClr val="FFC000"/>
                        </a:solidFill>
                        <a:latin typeface="Century Gothic (Text)"/>
                        <a:sym typeface="Symbol" panose="05050102010706020507" pitchFamily="18" charset="2"/>
                      </a:rPr>
                      <m:t></m:t>
                    </m:r>
                    <m:r>
                      <a:rPr lang="en-GB" sz="2000" i="1">
                        <a:solidFill>
                          <a:srgbClr val="FFC000"/>
                        </a:solidFill>
                        <a:latin typeface="Century Gothic (Text)"/>
                      </a:rPr>
                      <m:t>𝑝</m:t>
                    </m:r>
                    <m:r>
                      <a:rPr lang="en-GB" sz="2000">
                        <a:solidFill>
                          <a:srgbClr val="FFC000"/>
                        </a:solidFill>
                        <a:latin typeface="Century Gothic (Text)"/>
                      </a:rPr>
                      <m:t>(2)</m:t>
                    </m:r>
                    <m:r>
                      <m:rPr>
                        <m:nor/>
                      </m:rPr>
                      <a:rPr lang="en-GB" sz="2000" dirty="0">
                        <a:solidFill>
                          <a:srgbClr val="FFC000"/>
                        </a:solidFill>
                        <a:latin typeface="Century Gothic (Text)"/>
                        <a:sym typeface="Symbol" panose="05050102010706020507" pitchFamily="18" charset="2"/>
                      </a:rPr>
                      <m:t></m:t>
                    </m:r>
                    <m:r>
                      <a:rPr lang="en-GB" sz="2000" i="1">
                        <a:solidFill>
                          <a:srgbClr val="FFC000"/>
                        </a:solidFill>
                        <a:latin typeface="Century Gothic (Text)"/>
                      </a:rPr>
                      <m:t>𝑝</m:t>
                    </m:r>
                    <m:r>
                      <a:rPr lang="en-GB" sz="2000">
                        <a:solidFill>
                          <a:srgbClr val="FFC000"/>
                        </a:solidFill>
                        <a:latin typeface="Century Gothic (Text)"/>
                      </a:rPr>
                      <m:t>(</m:t>
                    </m:r>
                    <m:r>
                      <a:rPr lang="en-GB" sz="2000">
                        <a:solidFill>
                          <a:srgbClr val="FFC000"/>
                        </a:solidFill>
                        <a:latin typeface="Century Gothic (Text)"/>
                      </a:rPr>
                      <m:t>3</m:t>
                    </m:r>
                    <m:r>
                      <a:rPr lang="en-GB" sz="2000">
                        <a:solidFill>
                          <a:srgbClr val="FFC000"/>
                        </a:solidFill>
                        <a:latin typeface="Century Gothic (Text)"/>
                      </a:rPr>
                      <m:t>)</m:t>
                    </m:r>
                    <m:r>
                      <m:rPr>
                        <m:nor/>
                      </m:rPr>
                      <a:rPr lang="en-GB" sz="2000" dirty="0">
                        <a:solidFill>
                          <a:srgbClr val="FFC000"/>
                        </a:solidFill>
                        <a:latin typeface="Century Gothic (Text)"/>
                        <a:sym typeface="Symbol" panose="05050102010706020507" pitchFamily="18" charset="2"/>
                      </a:rPr>
                      <m:t></m:t>
                    </m:r>
                    <m:r>
                      <a:rPr lang="en-GB" sz="2000" i="1">
                        <a:solidFill>
                          <a:srgbClr val="FFC000"/>
                        </a:solidFill>
                        <a:latin typeface="Century Gothic (Text)"/>
                      </a:rPr>
                      <m:t>𝑝</m:t>
                    </m:r>
                    <m:r>
                      <a:rPr lang="en-GB" sz="2000">
                        <a:solidFill>
                          <a:srgbClr val="FFC000"/>
                        </a:solidFill>
                        <a:latin typeface="Century Gothic (Text)"/>
                      </a:rPr>
                      <m:t>(4)</m:t>
                    </m:r>
                    <m:r>
                      <m:rPr>
                        <m:nor/>
                      </m:rPr>
                      <a:rPr lang="en-GB" sz="2000" dirty="0">
                        <a:solidFill>
                          <a:srgbClr val="FFC000"/>
                        </a:solidFill>
                        <a:latin typeface="Century Gothic (Text)"/>
                        <a:sym typeface="Symbol" panose="05050102010706020507" pitchFamily="18" charset="2"/>
                      </a:rPr>
                      <m:t></m:t>
                    </m:r>
                    <m:r>
                      <m:rPr>
                        <m:sty m:val="p"/>
                      </m:rPr>
                      <a:rPr lang="en-GB" sz="2000">
                        <a:solidFill>
                          <a:srgbClr val="FFC000"/>
                        </a:solidFill>
                        <a:latin typeface="Century Gothic (Text)"/>
                      </a:rPr>
                      <m:t>p</m:t>
                    </m:r>
                    <m:r>
                      <a:rPr lang="en-GB" sz="2000">
                        <a:solidFill>
                          <a:srgbClr val="FFC000"/>
                        </a:solidFill>
                        <a:latin typeface="Century Gothic (Text)"/>
                      </a:rPr>
                      <m:t>(5))</m:t>
                    </m:r>
                    <m:r>
                      <m:rPr>
                        <m:nor/>
                      </m:rPr>
                      <a:rPr lang="en-GB" sz="2000" dirty="0">
                        <a:latin typeface="Century Gothic (Text)"/>
                        <a:sym typeface="Symbol" panose="05050102010706020507" pitchFamily="18" charset="2"/>
                      </a:rPr>
                      <m:t></m:t>
                    </m:r>
                    <m:r>
                      <a:rPr lang="en-GB" sz="2000" i="1">
                        <a:latin typeface="Century Gothic (Text)"/>
                      </a:rPr>
                      <m:t>(</m:t>
                    </m:r>
                    <m:r>
                      <a:rPr lang="en-GB" sz="2000" i="1">
                        <a:solidFill>
                          <a:srgbClr val="7030A0"/>
                        </a:solidFill>
                        <a:latin typeface="Century Gothic (Text)"/>
                      </a:rPr>
                      <m:t>1−</m:t>
                    </m:r>
                    <m:r>
                      <a:rPr lang="en-GB" sz="2000" i="1">
                        <a:solidFill>
                          <a:srgbClr val="7030A0"/>
                        </a:solidFill>
                        <a:latin typeface="Century Gothic (Text)"/>
                      </a:rPr>
                      <m:t>𝑝</m:t>
                    </m:r>
                    <m:r>
                      <a:rPr lang="en-GB" sz="2000">
                        <a:solidFill>
                          <a:srgbClr val="7030A0"/>
                        </a:solidFill>
                        <a:latin typeface="Century Gothic (Text)"/>
                      </a:rPr>
                      <m:t>(0)</m:t>
                    </m:r>
                  </m:oMath>
                </a14:m>
                <a:r>
                  <a:rPr lang="en-GB" sz="2000" dirty="0">
                    <a:solidFill>
                      <a:srgbClr val="7030A0"/>
                    </a:solidFill>
                    <a:latin typeface="Century Gothic (Text)"/>
                    <a:sym typeface="Symbol" panose="05050102010706020507" pitchFamily="18" charset="2"/>
                  </a:rPr>
                  <a:t>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rgbClr val="7030A0"/>
                        </a:solidFill>
                        <a:latin typeface="Century Gothic (Text)"/>
                      </a:rPr>
                      <m:t>𝑝</m:t>
                    </m:r>
                    <m:r>
                      <a:rPr lang="en-GB" sz="2000">
                        <a:solidFill>
                          <a:srgbClr val="7030A0"/>
                        </a:solidFill>
                        <a:latin typeface="Century Gothic (Text)"/>
                      </a:rPr>
                      <m:t>(2)</m:t>
                    </m:r>
                  </m:oMath>
                </a14:m>
                <a:r>
                  <a:rPr lang="en-GB" sz="2000" dirty="0">
                    <a:solidFill>
                      <a:srgbClr val="7030A0"/>
                    </a:solidFill>
                    <a:latin typeface="Century Gothic (Text)"/>
                    <a:sym typeface="Symbol" panose="05050102010706020507" pitchFamily="18" charset="2"/>
                  </a:rPr>
                  <a:t>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>
                        <a:solidFill>
                          <a:srgbClr val="7030A0"/>
                        </a:solidFill>
                        <a:latin typeface="Century Gothic (Text)"/>
                      </a:rPr>
                      <m:t>p</m:t>
                    </m:r>
                    <m:r>
                      <a:rPr lang="en-GB" sz="2000">
                        <a:solidFill>
                          <a:srgbClr val="7030A0"/>
                        </a:solidFill>
                        <a:latin typeface="Century Gothic (Text)"/>
                      </a:rPr>
                      <m:t>(5))</m:t>
                    </m:r>
                    <m:r>
                      <a:rPr lang="sk-SK" sz="2000" b="0" i="0" smtClean="0">
                        <a:solidFill>
                          <a:srgbClr val="7030A0"/>
                        </a:solidFill>
                        <a:latin typeface="Century Gothic (Text)"/>
                      </a:rPr>
                      <m:t> </m:t>
                    </m:r>
                  </m:oMath>
                </a14:m>
                <a:endParaRPr lang="sk-SK" sz="2000" b="0" dirty="0" smtClean="0">
                  <a:solidFill>
                    <a:srgbClr val="7030A0"/>
                  </a:solidFill>
                  <a:latin typeface="Century Gothic (Text)"/>
                </a:endParaRPr>
              </a:p>
              <a:p>
                <a:pPr marL="0" indent="0">
                  <a:buNone/>
                </a:pPr>
                <a:r>
                  <a:rPr lang="sk-SK" sz="2000" dirty="0" smtClean="0">
                    <a:solidFill>
                      <a:schemeClr val="tx1"/>
                    </a:solidFill>
                    <a:latin typeface="Century Gothic (Text)"/>
                  </a:rPr>
                  <a:t>	 </a:t>
                </a:r>
                <a14:m>
                  <m:oMath xmlns:m="http://schemas.openxmlformats.org/officeDocument/2006/math">
                    <m:r>
                      <a:rPr lang="sk-SK" sz="2000" b="0" i="0" smtClean="0">
                        <a:latin typeface="Century Gothic (Text)"/>
                      </a:rPr>
                      <m:t>     </m:t>
                    </m:r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i="1">
                        <a:latin typeface="Century Gothic (Text)"/>
                      </a:rPr>
                      <m:t>=</m:t>
                    </m:r>
                    <m:r>
                      <a:rPr lang="sk-SK" sz="2000" b="0" i="1" smtClean="0">
                        <a:latin typeface="Century Gothic (Text)"/>
                      </a:rPr>
                      <m:t>0.</m:t>
                    </m:r>
                  </m:oMath>
                </a14:m>
                <a:r>
                  <a:rPr lang="sk-SK" sz="2000" b="0" i="1" dirty="0" smtClean="0">
                    <a:latin typeface="Century Gothic (Text)"/>
                  </a:rPr>
                  <a:t>74 </a:t>
                </a:r>
              </a:p>
              <a:p>
                <a:pPr marL="0" indent="0">
                  <a:buNone/>
                </a:pPr>
                <a:endParaRPr lang="en-GB" sz="2000" dirty="0">
                  <a:latin typeface="Century Gothic (Text)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i="1">
                          <a:latin typeface="Century Gothic (Text)"/>
                        </a:rPr>
                        <m:t>𝑝</m:t>
                      </m:r>
                      <m:r>
                        <a:rPr lang="en-GB" sz="2000">
                          <a:latin typeface="Century Gothic (Text)"/>
                        </a:rPr>
                        <m:t>(</m:t>
                      </m:r>
                      <m:r>
                        <a:rPr lang="en-GB" sz="2000" i="1">
                          <a:latin typeface="Century Gothic (Text)"/>
                        </a:rPr>
                        <m:t>𝑖</m:t>
                      </m:r>
                      <m:r>
                        <a:rPr lang="en-GB" sz="2000">
                          <a:latin typeface="Century Gothic (Text)"/>
                        </a:rPr>
                        <m:t>)=1−</m:t>
                      </m:r>
                      <m:r>
                        <a:rPr lang="en-GB" sz="2000" i="1">
                          <a:latin typeface="Century Gothic (Text)"/>
                        </a:rPr>
                        <m:t>𝑞</m:t>
                      </m:r>
                      <m:r>
                        <a:rPr lang="en-GB" sz="2000">
                          <a:latin typeface="Century Gothic (Text)"/>
                        </a:rPr>
                        <m:t>(</m:t>
                      </m:r>
                      <m:r>
                        <a:rPr lang="en-GB" sz="2000" i="1">
                          <a:latin typeface="Century Gothic (Text)"/>
                        </a:rPr>
                        <m:t>𝑖</m:t>
                      </m:r>
                      <m:r>
                        <a:rPr lang="en-GB" sz="2000">
                          <a:latin typeface="Century Gothic (Text)"/>
                        </a:rPr>
                        <m:t>)</m:t>
                      </m:r>
                    </m:oMath>
                  </m:oMathPara>
                </a14:m>
                <a:endParaRPr lang="en-GB" sz="2000" dirty="0">
                  <a:latin typeface="Century Gothic (Text)"/>
                </a:endParaRPr>
              </a:p>
            </p:txBody>
          </p:sp>
        </mc:Choice>
        <mc:Fallback>
          <p:sp>
            <p:nvSpPr>
              <p:cNvPr id="6" name="Zástupný objekt pre obsah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979" y="4476114"/>
                <a:ext cx="10441021" cy="21555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80">
            <a:extLst>
              <a:ext uri="{FF2B5EF4-FFF2-40B4-BE49-F238E27FC236}">
                <a16:creationId xmlns:a16="http://schemas.microsoft.com/office/drawing/2014/main" id="{6AF55A8A-2E9D-1F31-AC71-99E34A7301F2}"/>
              </a:ext>
            </a:extLst>
          </p:cNvPr>
          <p:cNvGrpSpPr/>
          <p:nvPr/>
        </p:nvGrpSpPr>
        <p:grpSpPr>
          <a:xfrm>
            <a:off x="1750979" y="1551510"/>
            <a:ext cx="5400000" cy="2520000"/>
            <a:chOff x="2484588" y="2128648"/>
            <a:chExt cx="6667719" cy="2259629"/>
          </a:xfrm>
        </p:grpSpPr>
        <p:grpSp>
          <p:nvGrpSpPr>
            <p:cNvPr id="8" name="Group 36">
              <a:extLst>
                <a:ext uri="{FF2B5EF4-FFF2-40B4-BE49-F238E27FC236}">
                  <a16:creationId xmlns:a16="http://schemas.microsoft.com/office/drawing/2014/main" id="{D07514EA-05C6-E8AF-4E8D-584129B730CB}"/>
                </a:ext>
              </a:extLst>
            </p:cNvPr>
            <p:cNvGrpSpPr/>
            <p:nvPr/>
          </p:nvGrpSpPr>
          <p:grpSpPr>
            <a:xfrm>
              <a:off x="2484588" y="2128648"/>
              <a:ext cx="6667719" cy="2259629"/>
              <a:chOff x="2453057" y="2118137"/>
              <a:chExt cx="6667719" cy="2259629"/>
            </a:xfrm>
          </p:grpSpPr>
          <p:sp>
            <p:nvSpPr>
              <p:cNvPr id="18" name="Rectangle 6">
                <a:extLst>
                  <a:ext uri="{FF2B5EF4-FFF2-40B4-BE49-F238E27FC236}">
                    <a16:creationId xmlns:a16="http://schemas.microsoft.com/office/drawing/2014/main" id="{C5E64C79-C87A-407F-6815-4646B62A2797}"/>
                  </a:ext>
                </a:extLst>
              </p:cNvPr>
              <p:cNvSpPr/>
              <p:nvPr/>
            </p:nvSpPr>
            <p:spPr>
              <a:xfrm>
                <a:off x="2453057" y="2118137"/>
                <a:ext cx="6667719" cy="2140035"/>
              </a:xfrm>
              <a:prstGeom prst="rect">
                <a:avLst/>
              </a:prstGeom>
              <a:solidFill>
                <a:prstClr val="white"/>
              </a:solid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endParaRPr lang="en-GB"/>
              </a:p>
            </p:txBody>
          </p:sp>
          <p:pic>
            <p:nvPicPr>
              <p:cNvPr id="19" name="Picture 7">
                <a:extLst>
                  <a:ext uri="{FF2B5EF4-FFF2-40B4-BE49-F238E27FC236}">
                    <a16:creationId xmlns:a16="http://schemas.microsoft.com/office/drawing/2014/main" id="{75E14DCA-B86A-8AFE-5D98-3C611EBF5C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1050" y="2571444"/>
                <a:ext cx="510374" cy="650084"/>
              </a:xfrm>
              <a:prstGeom prst="rect">
                <a:avLst/>
              </a:prstGeom>
            </p:spPr>
          </p:pic>
          <p:pic>
            <p:nvPicPr>
              <p:cNvPr id="20" name="Picture 8">
                <a:extLst>
                  <a:ext uri="{FF2B5EF4-FFF2-40B4-BE49-F238E27FC236}">
                    <a16:creationId xmlns:a16="http://schemas.microsoft.com/office/drawing/2014/main" id="{2334A466-2F4B-38F9-8529-6B5C968ADD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8791" y="2195151"/>
                <a:ext cx="543459" cy="692584"/>
              </a:xfrm>
              <a:prstGeom prst="rect">
                <a:avLst/>
              </a:prstGeom>
            </p:spPr>
          </p:pic>
          <p:pic>
            <p:nvPicPr>
              <p:cNvPr id="21" name="Picture 12">
                <a:extLst>
                  <a:ext uri="{FF2B5EF4-FFF2-40B4-BE49-F238E27FC236}">
                    <a16:creationId xmlns:a16="http://schemas.microsoft.com/office/drawing/2014/main" id="{46EB07B5-F1B3-BB72-F093-1EFB9C7EA7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1410" y="2251172"/>
                <a:ext cx="543459" cy="692584"/>
              </a:xfrm>
              <a:prstGeom prst="rect">
                <a:avLst/>
              </a:prstGeom>
            </p:spPr>
          </p:pic>
          <p:sp>
            <p:nvSpPr>
              <p:cNvPr id="22" name="Text Box 1573695588">
                <a:extLst>
                  <a:ext uri="{FF2B5EF4-FFF2-40B4-BE49-F238E27FC236}">
                    <a16:creationId xmlns:a16="http://schemas.microsoft.com/office/drawing/2014/main" id="{0CCE3761-610B-8160-B7DA-2E97FBBC4B8A}"/>
                  </a:ext>
                </a:extLst>
              </p:cNvPr>
              <p:cNvSpPr txBox="1"/>
              <p:nvPr/>
            </p:nvSpPr>
            <p:spPr>
              <a:xfrm>
                <a:off x="2557912" y="2522738"/>
                <a:ext cx="443207" cy="43208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4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GB" sz="1400" kern="1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endParaRPr lang="en-GB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Text Box 1">
                <a:extLst>
                  <a:ext uri="{FF2B5EF4-FFF2-40B4-BE49-F238E27FC236}">
                    <a16:creationId xmlns:a16="http://schemas.microsoft.com/office/drawing/2014/main" id="{083EDCF6-5BDB-ED31-3A3C-9F8D0B4F587A}"/>
                  </a:ext>
                </a:extLst>
              </p:cNvPr>
              <p:cNvSpPr txBox="1"/>
              <p:nvPr/>
            </p:nvSpPr>
            <p:spPr>
              <a:xfrm>
                <a:off x="4075890" y="3787781"/>
                <a:ext cx="442308" cy="470391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GB" sz="14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GB" sz="1400" i="1" kern="1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endParaRPr lang="en-GB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Text Box 1">
                <a:extLst>
                  <a:ext uri="{FF2B5EF4-FFF2-40B4-BE49-F238E27FC236}">
                    <a16:creationId xmlns:a16="http://schemas.microsoft.com/office/drawing/2014/main" id="{782F3857-9A50-BD1B-870E-E868157441B9}"/>
                  </a:ext>
                </a:extLst>
              </p:cNvPr>
              <p:cNvSpPr txBox="1"/>
              <p:nvPr/>
            </p:nvSpPr>
            <p:spPr>
              <a:xfrm>
                <a:off x="4639817" y="2186155"/>
                <a:ext cx="563227" cy="58790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GB" sz="14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GB" sz="1400" i="1" kern="1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endParaRPr lang="en-GB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 Box 1">
                <a:extLst>
                  <a:ext uri="{FF2B5EF4-FFF2-40B4-BE49-F238E27FC236}">
                    <a16:creationId xmlns:a16="http://schemas.microsoft.com/office/drawing/2014/main" id="{9513D9F8-1ECA-F43E-9B7F-569530FC727E}"/>
                  </a:ext>
                </a:extLst>
              </p:cNvPr>
              <p:cNvSpPr txBox="1"/>
              <p:nvPr/>
            </p:nvSpPr>
            <p:spPr>
              <a:xfrm>
                <a:off x="6183629" y="3790049"/>
                <a:ext cx="562770" cy="58771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5000"/>
                  </a:lnSpc>
                  <a:spcAft>
                    <a:spcPts val="800"/>
                  </a:spcAft>
                </a:pPr>
                <a:r>
                  <a:rPr lang="en-GB" sz="14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GB" sz="1400" i="1" kern="1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endParaRPr lang="en-GB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 Box 1">
                <a:extLst>
                  <a:ext uri="{FF2B5EF4-FFF2-40B4-BE49-F238E27FC236}">
                    <a16:creationId xmlns:a16="http://schemas.microsoft.com/office/drawing/2014/main" id="{E315A1CF-A9EE-6840-C4B9-12F4EAFE1341}"/>
                  </a:ext>
                </a:extLst>
              </p:cNvPr>
              <p:cNvSpPr txBox="1"/>
              <p:nvPr/>
            </p:nvSpPr>
            <p:spPr>
              <a:xfrm>
                <a:off x="7236979" y="2255028"/>
                <a:ext cx="562770" cy="58771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5000"/>
                  </a:lnSpc>
                  <a:spcAft>
                    <a:spcPts val="800"/>
                  </a:spcAft>
                </a:pPr>
                <a:r>
                  <a:rPr lang="en-GB" sz="14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GB" sz="1400" i="1" kern="1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endParaRPr lang="en-GB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Box 1">
                <a:extLst>
                  <a:ext uri="{FF2B5EF4-FFF2-40B4-BE49-F238E27FC236}">
                    <a16:creationId xmlns:a16="http://schemas.microsoft.com/office/drawing/2014/main" id="{64C42927-AEE9-685F-41E3-EF6E04B50E66}"/>
                  </a:ext>
                </a:extLst>
              </p:cNvPr>
              <p:cNvSpPr txBox="1"/>
              <p:nvPr/>
            </p:nvSpPr>
            <p:spPr>
              <a:xfrm>
                <a:off x="8383483" y="3587756"/>
                <a:ext cx="562770" cy="58771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5000"/>
                  </a:lnSpc>
                  <a:spcAft>
                    <a:spcPts val="800"/>
                  </a:spcAft>
                </a:pPr>
                <a:r>
                  <a:rPr lang="en-GB" sz="14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GB" sz="1400" i="1" kern="1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endParaRPr lang="en-GB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8" name="Picture 31">
                <a:extLst>
                  <a:ext uri="{FF2B5EF4-FFF2-40B4-BE49-F238E27FC236}">
                    <a16:creationId xmlns:a16="http://schemas.microsoft.com/office/drawing/2014/main" id="{FC650754-5466-0EC8-A2E1-FA423ADE5D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20386" y="2919338"/>
                <a:ext cx="543459" cy="692584"/>
              </a:xfrm>
              <a:prstGeom prst="rect">
                <a:avLst/>
              </a:prstGeom>
            </p:spPr>
          </p:pic>
          <p:pic>
            <p:nvPicPr>
              <p:cNvPr id="29" name="Picture 34">
                <a:extLst>
                  <a:ext uri="{FF2B5EF4-FFF2-40B4-BE49-F238E27FC236}">
                    <a16:creationId xmlns:a16="http://schemas.microsoft.com/office/drawing/2014/main" id="{3BDF0815-6B4C-D851-1A5D-4145C459EF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02447" y="3131063"/>
                <a:ext cx="543459" cy="692584"/>
              </a:xfrm>
              <a:prstGeom prst="rect">
                <a:avLst/>
              </a:prstGeom>
            </p:spPr>
          </p:pic>
          <p:pic>
            <p:nvPicPr>
              <p:cNvPr id="30" name="Picture 35">
                <a:extLst>
                  <a:ext uri="{FF2B5EF4-FFF2-40B4-BE49-F238E27FC236}">
                    <a16:creationId xmlns:a16="http://schemas.microsoft.com/office/drawing/2014/main" id="{20F07885-7C84-ED09-DCE9-7B1738F900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9224" y="3099859"/>
                <a:ext cx="543459" cy="692584"/>
              </a:xfrm>
              <a:prstGeom prst="rect">
                <a:avLst/>
              </a:prstGeom>
            </p:spPr>
          </p:pic>
        </p:grpSp>
        <p:cxnSp>
          <p:nvCxnSpPr>
            <p:cNvPr id="9" name="Straight Connector 38">
              <a:extLst>
                <a:ext uri="{FF2B5EF4-FFF2-40B4-BE49-F238E27FC236}">
                  <a16:creationId xmlns:a16="http://schemas.microsoft.com/office/drawing/2014/main" id="{5601661D-9057-B984-2D53-06DCCFE878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4929" y="2745696"/>
              <a:ext cx="1522933" cy="156714"/>
            </a:xfrm>
            <a:prstGeom prst="line">
              <a:avLst/>
            </a:prstGeom>
            <a:ln w="158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9">
              <a:extLst>
                <a:ext uri="{FF2B5EF4-FFF2-40B4-BE49-F238E27FC236}">
                  <a16:creationId xmlns:a16="http://schemas.microsoft.com/office/drawing/2014/main" id="{7AD6B375-AD96-9A87-EA41-D96F4E2B76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95530" y="2662813"/>
              <a:ext cx="1957411" cy="67562"/>
            </a:xfrm>
            <a:prstGeom prst="line">
              <a:avLst/>
            </a:prstGeom>
            <a:ln w="158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47">
              <a:extLst>
                <a:ext uri="{FF2B5EF4-FFF2-40B4-BE49-F238E27FC236}">
                  <a16:creationId xmlns:a16="http://schemas.microsoft.com/office/drawing/2014/main" id="{36D761D0-A3EE-DB8C-1C23-AD26F90F93F9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>
              <a:off x="7888685" y="2875048"/>
              <a:ext cx="563232" cy="401093"/>
            </a:xfrm>
            <a:prstGeom prst="line">
              <a:avLst/>
            </a:prstGeom>
            <a:ln w="158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50">
              <a:extLst>
                <a:ext uri="{FF2B5EF4-FFF2-40B4-BE49-F238E27FC236}">
                  <a16:creationId xmlns:a16="http://schemas.microsoft.com/office/drawing/2014/main" id="{56B6E3DB-297A-32CE-C081-6DB065EE4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4929" y="2839356"/>
              <a:ext cx="1532167" cy="161166"/>
            </a:xfrm>
            <a:prstGeom prst="line">
              <a:avLst/>
            </a:prstGeom>
            <a:ln w="158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64">
              <a:extLst>
                <a:ext uri="{FF2B5EF4-FFF2-40B4-BE49-F238E27FC236}">
                  <a16:creationId xmlns:a16="http://schemas.microsoft.com/office/drawing/2014/main" id="{D2A1B4C3-8B92-C88A-434B-E07E2D61D62D}"/>
                </a:ext>
              </a:extLst>
            </p:cNvPr>
            <p:cNvCxnSpPr>
              <a:cxnSpLocks/>
            </p:cNvCxnSpPr>
            <p:nvPr/>
          </p:nvCxnSpPr>
          <p:spPr>
            <a:xfrm>
              <a:off x="5395530" y="2797676"/>
              <a:ext cx="3012267" cy="658986"/>
            </a:xfrm>
            <a:prstGeom prst="line">
              <a:avLst/>
            </a:prstGeom>
            <a:ln w="158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67">
              <a:extLst>
                <a:ext uri="{FF2B5EF4-FFF2-40B4-BE49-F238E27FC236}">
                  <a16:creationId xmlns:a16="http://schemas.microsoft.com/office/drawing/2014/main" id="{40511D06-E2E1-4181-FB59-A0F853ECCD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4214" y="2972686"/>
              <a:ext cx="314120" cy="493347"/>
            </a:xfrm>
            <a:prstGeom prst="line">
              <a:avLst/>
            </a:prstGeom>
            <a:ln w="158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70">
              <a:extLst>
                <a:ext uri="{FF2B5EF4-FFF2-40B4-BE49-F238E27FC236}">
                  <a16:creationId xmlns:a16="http://schemas.microsoft.com/office/drawing/2014/main" id="{FDA7173C-3496-DC6E-CEDA-BAC2B98412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62600" y="2902410"/>
              <a:ext cx="1112987" cy="587850"/>
            </a:xfrm>
            <a:prstGeom prst="line">
              <a:avLst/>
            </a:prstGeom>
            <a:ln w="158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73">
              <a:extLst>
                <a:ext uri="{FF2B5EF4-FFF2-40B4-BE49-F238E27FC236}">
                  <a16:creationId xmlns:a16="http://schemas.microsoft.com/office/drawing/2014/main" id="{BED41ECE-503E-0748-183A-1E269CE780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6256" y="2962669"/>
              <a:ext cx="607804" cy="575822"/>
            </a:xfrm>
            <a:prstGeom prst="line">
              <a:avLst/>
            </a:prstGeom>
            <a:ln w="158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76">
              <a:extLst>
                <a:ext uri="{FF2B5EF4-FFF2-40B4-BE49-F238E27FC236}">
                  <a16:creationId xmlns:a16="http://schemas.microsoft.com/office/drawing/2014/main" id="{9520D9E4-E48F-7F6C-3998-64B5F7C4E6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46314" y="2972687"/>
              <a:ext cx="561483" cy="394756"/>
            </a:xfrm>
            <a:prstGeom prst="line">
              <a:avLst/>
            </a:prstGeom>
            <a:ln w="158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81">
            <a:extLst>
              <a:ext uri="{FF2B5EF4-FFF2-40B4-BE49-F238E27FC236}">
                <a16:creationId xmlns:a16="http://schemas.microsoft.com/office/drawing/2014/main" id="{792D4A85-E03C-ECEA-55F7-1B993DBA8423}"/>
              </a:ext>
            </a:extLst>
          </p:cNvPr>
          <p:cNvSpPr txBox="1"/>
          <p:nvPr/>
        </p:nvSpPr>
        <p:spPr>
          <a:xfrm>
            <a:off x="7830015" y="1434529"/>
            <a:ext cx="43619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Drones </a:t>
            </a:r>
            <a:r>
              <a:rPr lang="en-GB" sz="2000" dirty="0"/>
              <a:t>(D): 3</a:t>
            </a:r>
          </a:p>
          <a:p>
            <a:r>
              <a:rPr lang="en-GB" sz="2000" dirty="0"/>
              <a:t>Checkpoints: 6</a:t>
            </a:r>
          </a:p>
          <a:p>
            <a:r>
              <a:rPr lang="en-GB" sz="2000" dirty="0"/>
              <a:t>Mission type: </a:t>
            </a:r>
            <a:r>
              <a:rPr lang="sk-SK" sz="2000" dirty="0" err="1" smtClean="0"/>
              <a:t>parallel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Probabilities of loss of data collection in checkpoints:</a:t>
            </a:r>
          </a:p>
          <a:p>
            <a:r>
              <a:rPr lang="en-GB" sz="2000" i="1" dirty="0"/>
              <a:t>q</a:t>
            </a:r>
            <a:r>
              <a:rPr lang="en-GB" sz="2000" dirty="0"/>
              <a:t>(0) = 0.2   </a:t>
            </a:r>
            <a:r>
              <a:rPr lang="en-GB" sz="2000" i="1" dirty="0"/>
              <a:t>q</a:t>
            </a:r>
            <a:r>
              <a:rPr lang="en-GB" sz="2000" dirty="0"/>
              <a:t>(1) = 0.15   </a:t>
            </a:r>
            <a:r>
              <a:rPr lang="en-GB" sz="2000" i="1" dirty="0"/>
              <a:t>q</a:t>
            </a:r>
            <a:r>
              <a:rPr lang="en-GB" sz="2000" dirty="0"/>
              <a:t>(2) = 0.3</a:t>
            </a:r>
          </a:p>
          <a:p>
            <a:r>
              <a:rPr lang="en-GB" sz="2000" i="1" dirty="0"/>
              <a:t>q</a:t>
            </a:r>
            <a:r>
              <a:rPr lang="en-GB" sz="2000" dirty="0"/>
              <a:t>(3) = 0.1   </a:t>
            </a:r>
            <a:r>
              <a:rPr lang="en-GB" sz="2000" i="1" dirty="0"/>
              <a:t>q</a:t>
            </a:r>
            <a:r>
              <a:rPr lang="en-GB" sz="2000" dirty="0"/>
              <a:t>(4) = 0.2     </a:t>
            </a:r>
            <a:r>
              <a:rPr lang="en-GB" sz="2000" i="1" dirty="0"/>
              <a:t>q</a:t>
            </a:r>
            <a:r>
              <a:rPr lang="en-GB" sz="2000" dirty="0"/>
              <a:t>(5) = </a:t>
            </a:r>
            <a:r>
              <a:rPr lang="en-GB" sz="2000" dirty="0" smtClean="0"/>
              <a:t>0.25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100286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3D9-5B11-410C-9C4C-8D51D662DDBB}" type="slidenum">
              <a:rPr lang="sk-SK" smtClean="0"/>
              <a:t>17</a:t>
            </a:fld>
            <a:endParaRPr lang="sk-SK"/>
          </a:p>
        </p:txBody>
      </p:sp>
      <p:pic>
        <p:nvPicPr>
          <p:cNvPr id="10" name="Zástupný objekt pre obsah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" t="13894" r="2663" b="17488"/>
          <a:stretch/>
        </p:blipFill>
        <p:spPr>
          <a:xfrm>
            <a:off x="3328129" y="970344"/>
            <a:ext cx="7437565" cy="52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71215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2589212" y="2871536"/>
            <a:ext cx="7725862" cy="8983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3600" b="1" dirty="0" smtClean="0"/>
              <a:t>Koniec</a:t>
            </a:r>
            <a:endParaRPr lang="sk-SK" sz="3600" b="1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3D9-5B11-410C-9C4C-8D51D662DDBB}" type="slidenum">
              <a:rPr lang="sk-SK" smtClean="0"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29028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Úvod do problematiky a </a:t>
            </a:r>
            <a:r>
              <a:rPr lang="sk-SK" b="1" dirty="0"/>
              <a:t>analýza súčasného stavu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2589211" y="2133600"/>
            <a:ext cx="4710999" cy="377762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sk-SK" sz="2000" dirty="0"/>
              <a:t>Rastúce využitie </a:t>
            </a:r>
            <a:r>
              <a:rPr lang="sk-SK" sz="2000" dirty="0" err="1" smtClean="0"/>
              <a:t>dronov</a:t>
            </a:r>
            <a:r>
              <a:rPr lang="sk-SK" sz="2000" dirty="0" smtClean="0"/>
              <a:t> na trhu</a:t>
            </a:r>
          </a:p>
          <a:p>
            <a:pPr>
              <a:lnSpc>
                <a:spcPct val="200000"/>
              </a:lnSpc>
            </a:pPr>
            <a:r>
              <a:rPr lang="sk-SK" sz="2000" dirty="0" smtClean="0"/>
              <a:t>Riešenie spoľahlivosti letu a kvality získaných údajov</a:t>
            </a:r>
          </a:p>
          <a:p>
            <a:pPr>
              <a:lnSpc>
                <a:spcPct val="200000"/>
              </a:lnSpc>
            </a:pPr>
            <a:r>
              <a:rPr lang="sk-SK" sz="2000" dirty="0" smtClean="0"/>
              <a:t>Vytvorenie a zavedenie systému pre hodnotenie rizika misií </a:t>
            </a:r>
            <a:r>
              <a:rPr lang="sk-SK" sz="2000" dirty="0" err="1" smtClean="0"/>
              <a:t>dronov</a:t>
            </a:r>
            <a:endParaRPr lang="sk-SK" sz="2000" dirty="0" smtClean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003" y="2461113"/>
            <a:ext cx="4290154" cy="28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3D9-5B11-410C-9C4C-8D51D662DDBB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77291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Charakteristika objektu skúmania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1532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sk-SK" b="1" dirty="0"/>
              <a:t>Misia </a:t>
            </a:r>
            <a:r>
              <a:rPr lang="sk-SK" b="1" dirty="0" err="1"/>
              <a:t>drona</a:t>
            </a:r>
            <a:r>
              <a:rPr lang="en-GB" b="1" dirty="0"/>
              <a:t> </a:t>
            </a:r>
            <a:r>
              <a:rPr lang="sk-SK" dirty="0" smtClean="0"/>
              <a:t>– je úloha, ktorú musí </a:t>
            </a:r>
            <a:r>
              <a:rPr lang="sk-SK" dirty="0" err="1" smtClean="0"/>
              <a:t>dron</a:t>
            </a:r>
            <a:r>
              <a:rPr lang="sk-SK" dirty="0" smtClean="0"/>
              <a:t> splniť</a:t>
            </a:r>
          </a:p>
          <a:p>
            <a:pPr>
              <a:lnSpc>
                <a:spcPct val="200000"/>
              </a:lnSpc>
            </a:pPr>
            <a:r>
              <a:rPr lang="sk-SK" b="1" dirty="0" smtClean="0"/>
              <a:t>Kontrolné </a:t>
            </a:r>
            <a:r>
              <a:rPr lang="sk-SK" b="1" dirty="0"/>
              <a:t>body</a:t>
            </a:r>
            <a:r>
              <a:rPr lang="en-GB" b="1" dirty="0"/>
              <a:t> </a:t>
            </a:r>
            <a:r>
              <a:rPr lang="sk-SK" dirty="0" smtClean="0"/>
              <a:t>– sú body, v ktorých počas monitorovania prebieha zber dát alebo kontrola polohy </a:t>
            </a:r>
            <a:r>
              <a:rPr lang="sk-SK" dirty="0" err="1" smtClean="0"/>
              <a:t>drona</a:t>
            </a:r>
            <a:endParaRPr lang="sk-SK" dirty="0" smtClean="0"/>
          </a:p>
          <a:p>
            <a:pPr>
              <a:lnSpc>
                <a:spcPct val="200000"/>
              </a:lnSpc>
            </a:pPr>
            <a:r>
              <a:rPr lang="sk-SK" b="1" dirty="0" smtClean="0"/>
              <a:t>Stavy </a:t>
            </a:r>
            <a:r>
              <a:rPr lang="en-GB" b="1" dirty="0" err="1"/>
              <a:t>misie</a:t>
            </a:r>
            <a:r>
              <a:rPr lang="en-GB" b="1" dirty="0"/>
              <a:t> (</a:t>
            </a:r>
            <a:r>
              <a:rPr lang="sk-SK" b="1" dirty="0" smtClean="0"/>
              <a:t>systému) </a:t>
            </a:r>
            <a:r>
              <a:rPr lang="sk-SK" dirty="0" smtClean="0"/>
              <a:t>– vo vyvíjanej aplikácií sú definované 2 stavy pre misiu: splnená a nesplnená</a:t>
            </a:r>
          </a:p>
          <a:p>
            <a:pPr>
              <a:lnSpc>
                <a:spcPct val="200000"/>
              </a:lnSpc>
            </a:pPr>
            <a:r>
              <a:rPr lang="sk-SK" b="1" dirty="0" smtClean="0"/>
              <a:t>Druhy </a:t>
            </a:r>
            <a:r>
              <a:rPr lang="sk-SK" b="1" dirty="0"/>
              <a:t>režimov misií </a:t>
            </a:r>
            <a:r>
              <a:rPr lang="sk-SK" b="1" dirty="0" err="1" smtClean="0"/>
              <a:t>dronov</a:t>
            </a:r>
            <a:r>
              <a:rPr lang="sk-SK" dirty="0" smtClean="0"/>
              <a:t> –  v prípade použitia viacerých </a:t>
            </a:r>
            <a:r>
              <a:rPr lang="sk-SK" dirty="0" err="1" smtClean="0"/>
              <a:t>dronov</a:t>
            </a:r>
            <a:r>
              <a:rPr lang="sk-SK" dirty="0" smtClean="0"/>
              <a:t> pre 1 misiu môžu byť uplatnené 2 režimy: sériový a paralelný</a:t>
            </a:r>
            <a:endParaRPr lang="sk-SK" dirty="0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3D9-5B11-410C-9C4C-8D51D662DDBB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42078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Príklad (sériový </a:t>
            </a:r>
            <a:r>
              <a:rPr lang="sk-SK" b="1" dirty="0"/>
              <a:t>režim)</a:t>
            </a:r>
            <a:br>
              <a:rPr lang="sk-SK" b="1" dirty="0"/>
            </a:br>
            <a:endParaRPr lang="sk-SK" b="1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3D9-5B11-410C-9C4C-8D51D662DDBB}" type="slidenum">
              <a:rPr lang="sk-SK" smtClean="0"/>
              <a:t>4</a:t>
            </a:fld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ástupný objekt pre obsah 29"/>
              <p:cNvSpPr>
                <a:spLocks noGrp="1"/>
              </p:cNvSpPr>
              <p:nvPr>
                <p:ph idx="1"/>
              </p:nvPr>
            </p:nvSpPr>
            <p:spPr>
              <a:xfrm>
                <a:off x="1750979" y="4476114"/>
                <a:ext cx="10441020" cy="213712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i="1" smtClean="0">
                            <a:latin typeface="Century Gothic (Text)"/>
                          </a:rPr>
                        </m:ctrlPr>
                      </m:sSubSupPr>
                      <m:e>
                        <m:r>
                          <a:rPr lang="en-GB" sz="2000" i="1">
                            <a:latin typeface="Century Gothic (Text)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000" i="1">
                            <a:latin typeface="Century Gothic (Text)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𝑚𝑖𝑠𝑠𝑖𝑜𝑛</m:t>
                        </m:r>
                      </m:sub>
                      <m:sup>
                        <m:r>
                          <a:rPr lang="en-GB" sz="2000" i="1">
                            <a:latin typeface="Century Gothic (Text)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2000" i="1">
                            <a:latin typeface="Century Gothic (Text)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GB" sz="2000" i="1">
                            <a:latin typeface="Century Gothic (Text)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GB" sz="2000" i="1">
                        <a:latin typeface="Century Gothic (Text)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ctrlPr>
                          <a:rPr lang="en-GB" sz="2000" i="1">
                            <a:latin typeface="Century Gothic (Text)"/>
                          </a:rPr>
                        </m:ctrlPr>
                      </m:naryPr>
                      <m:sub>
                        <m:r>
                          <a:rPr lang="en-GB" sz="2000" i="1">
                            <a:latin typeface="Century Gothic (Text)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sz="2000" i="1">
                            <a:latin typeface="Century Gothic (Text)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000" i="1">
                            <a:latin typeface="Century Gothic (Text)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GB" sz="2000" i="1">
                                <a:latin typeface="Century Gothic (Text)"/>
                              </a:rPr>
                            </m:ctrlPr>
                          </m:sSubPr>
                          <m:e>
                            <m:r>
                              <a:rPr lang="en-GB" sz="2000" i="1" smtClean="0">
                                <a:latin typeface="Century Gothic (Text)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000" i="1">
                                <a:latin typeface="Century Gothic (Text)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GB" sz="2000" i="1">
                                <a:latin typeface="Century Gothic (Text)"/>
                              </a:rPr>
                              <m:t> </m:t>
                            </m:r>
                          </m:sub>
                        </m:sSub>
                        <m:r>
                          <a:rPr lang="en-GB" sz="2000" i="1">
                            <a:latin typeface="Century Gothic (Text)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</m:e>
                    </m:nary>
                    <m:sSub>
                      <m:sSubPr>
                        <m:ctrlPr>
                          <a:rPr lang="en-GB" sz="2000" i="1" smtClean="0">
                            <a:latin typeface="Century Gothic (Text)"/>
                          </a:rPr>
                        </m:ctrlPr>
                      </m:sSubPr>
                      <m:e>
                        <m:r>
                          <a:rPr lang="en-GB" sz="2000" i="1">
                            <a:latin typeface="Century Gothic (Text)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000" i="1">
                            <a:latin typeface="Century Gothic (Text)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GB" sz="2000" i="1">
                            <a:latin typeface="Century Gothic (Text)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GB" sz="2000" dirty="0">
                    <a:latin typeface="Century Gothic (Text)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000" dirty="0">
                        <a:latin typeface="Century Gothic (Text)"/>
                        <a:sym typeface="Symbol" panose="05050102010706020507" pitchFamily="18" charset="2"/>
                      </a:rPr>
                      <m:t></m:t>
                    </m:r>
                  </m:oMath>
                </a14:m>
                <a:r>
                  <a:rPr lang="en-GB" sz="2000" dirty="0">
                    <a:latin typeface="Century Gothic (Text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entury Gothic (Text)"/>
                          </a:rPr>
                        </m:ctrlPr>
                      </m:sSubPr>
                      <m:e>
                        <m:r>
                          <a:rPr lang="en-GB" sz="2000" i="1">
                            <a:latin typeface="Century Gothic (Text)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000" i="1">
                            <a:latin typeface="Century Gothic (Text)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sz="2000" i="1">
                            <a:latin typeface="Century Gothic (Text)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GB" sz="2000" dirty="0">
                    <a:latin typeface="Century Gothic (Text)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000" dirty="0">
                        <a:latin typeface="Century Gothic (Text)"/>
                        <a:sym typeface="Symbol" panose="05050102010706020507" pitchFamily="18" charset="2"/>
                      </a:rPr>
                      <m:t></m:t>
                    </m:r>
                  </m:oMath>
                </a14:m>
                <a:r>
                  <a:rPr lang="en-GB" sz="2000" dirty="0">
                    <a:latin typeface="Century Gothic (Text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entury Gothic (Text)"/>
                          </a:rPr>
                        </m:ctrlPr>
                      </m:sSubPr>
                      <m:e>
                        <m:r>
                          <a:rPr lang="en-GB" sz="2000" i="1">
                            <a:latin typeface="Century Gothic (Text)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000" i="1">
                            <a:latin typeface="Century Gothic (Text)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GB" sz="2000" i="1">
                            <a:latin typeface="Century Gothic (Text)"/>
                          </a:rPr>
                          <m:t> </m:t>
                        </m:r>
                      </m:sub>
                    </m:sSub>
                  </m:oMath>
                </a14:m>
                <a:endParaRPr lang="sk-SK" sz="2000" i="1" dirty="0" smtClean="0">
                  <a:latin typeface="Century Gothic (Text)"/>
                </a:endParaRPr>
              </a:p>
              <a:p>
                <a:pPr marL="0" indent="0">
                  <a:buNone/>
                </a:pPr>
                <a:r>
                  <a:rPr lang="sk-SK" sz="2000" dirty="0">
                    <a:latin typeface="Century Gothic (Text)"/>
                  </a:rPr>
                  <a:t>	 </a:t>
                </a:r>
                <a:r>
                  <a:rPr lang="sk-SK" sz="2000" dirty="0" smtClean="0">
                    <a:latin typeface="Century Gothic (Text)"/>
                  </a:rPr>
                  <a:t>    </a:t>
                </a:r>
                <a14:m>
                  <m:oMath xmlns:m="http://schemas.openxmlformats.org/officeDocument/2006/math">
                    <m:r>
                      <a:rPr lang="sk-SK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i="1">
                        <a:latin typeface="Century Gothic (Text)"/>
                      </a:rPr>
                      <m:t>=</m:t>
                    </m:r>
                    <m:r>
                      <a:rPr lang="en-GB" sz="2000" i="1" smtClean="0">
                        <a:solidFill>
                          <a:srgbClr val="00B0F0"/>
                        </a:solidFill>
                        <a:latin typeface="Century Gothic (Text)"/>
                      </a:rPr>
                      <m:t>(</m:t>
                    </m:r>
                    <m:r>
                      <a:rPr lang="en-GB" sz="2000" i="1">
                        <a:solidFill>
                          <a:srgbClr val="00B0F0"/>
                        </a:solidFill>
                        <a:latin typeface="Century Gothic (Text)"/>
                      </a:rPr>
                      <m:t>𝑝</m:t>
                    </m:r>
                    <m:r>
                      <a:rPr lang="en-GB" sz="2000">
                        <a:solidFill>
                          <a:srgbClr val="00B0F0"/>
                        </a:solidFill>
                        <a:latin typeface="Century Gothic (Text)"/>
                      </a:rPr>
                      <m:t>(0)</m:t>
                    </m:r>
                  </m:oMath>
                </a14:m>
                <a:r>
                  <a:rPr lang="en-GB" sz="2000" dirty="0">
                    <a:solidFill>
                      <a:srgbClr val="00B0F0"/>
                    </a:solidFill>
                    <a:latin typeface="Century Gothic (Text)"/>
                    <a:sym typeface="Symbol" panose="05050102010706020507" pitchFamily="18" charset="2"/>
                  </a:rPr>
                  <a:t>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rgbClr val="00B0F0"/>
                        </a:solidFill>
                        <a:latin typeface="Century Gothic (Text)"/>
                      </a:rPr>
                      <m:t>𝑝</m:t>
                    </m:r>
                    <m:r>
                      <a:rPr lang="en-GB" sz="2000">
                        <a:solidFill>
                          <a:srgbClr val="00B0F0"/>
                        </a:solidFill>
                        <a:latin typeface="Century Gothic (Text)"/>
                      </a:rPr>
                      <m:t>(</m:t>
                    </m:r>
                    <m:r>
                      <a:rPr lang="en-GB" sz="2000">
                        <a:solidFill>
                          <a:srgbClr val="00B0F0"/>
                        </a:solidFill>
                        <a:latin typeface="Century Gothic (Text)"/>
                      </a:rPr>
                      <m:t>2</m:t>
                    </m:r>
                    <m:r>
                      <a:rPr lang="en-GB" sz="2000">
                        <a:solidFill>
                          <a:srgbClr val="00B0F0"/>
                        </a:solidFill>
                        <a:latin typeface="Century Gothic (Text)"/>
                      </a:rPr>
                      <m:t>)</m:t>
                    </m:r>
                  </m:oMath>
                </a14:m>
                <a:r>
                  <a:rPr lang="en-GB" sz="2000" dirty="0">
                    <a:solidFill>
                      <a:srgbClr val="00B0F0"/>
                    </a:solidFill>
                    <a:latin typeface="Century Gothic (Text)"/>
                    <a:sym typeface="Symbol" panose="05050102010706020507" pitchFamily="18" charset="2"/>
                  </a:rPr>
                  <a:t>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rgbClr val="00B0F0"/>
                        </a:solidFill>
                        <a:latin typeface="Century Gothic (Text)"/>
                      </a:rPr>
                      <m:t>𝑝</m:t>
                    </m:r>
                    <m:r>
                      <a:rPr lang="en-GB" sz="2000">
                        <a:solidFill>
                          <a:srgbClr val="00B0F0"/>
                        </a:solidFill>
                        <a:latin typeface="Century Gothic (Text)"/>
                      </a:rPr>
                      <m:t>(</m:t>
                    </m:r>
                    <m:r>
                      <a:rPr lang="en-GB" sz="2000">
                        <a:solidFill>
                          <a:srgbClr val="00B0F0"/>
                        </a:solidFill>
                        <a:latin typeface="Century Gothic (Text)"/>
                      </a:rPr>
                      <m:t>4</m:t>
                    </m:r>
                    <m:r>
                      <a:rPr lang="en-GB" sz="2000">
                        <a:solidFill>
                          <a:srgbClr val="00B0F0"/>
                        </a:solidFill>
                        <a:latin typeface="Century Gothic (Text)"/>
                      </a:rPr>
                      <m:t>)</m:t>
                    </m:r>
                    <m:r>
                      <m:rPr>
                        <m:nor/>
                      </m:rPr>
                      <a:rPr lang="en-GB" sz="2000" dirty="0">
                        <a:solidFill>
                          <a:srgbClr val="00B0F0"/>
                        </a:solidFill>
                        <a:latin typeface="Century Gothic (Text)"/>
                        <a:sym typeface="Symbol" panose="05050102010706020507" pitchFamily="18" charset="2"/>
                      </a:rPr>
                      <m:t></m:t>
                    </m:r>
                    <m:r>
                      <m:rPr>
                        <m:sty m:val="p"/>
                      </m:rPr>
                      <a:rPr lang="en-GB" sz="2000">
                        <a:solidFill>
                          <a:srgbClr val="00B0F0"/>
                        </a:solidFill>
                        <a:latin typeface="Century Gothic (Text)"/>
                      </a:rPr>
                      <m:t>p</m:t>
                    </m:r>
                    <m:r>
                      <a:rPr lang="en-GB" sz="2000">
                        <a:solidFill>
                          <a:srgbClr val="00B0F0"/>
                        </a:solidFill>
                        <a:latin typeface="Century Gothic (Text)"/>
                      </a:rPr>
                      <m:t>(5))</m:t>
                    </m:r>
                    <m:r>
                      <m:rPr>
                        <m:nor/>
                      </m:rPr>
                      <a:rPr lang="sk-SK" sz="2000" b="0" i="0" smtClean="0">
                        <a:solidFill>
                          <a:srgbClr val="00B0F0"/>
                        </a:solidFill>
                        <a:latin typeface="Century Gothic (Text)"/>
                      </a:rPr>
                      <m:t> </m:t>
                    </m:r>
                    <m:r>
                      <m:rPr>
                        <m:nor/>
                      </m:rPr>
                      <a:rPr lang="en-GB" sz="2000" dirty="0">
                        <a:latin typeface="Century Gothic (Text)"/>
                        <a:sym typeface="Symbol" panose="05050102010706020507" pitchFamily="18" charset="2"/>
                      </a:rPr>
                      <m:t></m:t>
                    </m:r>
                    <m:r>
                      <m:rPr>
                        <m:nor/>
                      </m:rPr>
                      <a:rPr lang="sk-SK" sz="2000" b="0" i="0" dirty="0" smtClean="0">
                        <a:latin typeface="Century Gothic (Text)"/>
                        <a:sym typeface="Symbol" panose="05050102010706020507" pitchFamily="18" charset="2"/>
                      </a:rPr>
                      <m:t> </m:t>
                    </m:r>
                    <m:r>
                      <a:rPr lang="en-GB" sz="2000" i="1" smtClean="0">
                        <a:solidFill>
                          <a:srgbClr val="FFFF00"/>
                        </a:solidFill>
                        <a:latin typeface="Century Gothic (Text)"/>
                      </a:rPr>
                      <m:t>(</m:t>
                    </m:r>
                    <m:r>
                      <a:rPr lang="en-GB" sz="2000" i="1">
                        <a:solidFill>
                          <a:srgbClr val="FFC000"/>
                        </a:solidFill>
                        <a:latin typeface="Century Gothic (Text)"/>
                      </a:rPr>
                      <m:t>𝑝</m:t>
                    </m:r>
                    <m:r>
                      <a:rPr lang="en-GB" sz="2000">
                        <a:solidFill>
                          <a:srgbClr val="FFC000"/>
                        </a:solidFill>
                        <a:latin typeface="Century Gothic (Text)"/>
                      </a:rPr>
                      <m:t>(</m:t>
                    </m:r>
                    <m:r>
                      <a:rPr lang="en-GB" sz="2000">
                        <a:solidFill>
                          <a:srgbClr val="FFC000"/>
                        </a:solidFill>
                        <a:latin typeface="Century Gothic (Text)"/>
                      </a:rPr>
                      <m:t>1</m:t>
                    </m:r>
                    <m:r>
                      <a:rPr lang="en-GB" sz="2000">
                        <a:solidFill>
                          <a:srgbClr val="FFC000"/>
                        </a:solidFill>
                        <a:latin typeface="Century Gothic (Text)"/>
                      </a:rPr>
                      <m:t>)</m:t>
                    </m:r>
                    <m:r>
                      <m:rPr>
                        <m:nor/>
                      </m:rPr>
                      <a:rPr lang="en-GB" sz="2000" dirty="0">
                        <a:solidFill>
                          <a:srgbClr val="FFC000"/>
                        </a:solidFill>
                        <a:latin typeface="Century Gothic (Text)"/>
                        <a:sym typeface="Symbol" panose="05050102010706020507" pitchFamily="18" charset="2"/>
                      </a:rPr>
                      <m:t></m:t>
                    </m:r>
                    <m:r>
                      <a:rPr lang="en-GB" sz="2000" i="1">
                        <a:solidFill>
                          <a:srgbClr val="FFC000"/>
                        </a:solidFill>
                        <a:latin typeface="Century Gothic (Text)"/>
                      </a:rPr>
                      <m:t>𝑝</m:t>
                    </m:r>
                    <m:r>
                      <a:rPr lang="en-GB" sz="2000">
                        <a:solidFill>
                          <a:srgbClr val="FFC000"/>
                        </a:solidFill>
                        <a:latin typeface="Century Gothic (Text)"/>
                      </a:rPr>
                      <m:t>(2)</m:t>
                    </m:r>
                    <m:r>
                      <m:rPr>
                        <m:nor/>
                      </m:rPr>
                      <a:rPr lang="en-GB" sz="2000" dirty="0">
                        <a:solidFill>
                          <a:srgbClr val="FFC000"/>
                        </a:solidFill>
                        <a:latin typeface="Century Gothic (Text)"/>
                        <a:sym typeface="Symbol" panose="05050102010706020507" pitchFamily="18" charset="2"/>
                      </a:rPr>
                      <m:t></m:t>
                    </m:r>
                    <m:r>
                      <a:rPr lang="en-GB" sz="2000" i="1">
                        <a:solidFill>
                          <a:srgbClr val="FFC000"/>
                        </a:solidFill>
                        <a:latin typeface="Century Gothic (Text)"/>
                      </a:rPr>
                      <m:t>𝑝</m:t>
                    </m:r>
                    <m:r>
                      <a:rPr lang="en-GB" sz="2000">
                        <a:solidFill>
                          <a:srgbClr val="FFC000"/>
                        </a:solidFill>
                        <a:latin typeface="Century Gothic (Text)"/>
                      </a:rPr>
                      <m:t>(</m:t>
                    </m:r>
                    <m:r>
                      <a:rPr lang="en-GB" sz="2000">
                        <a:solidFill>
                          <a:srgbClr val="FFC000"/>
                        </a:solidFill>
                        <a:latin typeface="Century Gothic (Text)"/>
                      </a:rPr>
                      <m:t>3</m:t>
                    </m:r>
                    <m:r>
                      <a:rPr lang="en-GB" sz="2000">
                        <a:solidFill>
                          <a:srgbClr val="FFC000"/>
                        </a:solidFill>
                        <a:latin typeface="Century Gothic (Text)"/>
                      </a:rPr>
                      <m:t>)</m:t>
                    </m:r>
                    <m:r>
                      <m:rPr>
                        <m:nor/>
                      </m:rPr>
                      <a:rPr lang="en-GB" sz="2000" dirty="0">
                        <a:solidFill>
                          <a:srgbClr val="FFC000"/>
                        </a:solidFill>
                        <a:latin typeface="Century Gothic (Text)"/>
                        <a:sym typeface="Symbol" panose="05050102010706020507" pitchFamily="18" charset="2"/>
                      </a:rPr>
                      <m:t></m:t>
                    </m:r>
                    <m:r>
                      <a:rPr lang="en-GB" sz="2000" i="1">
                        <a:solidFill>
                          <a:srgbClr val="FFC000"/>
                        </a:solidFill>
                        <a:latin typeface="Century Gothic (Text)"/>
                      </a:rPr>
                      <m:t>𝑝</m:t>
                    </m:r>
                    <m:r>
                      <a:rPr lang="en-GB" sz="2000">
                        <a:solidFill>
                          <a:srgbClr val="FFC000"/>
                        </a:solidFill>
                        <a:latin typeface="Century Gothic (Text)"/>
                      </a:rPr>
                      <m:t>(4)</m:t>
                    </m:r>
                    <m:r>
                      <m:rPr>
                        <m:nor/>
                      </m:rPr>
                      <a:rPr lang="en-GB" sz="2000" dirty="0">
                        <a:solidFill>
                          <a:srgbClr val="FFC000"/>
                        </a:solidFill>
                        <a:latin typeface="Century Gothic (Text)"/>
                        <a:sym typeface="Symbol" panose="05050102010706020507" pitchFamily="18" charset="2"/>
                      </a:rPr>
                      <m:t></m:t>
                    </m:r>
                    <m:r>
                      <m:rPr>
                        <m:sty m:val="p"/>
                      </m:rPr>
                      <a:rPr lang="en-GB" sz="2000">
                        <a:solidFill>
                          <a:srgbClr val="FFC000"/>
                        </a:solidFill>
                        <a:latin typeface="Century Gothic (Text)"/>
                      </a:rPr>
                      <m:t>p</m:t>
                    </m:r>
                    <m:r>
                      <a:rPr lang="en-GB" sz="2000">
                        <a:solidFill>
                          <a:srgbClr val="FFC000"/>
                        </a:solidFill>
                        <a:latin typeface="Century Gothic (Text)"/>
                      </a:rPr>
                      <m:t>(5))</m:t>
                    </m:r>
                    <m:r>
                      <m:rPr>
                        <m:nor/>
                      </m:rPr>
                      <a:rPr lang="sk-SK" sz="2000" b="0" i="0" smtClean="0">
                        <a:solidFill>
                          <a:srgbClr val="FFC000"/>
                        </a:solidFill>
                        <a:latin typeface="Century Gothic (Text)"/>
                      </a:rPr>
                      <m:t> </m:t>
                    </m:r>
                    <m:r>
                      <m:rPr>
                        <m:nor/>
                      </m:rPr>
                      <a:rPr lang="en-GB" sz="2000" dirty="0">
                        <a:latin typeface="Century Gothic (Text)"/>
                        <a:sym typeface="Symbol" panose="05050102010706020507" pitchFamily="18" charset="2"/>
                      </a:rPr>
                      <m:t></m:t>
                    </m:r>
                    <m:r>
                      <m:rPr>
                        <m:nor/>
                      </m:rPr>
                      <a:rPr lang="sk-SK" sz="2000" b="0" i="0" dirty="0" smtClean="0">
                        <a:latin typeface="Century Gothic (Text)"/>
                        <a:sym typeface="Symbol" panose="05050102010706020507" pitchFamily="18" charset="2"/>
                      </a:rPr>
                      <m:t> </m:t>
                    </m:r>
                    <m:r>
                      <a:rPr lang="en-GB" sz="2000" i="1" smtClean="0">
                        <a:solidFill>
                          <a:srgbClr val="7030A0"/>
                        </a:solidFill>
                        <a:latin typeface="Century Gothic (Text)"/>
                      </a:rPr>
                      <m:t>(</m:t>
                    </m:r>
                    <m:r>
                      <a:rPr lang="en-GB" sz="2000" i="1">
                        <a:solidFill>
                          <a:srgbClr val="7030A0"/>
                        </a:solidFill>
                        <a:latin typeface="Century Gothic (Text)"/>
                      </a:rPr>
                      <m:t>𝑝</m:t>
                    </m:r>
                    <m:r>
                      <a:rPr lang="en-GB" sz="2000">
                        <a:solidFill>
                          <a:srgbClr val="7030A0"/>
                        </a:solidFill>
                        <a:latin typeface="Century Gothic (Text)"/>
                      </a:rPr>
                      <m:t>(0)</m:t>
                    </m:r>
                  </m:oMath>
                </a14:m>
                <a:r>
                  <a:rPr lang="en-GB" sz="2000" dirty="0">
                    <a:solidFill>
                      <a:srgbClr val="7030A0"/>
                    </a:solidFill>
                    <a:latin typeface="Century Gothic (Text)"/>
                    <a:sym typeface="Symbol" panose="05050102010706020507" pitchFamily="18" charset="2"/>
                  </a:rPr>
                  <a:t>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rgbClr val="7030A0"/>
                        </a:solidFill>
                        <a:latin typeface="Century Gothic (Text)"/>
                      </a:rPr>
                      <m:t>𝑝</m:t>
                    </m:r>
                    <m:r>
                      <a:rPr lang="en-GB" sz="2000">
                        <a:solidFill>
                          <a:srgbClr val="7030A0"/>
                        </a:solidFill>
                        <a:latin typeface="Century Gothic (Text)"/>
                      </a:rPr>
                      <m:t>(2)</m:t>
                    </m:r>
                  </m:oMath>
                </a14:m>
                <a:r>
                  <a:rPr lang="en-GB" sz="2000" dirty="0">
                    <a:solidFill>
                      <a:srgbClr val="7030A0"/>
                    </a:solidFill>
                    <a:latin typeface="Century Gothic (Text)"/>
                    <a:sym typeface="Symbol" panose="05050102010706020507" pitchFamily="18" charset="2"/>
                  </a:rPr>
                  <a:t>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>
                        <a:solidFill>
                          <a:srgbClr val="7030A0"/>
                        </a:solidFill>
                        <a:latin typeface="Century Gothic (Text)"/>
                      </a:rPr>
                      <m:t>p</m:t>
                    </m:r>
                    <m:r>
                      <a:rPr lang="en-GB" sz="2000">
                        <a:solidFill>
                          <a:srgbClr val="7030A0"/>
                        </a:solidFill>
                        <a:latin typeface="Century Gothic (Text)"/>
                      </a:rPr>
                      <m:t>(5))</m:t>
                    </m:r>
                  </m:oMath>
                </a14:m>
                <a:endParaRPr lang="sk-SK" sz="2000" dirty="0" smtClean="0">
                  <a:solidFill>
                    <a:srgbClr val="7030A0"/>
                  </a:solidFill>
                  <a:latin typeface="Century Gothic (Text)"/>
                </a:endParaRPr>
              </a:p>
              <a:p>
                <a:pPr marL="0" indent="0">
                  <a:buNone/>
                </a:pPr>
                <a:r>
                  <a:rPr lang="sk-SK" sz="2000" dirty="0" smtClean="0">
                    <a:latin typeface="Century Gothic (Text)"/>
                  </a:rPr>
                  <a:t>	     </a:t>
                </a:r>
                <a14:m>
                  <m:oMath xmlns:m="http://schemas.openxmlformats.org/officeDocument/2006/math">
                    <m:r>
                      <a:rPr lang="sk-SK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i="1">
                        <a:latin typeface="Century Gothic (Text)"/>
                      </a:rPr>
                      <m:t>=</m:t>
                    </m:r>
                    <m:r>
                      <a:rPr lang="sk-SK" sz="2000" b="0" i="1" smtClean="0">
                        <a:latin typeface="Century Gothic (Text)"/>
                      </a:rPr>
                      <m:t>0.57</m:t>
                    </m:r>
                  </m:oMath>
                </a14:m>
                <a:endParaRPr lang="en-GB" sz="2000" dirty="0">
                  <a:solidFill>
                    <a:schemeClr val="tx1"/>
                  </a:solidFill>
                  <a:latin typeface="Century Gothic (Text)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 (Text)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i="1">
                          <a:latin typeface="Century Gothic (Text)"/>
                        </a:rPr>
                        <m:t>𝑝</m:t>
                      </m:r>
                      <m:r>
                        <a:rPr lang="en-GB" sz="2000">
                          <a:latin typeface="Century Gothic (Text)"/>
                        </a:rPr>
                        <m:t>(</m:t>
                      </m:r>
                      <m:r>
                        <a:rPr lang="en-GB" sz="2000" i="1">
                          <a:latin typeface="Century Gothic (Text)"/>
                        </a:rPr>
                        <m:t>𝑖</m:t>
                      </m:r>
                      <m:r>
                        <a:rPr lang="en-GB" sz="2000">
                          <a:latin typeface="Century Gothic (Text)"/>
                        </a:rPr>
                        <m:t>)=1−</m:t>
                      </m:r>
                      <m:r>
                        <a:rPr lang="en-GB" sz="2000" i="1">
                          <a:latin typeface="Century Gothic (Text)"/>
                        </a:rPr>
                        <m:t>𝑞</m:t>
                      </m:r>
                      <m:r>
                        <a:rPr lang="en-GB" sz="2000">
                          <a:latin typeface="Century Gothic (Text)"/>
                        </a:rPr>
                        <m:t>(</m:t>
                      </m:r>
                      <m:r>
                        <a:rPr lang="en-GB" sz="2000" i="1">
                          <a:latin typeface="Century Gothic (Text)"/>
                        </a:rPr>
                        <m:t>𝑖</m:t>
                      </m:r>
                      <m:r>
                        <a:rPr lang="en-GB" sz="2000">
                          <a:latin typeface="Century Gothic (Text)"/>
                        </a:rPr>
                        <m:t>)</m:t>
                      </m:r>
                    </m:oMath>
                  </m:oMathPara>
                </a14:m>
                <a:endParaRPr lang="en-GB" sz="2000" dirty="0">
                  <a:latin typeface="Century Gothic (Text)"/>
                </a:endParaRPr>
              </a:p>
              <a:p>
                <a:pPr marL="0" indent="0">
                  <a:buNone/>
                </a:pPr>
                <a:endParaRPr lang="sk-SK" sz="2000" dirty="0">
                  <a:latin typeface="Century Gothic (Text)"/>
                </a:endParaRPr>
              </a:p>
            </p:txBody>
          </p:sp>
        </mc:Choice>
        <mc:Fallback>
          <p:sp>
            <p:nvSpPr>
              <p:cNvPr id="30" name="Zástupný objekt pre obsah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0979" y="4476114"/>
                <a:ext cx="10441020" cy="2137122"/>
              </a:xfrm>
              <a:blipFill>
                <a:blip r:embed="rId2"/>
                <a:stretch>
                  <a:fillRect b="-57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80">
            <a:extLst>
              <a:ext uri="{FF2B5EF4-FFF2-40B4-BE49-F238E27FC236}">
                <a16:creationId xmlns:a16="http://schemas.microsoft.com/office/drawing/2014/main" id="{6AF55A8A-2E9D-1F31-AC71-99E34A7301F2}"/>
              </a:ext>
            </a:extLst>
          </p:cNvPr>
          <p:cNvGrpSpPr/>
          <p:nvPr/>
        </p:nvGrpSpPr>
        <p:grpSpPr>
          <a:xfrm>
            <a:off x="1750979" y="1551510"/>
            <a:ext cx="5400000" cy="2520000"/>
            <a:chOff x="2484588" y="2128648"/>
            <a:chExt cx="6667719" cy="2259629"/>
          </a:xfrm>
        </p:grpSpPr>
        <p:grpSp>
          <p:nvGrpSpPr>
            <p:cNvPr id="117" name="Group 36">
              <a:extLst>
                <a:ext uri="{FF2B5EF4-FFF2-40B4-BE49-F238E27FC236}">
                  <a16:creationId xmlns:a16="http://schemas.microsoft.com/office/drawing/2014/main" id="{D07514EA-05C6-E8AF-4E8D-584129B730CB}"/>
                </a:ext>
              </a:extLst>
            </p:cNvPr>
            <p:cNvGrpSpPr/>
            <p:nvPr/>
          </p:nvGrpSpPr>
          <p:grpSpPr>
            <a:xfrm>
              <a:off x="2484588" y="2128648"/>
              <a:ext cx="6667719" cy="2259629"/>
              <a:chOff x="2453057" y="2118137"/>
              <a:chExt cx="6667719" cy="2259629"/>
            </a:xfrm>
          </p:grpSpPr>
          <p:sp>
            <p:nvSpPr>
              <p:cNvPr id="127" name="Rectangle 6">
                <a:extLst>
                  <a:ext uri="{FF2B5EF4-FFF2-40B4-BE49-F238E27FC236}">
                    <a16:creationId xmlns:a16="http://schemas.microsoft.com/office/drawing/2014/main" id="{C5E64C79-C87A-407F-6815-4646B62A2797}"/>
                  </a:ext>
                </a:extLst>
              </p:cNvPr>
              <p:cNvSpPr/>
              <p:nvPr/>
            </p:nvSpPr>
            <p:spPr>
              <a:xfrm>
                <a:off x="2453057" y="2118137"/>
                <a:ext cx="6667719" cy="2140035"/>
              </a:xfrm>
              <a:prstGeom prst="rect">
                <a:avLst/>
              </a:prstGeom>
              <a:solidFill>
                <a:prstClr val="white"/>
              </a:solid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endParaRPr lang="en-GB"/>
              </a:p>
            </p:txBody>
          </p:sp>
          <p:pic>
            <p:nvPicPr>
              <p:cNvPr id="128" name="Picture 7">
                <a:extLst>
                  <a:ext uri="{FF2B5EF4-FFF2-40B4-BE49-F238E27FC236}">
                    <a16:creationId xmlns:a16="http://schemas.microsoft.com/office/drawing/2014/main" id="{75E14DCA-B86A-8AFE-5D98-3C611EBF5C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1050" y="2571444"/>
                <a:ext cx="510374" cy="650084"/>
              </a:xfrm>
              <a:prstGeom prst="rect">
                <a:avLst/>
              </a:prstGeom>
            </p:spPr>
          </p:pic>
          <p:pic>
            <p:nvPicPr>
              <p:cNvPr id="129" name="Picture 8">
                <a:extLst>
                  <a:ext uri="{FF2B5EF4-FFF2-40B4-BE49-F238E27FC236}">
                    <a16:creationId xmlns:a16="http://schemas.microsoft.com/office/drawing/2014/main" id="{2334A466-2F4B-38F9-8529-6B5C968ADD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8791" y="2195151"/>
                <a:ext cx="543459" cy="692584"/>
              </a:xfrm>
              <a:prstGeom prst="rect">
                <a:avLst/>
              </a:prstGeom>
            </p:spPr>
          </p:pic>
          <p:pic>
            <p:nvPicPr>
              <p:cNvPr id="130" name="Picture 12">
                <a:extLst>
                  <a:ext uri="{FF2B5EF4-FFF2-40B4-BE49-F238E27FC236}">
                    <a16:creationId xmlns:a16="http://schemas.microsoft.com/office/drawing/2014/main" id="{46EB07B5-F1B3-BB72-F093-1EFB9C7EA7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1410" y="2251172"/>
                <a:ext cx="543459" cy="692584"/>
              </a:xfrm>
              <a:prstGeom prst="rect">
                <a:avLst/>
              </a:prstGeom>
            </p:spPr>
          </p:pic>
          <p:sp>
            <p:nvSpPr>
              <p:cNvPr id="131" name="Text Box 1573695588">
                <a:extLst>
                  <a:ext uri="{FF2B5EF4-FFF2-40B4-BE49-F238E27FC236}">
                    <a16:creationId xmlns:a16="http://schemas.microsoft.com/office/drawing/2014/main" id="{0CCE3761-610B-8160-B7DA-2E97FBBC4B8A}"/>
                  </a:ext>
                </a:extLst>
              </p:cNvPr>
              <p:cNvSpPr txBox="1"/>
              <p:nvPr/>
            </p:nvSpPr>
            <p:spPr>
              <a:xfrm>
                <a:off x="2557912" y="2522738"/>
                <a:ext cx="443207" cy="43208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4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GB" sz="1400" kern="1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endParaRPr lang="en-GB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Text Box 1">
                <a:extLst>
                  <a:ext uri="{FF2B5EF4-FFF2-40B4-BE49-F238E27FC236}">
                    <a16:creationId xmlns:a16="http://schemas.microsoft.com/office/drawing/2014/main" id="{083EDCF6-5BDB-ED31-3A3C-9F8D0B4F587A}"/>
                  </a:ext>
                </a:extLst>
              </p:cNvPr>
              <p:cNvSpPr txBox="1"/>
              <p:nvPr/>
            </p:nvSpPr>
            <p:spPr>
              <a:xfrm>
                <a:off x="4075890" y="3787781"/>
                <a:ext cx="442308" cy="470391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GB" sz="14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GB" sz="1400" i="1" kern="1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endParaRPr lang="en-GB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Text Box 1">
                <a:extLst>
                  <a:ext uri="{FF2B5EF4-FFF2-40B4-BE49-F238E27FC236}">
                    <a16:creationId xmlns:a16="http://schemas.microsoft.com/office/drawing/2014/main" id="{782F3857-9A50-BD1B-870E-E868157441B9}"/>
                  </a:ext>
                </a:extLst>
              </p:cNvPr>
              <p:cNvSpPr txBox="1"/>
              <p:nvPr/>
            </p:nvSpPr>
            <p:spPr>
              <a:xfrm>
                <a:off x="4639817" y="2186155"/>
                <a:ext cx="563227" cy="58790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GB" sz="14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GB" sz="1400" i="1" kern="1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endParaRPr lang="en-GB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Text Box 1">
                <a:extLst>
                  <a:ext uri="{FF2B5EF4-FFF2-40B4-BE49-F238E27FC236}">
                    <a16:creationId xmlns:a16="http://schemas.microsoft.com/office/drawing/2014/main" id="{9513D9F8-1ECA-F43E-9B7F-569530FC727E}"/>
                  </a:ext>
                </a:extLst>
              </p:cNvPr>
              <p:cNvSpPr txBox="1"/>
              <p:nvPr/>
            </p:nvSpPr>
            <p:spPr>
              <a:xfrm>
                <a:off x="6183629" y="3790049"/>
                <a:ext cx="562770" cy="58771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5000"/>
                  </a:lnSpc>
                  <a:spcAft>
                    <a:spcPts val="800"/>
                  </a:spcAft>
                </a:pPr>
                <a:r>
                  <a:rPr lang="en-GB" sz="14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GB" sz="1400" i="1" kern="1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endParaRPr lang="en-GB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Text Box 1">
                <a:extLst>
                  <a:ext uri="{FF2B5EF4-FFF2-40B4-BE49-F238E27FC236}">
                    <a16:creationId xmlns:a16="http://schemas.microsoft.com/office/drawing/2014/main" id="{E315A1CF-A9EE-6840-C4B9-12F4EAFE1341}"/>
                  </a:ext>
                </a:extLst>
              </p:cNvPr>
              <p:cNvSpPr txBox="1"/>
              <p:nvPr/>
            </p:nvSpPr>
            <p:spPr>
              <a:xfrm>
                <a:off x="7236979" y="2255028"/>
                <a:ext cx="562770" cy="58771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5000"/>
                  </a:lnSpc>
                  <a:spcAft>
                    <a:spcPts val="800"/>
                  </a:spcAft>
                </a:pPr>
                <a:r>
                  <a:rPr lang="en-GB" sz="14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GB" sz="1400" i="1" kern="1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endParaRPr lang="en-GB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Text Box 1">
                <a:extLst>
                  <a:ext uri="{FF2B5EF4-FFF2-40B4-BE49-F238E27FC236}">
                    <a16:creationId xmlns:a16="http://schemas.microsoft.com/office/drawing/2014/main" id="{64C42927-AEE9-685F-41E3-EF6E04B50E66}"/>
                  </a:ext>
                </a:extLst>
              </p:cNvPr>
              <p:cNvSpPr txBox="1"/>
              <p:nvPr/>
            </p:nvSpPr>
            <p:spPr>
              <a:xfrm>
                <a:off x="8383483" y="3587756"/>
                <a:ext cx="562770" cy="58771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5000"/>
                  </a:lnSpc>
                  <a:spcAft>
                    <a:spcPts val="800"/>
                  </a:spcAft>
                </a:pPr>
                <a:r>
                  <a:rPr lang="en-GB" sz="14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GB" sz="1400" i="1" kern="1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endParaRPr lang="en-GB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37" name="Picture 31">
                <a:extLst>
                  <a:ext uri="{FF2B5EF4-FFF2-40B4-BE49-F238E27FC236}">
                    <a16:creationId xmlns:a16="http://schemas.microsoft.com/office/drawing/2014/main" id="{FC650754-5466-0EC8-A2E1-FA423ADE5D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20386" y="2919338"/>
                <a:ext cx="543459" cy="692584"/>
              </a:xfrm>
              <a:prstGeom prst="rect">
                <a:avLst/>
              </a:prstGeom>
            </p:spPr>
          </p:pic>
          <p:pic>
            <p:nvPicPr>
              <p:cNvPr id="138" name="Picture 34">
                <a:extLst>
                  <a:ext uri="{FF2B5EF4-FFF2-40B4-BE49-F238E27FC236}">
                    <a16:creationId xmlns:a16="http://schemas.microsoft.com/office/drawing/2014/main" id="{3BDF0815-6B4C-D851-1A5D-4145C459EF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02447" y="3131063"/>
                <a:ext cx="543459" cy="692584"/>
              </a:xfrm>
              <a:prstGeom prst="rect">
                <a:avLst/>
              </a:prstGeom>
            </p:spPr>
          </p:pic>
          <p:pic>
            <p:nvPicPr>
              <p:cNvPr id="139" name="Picture 35">
                <a:extLst>
                  <a:ext uri="{FF2B5EF4-FFF2-40B4-BE49-F238E27FC236}">
                    <a16:creationId xmlns:a16="http://schemas.microsoft.com/office/drawing/2014/main" id="{20F07885-7C84-ED09-DCE9-7B1738F900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9224" y="3099859"/>
                <a:ext cx="543459" cy="692584"/>
              </a:xfrm>
              <a:prstGeom prst="rect">
                <a:avLst/>
              </a:prstGeom>
            </p:spPr>
          </p:pic>
        </p:grpSp>
        <p:cxnSp>
          <p:nvCxnSpPr>
            <p:cNvPr id="118" name="Straight Connector 38">
              <a:extLst>
                <a:ext uri="{FF2B5EF4-FFF2-40B4-BE49-F238E27FC236}">
                  <a16:creationId xmlns:a16="http://schemas.microsoft.com/office/drawing/2014/main" id="{5601661D-9057-B984-2D53-06DCCFE878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4929" y="2745696"/>
              <a:ext cx="1522933" cy="156714"/>
            </a:xfrm>
            <a:prstGeom prst="line">
              <a:avLst/>
            </a:prstGeom>
            <a:ln w="158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39">
              <a:extLst>
                <a:ext uri="{FF2B5EF4-FFF2-40B4-BE49-F238E27FC236}">
                  <a16:creationId xmlns:a16="http://schemas.microsoft.com/office/drawing/2014/main" id="{7AD6B375-AD96-9A87-EA41-D96F4E2B76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95530" y="2662813"/>
              <a:ext cx="1957411" cy="67562"/>
            </a:xfrm>
            <a:prstGeom prst="line">
              <a:avLst/>
            </a:prstGeom>
            <a:ln w="158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47">
              <a:extLst>
                <a:ext uri="{FF2B5EF4-FFF2-40B4-BE49-F238E27FC236}">
                  <a16:creationId xmlns:a16="http://schemas.microsoft.com/office/drawing/2014/main" id="{36D761D0-A3EE-DB8C-1C23-AD26F90F93F9}"/>
                </a:ext>
              </a:extLst>
            </p:cNvPr>
            <p:cNvCxnSpPr>
              <a:cxnSpLocks/>
              <a:endCxn id="137" idx="1"/>
            </p:cNvCxnSpPr>
            <p:nvPr/>
          </p:nvCxnSpPr>
          <p:spPr>
            <a:xfrm>
              <a:off x="7888685" y="2875048"/>
              <a:ext cx="563232" cy="401093"/>
            </a:xfrm>
            <a:prstGeom prst="line">
              <a:avLst/>
            </a:prstGeom>
            <a:ln w="158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50">
              <a:extLst>
                <a:ext uri="{FF2B5EF4-FFF2-40B4-BE49-F238E27FC236}">
                  <a16:creationId xmlns:a16="http://schemas.microsoft.com/office/drawing/2014/main" id="{56B6E3DB-297A-32CE-C081-6DB065EE4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4929" y="2839356"/>
              <a:ext cx="1532167" cy="161166"/>
            </a:xfrm>
            <a:prstGeom prst="line">
              <a:avLst/>
            </a:prstGeom>
            <a:ln w="158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64">
              <a:extLst>
                <a:ext uri="{FF2B5EF4-FFF2-40B4-BE49-F238E27FC236}">
                  <a16:creationId xmlns:a16="http://schemas.microsoft.com/office/drawing/2014/main" id="{D2A1B4C3-8B92-C88A-434B-E07E2D61D62D}"/>
                </a:ext>
              </a:extLst>
            </p:cNvPr>
            <p:cNvCxnSpPr>
              <a:cxnSpLocks/>
            </p:cNvCxnSpPr>
            <p:nvPr/>
          </p:nvCxnSpPr>
          <p:spPr>
            <a:xfrm>
              <a:off x="5395530" y="2797676"/>
              <a:ext cx="3012267" cy="658986"/>
            </a:xfrm>
            <a:prstGeom prst="line">
              <a:avLst/>
            </a:prstGeom>
            <a:ln w="158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7">
              <a:extLst>
                <a:ext uri="{FF2B5EF4-FFF2-40B4-BE49-F238E27FC236}">
                  <a16:creationId xmlns:a16="http://schemas.microsoft.com/office/drawing/2014/main" id="{40511D06-E2E1-4181-FB59-A0F853ECCD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4214" y="2972686"/>
              <a:ext cx="314120" cy="493347"/>
            </a:xfrm>
            <a:prstGeom prst="line">
              <a:avLst/>
            </a:prstGeom>
            <a:ln w="158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70">
              <a:extLst>
                <a:ext uri="{FF2B5EF4-FFF2-40B4-BE49-F238E27FC236}">
                  <a16:creationId xmlns:a16="http://schemas.microsoft.com/office/drawing/2014/main" id="{FDA7173C-3496-DC6E-CEDA-BAC2B98412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62600" y="2902410"/>
              <a:ext cx="1112987" cy="587850"/>
            </a:xfrm>
            <a:prstGeom prst="line">
              <a:avLst/>
            </a:prstGeom>
            <a:ln w="158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73">
              <a:extLst>
                <a:ext uri="{FF2B5EF4-FFF2-40B4-BE49-F238E27FC236}">
                  <a16:creationId xmlns:a16="http://schemas.microsoft.com/office/drawing/2014/main" id="{BED41ECE-503E-0748-183A-1E269CE780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6256" y="2962669"/>
              <a:ext cx="607804" cy="575822"/>
            </a:xfrm>
            <a:prstGeom prst="line">
              <a:avLst/>
            </a:prstGeom>
            <a:ln w="158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76">
              <a:extLst>
                <a:ext uri="{FF2B5EF4-FFF2-40B4-BE49-F238E27FC236}">
                  <a16:creationId xmlns:a16="http://schemas.microsoft.com/office/drawing/2014/main" id="{9520D9E4-E48F-7F6C-3998-64B5F7C4E6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46314" y="2972687"/>
              <a:ext cx="561483" cy="394756"/>
            </a:xfrm>
            <a:prstGeom prst="line">
              <a:avLst/>
            </a:prstGeom>
            <a:ln w="158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81">
            <a:extLst>
              <a:ext uri="{FF2B5EF4-FFF2-40B4-BE49-F238E27FC236}">
                <a16:creationId xmlns:a16="http://schemas.microsoft.com/office/drawing/2014/main" id="{792D4A85-E03C-ECEA-55F7-1B993DBA8423}"/>
              </a:ext>
            </a:extLst>
          </p:cNvPr>
          <p:cNvSpPr txBox="1"/>
          <p:nvPr/>
        </p:nvSpPr>
        <p:spPr>
          <a:xfrm>
            <a:off x="7830015" y="1434529"/>
            <a:ext cx="43619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Drones </a:t>
            </a:r>
            <a:r>
              <a:rPr lang="en-GB" sz="2000" dirty="0"/>
              <a:t>(D): 3</a:t>
            </a:r>
          </a:p>
          <a:p>
            <a:r>
              <a:rPr lang="en-GB" sz="2000" dirty="0"/>
              <a:t>Checkpoints: 6</a:t>
            </a:r>
          </a:p>
          <a:p>
            <a:r>
              <a:rPr lang="en-GB" sz="2000" dirty="0"/>
              <a:t>Mission type: </a:t>
            </a:r>
            <a:r>
              <a:rPr lang="sk-SK" sz="2000" dirty="0" err="1" smtClean="0"/>
              <a:t>serial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Probabilities of loss of data collection in checkpoints:</a:t>
            </a:r>
          </a:p>
          <a:p>
            <a:r>
              <a:rPr lang="en-GB" sz="2000" i="1" dirty="0"/>
              <a:t>q</a:t>
            </a:r>
            <a:r>
              <a:rPr lang="en-GB" sz="2000" dirty="0"/>
              <a:t>(0) = 0.2   </a:t>
            </a:r>
            <a:r>
              <a:rPr lang="en-GB" sz="2000" i="1" dirty="0"/>
              <a:t>q</a:t>
            </a:r>
            <a:r>
              <a:rPr lang="en-GB" sz="2000" dirty="0"/>
              <a:t>(1) = 0.15   </a:t>
            </a:r>
            <a:r>
              <a:rPr lang="en-GB" sz="2000" i="1" dirty="0"/>
              <a:t>q</a:t>
            </a:r>
            <a:r>
              <a:rPr lang="en-GB" sz="2000" dirty="0"/>
              <a:t>(2) = 0.3</a:t>
            </a:r>
          </a:p>
          <a:p>
            <a:r>
              <a:rPr lang="en-GB" sz="2000" i="1" dirty="0"/>
              <a:t>q</a:t>
            </a:r>
            <a:r>
              <a:rPr lang="en-GB" sz="2000" dirty="0"/>
              <a:t>(3) = 0.1   </a:t>
            </a:r>
            <a:r>
              <a:rPr lang="en-GB" sz="2000" i="1" dirty="0"/>
              <a:t>q</a:t>
            </a:r>
            <a:r>
              <a:rPr lang="en-GB" sz="2000" dirty="0"/>
              <a:t>(4) = 0.2     </a:t>
            </a:r>
            <a:r>
              <a:rPr lang="en-GB" sz="2000" i="1" dirty="0"/>
              <a:t>q</a:t>
            </a:r>
            <a:r>
              <a:rPr lang="en-GB" sz="2000" dirty="0"/>
              <a:t>(5) = </a:t>
            </a:r>
            <a:r>
              <a:rPr lang="en-GB" sz="2000" dirty="0" smtClean="0"/>
              <a:t>0.25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098200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smtClean="0"/>
              <a:t>Výber vhodnej platformy pre aplikáciu</a:t>
            </a:r>
            <a:r>
              <a:rPr lang="sk-SK" b="1" dirty="0"/>
              <a:t/>
            </a:r>
            <a:br>
              <a:rPr lang="sk-SK" b="1" dirty="0"/>
            </a:br>
            <a:endParaRPr lang="sk-SK" dirty="0"/>
          </a:p>
        </p:txBody>
      </p:sp>
      <p:sp>
        <p:nvSpPr>
          <p:cNvPr id="3" name="Zástupný objekt pre číslo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3D9-5B11-410C-9C4C-8D51D662DDBB}" type="slidenum">
              <a:rPr lang="sk-SK" smtClean="0"/>
              <a:t>5</a:t>
            </a:fld>
            <a:endParaRPr lang="sk-SK"/>
          </a:p>
        </p:txBody>
      </p:sp>
      <p:pic>
        <p:nvPicPr>
          <p:cNvPr id="5" name="Zástupný objekt pre obsah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"/>
          <a:stretch/>
        </p:blipFill>
        <p:spPr>
          <a:xfrm>
            <a:off x="3291382" y="1760345"/>
            <a:ext cx="7514770" cy="3240000"/>
          </a:xfrm>
          <a:ln w="28575">
            <a:solidFill>
              <a:schemeClr val="tx1"/>
            </a:solidFill>
          </a:ln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21" y="5410529"/>
            <a:ext cx="1288311" cy="1188000"/>
          </a:xfrm>
          <a:prstGeom prst="rect">
            <a:avLst/>
          </a:prstGeom>
        </p:spPr>
      </p:pic>
      <p:pic>
        <p:nvPicPr>
          <p:cNvPr id="12" name="Obrázo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214" y="5410529"/>
            <a:ext cx="1188000" cy="1188000"/>
          </a:xfrm>
          <a:prstGeom prst="rect">
            <a:avLst/>
          </a:prstGeom>
        </p:spPr>
      </p:pic>
      <p:cxnSp>
        <p:nvCxnSpPr>
          <p:cNvPr id="14" name="Rovná spojovacia šípka 13"/>
          <p:cNvCxnSpPr/>
          <p:nvPr/>
        </p:nvCxnSpPr>
        <p:spPr>
          <a:xfrm flipV="1">
            <a:off x="6391871" y="5935690"/>
            <a:ext cx="1313793" cy="14839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0544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Výber vhodného programovacieho jazyka pre vývoj aplikácie</a:t>
            </a:r>
            <a:endParaRPr lang="sk-SK" b="1" dirty="0"/>
          </a:p>
        </p:txBody>
      </p:sp>
      <p:sp>
        <p:nvSpPr>
          <p:cNvPr id="3" name="Zástupný objekt pre číslo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3D9-5B11-410C-9C4C-8D51D662DDBB}" type="slidenum">
              <a:rPr lang="sk-SK" smtClean="0"/>
              <a:t>6</a:t>
            </a:fld>
            <a:endParaRPr lang="sk-SK"/>
          </a:p>
        </p:txBody>
      </p:sp>
      <p:pic>
        <p:nvPicPr>
          <p:cNvPr id="7" name="Zástupný objekt pre obsah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"/>
          <a:stretch/>
        </p:blipFill>
        <p:spPr>
          <a:xfrm>
            <a:off x="3848029" y="2000948"/>
            <a:ext cx="6401475" cy="3060000"/>
          </a:xfrm>
          <a:ln w="28575">
            <a:solidFill>
              <a:schemeClr val="tx1"/>
            </a:solidFill>
          </a:ln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21" y="5395690"/>
            <a:ext cx="1823007" cy="1188000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214" y="5410529"/>
            <a:ext cx="1188000" cy="1188000"/>
          </a:xfrm>
          <a:prstGeom prst="rect">
            <a:avLst/>
          </a:prstGeom>
        </p:spPr>
      </p:pic>
      <p:cxnSp>
        <p:nvCxnSpPr>
          <p:cNvPr id="10" name="Rovná spojovacia šípka 9"/>
          <p:cNvCxnSpPr/>
          <p:nvPr/>
        </p:nvCxnSpPr>
        <p:spPr>
          <a:xfrm flipV="1">
            <a:off x="6391871" y="5935690"/>
            <a:ext cx="1313793" cy="14839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81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Postup vývoja softvéru</a:t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sk-SK" sz="2000" dirty="0"/>
              <a:t>Analýza požiadaviek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sk-SK" sz="2000" dirty="0"/>
              <a:t>Návrh a architektúra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sk-SK" sz="2000" dirty="0" smtClean="0"/>
              <a:t>Implementácia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sk-SK" sz="2000" dirty="0" smtClean="0"/>
              <a:t>Testovanie a vyhodnotenie</a:t>
            </a:r>
            <a:endParaRPr lang="sk-SK" sz="2000" dirty="0"/>
          </a:p>
          <a:p>
            <a:pPr>
              <a:buFont typeface="+mj-lt"/>
              <a:buAutoNum type="arabicPeriod"/>
            </a:pPr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887" y="2133600"/>
            <a:ext cx="2880000" cy="2880000"/>
          </a:xfrm>
          <a:prstGeom prst="rect">
            <a:avLst/>
          </a:prstGeom>
        </p:spPr>
      </p:pic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3D9-5B11-410C-9C4C-8D51D662DDBB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33083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1. Analýza </a:t>
            </a:r>
            <a:r>
              <a:rPr lang="sk-SK" b="1" dirty="0"/>
              <a:t>požiadaviek</a:t>
            </a:r>
            <a:br>
              <a:rPr lang="sk-SK" b="1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u="sng" dirty="0" smtClean="0"/>
              <a:t>Funkčné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sz="2000" dirty="0" smtClean="0"/>
              <a:t>Identifikácia používateľa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sz="2000" dirty="0" smtClean="0"/>
              <a:t>Vyhodnotenie misie </a:t>
            </a:r>
            <a:r>
              <a:rPr lang="sk-SK" sz="2000" dirty="0" err="1" smtClean="0"/>
              <a:t>dronov</a:t>
            </a:r>
            <a:endParaRPr lang="sk-SK" sz="20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sk-SK" sz="2000" dirty="0" smtClean="0"/>
          </a:p>
          <a:p>
            <a:r>
              <a:rPr lang="sk-SK" sz="2000" u="sng" dirty="0" smtClean="0"/>
              <a:t>Nefunkčné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sz="2000" dirty="0" smtClean="0"/>
              <a:t>Efektívne spracovávanie údajov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sz="2000" dirty="0" smtClean="0"/>
              <a:t>Zabezpečenie integrity údajov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sz="2000" dirty="0" smtClean="0"/>
              <a:t>Intuitívne a </a:t>
            </a:r>
            <a:r>
              <a:rPr lang="sk-SK" sz="2000" dirty="0"/>
              <a:t>ľahko ovládateľné</a:t>
            </a:r>
            <a:r>
              <a:rPr lang="sk-SK" sz="2000" dirty="0" smtClean="0"/>
              <a:t> UI</a:t>
            </a:r>
            <a:endParaRPr lang="sk-SK" sz="20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155" y="2373745"/>
            <a:ext cx="2880000" cy="2880000"/>
          </a:xfrm>
          <a:prstGeom prst="rect">
            <a:avLst/>
          </a:prstGeom>
        </p:spPr>
      </p:pic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3D9-5B11-410C-9C4C-8D51D662DDBB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72431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2. Návrh </a:t>
            </a:r>
            <a:r>
              <a:rPr lang="sk-SK" b="1" dirty="0"/>
              <a:t>a architektúra</a:t>
            </a:r>
            <a:br>
              <a:rPr lang="sk-SK" b="1" dirty="0"/>
            </a:br>
            <a:endParaRPr lang="sk-SK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312" y="1422351"/>
            <a:ext cx="5319999" cy="5040000"/>
          </a:xfr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400" y="1422351"/>
            <a:ext cx="5592911" cy="5040000"/>
          </a:xfrm>
          <a:prstGeom prst="rect">
            <a:avLst/>
          </a:prstGeom>
        </p:spPr>
      </p:pic>
      <p:sp>
        <p:nvSpPr>
          <p:cNvPr id="3" name="Zástupný objekt pre číslo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3D9-5B11-410C-9C4C-8D51D662DDBB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24771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ym">
  <a:themeElements>
    <a:clrScheme name="Dym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y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m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1428</TotalTime>
  <Words>347</Words>
  <Application>Microsoft Office PowerPoint</Application>
  <PresentationFormat>Širokouhlá</PresentationFormat>
  <Paragraphs>108</Paragraphs>
  <Slides>18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9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8" baseType="lpstr">
      <vt:lpstr>Arial</vt:lpstr>
      <vt:lpstr>Calibri</vt:lpstr>
      <vt:lpstr>Cambria Math</vt:lpstr>
      <vt:lpstr>Century Gothic</vt:lpstr>
      <vt:lpstr>Century Gothic (Text)</vt:lpstr>
      <vt:lpstr>Symbol</vt:lpstr>
      <vt:lpstr>Times New Roman</vt:lpstr>
      <vt:lpstr>Wingdings</vt:lpstr>
      <vt:lpstr>Wingdings 3</vt:lpstr>
      <vt:lpstr>Dym</vt:lpstr>
      <vt:lpstr>Hodnotenie rizika misie dronov</vt:lpstr>
      <vt:lpstr>Úvod do problematiky a analýza súčasného stavu</vt:lpstr>
      <vt:lpstr>Charakteristika objektu skúmania</vt:lpstr>
      <vt:lpstr>Príklad (sériový režim) </vt:lpstr>
      <vt:lpstr>Výber vhodnej platformy pre aplikáciu </vt:lpstr>
      <vt:lpstr>Výber vhodného programovacieho jazyka pre vývoj aplikácie</vt:lpstr>
      <vt:lpstr>Postup vývoja softvéru </vt:lpstr>
      <vt:lpstr>1. Analýza požiadaviek </vt:lpstr>
      <vt:lpstr>2. Návrh a architektúra </vt:lpstr>
      <vt:lpstr>3. Implementácia</vt:lpstr>
      <vt:lpstr>4. Testovanie a vyhodnotenie </vt:lpstr>
      <vt:lpstr>Výsledky práce</vt:lpstr>
      <vt:lpstr>Ukážky aplikácie</vt:lpstr>
      <vt:lpstr>Ďakujem za pozornosť</vt:lpstr>
      <vt:lpstr>Odpovede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Self-Driving Delivery Robots</dc:title>
  <dc:creator>STUD - Erik Mešina</dc:creator>
  <cp:lastModifiedBy>STUD - Erik Mešina</cp:lastModifiedBy>
  <cp:revision>287</cp:revision>
  <dcterms:created xsi:type="dcterms:W3CDTF">2024-03-05T07:45:31Z</dcterms:created>
  <dcterms:modified xsi:type="dcterms:W3CDTF">2024-05-24T12:50:04Z</dcterms:modified>
</cp:coreProperties>
</file>