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0" r:id="rId3"/>
    <p:sldId id="271" r:id="rId4"/>
    <p:sldId id="277" r:id="rId5"/>
    <p:sldId id="272" r:id="rId6"/>
    <p:sldId id="273" r:id="rId7"/>
    <p:sldId id="276" r:id="rId8"/>
    <p:sldId id="274" r:id="rId9"/>
    <p:sldId id="275" r:id="rId10"/>
    <p:sldId id="278" r:id="rId11"/>
    <p:sldId id="279" r:id="rId12"/>
    <p:sldId id="280" r:id="rId13"/>
    <p:sldId id="281" r:id="rId14"/>
    <p:sldId id="282" r:id="rId15"/>
    <p:sldId id="260" r:id="rId16"/>
    <p:sldId id="261" r:id="rId17"/>
    <p:sldId id="262" r:id="rId18"/>
    <p:sldId id="263" r:id="rId19"/>
    <p:sldId id="265" r:id="rId20"/>
    <p:sldId id="264" r:id="rId21"/>
    <p:sldId id="268" r:id="rId22"/>
    <p:sldId id="266" r:id="rId23"/>
    <p:sldId id="267" r:id="rId24"/>
    <p:sldId id="269" r:id="rId25"/>
    <p:sldId id="283"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681B-B141-9B43-A247-B55CAD8C37F1}" v="85" dt="2023-07-15T09:02:15.127"/>
    <p1510:client id="{484F142D-E3A6-D17D-9044-BB9834EC32FA}" v="8" vWet="9" dt="2023-07-14T16:04:04.419"/>
    <p1510:client id="{A65EC725-CBC6-44BA-B29A-FF7D0ACFF1E8}" v="2503" dt="2023-07-15T08:25:44.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2" d="100"/>
          <a:sy n="102" d="100"/>
        </p:scale>
        <p:origin x="1920" y="18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80F2-9A9D-4B4C-9D6E-A693C395DE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FB6350-1F1E-460C-96C1-0AFEB5B55192}">
      <dgm:prSet/>
      <dgm:spPr/>
      <dgm:t>
        <a:bodyPr/>
        <a:lstStyle/>
        <a:p>
          <a:r>
            <a:rPr lang="it-IT" b="1"/>
            <a:t>Inizializzazione dei parametri e caricamento da file</a:t>
          </a:r>
          <a:endParaRPr lang="en-US"/>
        </a:p>
      </dgm:t>
    </dgm:pt>
    <dgm:pt modelId="{B6CECED4-88A4-4ECB-B8F9-C94229BBDD82}" type="parTrans" cxnId="{8C97B01E-914F-4D4E-AB43-527F48A46185}">
      <dgm:prSet/>
      <dgm:spPr/>
      <dgm:t>
        <a:bodyPr/>
        <a:lstStyle/>
        <a:p>
          <a:endParaRPr lang="en-US"/>
        </a:p>
      </dgm:t>
    </dgm:pt>
    <dgm:pt modelId="{D8E37490-7991-4EB4-A8B6-2628B5C41E22}" type="sibTrans" cxnId="{8C97B01E-914F-4D4E-AB43-527F48A46185}">
      <dgm:prSet/>
      <dgm:spPr/>
      <dgm:t>
        <a:bodyPr/>
        <a:lstStyle/>
        <a:p>
          <a:endParaRPr lang="en-US"/>
        </a:p>
      </dgm:t>
    </dgm:pt>
    <dgm:pt modelId="{D9EB66B5-8FE3-4395-8F54-02549DFAF95A}">
      <dgm:prSet/>
      <dgm:spPr/>
      <dgm:t>
        <a:bodyPr/>
        <a:lstStyle/>
        <a:p>
          <a:r>
            <a:rPr lang="it-IT" b="1"/>
            <a:t>Partizionamento dei dati</a:t>
          </a:r>
          <a:endParaRPr lang="en-US"/>
        </a:p>
      </dgm:t>
    </dgm:pt>
    <dgm:pt modelId="{5345E550-7DB1-4822-8565-86FDE9E4B2E4}" type="parTrans" cxnId="{59E06470-6886-481B-BF12-668872CA9BFF}">
      <dgm:prSet/>
      <dgm:spPr/>
      <dgm:t>
        <a:bodyPr/>
        <a:lstStyle/>
        <a:p>
          <a:endParaRPr lang="en-US"/>
        </a:p>
      </dgm:t>
    </dgm:pt>
    <dgm:pt modelId="{F93CD7EC-B0C4-4287-A2D1-5C3DF94861EB}" type="sibTrans" cxnId="{59E06470-6886-481B-BF12-668872CA9BFF}">
      <dgm:prSet/>
      <dgm:spPr/>
      <dgm:t>
        <a:bodyPr/>
        <a:lstStyle/>
        <a:p>
          <a:endParaRPr lang="en-US"/>
        </a:p>
      </dgm:t>
    </dgm:pt>
    <dgm:pt modelId="{64A3C532-4631-4F91-BF45-46E9311193D4}">
      <dgm:prSet/>
      <dgm:spPr/>
      <dgm:t>
        <a:bodyPr/>
        <a:lstStyle/>
        <a:p>
          <a:r>
            <a:rPr lang="it-IT" b="1"/>
            <a:t>Scambio Bordi</a:t>
          </a:r>
          <a:endParaRPr lang="en-US"/>
        </a:p>
      </dgm:t>
    </dgm:pt>
    <dgm:pt modelId="{F68C2DB6-D426-47EC-A98F-26282321CBBF}" type="parTrans" cxnId="{07025FF0-5A03-4370-A91B-7AAA6D821442}">
      <dgm:prSet/>
      <dgm:spPr/>
      <dgm:t>
        <a:bodyPr/>
        <a:lstStyle/>
        <a:p>
          <a:endParaRPr lang="en-US"/>
        </a:p>
      </dgm:t>
    </dgm:pt>
    <dgm:pt modelId="{75C0D684-778E-465A-B873-19B9359F8A8F}" type="sibTrans" cxnId="{07025FF0-5A03-4370-A91B-7AAA6D821442}">
      <dgm:prSet/>
      <dgm:spPr/>
      <dgm:t>
        <a:bodyPr/>
        <a:lstStyle/>
        <a:p>
          <a:endParaRPr lang="en-US"/>
        </a:p>
      </dgm:t>
    </dgm:pt>
    <dgm:pt modelId="{D34B192B-B5D4-430C-99EE-F0280D6CBB51}">
      <dgm:prSet/>
      <dgm:spPr/>
      <dgm:t>
        <a:bodyPr/>
        <a:lstStyle/>
        <a:p>
          <a:r>
            <a:rPr lang="it-IT" b="1"/>
            <a:t>Stampa</a:t>
          </a:r>
          <a:endParaRPr lang="en-US"/>
        </a:p>
      </dgm:t>
    </dgm:pt>
    <dgm:pt modelId="{EBA77BCE-5054-44D0-8603-B500CE8AFE7B}" type="parTrans" cxnId="{3B617DD9-641B-4179-8ECD-2DB13752D903}">
      <dgm:prSet/>
      <dgm:spPr/>
      <dgm:t>
        <a:bodyPr/>
        <a:lstStyle/>
        <a:p>
          <a:endParaRPr lang="en-US"/>
        </a:p>
      </dgm:t>
    </dgm:pt>
    <dgm:pt modelId="{3D1BE47C-F681-478F-885E-849B5227D439}" type="sibTrans" cxnId="{3B617DD9-641B-4179-8ECD-2DB13752D903}">
      <dgm:prSet/>
      <dgm:spPr/>
      <dgm:t>
        <a:bodyPr/>
        <a:lstStyle/>
        <a:p>
          <a:endParaRPr lang="en-US"/>
        </a:p>
      </dgm:t>
    </dgm:pt>
    <dgm:pt modelId="{CA80858D-9B43-40C1-B28B-14E6BFC57FF7}">
      <dgm:prSet/>
      <dgm:spPr/>
      <dgm:t>
        <a:bodyPr/>
        <a:lstStyle/>
        <a:p>
          <a:r>
            <a:rPr lang="it-IT" b="1"/>
            <a:t>Funzione di Transizione e thread pool</a:t>
          </a:r>
          <a:endParaRPr lang="en-US"/>
        </a:p>
      </dgm:t>
    </dgm:pt>
    <dgm:pt modelId="{F0AD7503-EE83-4782-BBA3-4C20EDCD121B}" type="parTrans" cxnId="{528279A3-DA02-494F-9660-0EDB2DFEB962}">
      <dgm:prSet/>
      <dgm:spPr/>
      <dgm:t>
        <a:bodyPr/>
        <a:lstStyle/>
        <a:p>
          <a:endParaRPr lang="en-US"/>
        </a:p>
      </dgm:t>
    </dgm:pt>
    <dgm:pt modelId="{3D39815B-FC82-41A6-977A-3F2976E42E2F}" type="sibTrans" cxnId="{528279A3-DA02-494F-9660-0EDB2DFEB962}">
      <dgm:prSet/>
      <dgm:spPr/>
      <dgm:t>
        <a:bodyPr/>
        <a:lstStyle/>
        <a:p>
          <a:endParaRPr lang="en-US"/>
        </a:p>
      </dgm:t>
    </dgm:pt>
    <dgm:pt modelId="{169E6499-6726-4045-A9F8-A8100AAA048D}">
      <dgm:prSet/>
      <dgm:spPr/>
      <dgm:t>
        <a:bodyPr/>
        <a:lstStyle/>
        <a:p>
          <a:r>
            <a:rPr lang="en-US"/>
            <a:t>Performance</a:t>
          </a:r>
        </a:p>
      </dgm:t>
    </dgm:pt>
    <dgm:pt modelId="{709E7D63-00F5-4B9B-BEA0-7C2510E9A6ED}" type="parTrans" cxnId="{0F78FA6B-2F59-4C8F-995E-C3ED2447F936}">
      <dgm:prSet/>
      <dgm:spPr/>
      <dgm:t>
        <a:bodyPr/>
        <a:lstStyle/>
        <a:p>
          <a:endParaRPr lang="it-IT"/>
        </a:p>
      </dgm:t>
    </dgm:pt>
    <dgm:pt modelId="{F1E699DE-6717-451E-B5F0-3DC2D15197B3}" type="sibTrans" cxnId="{0F78FA6B-2F59-4C8F-995E-C3ED2447F936}">
      <dgm:prSet/>
      <dgm:spPr/>
      <dgm:t>
        <a:bodyPr/>
        <a:lstStyle/>
        <a:p>
          <a:endParaRPr lang="it-IT"/>
        </a:p>
      </dgm:t>
    </dgm:pt>
    <dgm:pt modelId="{09087318-D6C2-4EE8-B67B-5F332256622E}">
      <dgm:prSet/>
      <dgm:spPr/>
      <dgm:t>
        <a:bodyPr/>
        <a:lstStyle/>
        <a:p>
          <a:r>
            <a:rPr lang="en-US"/>
            <a:t>Allegro</a:t>
          </a:r>
        </a:p>
      </dgm:t>
    </dgm:pt>
    <dgm:pt modelId="{D76B196B-CB26-4828-AE14-A82F1263F7E2}" type="parTrans" cxnId="{D07B6D3F-B381-4436-A4DE-6EAA0215FC4B}">
      <dgm:prSet/>
      <dgm:spPr/>
      <dgm:t>
        <a:bodyPr/>
        <a:lstStyle/>
        <a:p>
          <a:endParaRPr lang="it-IT"/>
        </a:p>
      </dgm:t>
    </dgm:pt>
    <dgm:pt modelId="{7472D26F-EC35-4847-9B5B-BCB67D095724}" type="sibTrans" cxnId="{D07B6D3F-B381-4436-A4DE-6EAA0215FC4B}">
      <dgm:prSet/>
      <dgm:spPr/>
      <dgm:t>
        <a:bodyPr/>
        <a:lstStyle/>
        <a:p>
          <a:endParaRPr lang="it-IT"/>
        </a:p>
      </dgm:t>
    </dgm:pt>
    <dgm:pt modelId="{610128C3-610B-4D29-BE7B-D2B93FD69B02}" type="pres">
      <dgm:prSet presAssocID="{AAEC80F2-9A9D-4B4C-9D6E-A693C395DE2B}" presName="linear" presStyleCnt="0">
        <dgm:presLayoutVars>
          <dgm:animLvl val="lvl"/>
          <dgm:resizeHandles val="exact"/>
        </dgm:presLayoutVars>
      </dgm:prSet>
      <dgm:spPr/>
    </dgm:pt>
    <dgm:pt modelId="{23CD32A0-ADD2-40D7-92E4-670BD4D6B465}" type="pres">
      <dgm:prSet presAssocID="{77FB6350-1F1E-460C-96C1-0AFEB5B55192}" presName="parentText" presStyleLbl="node1" presStyleIdx="0" presStyleCnt="7">
        <dgm:presLayoutVars>
          <dgm:chMax val="0"/>
          <dgm:bulletEnabled val="1"/>
        </dgm:presLayoutVars>
      </dgm:prSet>
      <dgm:spPr/>
    </dgm:pt>
    <dgm:pt modelId="{A62325BA-F15D-442E-BA95-57F935871084}" type="pres">
      <dgm:prSet presAssocID="{D8E37490-7991-4EB4-A8B6-2628B5C41E22}" presName="spacer" presStyleCnt="0"/>
      <dgm:spPr/>
    </dgm:pt>
    <dgm:pt modelId="{14293EA7-E357-4037-A49E-167313117D43}" type="pres">
      <dgm:prSet presAssocID="{D9EB66B5-8FE3-4395-8F54-02549DFAF95A}" presName="parentText" presStyleLbl="node1" presStyleIdx="1" presStyleCnt="7">
        <dgm:presLayoutVars>
          <dgm:chMax val="0"/>
          <dgm:bulletEnabled val="1"/>
        </dgm:presLayoutVars>
      </dgm:prSet>
      <dgm:spPr/>
    </dgm:pt>
    <dgm:pt modelId="{8808F134-D483-4573-AFEB-4BAC6C155D28}" type="pres">
      <dgm:prSet presAssocID="{F93CD7EC-B0C4-4287-A2D1-5C3DF94861EB}" presName="spacer" presStyleCnt="0"/>
      <dgm:spPr/>
    </dgm:pt>
    <dgm:pt modelId="{C2872DE4-C543-4DB4-8E2A-5F930FC08FC6}" type="pres">
      <dgm:prSet presAssocID="{64A3C532-4631-4F91-BF45-46E9311193D4}" presName="parentText" presStyleLbl="node1" presStyleIdx="2" presStyleCnt="7">
        <dgm:presLayoutVars>
          <dgm:chMax val="0"/>
          <dgm:bulletEnabled val="1"/>
        </dgm:presLayoutVars>
      </dgm:prSet>
      <dgm:spPr/>
    </dgm:pt>
    <dgm:pt modelId="{5DE85766-9719-4700-8B0D-37E41DFB19CC}" type="pres">
      <dgm:prSet presAssocID="{75C0D684-778E-465A-B873-19B9359F8A8F}" presName="spacer" presStyleCnt="0"/>
      <dgm:spPr/>
    </dgm:pt>
    <dgm:pt modelId="{2DCE21C6-506E-48E7-8CB9-A2D77483C71E}" type="pres">
      <dgm:prSet presAssocID="{D34B192B-B5D4-430C-99EE-F0280D6CBB51}" presName="parentText" presStyleLbl="node1" presStyleIdx="3" presStyleCnt="7">
        <dgm:presLayoutVars>
          <dgm:chMax val="0"/>
          <dgm:bulletEnabled val="1"/>
        </dgm:presLayoutVars>
      </dgm:prSet>
      <dgm:spPr/>
    </dgm:pt>
    <dgm:pt modelId="{27F7762D-B52D-4E1A-A3E5-B6272AF6C1B9}" type="pres">
      <dgm:prSet presAssocID="{3D1BE47C-F681-478F-885E-849B5227D439}" presName="spacer" presStyleCnt="0"/>
      <dgm:spPr/>
    </dgm:pt>
    <dgm:pt modelId="{3ACEE2DE-1098-4F11-AC9E-B44D31A73697}" type="pres">
      <dgm:prSet presAssocID="{CA80858D-9B43-40C1-B28B-14E6BFC57FF7}" presName="parentText" presStyleLbl="node1" presStyleIdx="4" presStyleCnt="7">
        <dgm:presLayoutVars>
          <dgm:chMax val="0"/>
          <dgm:bulletEnabled val="1"/>
        </dgm:presLayoutVars>
      </dgm:prSet>
      <dgm:spPr/>
    </dgm:pt>
    <dgm:pt modelId="{0B1179C7-3026-41F4-A526-E2357A3E93E4}" type="pres">
      <dgm:prSet presAssocID="{3D39815B-FC82-41A6-977A-3F2976E42E2F}" presName="spacer" presStyleCnt="0"/>
      <dgm:spPr/>
    </dgm:pt>
    <dgm:pt modelId="{1A780B4A-DB43-4EE9-BA2B-615C713F2592}" type="pres">
      <dgm:prSet presAssocID="{169E6499-6726-4045-A9F8-A8100AAA048D}" presName="parentText" presStyleLbl="node1" presStyleIdx="5" presStyleCnt="7">
        <dgm:presLayoutVars>
          <dgm:chMax val="0"/>
          <dgm:bulletEnabled val="1"/>
        </dgm:presLayoutVars>
      </dgm:prSet>
      <dgm:spPr/>
    </dgm:pt>
    <dgm:pt modelId="{E565DCF5-D231-4C7A-827B-10519FE03366}" type="pres">
      <dgm:prSet presAssocID="{F1E699DE-6717-451E-B5F0-3DC2D15197B3}" presName="spacer" presStyleCnt="0"/>
      <dgm:spPr/>
    </dgm:pt>
    <dgm:pt modelId="{BDDA6AA3-4855-4B42-B79A-FF24CF6F4051}" type="pres">
      <dgm:prSet presAssocID="{09087318-D6C2-4EE8-B67B-5F332256622E}" presName="parentText" presStyleLbl="node1" presStyleIdx="6" presStyleCnt="7">
        <dgm:presLayoutVars>
          <dgm:chMax val="0"/>
          <dgm:bulletEnabled val="1"/>
        </dgm:presLayoutVars>
      </dgm:prSet>
      <dgm:spPr/>
    </dgm:pt>
  </dgm:ptLst>
  <dgm:cxnLst>
    <dgm:cxn modelId="{C3767B0F-84F6-4F4F-9DA3-CA4D38829BE8}" type="presOf" srcId="{CA80858D-9B43-40C1-B28B-14E6BFC57FF7}" destId="{3ACEE2DE-1098-4F11-AC9E-B44D31A73697}" srcOrd="0" destOrd="0" presId="urn:microsoft.com/office/officeart/2005/8/layout/vList2"/>
    <dgm:cxn modelId="{8C97B01E-914F-4D4E-AB43-527F48A46185}" srcId="{AAEC80F2-9A9D-4B4C-9D6E-A693C395DE2B}" destId="{77FB6350-1F1E-460C-96C1-0AFEB5B55192}" srcOrd="0" destOrd="0" parTransId="{B6CECED4-88A4-4ECB-B8F9-C94229BBDD82}" sibTransId="{D8E37490-7991-4EB4-A8B6-2628B5C41E22}"/>
    <dgm:cxn modelId="{D07B6D3F-B381-4436-A4DE-6EAA0215FC4B}" srcId="{AAEC80F2-9A9D-4B4C-9D6E-A693C395DE2B}" destId="{09087318-D6C2-4EE8-B67B-5F332256622E}" srcOrd="6" destOrd="0" parTransId="{D76B196B-CB26-4828-AE14-A82F1263F7E2}" sibTransId="{7472D26F-EC35-4847-9B5B-BCB67D095724}"/>
    <dgm:cxn modelId="{0F78FA6B-2F59-4C8F-995E-C3ED2447F936}" srcId="{AAEC80F2-9A9D-4B4C-9D6E-A693C395DE2B}" destId="{169E6499-6726-4045-A9F8-A8100AAA048D}" srcOrd="5" destOrd="0" parTransId="{709E7D63-00F5-4B9B-BEA0-7C2510E9A6ED}" sibTransId="{F1E699DE-6717-451E-B5F0-3DC2D15197B3}"/>
    <dgm:cxn modelId="{7EB5C14C-94E7-48E6-8843-9E3DAA7EF506}" type="presOf" srcId="{77FB6350-1F1E-460C-96C1-0AFEB5B55192}" destId="{23CD32A0-ADD2-40D7-92E4-670BD4D6B465}" srcOrd="0" destOrd="0" presId="urn:microsoft.com/office/officeart/2005/8/layout/vList2"/>
    <dgm:cxn modelId="{59E06470-6886-481B-BF12-668872CA9BFF}" srcId="{AAEC80F2-9A9D-4B4C-9D6E-A693C395DE2B}" destId="{D9EB66B5-8FE3-4395-8F54-02549DFAF95A}" srcOrd="1" destOrd="0" parTransId="{5345E550-7DB1-4822-8565-86FDE9E4B2E4}" sibTransId="{F93CD7EC-B0C4-4287-A2D1-5C3DF94861EB}"/>
    <dgm:cxn modelId="{2FAB4B59-7EAE-46FB-B072-EE9C6F32096D}" type="presOf" srcId="{64A3C532-4631-4F91-BF45-46E9311193D4}" destId="{C2872DE4-C543-4DB4-8E2A-5F930FC08FC6}" srcOrd="0" destOrd="0" presId="urn:microsoft.com/office/officeart/2005/8/layout/vList2"/>
    <dgm:cxn modelId="{1CF3CD91-15F9-4585-A452-B56FC9E45BDE}" type="presOf" srcId="{169E6499-6726-4045-A9F8-A8100AAA048D}" destId="{1A780B4A-DB43-4EE9-BA2B-615C713F2592}" srcOrd="0" destOrd="0" presId="urn:microsoft.com/office/officeart/2005/8/layout/vList2"/>
    <dgm:cxn modelId="{AC22FB96-ACA5-4287-8258-46EE00669D70}" type="presOf" srcId="{09087318-D6C2-4EE8-B67B-5F332256622E}" destId="{BDDA6AA3-4855-4B42-B79A-FF24CF6F4051}" srcOrd="0" destOrd="0" presId="urn:microsoft.com/office/officeart/2005/8/layout/vList2"/>
    <dgm:cxn modelId="{F81743A1-79F9-428A-9ACA-4FC81B39B205}" type="presOf" srcId="{D9EB66B5-8FE3-4395-8F54-02549DFAF95A}" destId="{14293EA7-E357-4037-A49E-167313117D43}" srcOrd="0" destOrd="0" presId="urn:microsoft.com/office/officeart/2005/8/layout/vList2"/>
    <dgm:cxn modelId="{8AE186A2-8A74-40FB-8107-66C44825C721}" type="presOf" srcId="{AAEC80F2-9A9D-4B4C-9D6E-A693C395DE2B}" destId="{610128C3-610B-4D29-BE7B-D2B93FD69B02}" srcOrd="0" destOrd="0" presId="urn:microsoft.com/office/officeart/2005/8/layout/vList2"/>
    <dgm:cxn modelId="{528279A3-DA02-494F-9660-0EDB2DFEB962}" srcId="{AAEC80F2-9A9D-4B4C-9D6E-A693C395DE2B}" destId="{CA80858D-9B43-40C1-B28B-14E6BFC57FF7}" srcOrd="4" destOrd="0" parTransId="{F0AD7503-EE83-4782-BBA3-4C20EDCD121B}" sibTransId="{3D39815B-FC82-41A6-977A-3F2976E42E2F}"/>
    <dgm:cxn modelId="{D8086EC1-C5D8-4D98-9025-6BF32B6B1C96}" type="presOf" srcId="{D34B192B-B5D4-430C-99EE-F0280D6CBB51}" destId="{2DCE21C6-506E-48E7-8CB9-A2D77483C71E}" srcOrd="0" destOrd="0" presId="urn:microsoft.com/office/officeart/2005/8/layout/vList2"/>
    <dgm:cxn modelId="{3B617DD9-641B-4179-8ECD-2DB13752D903}" srcId="{AAEC80F2-9A9D-4B4C-9D6E-A693C395DE2B}" destId="{D34B192B-B5D4-430C-99EE-F0280D6CBB51}" srcOrd="3" destOrd="0" parTransId="{EBA77BCE-5054-44D0-8603-B500CE8AFE7B}" sibTransId="{3D1BE47C-F681-478F-885E-849B5227D439}"/>
    <dgm:cxn modelId="{07025FF0-5A03-4370-A91B-7AAA6D821442}" srcId="{AAEC80F2-9A9D-4B4C-9D6E-A693C395DE2B}" destId="{64A3C532-4631-4F91-BF45-46E9311193D4}" srcOrd="2" destOrd="0" parTransId="{F68C2DB6-D426-47EC-A98F-26282321CBBF}" sibTransId="{75C0D684-778E-465A-B873-19B9359F8A8F}"/>
    <dgm:cxn modelId="{E5A3F7AF-1585-492D-9492-ECBAA7FA473E}" type="presParOf" srcId="{610128C3-610B-4D29-BE7B-D2B93FD69B02}" destId="{23CD32A0-ADD2-40D7-92E4-670BD4D6B465}" srcOrd="0" destOrd="0" presId="urn:microsoft.com/office/officeart/2005/8/layout/vList2"/>
    <dgm:cxn modelId="{C56F1554-6F54-4765-89CD-C770653091C3}" type="presParOf" srcId="{610128C3-610B-4D29-BE7B-D2B93FD69B02}" destId="{A62325BA-F15D-442E-BA95-57F935871084}" srcOrd="1" destOrd="0" presId="urn:microsoft.com/office/officeart/2005/8/layout/vList2"/>
    <dgm:cxn modelId="{9EAEB021-6A0B-4708-965B-DC64C789687B}" type="presParOf" srcId="{610128C3-610B-4D29-BE7B-D2B93FD69B02}" destId="{14293EA7-E357-4037-A49E-167313117D43}" srcOrd="2" destOrd="0" presId="urn:microsoft.com/office/officeart/2005/8/layout/vList2"/>
    <dgm:cxn modelId="{4A439491-D450-4F22-B0BF-4B1729FB4B0D}" type="presParOf" srcId="{610128C3-610B-4D29-BE7B-D2B93FD69B02}" destId="{8808F134-D483-4573-AFEB-4BAC6C155D28}" srcOrd="3" destOrd="0" presId="urn:microsoft.com/office/officeart/2005/8/layout/vList2"/>
    <dgm:cxn modelId="{8E42C92A-F4B6-4017-930A-15871CEAAAFB}" type="presParOf" srcId="{610128C3-610B-4D29-BE7B-D2B93FD69B02}" destId="{C2872DE4-C543-4DB4-8E2A-5F930FC08FC6}" srcOrd="4" destOrd="0" presId="urn:microsoft.com/office/officeart/2005/8/layout/vList2"/>
    <dgm:cxn modelId="{4CECFDE2-CD44-455C-A5FB-A4427ECE9781}" type="presParOf" srcId="{610128C3-610B-4D29-BE7B-D2B93FD69B02}" destId="{5DE85766-9719-4700-8B0D-37E41DFB19CC}" srcOrd="5" destOrd="0" presId="urn:microsoft.com/office/officeart/2005/8/layout/vList2"/>
    <dgm:cxn modelId="{A50CD354-FA84-4759-AF89-CE4DA95CAFE8}" type="presParOf" srcId="{610128C3-610B-4D29-BE7B-D2B93FD69B02}" destId="{2DCE21C6-506E-48E7-8CB9-A2D77483C71E}" srcOrd="6" destOrd="0" presId="urn:microsoft.com/office/officeart/2005/8/layout/vList2"/>
    <dgm:cxn modelId="{FB570294-6AC4-4FC3-BFB5-96674D0584A0}" type="presParOf" srcId="{610128C3-610B-4D29-BE7B-D2B93FD69B02}" destId="{27F7762D-B52D-4E1A-A3E5-B6272AF6C1B9}" srcOrd="7" destOrd="0" presId="urn:microsoft.com/office/officeart/2005/8/layout/vList2"/>
    <dgm:cxn modelId="{A1C531E5-9F2B-479A-BCAA-E6B00B514CEB}" type="presParOf" srcId="{610128C3-610B-4D29-BE7B-D2B93FD69B02}" destId="{3ACEE2DE-1098-4F11-AC9E-B44D31A73697}" srcOrd="8" destOrd="0" presId="urn:microsoft.com/office/officeart/2005/8/layout/vList2"/>
    <dgm:cxn modelId="{DBE9617D-0168-4784-80EC-F42CBD7D5DA2}" type="presParOf" srcId="{610128C3-610B-4D29-BE7B-D2B93FD69B02}" destId="{0B1179C7-3026-41F4-A526-E2357A3E93E4}" srcOrd="9" destOrd="0" presId="urn:microsoft.com/office/officeart/2005/8/layout/vList2"/>
    <dgm:cxn modelId="{7B37A199-E8C7-4C58-9118-A6EE4B6180E4}" type="presParOf" srcId="{610128C3-610B-4D29-BE7B-D2B93FD69B02}" destId="{1A780B4A-DB43-4EE9-BA2B-615C713F2592}" srcOrd="10" destOrd="0" presId="urn:microsoft.com/office/officeart/2005/8/layout/vList2"/>
    <dgm:cxn modelId="{8768F064-C0BA-482F-9C9D-24B0234491D0}" type="presParOf" srcId="{610128C3-610B-4D29-BE7B-D2B93FD69B02}" destId="{E565DCF5-D231-4C7A-827B-10519FE03366}" srcOrd="11" destOrd="0" presId="urn:microsoft.com/office/officeart/2005/8/layout/vList2"/>
    <dgm:cxn modelId="{091D50BB-9328-4FC1-8E77-178861199549}" type="presParOf" srcId="{610128C3-610B-4D29-BE7B-D2B93FD69B02}" destId="{BDDA6AA3-4855-4B42-B79A-FF24CF6F4051}"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D32A0-ADD2-40D7-92E4-670BD4D6B465}">
      <dsp:nvSpPr>
        <dsp:cNvPr id="0" name=""/>
        <dsp:cNvSpPr/>
      </dsp:nvSpPr>
      <dsp:spPr>
        <a:xfrm>
          <a:off x="0" y="86634"/>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a:t>Inizializzazione dei parametri e caricamento da file</a:t>
          </a:r>
          <a:endParaRPr lang="en-US" sz="1500" kern="1200"/>
        </a:p>
      </dsp:txBody>
      <dsp:txXfrm>
        <a:off x="29128" y="115762"/>
        <a:ext cx="3571751" cy="538444"/>
      </dsp:txXfrm>
    </dsp:sp>
    <dsp:sp modelId="{14293EA7-E357-4037-A49E-167313117D43}">
      <dsp:nvSpPr>
        <dsp:cNvPr id="0" name=""/>
        <dsp:cNvSpPr/>
      </dsp:nvSpPr>
      <dsp:spPr>
        <a:xfrm>
          <a:off x="0" y="726534"/>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a:t>Partizionamento dei dati</a:t>
          </a:r>
          <a:endParaRPr lang="en-US" sz="1500" kern="1200"/>
        </a:p>
      </dsp:txBody>
      <dsp:txXfrm>
        <a:off x="29128" y="755662"/>
        <a:ext cx="3571751" cy="538444"/>
      </dsp:txXfrm>
    </dsp:sp>
    <dsp:sp modelId="{C2872DE4-C543-4DB4-8E2A-5F930FC08FC6}">
      <dsp:nvSpPr>
        <dsp:cNvPr id="0" name=""/>
        <dsp:cNvSpPr/>
      </dsp:nvSpPr>
      <dsp:spPr>
        <a:xfrm>
          <a:off x="0" y="1366434"/>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a:t>Scambio Bordi</a:t>
          </a:r>
          <a:endParaRPr lang="en-US" sz="1500" kern="1200"/>
        </a:p>
      </dsp:txBody>
      <dsp:txXfrm>
        <a:off x="29128" y="1395562"/>
        <a:ext cx="3571751" cy="538444"/>
      </dsp:txXfrm>
    </dsp:sp>
    <dsp:sp modelId="{2DCE21C6-506E-48E7-8CB9-A2D77483C71E}">
      <dsp:nvSpPr>
        <dsp:cNvPr id="0" name=""/>
        <dsp:cNvSpPr/>
      </dsp:nvSpPr>
      <dsp:spPr>
        <a:xfrm>
          <a:off x="0" y="2006334"/>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a:t>Stampa</a:t>
          </a:r>
          <a:endParaRPr lang="en-US" sz="1500" kern="1200"/>
        </a:p>
      </dsp:txBody>
      <dsp:txXfrm>
        <a:off x="29128" y="2035462"/>
        <a:ext cx="3571751" cy="538444"/>
      </dsp:txXfrm>
    </dsp:sp>
    <dsp:sp modelId="{3ACEE2DE-1098-4F11-AC9E-B44D31A73697}">
      <dsp:nvSpPr>
        <dsp:cNvPr id="0" name=""/>
        <dsp:cNvSpPr/>
      </dsp:nvSpPr>
      <dsp:spPr>
        <a:xfrm>
          <a:off x="0" y="2646235"/>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a:t>Funzione di Transizione e thread pool</a:t>
          </a:r>
          <a:endParaRPr lang="en-US" sz="1500" kern="1200"/>
        </a:p>
      </dsp:txBody>
      <dsp:txXfrm>
        <a:off x="29128" y="2675363"/>
        <a:ext cx="3571751" cy="538444"/>
      </dsp:txXfrm>
    </dsp:sp>
    <dsp:sp modelId="{1A780B4A-DB43-4EE9-BA2B-615C713F2592}">
      <dsp:nvSpPr>
        <dsp:cNvPr id="0" name=""/>
        <dsp:cNvSpPr/>
      </dsp:nvSpPr>
      <dsp:spPr>
        <a:xfrm>
          <a:off x="0" y="3286135"/>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Performance</a:t>
          </a:r>
        </a:p>
      </dsp:txBody>
      <dsp:txXfrm>
        <a:off x="29128" y="3315263"/>
        <a:ext cx="3571751" cy="538444"/>
      </dsp:txXfrm>
    </dsp:sp>
    <dsp:sp modelId="{BDDA6AA3-4855-4B42-B79A-FF24CF6F4051}">
      <dsp:nvSpPr>
        <dsp:cNvPr id="0" name=""/>
        <dsp:cNvSpPr/>
      </dsp:nvSpPr>
      <dsp:spPr>
        <a:xfrm>
          <a:off x="0" y="3926035"/>
          <a:ext cx="3630007"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Allegro</a:t>
          </a:r>
        </a:p>
      </dsp:txBody>
      <dsp:txXfrm>
        <a:off x="29128" y="3955163"/>
        <a:ext cx="3571751" cy="53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1.698"/>
    </inkml:context>
    <inkml:brush xml:id="br0">
      <inkml:brushProperty name="width" value="0.35" units="cm"/>
      <inkml:brushProperty name="height" value="0.3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50.496"/>
    </inkml:context>
    <inkml:brush xml:id="br0">
      <inkml:brushProperty name="width" value="0.35" units="cm"/>
      <inkml:brushProperty name="height" value="0.3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51.222"/>
    </inkml:context>
    <inkml:brush xml:id="br0">
      <inkml:brushProperty name="width" value="0.35" units="cm"/>
      <inkml:brushProperty name="height" value="0.3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52.171"/>
    </inkml:context>
    <inkml:brush xml:id="br0">
      <inkml:brushProperty name="width" value="0.35" units="cm"/>
      <inkml:brushProperty name="height" value="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2.783"/>
    </inkml:context>
    <inkml:brush xml:id="br0">
      <inkml:brushProperty name="width" value="0.35" units="cm"/>
      <inkml:brushProperty name="height" value="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3.703"/>
    </inkml:context>
    <inkml:brush xml:id="br0">
      <inkml:brushProperty name="width" value="0.35" units="cm"/>
      <inkml:brushProperty name="height" value="0.3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5.259"/>
    </inkml:context>
    <inkml:brush xml:id="br0">
      <inkml:brushProperty name="width" value="0.35" units="cm"/>
      <inkml:brushProperty name="height" value="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6.239"/>
    </inkml:context>
    <inkml:brush xml:id="br0">
      <inkml:brushProperty name="width" value="0.35" units="cm"/>
      <inkml:brushProperty name="height" value="0.3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28:57.142"/>
    </inkml:context>
    <inkml:brush xml:id="br0">
      <inkml:brushProperty name="width" value="0.35" units="cm"/>
      <inkml:brushProperty name="height" value="0.3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47.444"/>
    </inkml:context>
    <inkml:brush xml:id="br0">
      <inkml:brushProperty name="width" value="0.35" units="cm"/>
      <inkml:brushProperty name="height" value="0.3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48.473"/>
    </inkml:context>
    <inkml:brush xml:id="br0">
      <inkml:brushProperty name="width" value="0.35" units="cm"/>
      <inkml:brushProperty name="height" value="0.3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4T15:32:49.284"/>
    </inkml:context>
    <inkml:brush xml:id="br0">
      <inkml:brushProperty name="width" value="0.35" units="cm"/>
      <inkml:brushProperty name="height" value="0.3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2CA4BFE-4AC5-414E-8074-C9E4157E39EC}" type="slidenum">
              <a:rPr lang="ru-RU"/>
              <a:pPr/>
              <a:t>‹N›</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9897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3797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166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2495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041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16949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9866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1849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898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08522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85470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541724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3" Type="http://schemas.openxmlformats.org/officeDocument/2006/relationships/image" Target="../media/image9.gif"/><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image" Target="../media/image8.png"/><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10.png"/><Relationship Id="rId15" Type="http://schemas.openxmlformats.org/officeDocument/2006/relationships/customXml" Target="../ink/ink11.xml"/><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942" name="Rectangle 349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2"/>
          <p:cNvSpPr>
            <a:spLocks noGrp="1" noChangeArrowheads="1"/>
          </p:cNvSpPr>
          <p:nvPr>
            <p:ph type="ctrTitle"/>
          </p:nvPr>
        </p:nvSpPr>
        <p:spPr>
          <a:xfrm>
            <a:off x="3973321" y="640080"/>
            <a:ext cx="4688333" cy="3566160"/>
          </a:xfrm>
        </p:spPr>
        <p:txBody>
          <a:bodyPr anchor="b">
            <a:normAutofit/>
          </a:bodyPr>
          <a:lstStyle/>
          <a:p>
            <a:pPr algn="l"/>
            <a:r>
              <a:rPr lang="ru-RU" sz="4700" b="0">
                <a:latin typeface="Tahoma"/>
                <a:ea typeface="Tahoma"/>
                <a:cs typeface="Tahoma"/>
              </a:rPr>
              <a:t>Progetto APSD</a:t>
            </a:r>
          </a:p>
        </p:txBody>
      </p:sp>
      <p:sp>
        <p:nvSpPr>
          <p:cNvPr id="34819" name="Rectangle 3"/>
          <p:cNvSpPr>
            <a:spLocks noGrp="1" noChangeArrowheads="1"/>
          </p:cNvSpPr>
          <p:nvPr>
            <p:ph type="subTitle" idx="1"/>
          </p:nvPr>
        </p:nvSpPr>
        <p:spPr>
          <a:xfrm>
            <a:off x="3973320" y="4636008"/>
            <a:ext cx="4688333" cy="1572768"/>
          </a:xfrm>
        </p:spPr>
        <p:txBody>
          <a:bodyPr>
            <a:normAutofit/>
          </a:bodyPr>
          <a:lstStyle/>
          <a:p>
            <a:pPr algn="l"/>
            <a:r>
              <a:rPr lang="ru-RU"/>
              <a:t>Matteo Canino</a:t>
            </a:r>
            <a:endParaRPr lang="ru-RU">
              <a:cs typeface="Calibri"/>
            </a:endParaRPr>
          </a:p>
          <a:p>
            <a:pPr algn="l"/>
            <a:r>
              <a:rPr lang="ru-RU">
                <a:cs typeface="Calibri"/>
              </a:rPr>
              <a:t>Pierfrancesco Napoli</a:t>
            </a:r>
          </a:p>
          <a:p>
            <a:pPr algn="l"/>
            <a:r>
              <a:rPr lang="ru-RU">
                <a:cs typeface="Calibri"/>
              </a:rPr>
              <a:t>Witon Sebastian</a:t>
            </a:r>
          </a:p>
        </p:txBody>
      </p:sp>
      <p:pic>
        <p:nvPicPr>
          <p:cNvPr id="34938" name="Picture 34937" descr="Immagine che contiene schermata, linea, Elementi grafici, design&#10;&#10;Descrizione generata automaticamente">
            <a:extLst>
              <a:ext uri="{FF2B5EF4-FFF2-40B4-BE49-F238E27FC236}">
                <a16:creationId xmlns:a16="http://schemas.microsoft.com/office/drawing/2014/main" id="{FA56FBE4-1BDB-C518-2BE1-15EB3FE18D15}"/>
              </a:ext>
            </a:extLst>
          </p:cNvPr>
          <p:cNvPicPr>
            <a:picLocks noChangeAspect="1"/>
          </p:cNvPicPr>
          <p:nvPr/>
        </p:nvPicPr>
        <p:blipFill rotWithShape="1">
          <a:blip r:embed="rId2"/>
          <a:srcRect l="27743" r="35458"/>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49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9785CFB-73FE-3B84-F9F1-A26DF24BEE69}"/>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gn="ctr"/>
            <a:r>
              <a:rPr lang="en-US" sz="5700" kern="1200">
                <a:solidFill>
                  <a:schemeClr val="tx1"/>
                </a:solidFill>
                <a:latin typeface="+mj-lt"/>
                <a:ea typeface="+mj-ea"/>
                <a:cs typeface="+mj-cs"/>
              </a:rPr>
              <a:t>Stampa </a:t>
            </a:r>
          </a:p>
        </p:txBody>
      </p:sp>
      <p:sp>
        <p:nvSpPr>
          <p:cNvPr id="3" name="Segnaposto contenuto 2">
            <a:extLst>
              <a:ext uri="{FF2B5EF4-FFF2-40B4-BE49-F238E27FC236}">
                <a16:creationId xmlns:a16="http://schemas.microsoft.com/office/drawing/2014/main" id="{048EB26C-C4FC-7017-19B0-8E5B93DA8D04}"/>
              </a:ext>
            </a:extLst>
          </p:cNvPr>
          <p:cNvSpPr>
            <a:spLocks noGrp="1"/>
          </p:cNvSpPr>
          <p:nvPr>
            <p:ph idx="1"/>
          </p:nvPr>
        </p:nvSpPr>
        <p:spPr>
          <a:xfrm>
            <a:off x="479160" y="1809541"/>
            <a:ext cx="8182233" cy="989984"/>
          </a:xfrm>
        </p:spPr>
        <p:txBody>
          <a:bodyPr vert="horz" lIns="91440" tIns="45720" rIns="91440" bIns="45720" rtlCol="0" anchor="ctr">
            <a:normAutofit fontScale="92500" lnSpcReduction="10000"/>
          </a:bodyPr>
          <a:lstStyle/>
          <a:p>
            <a:pPr marL="0" indent="0" algn="ctr">
              <a:buNone/>
            </a:pPr>
            <a:r>
              <a:rPr lang="en-US" sz="2000" kern="1200">
                <a:solidFill>
                  <a:schemeClr val="tx1"/>
                </a:solidFill>
                <a:latin typeface="+mn-lt"/>
                <a:ea typeface="+mn-ea"/>
                <a:cs typeface="+mn-cs"/>
              </a:rPr>
              <a:t>La stampa viene effettuata dal Master dopo che ha ricevuto tutte le matrici dai worker</a:t>
            </a:r>
          </a:p>
          <a:p>
            <a:pPr marL="0" indent="0" algn="ctr">
              <a:buNone/>
            </a:pPr>
            <a:r>
              <a:rPr lang="en-US" sz="2000"/>
              <a:t>Ritornano utili I due datatype rec e bigMtype</a:t>
            </a:r>
            <a:endParaRPr lang="en-US" sz="2000" kern="1200">
              <a:solidFill>
                <a:schemeClr val="tx1"/>
              </a:solidFill>
              <a:latin typeface="+mn-lt"/>
              <a:ea typeface="+mn-ea"/>
              <a:cs typeface="+mn-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8B72E333-5DB0-272E-8292-7FD2F0DCFE04}"/>
              </a:ext>
            </a:extLst>
          </p:cNvPr>
          <p:cNvPicPr>
            <a:picLocks noChangeAspect="1"/>
          </p:cNvPicPr>
          <p:nvPr/>
        </p:nvPicPr>
        <p:blipFill>
          <a:blip r:embed="rId2"/>
          <a:stretch>
            <a:fillRect/>
          </a:stretch>
        </p:blipFill>
        <p:spPr>
          <a:xfrm>
            <a:off x="424200" y="2884297"/>
            <a:ext cx="8292150" cy="3586353"/>
          </a:xfrm>
          <a:prstGeom prst="rect">
            <a:avLst/>
          </a:prstGeom>
        </p:spPr>
      </p:pic>
    </p:spTree>
    <p:extLst>
      <p:ext uri="{BB962C8B-B14F-4D97-AF65-F5344CB8AC3E}">
        <p14:creationId xmlns:p14="http://schemas.microsoft.com/office/powerpoint/2010/main" val="199095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Freeform: Shape 20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26F6201-B76D-93B4-BC54-AB7AB05A6E9D}"/>
              </a:ext>
            </a:extLst>
          </p:cNvPr>
          <p:cNvSpPr>
            <a:spLocks noGrp="1"/>
          </p:cNvSpPr>
          <p:nvPr>
            <p:ph type="title"/>
          </p:nvPr>
        </p:nvSpPr>
        <p:spPr>
          <a:xfrm>
            <a:off x="255770" y="514485"/>
            <a:ext cx="2857543" cy="1815058"/>
          </a:xfrm>
        </p:spPr>
        <p:txBody>
          <a:bodyPr anchor="ctr">
            <a:noAutofit/>
          </a:bodyPr>
          <a:lstStyle/>
          <a:p>
            <a:r>
              <a:rPr lang="it-IT" sz="3200"/>
              <a:t>Funzione di transizione e thread pool</a:t>
            </a:r>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5A6B15CE-444D-7295-C45E-3AF4206519AA}"/>
              </a:ext>
            </a:extLst>
          </p:cNvPr>
          <p:cNvSpPr>
            <a:spLocks noGrp="1"/>
          </p:cNvSpPr>
          <p:nvPr>
            <p:ph idx="1"/>
          </p:nvPr>
        </p:nvSpPr>
        <p:spPr>
          <a:xfrm>
            <a:off x="278320" y="2575705"/>
            <a:ext cx="2704366" cy="4031924"/>
          </a:xfrm>
        </p:spPr>
        <p:txBody>
          <a:bodyPr anchor="t">
            <a:normAutofit lnSpcReduction="10000"/>
          </a:bodyPr>
          <a:lstStyle/>
          <a:p>
            <a:r>
              <a:rPr lang="en-US" sz="1600"/>
              <a:t>Per la funzione di transizione viene utilizzata la soluzione della </a:t>
            </a:r>
            <a:r>
              <a:rPr lang="en-US" sz="1600" b="1"/>
              <a:t>Pool of Task. </a:t>
            </a:r>
          </a:p>
          <a:p>
            <a:r>
              <a:rPr lang="en-US" sz="1600"/>
              <a:t>Il Master crea le task e le aggiunge alla fine della coda</a:t>
            </a:r>
          </a:p>
          <a:p>
            <a:r>
              <a:rPr lang="en-US" sz="1600"/>
              <a:t>Un worker appena libero esegue la task al’inizio della coda</a:t>
            </a:r>
          </a:p>
          <a:p>
            <a:r>
              <a:rPr lang="en-US" sz="1600"/>
              <a:t>Il load balancing è dinamico</a:t>
            </a:r>
          </a:p>
          <a:p>
            <a:r>
              <a:rPr lang="en-US" sz="1600"/>
              <a:t>Il Master è ogni singolo processo MPI e I worker sono i pthread</a:t>
            </a:r>
          </a:p>
          <a:p>
            <a:r>
              <a:rPr lang="en-US" sz="1600"/>
              <a:t>Master/Slave non collaborativo</a:t>
            </a:r>
          </a:p>
        </p:txBody>
      </p:sp>
      <p:pic>
        <p:nvPicPr>
          <p:cNvPr id="2050" name="Picture 2" descr="A Physicist who programs: Task System (Thread Pool)">
            <a:extLst>
              <a:ext uri="{FF2B5EF4-FFF2-40B4-BE49-F238E27FC236}">
                <a16:creationId xmlns:a16="http://schemas.microsoft.com/office/drawing/2014/main" id="{157C6F45-7B61-7710-5DFA-F1571C63B1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888" y="1376732"/>
            <a:ext cx="5191506" cy="420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7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47" name="Group 41">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43300" cy="6858000"/>
            <a:chOff x="7467600" y="0"/>
            <a:chExt cx="4724400" cy="6858000"/>
          </a:xfrm>
        </p:grpSpPr>
        <p:sp>
          <p:nvSpPr>
            <p:cNvPr id="43" name="Rectangle 42">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6" name="Freeform: Shape 45">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433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8" name="Rectangle 4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199"/>
            <a:ext cx="88011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magine 4">
            <a:extLst>
              <a:ext uri="{FF2B5EF4-FFF2-40B4-BE49-F238E27FC236}">
                <a16:creationId xmlns:a16="http://schemas.microsoft.com/office/drawing/2014/main" id="{ED28D243-1F91-90EA-7844-B8C4657EFD35}"/>
              </a:ext>
            </a:extLst>
          </p:cNvPr>
          <p:cNvPicPr>
            <a:picLocks noChangeAspect="1"/>
          </p:cNvPicPr>
          <p:nvPr/>
        </p:nvPicPr>
        <p:blipFill>
          <a:blip r:embed="rId2"/>
          <a:stretch>
            <a:fillRect/>
          </a:stretch>
        </p:blipFill>
        <p:spPr>
          <a:xfrm>
            <a:off x="682647" y="4305299"/>
            <a:ext cx="5873866" cy="1946570"/>
          </a:xfrm>
          <a:prstGeom prst="rect">
            <a:avLst/>
          </a:prstGeom>
        </p:spPr>
      </p:pic>
      <p:pic>
        <p:nvPicPr>
          <p:cNvPr id="3" name="Immagine 2">
            <a:extLst>
              <a:ext uri="{FF2B5EF4-FFF2-40B4-BE49-F238E27FC236}">
                <a16:creationId xmlns:a16="http://schemas.microsoft.com/office/drawing/2014/main" id="{1545E67F-BA74-58C9-9A7F-BE7FF55E1B77}"/>
              </a:ext>
            </a:extLst>
          </p:cNvPr>
          <p:cNvPicPr>
            <a:picLocks noChangeAspect="1"/>
          </p:cNvPicPr>
          <p:nvPr/>
        </p:nvPicPr>
        <p:blipFill>
          <a:blip r:embed="rId3"/>
          <a:stretch>
            <a:fillRect/>
          </a:stretch>
        </p:blipFill>
        <p:spPr>
          <a:xfrm>
            <a:off x="647780" y="1482429"/>
            <a:ext cx="6295943" cy="1946571"/>
          </a:xfrm>
          <a:prstGeom prst="rect">
            <a:avLst/>
          </a:prstGeom>
        </p:spPr>
      </p:pic>
      <p:sp>
        <p:nvSpPr>
          <p:cNvPr id="11" name="CasellaDiTesto 10">
            <a:extLst>
              <a:ext uri="{FF2B5EF4-FFF2-40B4-BE49-F238E27FC236}">
                <a16:creationId xmlns:a16="http://schemas.microsoft.com/office/drawing/2014/main" id="{40ABE6C6-17E0-142E-3448-3FAAEA51BCE6}"/>
              </a:ext>
            </a:extLst>
          </p:cNvPr>
          <p:cNvSpPr txBox="1"/>
          <p:nvPr/>
        </p:nvSpPr>
        <p:spPr>
          <a:xfrm>
            <a:off x="685455" y="840564"/>
            <a:ext cx="2172390" cy="369332"/>
          </a:xfrm>
          <a:prstGeom prst="rect">
            <a:avLst/>
          </a:prstGeom>
          <a:noFill/>
        </p:spPr>
        <p:txBody>
          <a:bodyPr wrap="none" rtlCol="0">
            <a:spAutoFit/>
          </a:bodyPr>
          <a:lstStyle/>
          <a:p>
            <a:r>
              <a:rPr lang="it-IT"/>
              <a:t>Coda e oggetto cell</a:t>
            </a:r>
          </a:p>
        </p:txBody>
      </p:sp>
      <p:sp>
        <p:nvSpPr>
          <p:cNvPr id="12" name="CasellaDiTesto 11">
            <a:extLst>
              <a:ext uri="{FF2B5EF4-FFF2-40B4-BE49-F238E27FC236}">
                <a16:creationId xmlns:a16="http://schemas.microsoft.com/office/drawing/2014/main" id="{722E915D-EAD6-BDB1-9BBC-028D8347CAF6}"/>
              </a:ext>
            </a:extLst>
          </p:cNvPr>
          <p:cNvSpPr txBox="1"/>
          <p:nvPr/>
        </p:nvSpPr>
        <p:spPr>
          <a:xfrm>
            <a:off x="682647" y="3701533"/>
            <a:ext cx="3390672" cy="369332"/>
          </a:xfrm>
          <a:prstGeom prst="rect">
            <a:avLst/>
          </a:prstGeom>
          <a:noFill/>
        </p:spPr>
        <p:txBody>
          <a:bodyPr wrap="none" rtlCol="0">
            <a:spAutoFit/>
          </a:bodyPr>
          <a:lstStyle/>
          <a:p>
            <a:r>
              <a:rPr lang="it-IT"/>
              <a:t>Aggiunta di elementi nella coda</a:t>
            </a:r>
          </a:p>
        </p:txBody>
      </p:sp>
    </p:spTree>
    <p:extLst>
      <p:ext uri="{BB962C8B-B14F-4D97-AF65-F5344CB8AC3E}">
        <p14:creationId xmlns:p14="http://schemas.microsoft.com/office/powerpoint/2010/main" val="25947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4107624"/>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Immagine 2">
            <a:extLst>
              <a:ext uri="{FF2B5EF4-FFF2-40B4-BE49-F238E27FC236}">
                <a16:creationId xmlns:a16="http://schemas.microsoft.com/office/drawing/2014/main" id="{409A7F95-AC73-2968-9ED8-D7C99112370D}"/>
              </a:ext>
            </a:extLst>
          </p:cNvPr>
          <p:cNvPicPr>
            <a:picLocks noChangeAspect="1"/>
          </p:cNvPicPr>
          <p:nvPr/>
        </p:nvPicPr>
        <p:blipFill rotWithShape="1">
          <a:blip r:embed="rId2"/>
          <a:srcRect l="979" r="22716" b="2"/>
          <a:stretch/>
        </p:blipFill>
        <p:spPr>
          <a:xfrm>
            <a:off x="106053" y="635998"/>
            <a:ext cx="4427084" cy="3158486"/>
          </a:xfrm>
          <a:prstGeom prst="rect">
            <a:avLst/>
          </a:prstGeom>
        </p:spPr>
      </p:pic>
      <p:pic>
        <p:nvPicPr>
          <p:cNvPr id="2" name="Immagine 1">
            <a:extLst>
              <a:ext uri="{FF2B5EF4-FFF2-40B4-BE49-F238E27FC236}">
                <a16:creationId xmlns:a16="http://schemas.microsoft.com/office/drawing/2014/main" id="{6465ADA7-1DDD-0B14-D939-A8DB814CB94E}"/>
              </a:ext>
            </a:extLst>
          </p:cNvPr>
          <p:cNvPicPr>
            <a:picLocks noChangeAspect="1"/>
          </p:cNvPicPr>
          <p:nvPr/>
        </p:nvPicPr>
        <p:blipFill rotWithShape="1">
          <a:blip r:embed="rId3"/>
          <a:srcRect r="46040" b="-2"/>
          <a:stretch/>
        </p:blipFill>
        <p:spPr>
          <a:xfrm>
            <a:off x="4649165" y="477493"/>
            <a:ext cx="4353026" cy="3408431"/>
          </a:xfrm>
          <a:prstGeom prst="rect">
            <a:avLst/>
          </a:prstGeom>
        </p:spPr>
      </p:pic>
      <p:sp>
        <p:nvSpPr>
          <p:cNvPr id="38" name="Rectangle 3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480023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5145423"/>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2518A861-3817-8462-EBDE-633FBAC45540}"/>
              </a:ext>
            </a:extLst>
          </p:cNvPr>
          <p:cNvSpPr txBox="1"/>
          <p:nvPr/>
        </p:nvSpPr>
        <p:spPr>
          <a:xfrm>
            <a:off x="3937579" y="4329321"/>
            <a:ext cx="4580057"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a:latin typeface="+mn-lt"/>
            </a:endParaRPr>
          </a:p>
        </p:txBody>
      </p:sp>
      <p:sp>
        <p:nvSpPr>
          <p:cNvPr id="6" name="CasellaDiTesto 5">
            <a:extLst>
              <a:ext uri="{FF2B5EF4-FFF2-40B4-BE49-F238E27FC236}">
                <a16:creationId xmlns:a16="http://schemas.microsoft.com/office/drawing/2014/main" id="{8A40A3E4-1140-A42C-23BA-E847D64E238A}"/>
              </a:ext>
            </a:extLst>
          </p:cNvPr>
          <p:cNvSpPr txBox="1"/>
          <p:nvPr/>
        </p:nvSpPr>
        <p:spPr>
          <a:xfrm>
            <a:off x="4855029" y="4550229"/>
            <a:ext cx="2916183" cy="646331"/>
          </a:xfrm>
          <a:prstGeom prst="rect">
            <a:avLst/>
          </a:prstGeom>
          <a:noFill/>
        </p:spPr>
        <p:txBody>
          <a:bodyPr wrap="none" rtlCol="0">
            <a:spAutoFit/>
          </a:bodyPr>
          <a:lstStyle/>
          <a:p>
            <a:r>
              <a:rPr lang="it-IT"/>
              <a:t>Rimozione di un elemento </a:t>
            </a:r>
          </a:p>
          <a:p>
            <a:r>
              <a:rPr lang="it-IT"/>
              <a:t>dalla coda</a:t>
            </a:r>
          </a:p>
        </p:txBody>
      </p:sp>
      <p:sp>
        <p:nvSpPr>
          <p:cNvPr id="7" name="CasellaDiTesto 6">
            <a:extLst>
              <a:ext uri="{FF2B5EF4-FFF2-40B4-BE49-F238E27FC236}">
                <a16:creationId xmlns:a16="http://schemas.microsoft.com/office/drawing/2014/main" id="{D089D226-CEE1-3D0B-B22E-E5A5E2AA9842}"/>
              </a:ext>
            </a:extLst>
          </p:cNvPr>
          <p:cNvSpPr txBox="1"/>
          <p:nvPr/>
        </p:nvSpPr>
        <p:spPr>
          <a:xfrm>
            <a:off x="921744" y="4550229"/>
            <a:ext cx="2557110" cy="646331"/>
          </a:xfrm>
          <a:prstGeom prst="rect">
            <a:avLst/>
          </a:prstGeom>
          <a:noFill/>
        </p:spPr>
        <p:txBody>
          <a:bodyPr wrap="none" rtlCol="0">
            <a:spAutoFit/>
          </a:bodyPr>
          <a:lstStyle/>
          <a:p>
            <a:r>
              <a:rPr lang="it-IT"/>
              <a:t>Funzione di transizione</a:t>
            </a:r>
          </a:p>
          <a:p>
            <a:r>
              <a:rPr lang="it-IT"/>
              <a:t>per un cella (i,j)</a:t>
            </a:r>
          </a:p>
        </p:txBody>
      </p:sp>
    </p:spTree>
    <p:extLst>
      <p:ext uri="{BB962C8B-B14F-4D97-AF65-F5344CB8AC3E}">
        <p14:creationId xmlns:p14="http://schemas.microsoft.com/office/powerpoint/2010/main" val="5035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79D747C-2910-8478-3305-43FE0A61B2AA}"/>
              </a:ext>
            </a:extLst>
          </p:cNvPr>
          <p:cNvSpPr>
            <a:spLocks noGrp="1"/>
          </p:cNvSpPr>
          <p:nvPr>
            <p:ph type="title"/>
          </p:nvPr>
        </p:nvSpPr>
        <p:spPr>
          <a:xfrm>
            <a:off x="721668" y="114434"/>
            <a:ext cx="3719703" cy="729847"/>
          </a:xfrm>
        </p:spPr>
        <p:txBody>
          <a:bodyPr anchor="b">
            <a:normAutofit/>
          </a:bodyPr>
          <a:lstStyle/>
          <a:p>
            <a:r>
              <a:rPr lang="it-IT" sz="3500"/>
              <a:t>Performance</a:t>
            </a:r>
          </a:p>
        </p:txBody>
      </p:sp>
      <p:sp>
        <p:nvSpPr>
          <p:cNvPr id="3" name="Segnaposto contenuto 2">
            <a:extLst>
              <a:ext uri="{FF2B5EF4-FFF2-40B4-BE49-F238E27FC236}">
                <a16:creationId xmlns:a16="http://schemas.microsoft.com/office/drawing/2014/main" id="{0B0E7D98-22DE-3D87-6C6E-17901BDF5A5B}"/>
              </a:ext>
            </a:extLst>
          </p:cNvPr>
          <p:cNvSpPr>
            <a:spLocks noGrp="1"/>
          </p:cNvSpPr>
          <p:nvPr>
            <p:ph idx="1"/>
          </p:nvPr>
        </p:nvSpPr>
        <p:spPr>
          <a:xfrm>
            <a:off x="163286" y="958715"/>
            <a:ext cx="4953000" cy="3522569"/>
          </a:xfrm>
        </p:spPr>
        <p:txBody>
          <a:bodyPr anchor="t">
            <a:noAutofit/>
          </a:bodyPr>
          <a:lstStyle/>
          <a:p>
            <a:pPr marL="0" indent="0">
              <a:buNone/>
            </a:pPr>
            <a:r>
              <a:rPr lang="it-IT" sz="2000"/>
              <a:t>Avendo una matrice 8x20 il tempo di esecuzione parallelo è:</a:t>
            </a:r>
          </a:p>
          <a:p>
            <a:r>
              <a:rPr lang="it-IT" sz="2000"/>
              <a:t>con 4 processi MPI: 1 s</a:t>
            </a:r>
          </a:p>
          <a:p>
            <a:r>
              <a:rPr lang="it-IT" sz="2000"/>
              <a:t>con 8 processi MPI: 0.65 s</a:t>
            </a:r>
          </a:p>
          <a:p>
            <a:pPr marL="0" indent="0">
              <a:buNone/>
            </a:pPr>
            <a:r>
              <a:rPr lang="it-IT" sz="2000"/>
              <a:t>Da questo notiamo che:</a:t>
            </a:r>
          </a:p>
          <a:p>
            <a:r>
              <a:rPr lang="it-IT" sz="2000" b="0" i="0">
                <a:effectLst/>
                <a:latin typeface="-apple-system"/>
              </a:rPr>
              <a:t>quando il numero di processori raddoppia da 4 a 8, il tempo di esecuzione si riduce approssimativamente della metà, il che suggerisce una </a:t>
            </a:r>
            <a:r>
              <a:rPr lang="it-IT" sz="2000" b="1" i="0">
                <a:effectLst/>
                <a:latin typeface="-apple-system"/>
              </a:rPr>
              <a:t>scalabilità forte</a:t>
            </a:r>
            <a:r>
              <a:rPr lang="it-IT" sz="2000" b="0" i="0">
                <a:effectLst/>
                <a:latin typeface="-apple-system"/>
              </a:rPr>
              <a:t>.</a:t>
            </a:r>
          </a:p>
          <a:p>
            <a:r>
              <a:rPr lang="it-IT" sz="2000" b="0" i="0">
                <a:effectLst/>
                <a:latin typeface="-apple-system"/>
              </a:rPr>
              <a:t>Se definiamo ts=1,  lo </a:t>
            </a:r>
            <a:r>
              <a:rPr lang="it-IT" sz="2000" b="1" i="0">
                <a:effectLst/>
                <a:latin typeface="-apple-system"/>
              </a:rPr>
              <a:t>speedup</a:t>
            </a:r>
            <a:r>
              <a:rPr lang="it-IT" sz="2000" b="0" i="0">
                <a:effectLst/>
                <a:latin typeface="-apple-system"/>
              </a:rPr>
              <a:t> con 4 processori  è 1/1 = 1 </a:t>
            </a:r>
            <a:r>
              <a:rPr lang="it-IT" sz="2000">
                <a:latin typeface="-apple-system"/>
              </a:rPr>
              <a:t> e</a:t>
            </a:r>
            <a:r>
              <a:rPr lang="it-IT" sz="2000" b="0" i="0">
                <a:effectLst/>
                <a:latin typeface="-apple-system"/>
              </a:rPr>
              <a:t> con 8 processori è 1/0.65 = 1.54. </a:t>
            </a:r>
          </a:p>
          <a:p>
            <a:r>
              <a:rPr lang="it-IT" sz="2000" b="1" i="0">
                <a:effectLst/>
                <a:latin typeface="-apple-system"/>
              </a:rPr>
              <a:t>L’efficienza</a:t>
            </a:r>
            <a:r>
              <a:rPr lang="it-IT" sz="2000" b="0" i="0">
                <a:effectLst/>
                <a:latin typeface="-apple-system"/>
              </a:rPr>
              <a:t> con 4 processori è  1/4 = 0.25 e con 8 processori è 1.54/8 = 0.19. Quindi come ci aspettavamo  l’efficienza diminuisce all’aumentare del numero di processori</a:t>
            </a:r>
            <a:endParaRPr lang="it-IT" sz="2000"/>
          </a:p>
        </p:txBody>
      </p:sp>
      <p:pic>
        <p:nvPicPr>
          <p:cNvPr id="6" name="Immagine 5">
            <a:extLst>
              <a:ext uri="{FF2B5EF4-FFF2-40B4-BE49-F238E27FC236}">
                <a16:creationId xmlns:a16="http://schemas.microsoft.com/office/drawing/2014/main" id="{9DB61EBA-BB38-DBC6-2CDD-E71EB2D90A1D}"/>
              </a:ext>
            </a:extLst>
          </p:cNvPr>
          <p:cNvPicPr>
            <a:picLocks noChangeAspect="1"/>
          </p:cNvPicPr>
          <p:nvPr/>
        </p:nvPicPr>
        <p:blipFill>
          <a:blip r:embed="rId2"/>
          <a:stretch>
            <a:fillRect/>
          </a:stretch>
        </p:blipFill>
        <p:spPr>
          <a:xfrm>
            <a:off x="5116286" y="1655601"/>
            <a:ext cx="3900767" cy="3089598"/>
          </a:xfrm>
          <a:prstGeom prst="rect">
            <a:avLst/>
          </a:prstGeom>
        </p:spPr>
      </p:pic>
      <p:sp>
        <p:nvSpPr>
          <p:cNvPr id="22"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27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a:solidFill>
                  <a:srgbClr val="FFFFFF"/>
                </a:solidFill>
                <a:ea typeface="Calibri Light"/>
                <a:cs typeface="Calibri Light"/>
              </a:rPr>
              <a:t>Allegro</a:t>
            </a:r>
            <a:endParaRPr lang="it-IT" sz="3500">
              <a:solidFill>
                <a:srgbClr val="FFFFFF"/>
              </a:solidFill>
            </a:endParaRPr>
          </a:p>
        </p:txBody>
      </p:sp>
      <p:sp>
        <p:nvSpPr>
          <p:cNvPr id="3" name="Segnaposto contenuto 2">
            <a:extLst>
              <a:ext uri="{FF2B5EF4-FFF2-40B4-BE49-F238E27FC236}">
                <a16:creationId xmlns:a16="http://schemas.microsoft.com/office/drawing/2014/main" id="{3B6EFF3F-9FFA-C90C-33BE-2DE3117D0699}"/>
              </a:ext>
            </a:extLst>
          </p:cNvPr>
          <p:cNvSpPr>
            <a:spLocks noGrp="1"/>
          </p:cNvSpPr>
          <p:nvPr>
            <p:ph idx="1"/>
          </p:nvPr>
        </p:nvSpPr>
        <p:spPr>
          <a:xfrm>
            <a:off x="3705866" y="635455"/>
            <a:ext cx="4916510" cy="3210035"/>
          </a:xfrm>
        </p:spPr>
        <p:txBody>
          <a:bodyPr anchor="ctr">
            <a:normAutofit/>
          </a:bodyPr>
          <a:lstStyle/>
          <a:p>
            <a:pPr marL="0" indent="0">
              <a:buNone/>
            </a:pPr>
            <a:r>
              <a:rPr lang="it-IT" sz="1700">
                <a:ea typeface="Calibri"/>
                <a:cs typeface="Calibri"/>
              </a:rPr>
              <a:t>Allegro è una libreria open source per la creazione di videogiochi. Sviluppata in C, fornisce delle funzioni per la gestione della grafica 2D, manipolazione delle immagini, stampa di testo a schermo, riproduzione audio, lettura degli input e timers. Il nome è un acronimo ricorsivo di </a:t>
            </a:r>
            <a:r>
              <a:rPr lang="it-IT" sz="1700" b="1">
                <a:solidFill>
                  <a:srgbClr val="C00000"/>
                </a:solidFill>
                <a:ea typeface="Calibri"/>
                <a:cs typeface="Calibri"/>
              </a:rPr>
              <a:t>A</a:t>
            </a:r>
            <a:r>
              <a:rPr lang="it-IT" sz="1700">
                <a:ea typeface="Calibri"/>
                <a:cs typeface="Calibri"/>
              </a:rPr>
              <a:t>llegro </a:t>
            </a:r>
            <a:r>
              <a:rPr lang="it-IT" sz="1700" b="1">
                <a:solidFill>
                  <a:srgbClr val="C00000"/>
                </a:solidFill>
                <a:ea typeface="Calibri"/>
                <a:cs typeface="Calibri"/>
              </a:rPr>
              <a:t>L</a:t>
            </a:r>
            <a:r>
              <a:rPr lang="it-IT" sz="1700">
                <a:ea typeface="Calibri"/>
                <a:cs typeface="Calibri"/>
              </a:rPr>
              <a:t>ow </a:t>
            </a:r>
            <a:r>
              <a:rPr lang="it-IT" sz="1700" b="1" err="1">
                <a:solidFill>
                  <a:srgbClr val="C00000"/>
                </a:solidFill>
                <a:ea typeface="Calibri"/>
                <a:cs typeface="Calibri"/>
              </a:rPr>
              <a:t>LE</a:t>
            </a:r>
            <a:r>
              <a:rPr lang="it-IT" sz="1700" err="1">
                <a:ea typeface="Calibri"/>
                <a:cs typeface="Calibri"/>
              </a:rPr>
              <a:t>vel</a:t>
            </a:r>
            <a:r>
              <a:rPr lang="it-IT" sz="1700">
                <a:ea typeface="Calibri"/>
                <a:cs typeface="Calibri"/>
              </a:rPr>
              <a:t> </a:t>
            </a:r>
            <a:r>
              <a:rPr lang="it-IT" sz="1700" b="1">
                <a:solidFill>
                  <a:srgbClr val="C00000"/>
                </a:solidFill>
                <a:ea typeface="Calibri"/>
                <a:cs typeface="Calibri"/>
              </a:rPr>
              <a:t>G</a:t>
            </a:r>
            <a:r>
              <a:rPr lang="it-IT" sz="1700">
                <a:ea typeface="Calibri"/>
                <a:cs typeface="Calibri"/>
              </a:rPr>
              <a:t>ame </a:t>
            </a:r>
            <a:r>
              <a:rPr lang="it-IT" sz="1700" b="1" err="1">
                <a:solidFill>
                  <a:srgbClr val="C00000"/>
                </a:solidFill>
                <a:ea typeface="Calibri"/>
                <a:cs typeface="Calibri"/>
              </a:rPr>
              <a:t>RO</a:t>
            </a:r>
            <a:r>
              <a:rPr lang="it-IT" sz="1700" err="1">
                <a:ea typeface="Calibri"/>
                <a:cs typeface="Calibri"/>
              </a:rPr>
              <a:t>utines</a:t>
            </a:r>
            <a:r>
              <a:rPr lang="it-IT" sz="1700">
                <a:ea typeface="Calibri"/>
                <a:cs typeface="Calibri"/>
              </a:rPr>
              <a:t>.</a:t>
            </a:r>
          </a:p>
        </p:txBody>
      </p:sp>
      <p:pic>
        <p:nvPicPr>
          <p:cNvPr id="5" name="Immagine 4" descr="Immagine che contiene Carattere, tipografia, Elementi grafici, logo&#10;&#10;Descrizione generata automaticamente">
            <a:extLst>
              <a:ext uri="{FF2B5EF4-FFF2-40B4-BE49-F238E27FC236}">
                <a16:creationId xmlns:a16="http://schemas.microsoft.com/office/drawing/2014/main" id="{492CF9B6-00BD-7070-DF43-CE695F80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247" y="3475620"/>
            <a:ext cx="3799747" cy="1250750"/>
          </a:xfrm>
          <a:prstGeom prst="rect">
            <a:avLst/>
          </a:prstGeom>
        </p:spPr>
      </p:pic>
    </p:spTree>
    <p:extLst>
      <p:ext uri="{BB962C8B-B14F-4D97-AF65-F5344CB8AC3E}">
        <p14:creationId xmlns:p14="http://schemas.microsoft.com/office/powerpoint/2010/main" val="290213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a:solidFill>
                  <a:srgbClr val="FFFFFF"/>
                </a:solidFill>
                <a:ea typeface="Calibri Light"/>
                <a:cs typeface="Calibri Light"/>
              </a:rPr>
              <a:t>Variabili Allegro</a:t>
            </a:r>
            <a:endParaRPr lang="it-IT" sz="3500">
              <a:solidFill>
                <a:srgbClr val="FFFFFF"/>
              </a:solidFill>
            </a:endParaRPr>
          </a:p>
        </p:txBody>
      </p:sp>
      <p:sp>
        <p:nvSpPr>
          <p:cNvPr id="3" name="Segnaposto contenuto 2">
            <a:extLst>
              <a:ext uri="{FF2B5EF4-FFF2-40B4-BE49-F238E27FC236}">
                <a16:creationId xmlns:a16="http://schemas.microsoft.com/office/drawing/2014/main" id="{3B6EFF3F-9FFA-C90C-33BE-2DE3117D0699}"/>
              </a:ext>
            </a:extLst>
          </p:cNvPr>
          <p:cNvSpPr>
            <a:spLocks noGrp="1"/>
          </p:cNvSpPr>
          <p:nvPr>
            <p:ph idx="1"/>
          </p:nvPr>
        </p:nvSpPr>
        <p:spPr>
          <a:xfrm>
            <a:off x="3705865" y="35991"/>
            <a:ext cx="4916510" cy="3023205"/>
          </a:xfrm>
        </p:spPr>
        <p:txBody>
          <a:bodyPr anchor="ctr">
            <a:normAutofit/>
          </a:bodyPr>
          <a:lstStyle/>
          <a:p>
            <a:pPr marL="0" indent="0">
              <a:buNone/>
            </a:pPr>
            <a:r>
              <a:rPr lang="it-IT" sz="1700">
                <a:ea typeface="Calibri"/>
                <a:cs typeface="Calibri"/>
              </a:rPr>
              <a:t>Il nostro progetto fa uso della libreria Allegro per poter visualizzare l’andamento di esecuzione dell’automa cellulare istante per istante.</a:t>
            </a:r>
          </a:p>
          <a:p>
            <a:pPr marL="0" indent="0">
              <a:buNone/>
            </a:pPr>
            <a:r>
              <a:rPr lang="it-IT" sz="1700">
                <a:ea typeface="Calibri"/>
                <a:cs typeface="Calibri"/>
              </a:rPr>
              <a:t>Come prima cosa abbiamo scaricato la libreria Allegro e l’abbiamo inclusa all’interno del nostro progetto mediante la seguente istruzione:</a:t>
            </a:r>
          </a:p>
          <a:p>
            <a:pPr marL="0" indent="0">
              <a:buNone/>
            </a:pPr>
            <a:endParaRPr lang="it-IT" sz="1700">
              <a:ea typeface="Calibri"/>
              <a:cs typeface="Calibri"/>
            </a:endParaRPr>
          </a:p>
        </p:txBody>
      </p:sp>
      <p:pic>
        <p:nvPicPr>
          <p:cNvPr id="6" name="Immagine 5">
            <a:extLst>
              <a:ext uri="{FF2B5EF4-FFF2-40B4-BE49-F238E27FC236}">
                <a16:creationId xmlns:a16="http://schemas.microsoft.com/office/drawing/2014/main" id="{402D77C6-A06F-F5AC-05D4-0790696CB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246" y="2280603"/>
            <a:ext cx="3535748" cy="474597"/>
          </a:xfrm>
          <a:prstGeom prst="rect">
            <a:avLst/>
          </a:prstGeom>
        </p:spPr>
      </p:pic>
      <p:sp>
        <p:nvSpPr>
          <p:cNvPr id="9" name="CasellaDiTesto 8">
            <a:extLst>
              <a:ext uri="{FF2B5EF4-FFF2-40B4-BE49-F238E27FC236}">
                <a16:creationId xmlns:a16="http://schemas.microsoft.com/office/drawing/2014/main" id="{C0D97984-FEBE-CC40-50BA-B26ED0B23A77}"/>
              </a:ext>
            </a:extLst>
          </p:cNvPr>
          <p:cNvSpPr txBox="1"/>
          <p:nvPr/>
        </p:nvSpPr>
        <p:spPr>
          <a:xfrm>
            <a:off x="3828015" y="2898571"/>
            <a:ext cx="4672209" cy="2708434"/>
          </a:xfrm>
          <a:prstGeom prst="rect">
            <a:avLst/>
          </a:prstGeom>
          <a:noFill/>
          <a:ln>
            <a:noFill/>
          </a:ln>
        </p:spPr>
        <p:txBody>
          <a:bodyPr wrap="square" rtlCol="0">
            <a:spAutoFit/>
          </a:bodyPr>
          <a:lstStyle/>
          <a:p>
            <a:r>
              <a:rPr lang="it-IT" sz="1700">
                <a:latin typeface="+mn-lt"/>
                <a:cs typeface="Calibri" panose="020F0502020204030204" pitchFamily="34" charset="0"/>
              </a:rPr>
              <a:t>Successivamente abbiamo creato tre variabili globali utili per l’utilizzo della libreria Allegro:</a:t>
            </a:r>
          </a:p>
          <a:p>
            <a:pPr marL="342900" indent="-342900">
              <a:buFont typeface="+mj-lt"/>
              <a:buAutoNum type="arabicPeriod"/>
            </a:pPr>
            <a:r>
              <a:rPr lang="it-IT" sz="1700">
                <a:latin typeface="+mn-lt"/>
                <a:cs typeface="Calibri" panose="020F0502020204030204" pitchFamily="34" charset="0"/>
              </a:rPr>
              <a:t>La prima variabile (BITMAP *buffer;) è la finestra in cui vado a disegnare.</a:t>
            </a:r>
          </a:p>
          <a:p>
            <a:pPr marL="342900" indent="-342900">
              <a:buFont typeface="+mj-lt"/>
              <a:buAutoNum type="arabicPeriod"/>
            </a:pPr>
            <a:r>
              <a:rPr lang="it-IT" sz="1700">
                <a:latin typeface="+mn-lt"/>
                <a:cs typeface="Calibri" panose="020F0502020204030204" pitchFamily="34" charset="0"/>
              </a:rPr>
              <a:t>Le altre due variabili (</a:t>
            </a:r>
            <a:r>
              <a:rPr lang="it-IT" sz="1700" err="1">
                <a:latin typeface="+mn-lt"/>
                <a:cs typeface="Calibri" panose="020F0502020204030204" pitchFamily="34" charset="0"/>
              </a:rPr>
              <a:t>int</a:t>
            </a:r>
            <a:r>
              <a:rPr lang="it-IT" sz="1700">
                <a:latin typeface="+mn-lt"/>
                <a:cs typeface="Calibri" panose="020F0502020204030204" pitchFamily="34" charset="0"/>
              </a:rPr>
              <a:t> nero, bianco;) rappresentano invece i colori che andiamo ad usare per disegnare in Allegro. Useremo, infatti, il nero per lo sfondo e il bianco per disegnare le celle.</a:t>
            </a:r>
          </a:p>
          <a:p>
            <a:r>
              <a:rPr lang="it-IT" sz="1700">
                <a:latin typeface="+mn-lt"/>
                <a:cs typeface="Calibri" panose="020F0502020204030204" pitchFamily="34" charset="0"/>
              </a:rPr>
              <a:t>Le variabili sono, quindi, le seguenti:</a:t>
            </a:r>
          </a:p>
        </p:txBody>
      </p:sp>
      <p:pic>
        <p:nvPicPr>
          <p:cNvPr id="13" name="Immagine 12" descr="Immagine che contiene testo, Carattere, schermata, Elementi grafici&#10;&#10;Descrizione generata automaticamente">
            <a:extLst>
              <a:ext uri="{FF2B5EF4-FFF2-40B4-BE49-F238E27FC236}">
                <a16:creationId xmlns:a16="http://schemas.microsoft.com/office/drawing/2014/main" id="{80ECB8B2-6705-338A-54D3-496D77C43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628" y="5607005"/>
            <a:ext cx="2950981" cy="754902"/>
          </a:xfrm>
          <a:prstGeom prst="rect">
            <a:avLst/>
          </a:prstGeom>
        </p:spPr>
      </p:pic>
    </p:spTree>
    <p:extLst>
      <p:ext uri="{BB962C8B-B14F-4D97-AF65-F5344CB8AC3E}">
        <p14:creationId xmlns:p14="http://schemas.microsoft.com/office/powerpoint/2010/main" val="366659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a:solidFill>
                  <a:srgbClr val="FFFFFF"/>
                </a:solidFill>
                <a:ea typeface="Calibri Light"/>
                <a:cs typeface="Calibri Light"/>
              </a:rPr>
              <a:t>Funzioni</a:t>
            </a:r>
            <a:br>
              <a:rPr lang="it-IT" sz="3500">
                <a:solidFill>
                  <a:srgbClr val="FFFFFF"/>
                </a:solidFill>
                <a:ea typeface="Calibri Light"/>
                <a:cs typeface="Calibri Light"/>
              </a:rPr>
            </a:br>
            <a:r>
              <a:rPr lang="it-IT" sz="3500">
                <a:solidFill>
                  <a:srgbClr val="FFFFFF"/>
                </a:solidFill>
                <a:ea typeface="Calibri Light"/>
                <a:cs typeface="Calibri Light"/>
              </a:rPr>
              <a:t>Allegro</a:t>
            </a:r>
            <a:endParaRPr lang="it-IT" sz="3500">
              <a:solidFill>
                <a:srgbClr val="FFFFFF"/>
              </a:solidFill>
            </a:endParaRPr>
          </a:p>
        </p:txBody>
      </p:sp>
      <p:sp>
        <p:nvSpPr>
          <p:cNvPr id="9" name="CasellaDiTesto 8">
            <a:extLst>
              <a:ext uri="{FF2B5EF4-FFF2-40B4-BE49-F238E27FC236}">
                <a16:creationId xmlns:a16="http://schemas.microsoft.com/office/drawing/2014/main" id="{34047D32-ABF0-0EC8-1B6A-B1426456BE94}"/>
              </a:ext>
            </a:extLst>
          </p:cNvPr>
          <p:cNvSpPr txBox="1"/>
          <p:nvPr/>
        </p:nvSpPr>
        <p:spPr>
          <a:xfrm>
            <a:off x="3378411" y="646399"/>
            <a:ext cx="4672209" cy="5062924"/>
          </a:xfrm>
          <a:prstGeom prst="rect">
            <a:avLst/>
          </a:prstGeom>
          <a:noFill/>
          <a:ln>
            <a:noFill/>
          </a:ln>
        </p:spPr>
        <p:txBody>
          <a:bodyPr wrap="square" rtlCol="0">
            <a:spAutoFit/>
          </a:bodyPr>
          <a:lstStyle/>
          <a:p>
            <a:r>
              <a:rPr lang="it-IT" sz="1700">
                <a:latin typeface="+mn-lt"/>
                <a:cs typeface="Calibri" panose="020F0502020204030204" pitchFamily="34" charset="0"/>
              </a:rPr>
              <a:t>La gestione del programma Allegro fa uso di due funzioni:</a:t>
            </a:r>
          </a:p>
          <a:p>
            <a:pPr marL="342900" indent="-342900">
              <a:buFont typeface="+mj-lt"/>
              <a:buAutoNum type="arabicPeriod"/>
            </a:pPr>
            <a:r>
              <a:rPr lang="it-IT" sz="1700">
                <a:latin typeface="+mn-lt"/>
                <a:cs typeface="Calibri" panose="020F0502020204030204" pitchFamily="34" charset="0"/>
              </a:rPr>
              <a:t>La prima funzione, </a:t>
            </a:r>
            <a:r>
              <a:rPr lang="it-IT" sz="1700" err="1">
                <a:latin typeface="+mn-lt"/>
                <a:cs typeface="Calibri" panose="020F0502020204030204" pitchFamily="34" charset="0"/>
              </a:rPr>
              <a:t>initAllegro</a:t>
            </a:r>
            <a:r>
              <a:rPr lang="it-IT" sz="1700">
                <a:latin typeface="+mn-lt"/>
                <a:cs typeface="Calibri" panose="020F0502020204030204" pitchFamily="34" charset="0"/>
              </a:rPr>
              <a:t>(), non richiede nessun parametro e serve per inizializzare la libreria Allegro. </a:t>
            </a: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r>
              <a:rPr lang="it-IT" sz="1700">
                <a:latin typeface="+mn-lt"/>
                <a:cs typeface="Calibri" panose="020F0502020204030204" pitchFamily="34" charset="0"/>
              </a:rPr>
              <a:t>Siccome il processo con </a:t>
            </a:r>
            <a:r>
              <a:rPr lang="it-IT" sz="1700" err="1">
                <a:latin typeface="+mn-lt"/>
                <a:cs typeface="Calibri" panose="020F0502020204030204" pitchFamily="34" charset="0"/>
              </a:rPr>
              <a:t>rank</a:t>
            </a:r>
            <a:r>
              <a:rPr lang="it-IT" sz="1700">
                <a:latin typeface="+mn-lt"/>
                <a:cs typeface="Calibri" panose="020F0502020204030204" pitchFamily="34" charset="0"/>
              </a:rPr>
              <a:t> uguale a 0 possiede le informazioni relative all’intera matrice facciamo inizializzare Allegro proprio al </a:t>
            </a:r>
            <a:r>
              <a:rPr lang="it-IT" sz="1700" err="1">
                <a:latin typeface="+mn-lt"/>
                <a:cs typeface="Calibri" panose="020F0502020204030204" pitchFamily="34" charset="0"/>
              </a:rPr>
              <a:t>rank</a:t>
            </a:r>
            <a:r>
              <a:rPr lang="it-IT" sz="1700">
                <a:latin typeface="+mn-lt"/>
                <a:cs typeface="Calibri" panose="020F0502020204030204" pitchFamily="34" charset="0"/>
              </a:rPr>
              <a:t> 0 così che lui possa stampare a video l’intera matrice e quindi l’andamento istante per istante dell’intero automa cellulare.</a:t>
            </a: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r>
              <a:rPr lang="it-IT" sz="1700">
                <a:latin typeface="+mn-lt"/>
                <a:cs typeface="Calibri" panose="020F0502020204030204" pitchFamily="34" charset="0"/>
              </a:rPr>
              <a:t>La funzione viene chiamata nel </a:t>
            </a:r>
            <a:r>
              <a:rPr lang="it-IT" sz="1700" err="1">
                <a:latin typeface="+mn-lt"/>
                <a:cs typeface="Calibri" panose="020F0502020204030204" pitchFamily="34" charset="0"/>
              </a:rPr>
              <a:t>main</a:t>
            </a:r>
            <a:r>
              <a:rPr lang="it-IT" sz="1700">
                <a:latin typeface="+mn-lt"/>
                <a:cs typeface="Calibri" panose="020F0502020204030204" pitchFamily="34" charset="0"/>
              </a:rPr>
              <a:t> dopo aver inizializzato le strutture dati (readM e writeM) con i dati presi da file. </a:t>
            </a:r>
          </a:p>
        </p:txBody>
      </p:sp>
      <p:pic>
        <p:nvPicPr>
          <p:cNvPr id="13" name="Immagine 12">
            <a:extLst>
              <a:ext uri="{FF2B5EF4-FFF2-40B4-BE49-F238E27FC236}">
                <a16:creationId xmlns:a16="http://schemas.microsoft.com/office/drawing/2014/main" id="{860D1D4D-C12A-BCCA-A44E-A24C282B6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955" y="2050196"/>
            <a:ext cx="3789120" cy="473640"/>
          </a:xfrm>
          <a:prstGeom prst="rect">
            <a:avLst/>
          </a:prstGeom>
        </p:spPr>
      </p:pic>
      <p:pic>
        <p:nvPicPr>
          <p:cNvPr id="17" name="Immagine 16">
            <a:extLst>
              <a:ext uri="{FF2B5EF4-FFF2-40B4-BE49-F238E27FC236}">
                <a16:creationId xmlns:a16="http://schemas.microsoft.com/office/drawing/2014/main" id="{5B0F433D-DC5E-7B06-CDFD-ADE4E68C9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829" y="4123231"/>
            <a:ext cx="2455371" cy="659652"/>
          </a:xfrm>
          <a:prstGeom prst="rect">
            <a:avLst/>
          </a:prstGeom>
        </p:spPr>
      </p:pic>
    </p:spTree>
    <p:extLst>
      <p:ext uri="{BB962C8B-B14F-4D97-AF65-F5344CB8AC3E}">
        <p14:creationId xmlns:p14="http://schemas.microsoft.com/office/powerpoint/2010/main" val="266231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a:solidFill>
                  <a:srgbClr val="FFFFFF"/>
                </a:solidFill>
                <a:ea typeface="Calibri Light"/>
                <a:cs typeface="Calibri Light"/>
              </a:rPr>
              <a:t>Funzioni</a:t>
            </a:r>
            <a:br>
              <a:rPr lang="it-IT" sz="3500">
                <a:solidFill>
                  <a:srgbClr val="FFFFFF"/>
                </a:solidFill>
                <a:ea typeface="Calibri Light"/>
                <a:cs typeface="Calibri Light"/>
              </a:rPr>
            </a:br>
            <a:r>
              <a:rPr lang="it-IT" sz="3500">
                <a:solidFill>
                  <a:srgbClr val="FFFFFF"/>
                </a:solidFill>
                <a:ea typeface="Calibri Light"/>
                <a:cs typeface="Calibri Light"/>
              </a:rPr>
              <a:t>Allegro</a:t>
            </a:r>
            <a:endParaRPr lang="it-IT" sz="3500">
              <a:solidFill>
                <a:srgbClr val="FFFFFF"/>
              </a:solidFill>
            </a:endParaRPr>
          </a:p>
        </p:txBody>
      </p:sp>
      <p:sp>
        <p:nvSpPr>
          <p:cNvPr id="9" name="CasellaDiTesto 8">
            <a:extLst>
              <a:ext uri="{FF2B5EF4-FFF2-40B4-BE49-F238E27FC236}">
                <a16:creationId xmlns:a16="http://schemas.microsoft.com/office/drawing/2014/main" id="{34047D32-ABF0-0EC8-1B6A-B1426456BE94}"/>
              </a:ext>
            </a:extLst>
          </p:cNvPr>
          <p:cNvSpPr txBox="1"/>
          <p:nvPr/>
        </p:nvSpPr>
        <p:spPr>
          <a:xfrm>
            <a:off x="3378411" y="120306"/>
            <a:ext cx="4672209" cy="6632585"/>
          </a:xfrm>
          <a:prstGeom prst="rect">
            <a:avLst/>
          </a:prstGeom>
          <a:noFill/>
          <a:ln>
            <a:noFill/>
          </a:ln>
        </p:spPr>
        <p:txBody>
          <a:bodyPr wrap="square" rtlCol="0">
            <a:spAutoFit/>
          </a:bodyPr>
          <a:lstStyle/>
          <a:p>
            <a:pPr marL="342900" indent="-342900">
              <a:buFont typeface="+mj-lt"/>
              <a:buAutoNum type="arabicPeriod" startAt="2"/>
            </a:pPr>
            <a:r>
              <a:rPr lang="it-IT" sz="1700">
                <a:latin typeface="+mn-lt"/>
                <a:cs typeface="Calibri" panose="020F0502020204030204" pitchFamily="34" charset="0"/>
              </a:rPr>
              <a:t>La seconda funzione, </a:t>
            </a:r>
            <a:r>
              <a:rPr lang="it-IT" sz="1700" err="1">
                <a:latin typeface="+mn-lt"/>
                <a:cs typeface="Calibri" panose="020F0502020204030204" pitchFamily="34" charset="0"/>
              </a:rPr>
              <a:t>drawWithAllegro</a:t>
            </a:r>
            <a:r>
              <a:rPr lang="it-IT" sz="1700">
                <a:latin typeface="+mn-lt"/>
                <a:cs typeface="Calibri" panose="020F0502020204030204" pitchFamily="34" charset="0"/>
              </a:rPr>
              <a:t>(</a:t>
            </a:r>
            <a:r>
              <a:rPr lang="it-IT" sz="1700" err="1">
                <a:latin typeface="+mn-lt"/>
                <a:cs typeface="Calibri" panose="020F0502020204030204" pitchFamily="34" charset="0"/>
              </a:rPr>
              <a:t>int</a:t>
            </a:r>
            <a:r>
              <a:rPr lang="it-IT" sz="1700">
                <a:latin typeface="+mn-lt"/>
                <a:cs typeface="Calibri" panose="020F0502020204030204" pitchFamily="34" charset="0"/>
              </a:rPr>
              <a:t> step), richiede come parametro il numero di step per andarlo poi a stampare a video insieme all’andamento dell’automa cellulare.</a:t>
            </a: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r>
              <a:rPr lang="it-IT" sz="1700">
                <a:latin typeface="+mn-lt"/>
                <a:cs typeface="Calibri" panose="020F0502020204030204" pitchFamily="34" charset="0"/>
              </a:rPr>
              <a:t>La funzione viene chiamata all’interno della funzione «</a:t>
            </a:r>
            <a:r>
              <a:rPr lang="it-IT" sz="1700" err="1">
                <a:latin typeface="+mn-lt"/>
                <a:cs typeface="Calibri" panose="020F0502020204030204" pitchFamily="34" charset="0"/>
              </a:rPr>
              <a:t>print</a:t>
            </a:r>
            <a:r>
              <a:rPr lang="it-IT" sz="1700">
                <a:latin typeface="+mn-lt"/>
                <a:cs typeface="Calibri" panose="020F0502020204030204" pitchFamily="34" charset="0"/>
              </a:rPr>
              <a:t>» andando a fare una duplice stampa. Infatti viene stampata l’intera matrice a video sia sul terminale e sia tramite visualizzatore allegro. </a:t>
            </a: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br>
              <a:rPr lang="it-IT" sz="1700">
                <a:latin typeface="+mn-lt"/>
                <a:cs typeface="Calibri" panose="020F0502020204030204" pitchFamily="34" charset="0"/>
              </a:rPr>
            </a:br>
            <a:r>
              <a:rPr lang="it-IT" sz="1700" b="1">
                <a:solidFill>
                  <a:srgbClr val="C00000"/>
                </a:solidFill>
                <a:latin typeface="+mn-lt"/>
                <a:cs typeface="Calibri" panose="020F0502020204030204" pitchFamily="34" charset="0"/>
              </a:rPr>
              <a:t>OSS</a:t>
            </a:r>
            <a:r>
              <a:rPr lang="it-IT" sz="1700">
                <a:latin typeface="+mn-lt"/>
                <a:cs typeface="Calibri" panose="020F0502020204030204" pitchFamily="34" charset="0"/>
              </a:rPr>
              <a:t>: è sempre il processo con </a:t>
            </a:r>
            <a:r>
              <a:rPr lang="it-IT" sz="1700" err="1">
                <a:latin typeface="+mn-lt"/>
                <a:cs typeface="Calibri" panose="020F0502020204030204" pitchFamily="34" charset="0"/>
              </a:rPr>
              <a:t>rank</a:t>
            </a:r>
            <a:r>
              <a:rPr lang="it-IT" sz="1700">
                <a:latin typeface="+mn-lt"/>
                <a:cs typeface="Calibri" panose="020F0502020204030204" pitchFamily="34" charset="0"/>
              </a:rPr>
              <a:t> uguale a 0 che stampa!</a:t>
            </a:r>
          </a:p>
          <a:p>
            <a:r>
              <a:rPr lang="it-IT" sz="1700">
                <a:latin typeface="+mn-lt"/>
                <a:cs typeface="Calibri" panose="020F0502020204030204" pitchFamily="34" charset="0"/>
              </a:rPr>
              <a:t>Il programma Allegro termina con l’istruzione «END_OF_MAIN();», posta alla fine del </a:t>
            </a:r>
            <a:r>
              <a:rPr lang="it-IT" sz="1700" err="1">
                <a:latin typeface="+mn-lt"/>
                <a:cs typeface="Calibri" panose="020F0502020204030204" pitchFamily="34" charset="0"/>
              </a:rPr>
              <a:t>main</a:t>
            </a:r>
            <a:r>
              <a:rPr lang="it-IT" sz="1700">
                <a:latin typeface="+mn-lt"/>
                <a:cs typeface="Calibri" panose="020F0502020204030204" pitchFamily="34" charset="0"/>
              </a:rPr>
              <a:t>.</a:t>
            </a:r>
          </a:p>
        </p:txBody>
      </p:sp>
      <p:pic>
        <p:nvPicPr>
          <p:cNvPr id="4" name="Immagine 3">
            <a:extLst>
              <a:ext uri="{FF2B5EF4-FFF2-40B4-BE49-F238E27FC236}">
                <a16:creationId xmlns:a16="http://schemas.microsoft.com/office/drawing/2014/main" id="{BDAD07FB-2638-CAE0-7A1B-BD043B416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945" y="1259079"/>
            <a:ext cx="4207140" cy="326416"/>
          </a:xfrm>
          <a:prstGeom prst="rect">
            <a:avLst/>
          </a:prstGeom>
        </p:spPr>
      </p:pic>
      <p:pic>
        <p:nvPicPr>
          <p:cNvPr id="6" name="Immagine 5" descr="Immagine che contiene testo, schermata, software, Carattere&#10;&#10;Descrizione generata automaticamente">
            <a:extLst>
              <a:ext uri="{FF2B5EF4-FFF2-40B4-BE49-F238E27FC236}">
                <a16:creationId xmlns:a16="http://schemas.microsoft.com/office/drawing/2014/main" id="{D0AB3ABC-8FF1-0DBB-94D9-0C909E884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945" y="3019666"/>
            <a:ext cx="4742077" cy="2401307"/>
          </a:xfrm>
          <a:prstGeom prst="rect">
            <a:avLst/>
          </a:prstGeom>
        </p:spPr>
      </p:pic>
    </p:spTree>
    <p:extLst>
      <p:ext uri="{BB962C8B-B14F-4D97-AF65-F5344CB8AC3E}">
        <p14:creationId xmlns:p14="http://schemas.microsoft.com/office/powerpoint/2010/main" val="67875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err="1">
                <a:solidFill>
                  <a:schemeClr val="bg1"/>
                </a:solidFill>
                <a:latin typeface="+mj-lt"/>
                <a:ea typeface="+mj-ea"/>
                <a:cs typeface="+mj-cs"/>
              </a:rPr>
              <a:t>initAllegro</a:t>
            </a:r>
            <a:endParaRPr lang="en-US" sz="2800" kern="1200">
              <a:solidFill>
                <a:schemeClr val="bg1"/>
              </a:solidFill>
              <a:latin typeface="+mj-lt"/>
              <a:ea typeface="+mj-ea"/>
              <a:cs typeface="+mj-cs"/>
            </a:endParaRPr>
          </a:p>
        </p:txBody>
      </p:sp>
      <p:pic>
        <p:nvPicPr>
          <p:cNvPr id="4" name="Immagine 3" descr="Immagine che contiene testo, schermata, software&#10;&#10;Descrizione generata automaticamente">
            <a:extLst>
              <a:ext uri="{FF2B5EF4-FFF2-40B4-BE49-F238E27FC236}">
                <a16:creationId xmlns:a16="http://schemas.microsoft.com/office/drawing/2014/main" id="{CB19930C-79F5-49AA-B8BD-67D5DF7F5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56" y="1576642"/>
            <a:ext cx="7541288" cy="4637891"/>
          </a:xfrm>
          <a:prstGeom prst="rect">
            <a:avLst/>
          </a:prstGeom>
        </p:spPr>
      </p:pic>
    </p:spTree>
    <p:extLst>
      <p:ext uri="{BB962C8B-B14F-4D97-AF65-F5344CB8AC3E}">
        <p14:creationId xmlns:p14="http://schemas.microsoft.com/office/powerpoint/2010/main" val="318977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6D89A03-648D-7946-669E-59D253737E23}"/>
              </a:ext>
            </a:extLst>
          </p:cNvPr>
          <p:cNvSpPr>
            <a:spLocks noGrp="1"/>
          </p:cNvSpPr>
          <p:nvPr>
            <p:ph type="title"/>
          </p:nvPr>
        </p:nvSpPr>
        <p:spPr>
          <a:xfrm>
            <a:off x="4885341" y="365125"/>
            <a:ext cx="3630007" cy="1807305"/>
          </a:xfrm>
        </p:spPr>
        <p:txBody>
          <a:bodyPr>
            <a:normAutofit/>
          </a:bodyPr>
          <a:lstStyle/>
          <a:p>
            <a:r>
              <a:rPr lang="it-IT" sz="3700"/>
              <a:t>Implementazione dell’Automa Cellulare</a:t>
            </a:r>
          </a:p>
        </p:txBody>
      </p:sp>
      <p:pic>
        <p:nvPicPr>
          <p:cNvPr id="5" name="Picture 4" descr="CPU con numeri binari e cianografia">
            <a:extLst>
              <a:ext uri="{FF2B5EF4-FFF2-40B4-BE49-F238E27FC236}">
                <a16:creationId xmlns:a16="http://schemas.microsoft.com/office/drawing/2014/main" id="{C5EF3B96-CCE6-AAFF-8C0C-0CA471AC9BE2}"/>
              </a:ext>
            </a:extLst>
          </p:cNvPr>
          <p:cNvPicPr>
            <a:picLocks noChangeAspect="1"/>
          </p:cNvPicPr>
          <p:nvPr/>
        </p:nvPicPr>
        <p:blipFill rotWithShape="1">
          <a:blip r:embed="rId2"/>
          <a:srcRect l="33656" r="28718"/>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8" name="Segnaposto contenuto 2">
            <a:extLst>
              <a:ext uri="{FF2B5EF4-FFF2-40B4-BE49-F238E27FC236}">
                <a16:creationId xmlns:a16="http://schemas.microsoft.com/office/drawing/2014/main" id="{6B017B29-6E4C-1674-45F7-09C6C7A45983}"/>
              </a:ext>
            </a:extLst>
          </p:cNvPr>
          <p:cNvGraphicFramePr>
            <a:graphicFrameLocks noGrp="1"/>
          </p:cNvGraphicFramePr>
          <p:nvPr>
            <p:ph idx="1"/>
            <p:extLst>
              <p:ext uri="{D42A27DB-BD31-4B8C-83A1-F6EECF244321}">
                <p14:modId xmlns:p14="http://schemas.microsoft.com/office/powerpoint/2010/main" val="2970242103"/>
              </p:ext>
            </p:extLst>
          </p:nvPr>
        </p:nvGraphicFramePr>
        <p:xfrm>
          <a:off x="4885341" y="2172430"/>
          <a:ext cx="3630007" cy="4609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56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err="1">
                <a:solidFill>
                  <a:srgbClr val="FFFFFF"/>
                </a:solidFill>
                <a:ea typeface="Calibri Light"/>
                <a:cs typeface="Calibri Light"/>
              </a:rPr>
              <a:t>initAllegro</a:t>
            </a:r>
            <a:endParaRPr lang="it-IT" sz="3500">
              <a:solidFill>
                <a:srgbClr val="FFFFFF"/>
              </a:solidFill>
            </a:endParaRPr>
          </a:p>
        </p:txBody>
      </p:sp>
      <p:sp>
        <p:nvSpPr>
          <p:cNvPr id="7" name="CasellaDiTesto 6">
            <a:extLst>
              <a:ext uri="{FF2B5EF4-FFF2-40B4-BE49-F238E27FC236}">
                <a16:creationId xmlns:a16="http://schemas.microsoft.com/office/drawing/2014/main" id="{8DD14379-7B50-0109-A6B7-5C3AFEDEB8C5}"/>
              </a:ext>
            </a:extLst>
          </p:cNvPr>
          <p:cNvSpPr txBox="1"/>
          <p:nvPr/>
        </p:nvSpPr>
        <p:spPr>
          <a:xfrm>
            <a:off x="3398275" y="776870"/>
            <a:ext cx="5415548" cy="5324535"/>
          </a:xfrm>
          <a:prstGeom prst="rect">
            <a:avLst/>
          </a:prstGeom>
          <a:noFill/>
          <a:ln>
            <a:noFill/>
          </a:ln>
        </p:spPr>
        <p:txBody>
          <a:bodyPr wrap="square" lIns="91440" tIns="45720" rIns="91440" bIns="45720" rtlCol="0" anchor="t">
            <a:spAutoFit/>
          </a:bodyPr>
          <a:lstStyle/>
          <a:p>
            <a:r>
              <a:rPr lang="it-IT" sz="2000">
                <a:latin typeface="+mn-lt"/>
                <a:cs typeface="Calibri"/>
              </a:rPr>
              <a:t>La funzione «</a:t>
            </a:r>
            <a:r>
              <a:rPr lang="it-IT" sz="2000" err="1">
                <a:latin typeface="+mn-lt"/>
                <a:cs typeface="Calibri"/>
              </a:rPr>
              <a:t>initAllegro</a:t>
            </a:r>
            <a:r>
              <a:rPr lang="it-IT" sz="2000">
                <a:latin typeface="+mn-lt"/>
                <a:cs typeface="Calibri"/>
              </a:rPr>
              <a:t>» è così composta:</a:t>
            </a:r>
          </a:p>
          <a:p>
            <a:pPr marL="285750" indent="-285750">
              <a:buFont typeface="Wingdings" pitchFamily="2" charset="2"/>
              <a:buChar char="Ø"/>
            </a:pPr>
            <a:r>
              <a:rPr lang="it-IT" sz="2000" err="1">
                <a:latin typeface="+mn-lt"/>
                <a:cs typeface="Calibri"/>
              </a:rPr>
              <a:t>allegro_init</a:t>
            </a:r>
            <a:r>
              <a:rPr lang="it-IT" sz="2000">
                <a:latin typeface="+mn-lt"/>
                <a:cs typeface="Calibri"/>
              </a:rPr>
              <a:t>(); = serve per inizializzare allegro.</a:t>
            </a:r>
          </a:p>
          <a:p>
            <a:pPr marL="285750" indent="-285750">
              <a:buFont typeface="Wingdings" pitchFamily="2" charset="2"/>
              <a:buChar char="Ø"/>
            </a:pPr>
            <a:r>
              <a:rPr lang="it-IT" sz="2000" err="1">
                <a:latin typeface="+mn-lt"/>
                <a:cs typeface="Calibri"/>
              </a:rPr>
              <a:t>set_color_depth</a:t>
            </a:r>
            <a:r>
              <a:rPr lang="it-IT" sz="2000">
                <a:latin typeface="+mn-lt"/>
                <a:cs typeface="Calibri"/>
              </a:rPr>
              <a:t>(24); = imposta il formato di pixel da utilizzare nelle chiamate successive a </a:t>
            </a:r>
            <a:r>
              <a:rPr lang="it-IT" sz="2000" err="1">
                <a:latin typeface="+mn-lt"/>
                <a:cs typeface="Calibri"/>
              </a:rPr>
              <a:t>set_gfx_mode</a:t>
            </a:r>
            <a:r>
              <a:rPr lang="it-IT" sz="2000">
                <a:latin typeface="+mn-lt"/>
                <a:cs typeface="Calibri"/>
              </a:rPr>
              <a:t>() e </a:t>
            </a:r>
            <a:r>
              <a:rPr lang="it-IT" sz="2000" err="1">
                <a:latin typeface="+mn-lt"/>
                <a:cs typeface="Calibri"/>
              </a:rPr>
              <a:t>create_bitmap</a:t>
            </a:r>
            <a:r>
              <a:rPr lang="it-IT" sz="2000">
                <a:latin typeface="+mn-lt"/>
                <a:cs typeface="Calibri"/>
              </a:rPr>
              <a:t>(). Le profondità valide sono 8, 16, 24, 32 bit. </a:t>
            </a:r>
            <a:endParaRPr lang="it-IT" sz="2000">
              <a:latin typeface="+mn-lt"/>
              <a:cs typeface="Calibri" panose="020F0502020204030204" pitchFamily="34" charset="0"/>
            </a:endParaRPr>
          </a:p>
          <a:p>
            <a:pPr marL="285750" indent="-285750">
              <a:buFont typeface="Wingdings" pitchFamily="2" charset="2"/>
              <a:buChar char="Ø"/>
            </a:pPr>
            <a:r>
              <a:rPr lang="it-IT" sz="2000">
                <a:latin typeface="+mn-lt"/>
                <a:cs typeface="Calibri"/>
              </a:rPr>
              <a:t>buffer = create_bitmap(WIDTH, HEIGHT); = crea lo schermo in cui disegnare di dimensione WIDTH*HEIGHT (due costanti definite all’inizio del programma).</a:t>
            </a:r>
          </a:p>
          <a:p>
            <a:pPr marL="285750" indent="-285750">
              <a:buFont typeface="Wingdings" pitchFamily="2" charset="2"/>
              <a:buChar char="Ø"/>
            </a:pPr>
            <a:r>
              <a:rPr lang="it-IT" sz="2000" err="1">
                <a:latin typeface="+mn-lt"/>
                <a:cs typeface="Calibri"/>
              </a:rPr>
              <a:t>set_gfx_mode</a:t>
            </a:r>
            <a:r>
              <a:rPr lang="it-IT" sz="2000">
                <a:latin typeface="+mn-lt"/>
                <a:cs typeface="Calibri"/>
              </a:rPr>
              <a:t>(GFX_AUTODETECT_WINDOWED, WIDTH, HEIGHT, 0, 0); = serve per impostare la modalità grafica del sistema. Accetta diversi parametri che specificano la modalità grafica desiderata, come la risoluzione dello schermo, il numero di bit per pixel (profondità del colore), la frequenza di aggiornamento, ecc.</a:t>
            </a:r>
          </a:p>
        </p:txBody>
      </p:sp>
    </p:spTree>
    <p:extLst>
      <p:ext uri="{BB962C8B-B14F-4D97-AF65-F5344CB8AC3E}">
        <p14:creationId xmlns:p14="http://schemas.microsoft.com/office/powerpoint/2010/main" val="325376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350041" y="586855"/>
            <a:ext cx="2401025" cy="3387497"/>
          </a:xfrm>
        </p:spPr>
        <p:txBody>
          <a:bodyPr anchor="b">
            <a:normAutofit/>
          </a:bodyPr>
          <a:lstStyle/>
          <a:p>
            <a:pPr algn="r"/>
            <a:r>
              <a:rPr lang="it-IT" sz="3500" err="1">
                <a:solidFill>
                  <a:srgbClr val="FFFFFF"/>
                </a:solidFill>
                <a:ea typeface="Calibri Light"/>
                <a:cs typeface="Calibri Light"/>
              </a:rPr>
              <a:t>initAllegro</a:t>
            </a:r>
            <a:endParaRPr lang="it-IT" sz="3500">
              <a:solidFill>
                <a:srgbClr val="FFFFFF"/>
              </a:solidFill>
            </a:endParaRPr>
          </a:p>
        </p:txBody>
      </p:sp>
      <p:sp>
        <p:nvSpPr>
          <p:cNvPr id="7" name="CasellaDiTesto 6">
            <a:extLst>
              <a:ext uri="{FF2B5EF4-FFF2-40B4-BE49-F238E27FC236}">
                <a16:creationId xmlns:a16="http://schemas.microsoft.com/office/drawing/2014/main" id="{8DD14379-7B50-0109-A6B7-5C3AFEDEB8C5}"/>
              </a:ext>
            </a:extLst>
          </p:cNvPr>
          <p:cNvSpPr txBox="1"/>
          <p:nvPr/>
        </p:nvSpPr>
        <p:spPr>
          <a:xfrm>
            <a:off x="3398275" y="910481"/>
            <a:ext cx="5415548" cy="5016758"/>
          </a:xfrm>
          <a:prstGeom prst="rect">
            <a:avLst/>
          </a:prstGeom>
          <a:noFill/>
          <a:ln>
            <a:noFill/>
          </a:ln>
        </p:spPr>
        <p:txBody>
          <a:bodyPr wrap="square" rtlCol="0">
            <a:spAutoFit/>
          </a:bodyPr>
          <a:lstStyle/>
          <a:p>
            <a:pPr marL="285750" indent="-285750">
              <a:buFont typeface="Wingdings" pitchFamily="2" charset="2"/>
              <a:buChar char="Ø"/>
            </a:pPr>
            <a:r>
              <a:rPr lang="it-IT" sz="2000" err="1">
                <a:latin typeface="+mn-lt"/>
                <a:cs typeface="Calibri" panose="020F0502020204030204" pitchFamily="34" charset="0"/>
              </a:rPr>
              <a:t>char</a:t>
            </a:r>
            <a:r>
              <a:rPr lang="it-IT" sz="2000">
                <a:latin typeface="+mn-lt"/>
                <a:cs typeface="Calibri" panose="020F0502020204030204" pitchFamily="34" charset="0"/>
              </a:rPr>
              <a:t> </a:t>
            </a:r>
            <a:r>
              <a:rPr lang="it-IT" sz="2000" err="1">
                <a:latin typeface="+mn-lt"/>
                <a:cs typeface="Calibri" panose="020F0502020204030204" pitchFamily="34" charset="0"/>
              </a:rPr>
              <a:t>windowTitle</a:t>
            </a:r>
            <a:r>
              <a:rPr lang="it-IT" sz="2000">
                <a:latin typeface="+mn-lt"/>
                <a:cs typeface="Calibri" panose="020F0502020204030204" pitchFamily="34" charset="0"/>
              </a:rPr>
              <a:t>[50]; = creo un array di caratteri utile per contenere il titolo della schermata allegro.</a:t>
            </a:r>
          </a:p>
          <a:p>
            <a:pPr marL="285750" indent="-285750">
              <a:buFont typeface="Wingdings" pitchFamily="2" charset="2"/>
              <a:buChar char="Ø"/>
            </a:pPr>
            <a:r>
              <a:rPr lang="it-IT" sz="2000" err="1">
                <a:latin typeface="+mn-lt"/>
                <a:cs typeface="Calibri" panose="020F0502020204030204" pitchFamily="34" charset="0"/>
              </a:rPr>
              <a:t>sprintf</a:t>
            </a:r>
            <a:r>
              <a:rPr lang="it-IT" sz="2000">
                <a:latin typeface="+mn-lt"/>
                <a:cs typeface="Calibri" panose="020F0502020204030204" pitchFamily="34" charset="0"/>
              </a:rPr>
              <a:t>(</a:t>
            </a:r>
            <a:r>
              <a:rPr lang="it-IT" sz="2000" err="1">
                <a:latin typeface="+mn-lt"/>
                <a:cs typeface="Calibri" panose="020F0502020204030204" pitchFamily="34" charset="0"/>
              </a:rPr>
              <a:t>windowTitle</a:t>
            </a:r>
            <a:r>
              <a:rPr lang="it-IT" sz="2000">
                <a:latin typeface="+mn-lt"/>
                <a:cs typeface="Calibri" panose="020F0502020204030204" pitchFamily="34" charset="0"/>
              </a:rPr>
              <a:t>, «Allegro Screen»); = funzione che formatta la stringa «Allegro Screen» e la salva nel buffer </a:t>
            </a:r>
            <a:r>
              <a:rPr lang="it-IT" sz="2000" err="1">
                <a:latin typeface="+mn-lt"/>
                <a:cs typeface="Calibri" panose="020F0502020204030204" pitchFamily="34" charset="0"/>
              </a:rPr>
              <a:t>windowsTitle</a:t>
            </a:r>
            <a:r>
              <a:rPr lang="it-IT" sz="2000">
                <a:latin typeface="+mn-lt"/>
                <a:cs typeface="Calibri" panose="020F0502020204030204" pitchFamily="34" charset="0"/>
              </a:rPr>
              <a:t>.</a:t>
            </a:r>
          </a:p>
          <a:p>
            <a:pPr marL="285750" indent="-285750">
              <a:buFont typeface="Wingdings" pitchFamily="2" charset="2"/>
              <a:buChar char="Ø"/>
            </a:pPr>
            <a:r>
              <a:rPr lang="it-IT" sz="2000" err="1">
                <a:latin typeface="+mn-lt"/>
                <a:cs typeface="Calibri" panose="020F0502020204030204" pitchFamily="34" charset="0"/>
              </a:rPr>
              <a:t>set_window_tile</a:t>
            </a:r>
            <a:r>
              <a:rPr lang="it-IT" sz="2000">
                <a:latin typeface="+mn-lt"/>
                <a:cs typeface="Calibri" panose="020F0502020204030204" pitchFamily="34" charset="0"/>
              </a:rPr>
              <a:t>(</a:t>
            </a:r>
            <a:r>
              <a:rPr lang="it-IT" sz="2000" err="1">
                <a:latin typeface="+mn-lt"/>
                <a:cs typeface="Calibri" panose="020F0502020204030204" pitchFamily="34" charset="0"/>
              </a:rPr>
              <a:t>windowTitle</a:t>
            </a:r>
            <a:r>
              <a:rPr lang="it-IT" sz="2000">
                <a:latin typeface="+mn-lt"/>
                <a:cs typeface="Calibri" panose="020F0502020204030204" pitchFamily="34" charset="0"/>
              </a:rPr>
              <a:t>); = imposta il titolo della finestra dell’applicazione Allegro.</a:t>
            </a:r>
          </a:p>
          <a:p>
            <a:pPr marL="285750" indent="-285750">
              <a:buFont typeface="Wingdings" pitchFamily="2" charset="2"/>
              <a:buChar char="Ø"/>
            </a:pPr>
            <a:r>
              <a:rPr lang="it-IT" sz="2000">
                <a:latin typeface="+mn-lt"/>
                <a:cs typeface="Calibri" panose="020F0502020204030204" pitchFamily="34" charset="0"/>
              </a:rPr>
              <a:t>nero = </a:t>
            </a:r>
            <a:r>
              <a:rPr lang="it-IT" sz="2000" err="1">
                <a:latin typeface="+mn-lt"/>
                <a:cs typeface="Calibri" panose="020F0502020204030204" pitchFamily="34" charset="0"/>
              </a:rPr>
              <a:t>makecol</a:t>
            </a:r>
            <a:r>
              <a:rPr lang="it-IT" sz="2000">
                <a:latin typeface="+mn-lt"/>
                <a:cs typeface="Calibri" panose="020F0502020204030204" pitchFamily="34" charset="0"/>
              </a:rPr>
              <a:t>(0, 0, 0); = serve per creare un colore personalizzato, nel caso specifico il colore nero, utilizzando i valori dei componenti RGB.</a:t>
            </a:r>
          </a:p>
          <a:p>
            <a:pPr marL="285750" indent="-285750">
              <a:buFont typeface="Wingdings" pitchFamily="2" charset="2"/>
              <a:buChar char="Ø"/>
            </a:pPr>
            <a:r>
              <a:rPr lang="it-IT" sz="2000">
                <a:latin typeface="+mn-lt"/>
                <a:cs typeface="Calibri" panose="020F0502020204030204" pitchFamily="34" charset="0"/>
              </a:rPr>
              <a:t>bianco = </a:t>
            </a:r>
            <a:r>
              <a:rPr lang="it-IT" sz="2000" err="1">
                <a:latin typeface="+mn-lt"/>
                <a:cs typeface="Calibri" panose="020F0502020204030204" pitchFamily="34" charset="0"/>
              </a:rPr>
              <a:t>makecol</a:t>
            </a:r>
            <a:r>
              <a:rPr lang="it-IT" sz="2000">
                <a:latin typeface="+mn-lt"/>
                <a:cs typeface="Calibri" panose="020F0502020204030204" pitchFamily="34" charset="0"/>
              </a:rPr>
              <a:t>(255, 255, 255); = serve per creare un colore personalizzato, nel caso specifico il colore bianco, utilizzando i valori dei componenti RGB.</a:t>
            </a:r>
          </a:p>
        </p:txBody>
      </p:sp>
    </p:spTree>
    <p:extLst>
      <p:ext uri="{BB962C8B-B14F-4D97-AF65-F5344CB8AC3E}">
        <p14:creationId xmlns:p14="http://schemas.microsoft.com/office/powerpoint/2010/main" val="365472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err="1">
                <a:solidFill>
                  <a:schemeClr val="bg1"/>
                </a:solidFill>
                <a:latin typeface="+mj-lt"/>
                <a:ea typeface="+mj-ea"/>
                <a:cs typeface="+mj-cs"/>
              </a:rPr>
              <a:t>drawWithAllegro</a:t>
            </a:r>
            <a:endParaRPr lang="en-US" sz="2800" kern="1200">
              <a:solidFill>
                <a:schemeClr val="bg1"/>
              </a:solidFill>
              <a:latin typeface="+mj-lt"/>
              <a:ea typeface="+mj-ea"/>
              <a:cs typeface="+mj-cs"/>
            </a:endParaRPr>
          </a:p>
        </p:txBody>
      </p:sp>
      <p:pic>
        <p:nvPicPr>
          <p:cNvPr id="5" name="Immagine 4" descr="Immagine che contiene testo, schermata&#10;&#10;Descrizione generata automaticamente">
            <a:extLst>
              <a:ext uri="{FF2B5EF4-FFF2-40B4-BE49-F238E27FC236}">
                <a16:creationId xmlns:a16="http://schemas.microsoft.com/office/drawing/2014/main" id="{323E7D93-D2FE-C94C-F5A4-182D46AA0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6" y="1959244"/>
            <a:ext cx="8763688" cy="3965567"/>
          </a:xfrm>
          <a:prstGeom prst="rect">
            <a:avLst/>
          </a:prstGeom>
        </p:spPr>
      </p:pic>
    </p:spTree>
    <p:extLst>
      <p:ext uri="{BB962C8B-B14F-4D97-AF65-F5344CB8AC3E}">
        <p14:creationId xmlns:p14="http://schemas.microsoft.com/office/powerpoint/2010/main" val="221060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0" y="586855"/>
            <a:ext cx="3028370" cy="3387497"/>
          </a:xfrm>
        </p:spPr>
        <p:txBody>
          <a:bodyPr anchor="b">
            <a:normAutofit/>
          </a:bodyPr>
          <a:lstStyle/>
          <a:p>
            <a:pPr algn="r"/>
            <a:r>
              <a:rPr lang="it-IT" sz="3200" err="1">
                <a:solidFill>
                  <a:srgbClr val="FFFFFF"/>
                </a:solidFill>
                <a:ea typeface="Calibri Light"/>
                <a:cs typeface="Calibri Light"/>
              </a:rPr>
              <a:t>drawWithAllegro</a:t>
            </a:r>
            <a:endParaRPr lang="it-IT" sz="3200">
              <a:solidFill>
                <a:srgbClr val="FFFFFF"/>
              </a:solidFill>
            </a:endParaRPr>
          </a:p>
        </p:txBody>
      </p:sp>
      <p:sp>
        <p:nvSpPr>
          <p:cNvPr id="7" name="CasellaDiTesto 6">
            <a:extLst>
              <a:ext uri="{FF2B5EF4-FFF2-40B4-BE49-F238E27FC236}">
                <a16:creationId xmlns:a16="http://schemas.microsoft.com/office/drawing/2014/main" id="{8DD14379-7B50-0109-A6B7-5C3AFEDEB8C5}"/>
              </a:ext>
            </a:extLst>
          </p:cNvPr>
          <p:cNvSpPr txBox="1"/>
          <p:nvPr/>
        </p:nvSpPr>
        <p:spPr>
          <a:xfrm>
            <a:off x="3398275" y="948953"/>
            <a:ext cx="5415548" cy="4939814"/>
          </a:xfrm>
          <a:prstGeom prst="rect">
            <a:avLst/>
          </a:prstGeom>
          <a:noFill/>
          <a:ln>
            <a:noFill/>
          </a:ln>
        </p:spPr>
        <p:txBody>
          <a:bodyPr wrap="square" rtlCol="0">
            <a:spAutoFit/>
          </a:bodyPr>
          <a:lstStyle/>
          <a:p>
            <a:r>
              <a:rPr lang="it-IT" sz="1750">
                <a:latin typeface="+mn-lt"/>
                <a:cs typeface="Calibri" panose="020F0502020204030204" pitchFamily="34" charset="0"/>
              </a:rPr>
              <a:t>Nella funzione «</a:t>
            </a:r>
            <a:r>
              <a:rPr lang="it-IT" sz="1750" err="1">
                <a:latin typeface="+mn-lt"/>
                <a:cs typeface="Calibri" panose="020F0502020204030204" pitchFamily="34" charset="0"/>
              </a:rPr>
              <a:t>drawWithAllegro</a:t>
            </a:r>
            <a:r>
              <a:rPr lang="it-IT" sz="1750">
                <a:latin typeface="+mn-lt"/>
                <a:cs typeface="Calibri" panose="020F0502020204030204" pitchFamily="34" charset="0"/>
              </a:rPr>
              <a:t>» andiamo come prima cosa a calcolare altezza (HEIGHT / NROWS) e larghezza (WIDTH / NCOLS) di ogni singola cella. </a:t>
            </a:r>
          </a:p>
          <a:p>
            <a:r>
              <a:rPr lang="it-IT" sz="1750">
                <a:latin typeface="+mn-lt"/>
                <a:cs typeface="Calibri" panose="020F0502020204030204" pitchFamily="34" charset="0"/>
              </a:rPr>
              <a:t>Successivamente andiamo, attraverso un doppio ciclo for, a scorrere l’intera matrice che contiene lo stato attuale dell’automa. Attraverso un costrutto switch andiamo a verificare se la cella attuale contiene 0 o 1:</a:t>
            </a:r>
          </a:p>
          <a:p>
            <a:pPr marL="285750" indent="-285750">
              <a:buFont typeface="Arial" panose="020B0604020202020204" pitchFamily="34" charset="0"/>
              <a:buChar char="•"/>
            </a:pPr>
            <a:r>
              <a:rPr lang="it-IT" sz="1750">
                <a:latin typeface="+mn-lt"/>
                <a:cs typeface="Calibri" panose="020F0502020204030204" pitchFamily="34" charset="0"/>
              </a:rPr>
              <a:t>Se la cella attuale contiene valore 0, vuol dire che l’automa non si trova in quella cella. Andiamo, quindi, a colorare la cella con un rettangolo nero. La funzione che ci permette di effettuare ciò è: </a:t>
            </a:r>
            <a:r>
              <a:rPr lang="it-IT" sz="1750" err="1">
                <a:latin typeface="+mn-lt"/>
                <a:cs typeface="Calibri" panose="020F0502020204030204" pitchFamily="34" charset="0"/>
              </a:rPr>
              <a:t>rectfill</a:t>
            </a:r>
            <a:r>
              <a:rPr lang="it-IT" sz="1750">
                <a:latin typeface="+mn-lt"/>
                <a:cs typeface="Calibri" panose="020F0502020204030204" pitchFamily="34" charset="0"/>
              </a:rPr>
              <a:t>(buffer, y, x, y + CELL_WIDTH, x + CELL_HEIGHT, nero);</a:t>
            </a:r>
            <a:br>
              <a:rPr lang="it-IT" sz="1750">
                <a:latin typeface="+mn-lt"/>
                <a:cs typeface="Calibri" panose="020F0502020204030204" pitchFamily="34" charset="0"/>
              </a:rPr>
            </a:br>
            <a:r>
              <a:rPr lang="it-IT" sz="1750">
                <a:latin typeface="+mn-lt"/>
                <a:cs typeface="Calibri" panose="020F0502020204030204" pitchFamily="34" charset="0"/>
              </a:rPr>
              <a:t>Questa funzione disegna un rettangolo riempito nel buffer grafico specificato, utilizzando le coordinate di inizio e fine del rettangolo. Nel codice fornito, il rettangolo viene disegnato dalla posizione (x, y) alla posizione (y + CELL_WIDTH, x + CELL_HEIGHT) e viene riempito col colore nero.</a:t>
            </a:r>
          </a:p>
        </p:txBody>
      </p:sp>
    </p:spTree>
    <p:extLst>
      <p:ext uri="{BB962C8B-B14F-4D97-AF65-F5344CB8AC3E}">
        <p14:creationId xmlns:p14="http://schemas.microsoft.com/office/powerpoint/2010/main" val="76204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0" y="586855"/>
            <a:ext cx="3028370" cy="3387497"/>
          </a:xfrm>
        </p:spPr>
        <p:txBody>
          <a:bodyPr anchor="b">
            <a:normAutofit/>
          </a:bodyPr>
          <a:lstStyle/>
          <a:p>
            <a:pPr algn="r"/>
            <a:r>
              <a:rPr lang="it-IT" sz="3200" err="1">
                <a:solidFill>
                  <a:srgbClr val="FFFFFF"/>
                </a:solidFill>
                <a:ea typeface="Calibri Light"/>
                <a:cs typeface="Calibri Light"/>
              </a:rPr>
              <a:t>drawWithAllegro</a:t>
            </a:r>
            <a:endParaRPr lang="it-IT" sz="3200">
              <a:solidFill>
                <a:srgbClr val="FFFFFF"/>
              </a:solidFill>
            </a:endParaRPr>
          </a:p>
        </p:txBody>
      </p:sp>
      <p:sp>
        <p:nvSpPr>
          <p:cNvPr id="7" name="CasellaDiTesto 6">
            <a:extLst>
              <a:ext uri="{FF2B5EF4-FFF2-40B4-BE49-F238E27FC236}">
                <a16:creationId xmlns:a16="http://schemas.microsoft.com/office/drawing/2014/main" id="{8DD14379-7B50-0109-A6B7-5C3AFEDEB8C5}"/>
              </a:ext>
            </a:extLst>
          </p:cNvPr>
          <p:cNvSpPr txBox="1"/>
          <p:nvPr/>
        </p:nvSpPr>
        <p:spPr>
          <a:xfrm>
            <a:off x="3419279" y="780718"/>
            <a:ext cx="5415548" cy="5316840"/>
          </a:xfrm>
          <a:prstGeom prst="rect">
            <a:avLst/>
          </a:prstGeom>
          <a:noFill/>
          <a:ln>
            <a:noFill/>
          </a:ln>
        </p:spPr>
        <p:txBody>
          <a:bodyPr wrap="square" rtlCol="0">
            <a:spAutoFit/>
          </a:bodyPr>
          <a:lstStyle/>
          <a:p>
            <a:pPr marL="285750" indent="-285750">
              <a:buFont typeface="Arial" panose="020B0604020202020204" pitchFamily="34" charset="0"/>
              <a:buChar char="•"/>
            </a:pPr>
            <a:r>
              <a:rPr lang="it-IT" sz="1800">
                <a:latin typeface="+mn-lt"/>
                <a:cs typeface="Calibri" panose="020F0502020204030204" pitchFamily="34" charset="0"/>
              </a:rPr>
              <a:t>Se la cella attuale contiene valore 1, vuol dire che l’automa si trova in quella cella. Andiamo, quindi, a colorare la cella con un rettangolo bianco. La funzione che ci permette di effettuare ciò è: </a:t>
            </a:r>
            <a:r>
              <a:rPr lang="it-IT" sz="1800" err="1">
                <a:latin typeface="+mn-lt"/>
                <a:cs typeface="Calibri" panose="020F0502020204030204" pitchFamily="34" charset="0"/>
              </a:rPr>
              <a:t>rectfill</a:t>
            </a:r>
            <a:r>
              <a:rPr lang="it-IT" sz="1800">
                <a:latin typeface="+mn-lt"/>
                <a:cs typeface="Calibri" panose="020F0502020204030204" pitchFamily="34" charset="0"/>
              </a:rPr>
              <a:t>(buffer, y, x, y + CELL_WIDTH, x + CELL_HEIGHT, bianco);</a:t>
            </a:r>
          </a:p>
          <a:p>
            <a:r>
              <a:rPr lang="it-IT">
                <a:latin typeface="+mn-lt"/>
                <a:cs typeface="Calibri" panose="020F0502020204030204" pitchFamily="34" charset="0"/>
              </a:rPr>
              <a:t>Abbiamo poi altre due istruzioni importanti:</a:t>
            </a:r>
            <a:endParaRPr lang="it-IT" sz="1800">
              <a:latin typeface="+mn-lt"/>
              <a:cs typeface="Calibri" panose="020F0502020204030204" pitchFamily="34" charset="0"/>
            </a:endParaRPr>
          </a:p>
          <a:p>
            <a:pPr marL="285750" indent="-285750">
              <a:buFont typeface="Arial" panose="020B0604020202020204" pitchFamily="34" charset="0"/>
              <a:buChar char="•"/>
            </a:pPr>
            <a:r>
              <a:rPr lang="it-IT" sz="1800" err="1">
                <a:latin typeface="+mn-lt"/>
                <a:cs typeface="Calibri" panose="020F0502020204030204" pitchFamily="34" charset="0"/>
              </a:rPr>
              <a:t>textprintf_ex</a:t>
            </a:r>
            <a:r>
              <a:rPr lang="it-IT" sz="1800">
                <a:latin typeface="+mn-lt"/>
                <a:cs typeface="Calibri" panose="020F0502020204030204" pitchFamily="34" charset="0"/>
              </a:rPr>
              <a:t>(buffer, font, 0, 0, bianco, nero, "Step: %d", step); =  viene utilizzata per disegnare del testo formattato nel buffer grafico specificato, utilizzando il font, le coordinate, i colori e la stringa di formato forniti. La funzione sostituirà il segnaposto "%d" nella stringa di formato con il valore di "step".</a:t>
            </a:r>
          </a:p>
          <a:p>
            <a:pPr marL="285750" indent="-285750">
              <a:buFont typeface="Arial" panose="020B0604020202020204" pitchFamily="34" charset="0"/>
              <a:buChar char="•"/>
            </a:pPr>
            <a:r>
              <a:rPr lang="it-IT" sz="1800" err="1">
                <a:latin typeface="+mn-lt"/>
                <a:cs typeface="Calibri" panose="020F0502020204030204" pitchFamily="34" charset="0"/>
              </a:rPr>
              <a:t>blit</a:t>
            </a:r>
            <a:r>
              <a:rPr lang="it-IT" sz="1800">
                <a:latin typeface="+mn-lt"/>
                <a:cs typeface="Calibri" panose="020F0502020204030204" pitchFamily="34" charset="0"/>
              </a:rPr>
              <a:t>(buffer, screen, 0, 0, 0, 0, WIDTH, HEIGHT); = viene utilizzata per copiare il contenuto di un buffer grafico sullo schermo, consentendo la visualizzazione dell'immagine o della scena all'utente.</a:t>
            </a:r>
            <a:br>
              <a:rPr lang="it-IT" sz="1750">
                <a:latin typeface="+mn-lt"/>
                <a:cs typeface="Calibri" panose="020F0502020204030204" pitchFamily="34" charset="0"/>
              </a:rPr>
            </a:br>
            <a:endParaRPr lang="it-IT" sz="1750">
              <a:latin typeface="+mn-lt"/>
              <a:cs typeface="Calibri" panose="020F0502020204030204" pitchFamily="34" charset="0"/>
            </a:endParaRPr>
          </a:p>
          <a:p>
            <a:pPr marL="285750" indent="-285750">
              <a:buFont typeface="Wingdings" pitchFamily="2" charset="2"/>
              <a:buChar char="Ø"/>
            </a:pPr>
            <a:endParaRPr lang="it-IT" sz="1600">
              <a:latin typeface="+mn-lt"/>
              <a:cs typeface="Calibri" panose="020F0502020204030204" pitchFamily="34" charset="0"/>
            </a:endParaRPr>
          </a:p>
        </p:txBody>
      </p:sp>
    </p:spTree>
    <p:extLst>
      <p:ext uri="{BB962C8B-B14F-4D97-AF65-F5344CB8AC3E}">
        <p14:creationId xmlns:p14="http://schemas.microsoft.com/office/powerpoint/2010/main" val="102097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F8901C1-08C5-9499-296A-E2228193DD8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Risultato</a:t>
            </a:r>
          </a:p>
        </p:txBody>
      </p:sp>
      <p:pic>
        <p:nvPicPr>
          <p:cNvPr id="3" name="video">
            <a:hlinkClick r:id="" action="ppaction://media"/>
            <a:extLst>
              <a:ext uri="{FF2B5EF4-FFF2-40B4-BE49-F238E27FC236}">
                <a16:creationId xmlns:a16="http://schemas.microsoft.com/office/drawing/2014/main" id="{8D452ABB-1EAB-EA61-53DF-CCCDEBE13F7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82600" y="2052544"/>
            <a:ext cx="8178799" cy="3639564"/>
          </a:xfrm>
          <a:prstGeom prst="rect">
            <a:avLst/>
          </a:prstGeom>
        </p:spPr>
      </p:pic>
    </p:spTree>
    <p:extLst>
      <p:ext uri="{BB962C8B-B14F-4D97-AF65-F5344CB8AC3E}">
        <p14:creationId xmlns:p14="http://schemas.microsoft.com/office/powerpoint/2010/main" val="315766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0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0B6B-ABF1-2ECB-F8EE-97A60AD5A254}"/>
              </a:ext>
            </a:extLst>
          </p:cNvPr>
          <p:cNvSpPr>
            <a:spLocks noGrp="1"/>
          </p:cNvSpPr>
          <p:nvPr>
            <p:ph type="title"/>
          </p:nvPr>
        </p:nvSpPr>
        <p:spPr>
          <a:xfrm>
            <a:off x="0" y="1138265"/>
            <a:ext cx="2863969" cy="2909296"/>
          </a:xfrm>
        </p:spPr>
        <p:txBody>
          <a:bodyPr anchor="t">
            <a:normAutofit/>
          </a:bodyPr>
          <a:lstStyle/>
          <a:p>
            <a:r>
              <a:rPr lang="it-IT" sz="2800" b="1"/>
              <a:t>Inizializzazione dei parametri e caricamento da file</a:t>
            </a:r>
            <a:br>
              <a:rPr lang="it-IT" sz="2800" b="1"/>
            </a:br>
            <a:endParaRPr lang="it-IT" sz="2800"/>
          </a:p>
        </p:txBody>
      </p:sp>
      <p:cxnSp>
        <p:nvCxnSpPr>
          <p:cNvPr id="60" name="Straight Connector 59">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FBBA06F4-4F17-6B2A-BA8E-A22439750781}"/>
              </a:ext>
            </a:extLst>
          </p:cNvPr>
          <p:cNvSpPr>
            <a:spLocks noGrp="1"/>
          </p:cNvSpPr>
          <p:nvPr>
            <p:ph idx="1"/>
          </p:nvPr>
        </p:nvSpPr>
        <p:spPr>
          <a:xfrm>
            <a:off x="51348" y="2694523"/>
            <a:ext cx="2755111" cy="4207746"/>
          </a:xfrm>
        </p:spPr>
        <p:txBody>
          <a:bodyPr>
            <a:normAutofit/>
          </a:bodyPr>
          <a:lstStyle/>
          <a:p>
            <a:pPr marL="0" indent="0">
              <a:buNone/>
            </a:pPr>
            <a:r>
              <a:rPr lang="it-IT" sz="1700"/>
              <a:t>Per la lettura dei dati da file è stata utilizzata la funzione init()</a:t>
            </a:r>
          </a:p>
          <a:p>
            <a:r>
              <a:rPr lang="it-IT" sz="1700" b="1"/>
              <a:t>loadConfiguration()</a:t>
            </a:r>
            <a:r>
              <a:rPr lang="it-IT" sz="1700"/>
              <a:t> carica i dati dal file di configurazione</a:t>
            </a:r>
          </a:p>
          <a:p>
            <a:r>
              <a:rPr lang="it-IT" sz="1700" b="1"/>
              <a:t>loadBigM() </a:t>
            </a:r>
            <a:r>
              <a:rPr lang="it-IT" sz="1700"/>
              <a:t>carica i dati dal file di Input nella matrice bigM. Questo processo viene effettuato solamente dal Rank 0</a:t>
            </a:r>
          </a:p>
          <a:p>
            <a:pPr marL="0" indent="0">
              <a:buNone/>
            </a:pPr>
            <a:endParaRPr lang="it-IT" sz="1700"/>
          </a:p>
        </p:txBody>
      </p:sp>
      <p:pic>
        <p:nvPicPr>
          <p:cNvPr id="9" name="Immagine 8">
            <a:extLst>
              <a:ext uri="{FF2B5EF4-FFF2-40B4-BE49-F238E27FC236}">
                <a16:creationId xmlns:a16="http://schemas.microsoft.com/office/drawing/2014/main" id="{55A20DA4-FC26-5F5E-3855-DFC71CFF1A54}"/>
              </a:ext>
            </a:extLst>
          </p:cNvPr>
          <p:cNvPicPr>
            <a:picLocks noChangeAspect="1"/>
          </p:cNvPicPr>
          <p:nvPr/>
        </p:nvPicPr>
        <p:blipFill>
          <a:blip r:embed="rId2"/>
          <a:stretch>
            <a:fillRect/>
          </a:stretch>
        </p:blipFill>
        <p:spPr>
          <a:xfrm>
            <a:off x="2863969" y="0"/>
            <a:ext cx="6254790" cy="6477000"/>
          </a:xfrm>
          <a:prstGeom prst="rect">
            <a:avLst/>
          </a:prstGeom>
        </p:spPr>
      </p:pic>
    </p:spTree>
    <p:extLst>
      <p:ext uri="{BB962C8B-B14F-4D97-AF65-F5344CB8AC3E}">
        <p14:creationId xmlns:p14="http://schemas.microsoft.com/office/powerpoint/2010/main" val="177159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8E3FD06-D1AC-E442-55DE-A3607AE82484}"/>
              </a:ext>
            </a:extLst>
          </p:cNvPr>
          <p:cNvSpPr>
            <a:spLocks noGrp="1"/>
          </p:cNvSpPr>
          <p:nvPr>
            <p:ph type="title"/>
          </p:nvPr>
        </p:nvSpPr>
        <p:spPr>
          <a:xfrm>
            <a:off x="1028697" y="348865"/>
            <a:ext cx="7533018" cy="877729"/>
          </a:xfrm>
        </p:spPr>
        <p:txBody>
          <a:bodyPr anchor="ctr">
            <a:normAutofit/>
          </a:bodyPr>
          <a:lstStyle/>
          <a:p>
            <a:r>
              <a:rPr lang="it-IT" sz="3500">
                <a:solidFill>
                  <a:srgbClr val="FFFFFF"/>
                </a:solidFill>
              </a:rPr>
              <a:t>Inizializzazione delle matrici</a:t>
            </a:r>
          </a:p>
        </p:txBody>
      </p:sp>
      <p:pic>
        <p:nvPicPr>
          <p:cNvPr id="5" name="Segnaposto contenuto 4">
            <a:extLst>
              <a:ext uri="{FF2B5EF4-FFF2-40B4-BE49-F238E27FC236}">
                <a16:creationId xmlns:a16="http://schemas.microsoft.com/office/drawing/2014/main" id="{C27D8CBF-8173-734C-862D-1FC75BEBFC9F}"/>
              </a:ext>
            </a:extLst>
          </p:cNvPr>
          <p:cNvPicPr>
            <a:picLocks noGrp="1" noChangeAspect="1"/>
          </p:cNvPicPr>
          <p:nvPr>
            <p:ph idx="1"/>
          </p:nvPr>
        </p:nvPicPr>
        <p:blipFill>
          <a:blip r:embed="rId2"/>
          <a:stretch>
            <a:fillRect/>
          </a:stretch>
        </p:blipFill>
        <p:spPr>
          <a:xfrm>
            <a:off x="1535126" y="4737505"/>
            <a:ext cx="6091701" cy="1649564"/>
          </a:xfrm>
        </p:spPr>
      </p:pic>
      <p:pic>
        <p:nvPicPr>
          <p:cNvPr id="7" name="Immagine 6">
            <a:extLst>
              <a:ext uri="{FF2B5EF4-FFF2-40B4-BE49-F238E27FC236}">
                <a16:creationId xmlns:a16="http://schemas.microsoft.com/office/drawing/2014/main" id="{660B0916-39B3-4B2D-EEE7-4BB8ACC1F1F6}"/>
              </a:ext>
            </a:extLst>
          </p:cNvPr>
          <p:cNvPicPr>
            <a:picLocks noChangeAspect="1"/>
          </p:cNvPicPr>
          <p:nvPr/>
        </p:nvPicPr>
        <p:blipFill>
          <a:blip r:embed="rId3"/>
          <a:stretch>
            <a:fillRect/>
          </a:stretch>
        </p:blipFill>
        <p:spPr>
          <a:xfrm>
            <a:off x="474064" y="3898509"/>
            <a:ext cx="8195871" cy="636446"/>
          </a:xfrm>
          <a:prstGeom prst="rect">
            <a:avLst/>
          </a:prstGeom>
        </p:spPr>
      </p:pic>
      <p:sp>
        <p:nvSpPr>
          <p:cNvPr id="8" name="CasellaDiTesto 7">
            <a:extLst>
              <a:ext uri="{FF2B5EF4-FFF2-40B4-BE49-F238E27FC236}">
                <a16:creationId xmlns:a16="http://schemas.microsoft.com/office/drawing/2014/main" id="{8F16A21F-BD0B-227D-2394-6B89F7BA8569}"/>
              </a:ext>
            </a:extLst>
          </p:cNvPr>
          <p:cNvSpPr txBox="1"/>
          <p:nvPr/>
        </p:nvSpPr>
        <p:spPr>
          <a:xfrm>
            <a:off x="483042" y="1762285"/>
            <a:ext cx="8177916" cy="1754326"/>
          </a:xfrm>
          <a:prstGeom prst="rect">
            <a:avLst/>
          </a:prstGeom>
          <a:noFill/>
        </p:spPr>
        <p:txBody>
          <a:bodyPr wrap="square" rtlCol="0">
            <a:spAutoFit/>
          </a:bodyPr>
          <a:lstStyle/>
          <a:p>
            <a:r>
              <a:rPr lang="it-IT" b="0">
                <a:solidFill>
                  <a:srgbClr val="000000"/>
                </a:solidFill>
                <a:effectLst/>
                <a:latin typeface="+mn-lt"/>
              </a:rPr>
              <a:t>la matrice del gioco della vita va linearizzata in questo modo potremmo lavorare su memoria contigua , avere una gestione migliore di chache e heap e sarà più facile spezzare i dati.</a:t>
            </a:r>
          </a:p>
          <a:p>
            <a:pPr marL="285750" indent="-285750">
              <a:buFont typeface="Arial" panose="020B0604020202020204" pitchFamily="34" charset="0"/>
              <a:buChar char="•"/>
            </a:pPr>
            <a:r>
              <a:rPr lang="it-IT" b="1">
                <a:solidFill>
                  <a:srgbClr val="000000"/>
                </a:solidFill>
                <a:effectLst/>
                <a:latin typeface="+mn-lt"/>
              </a:rPr>
              <a:t>2 righe e 2 colonne </a:t>
            </a:r>
            <a:r>
              <a:rPr lang="it-IT" b="0">
                <a:solidFill>
                  <a:srgbClr val="000000"/>
                </a:solidFill>
                <a:effectLst/>
                <a:latin typeface="+mn-lt"/>
              </a:rPr>
              <a:t>in più per le halo cell</a:t>
            </a:r>
          </a:p>
          <a:p>
            <a:pPr marL="285750" indent="-285750">
              <a:buFont typeface="Arial" panose="020B0604020202020204" pitchFamily="34" charset="0"/>
              <a:buChar char="•"/>
            </a:pPr>
            <a:r>
              <a:rPr lang="it-IT" b="1">
                <a:solidFill>
                  <a:srgbClr val="000000"/>
                </a:solidFill>
                <a:latin typeface="+mn-lt"/>
              </a:rPr>
              <a:t>la macro v(r,c)</a:t>
            </a:r>
            <a:r>
              <a:rPr lang="it-IT">
                <a:solidFill>
                  <a:srgbClr val="000000"/>
                </a:solidFill>
                <a:latin typeface="+mn-lt"/>
              </a:rPr>
              <a:t> permette l’accesso alle matrici readM e writeM</a:t>
            </a:r>
          </a:p>
          <a:p>
            <a:pPr marL="285750" indent="-285750">
              <a:buFont typeface="Arial" panose="020B0604020202020204" pitchFamily="34" charset="0"/>
              <a:buChar char="•"/>
            </a:pPr>
            <a:r>
              <a:rPr lang="it-IT" b="1">
                <a:solidFill>
                  <a:srgbClr val="000000"/>
                </a:solidFill>
                <a:effectLst/>
                <a:latin typeface="+mn-lt"/>
              </a:rPr>
              <a:t>la macro h(r,c</a:t>
            </a:r>
            <a:r>
              <a:rPr lang="it-IT" b="0">
                <a:solidFill>
                  <a:srgbClr val="000000"/>
                </a:solidFill>
                <a:effectLst/>
                <a:latin typeface="+mn-lt"/>
              </a:rPr>
              <a:t>) permette l’accesso alla matrice bigM</a:t>
            </a:r>
          </a:p>
        </p:txBody>
      </p:sp>
    </p:spTree>
    <p:extLst>
      <p:ext uri="{BB962C8B-B14F-4D97-AF65-F5344CB8AC3E}">
        <p14:creationId xmlns:p14="http://schemas.microsoft.com/office/powerpoint/2010/main" val="398228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8CD62F-1115-5FE1-467A-26F02EDC7CB3}"/>
              </a:ext>
            </a:extLst>
          </p:cNvPr>
          <p:cNvSpPr>
            <a:spLocks noGrp="1"/>
          </p:cNvSpPr>
          <p:nvPr>
            <p:ph type="title"/>
          </p:nvPr>
        </p:nvSpPr>
        <p:spPr>
          <a:xfrm>
            <a:off x="473202" y="502920"/>
            <a:ext cx="2564892" cy="1463040"/>
          </a:xfrm>
        </p:spPr>
        <p:txBody>
          <a:bodyPr anchor="ctr">
            <a:normAutofit/>
          </a:bodyPr>
          <a:lstStyle/>
          <a:p>
            <a:r>
              <a:rPr lang="it-IT" sz="2800" b="1"/>
              <a:t>Partizionamento dei Dati</a:t>
            </a:r>
          </a:p>
        </p:txBody>
      </p:sp>
      <p:sp>
        <p:nvSpPr>
          <p:cNvPr id="104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FCA716E-DBFA-C42E-F265-CAC4647003F3}"/>
              </a:ext>
            </a:extLst>
          </p:cNvPr>
          <p:cNvSpPr>
            <a:spLocks noGrp="1"/>
          </p:cNvSpPr>
          <p:nvPr>
            <p:ph idx="1"/>
          </p:nvPr>
        </p:nvSpPr>
        <p:spPr>
          <a:xfrm>
            <a:off x="3399173" y="502920"/>
            <a:ext cx="5633140" cy="2174966"/>
          </a:xfrm>
        </p:spPr>
        <p:txBody>
          <a:bodyPr anchor="ctr">
            <a:normAutofit/>
          </a:bodyPr>
          <a:lstStyle/>
          <a:p>
            <a:r>
              <a:rPr lang="it-IT" sz="2200"/>
              <a:t>Il Partizionamento dell’input da file viene effettuato come un Master/Slave democratico, cioè anche il Master  prende una parte di input.</a:t>
            </a:r>
          </a:p>
          <a:p>
            <a:r>
              <a:rPr lang="it-IT" sz="2200"/>
              <a:t>La gestione del load balancing è statica</a:t>
            </a:r>
          </a:p>
          <a:p>
            <a:r>
              <a:rPr lang="it-IT" sz="2200"/>
              <a:t>La tecnica di Mapping è Block</a:t>
            </a:r>
          </a:p>
          <a:p>
            <a:endParaRPr lang="it-IT" sz="1900"/>
          </a:p>
        </p:txBody>
      </p:sp>
      <p:pic>
        <p:nvPicPr>
          <p:cNvPr id="1026" name="Picture 2" descr="Two level master-slave hierarchy for partitioning IDA studies on a ...">
            <a:extLst>
              <a:ext uri="{FF2B5EF4-FFF2-40B4-BE49-F238E27FC236}">
                <a16:creationId xmlns:a16="http://schemas.microsoft.com/office/drawing/2014/main" id="{B52F95B0-B6DB-19CD-B085-F347111DDF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02" y="2530566"/>
            <a:ext cx="8188452" cy="348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6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0DE6CF21-8284-01C0-0B2C-B1483345AE5A}"/>
              </a:ext>
            </a:extLst>
          </p:cNvPr>
          <p:cNvPicPr>
            <a:picLocks noChangeAspect="1"/>
          </p:cNvPicPr>
          <p:nvPr/>
        </p:nvPicPr>
        <p:blipFill>
          <a:blip r:embed="rId2"/>
          <a:stretch>
            <a:fillRect/>
          </a:stretch>
        </p:blipFill>
        <p:spPr>
          <a:xfrm>
            <a:off x="482600" y="1036702"/>
            <a:ext cx="8178799" cy="478459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7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AAF7AAA-A02A-13A7-C1F9-02B54B180442}"/>
              </a:ext>
            </a:extLst>
          </p:cNvPr>
          <p:cNvSpPr>
            <a:spLocks noGrp="1"/>
          </p:cNvSpPr>
          <p:nvPr>
            <p:ph type="title"/>
          </p:nvPr>
        </p:nvSpPr>
        <p:spPr>
          <a:xfrm>
            <a:off x="-228850" y="3570516"/>
            <a:ext cx="2495551" cy="2133172"/>
          </a:xfrm>
        </p:spPr>
        <p:txBody>
          <a:bodyPr vert="horz" lIns="91440" tIns="45720" rIns="91440" bIns="45720" rtlCol="0" anchor="t">
            <a:noAutofit/>
          </a:bodyPr>
          <a:lstStyle/>
          <a:p>
            <a:pPr algn="r"/>
            <a:r>
              <a:rPr lang="en-US" b="1" kern="1200">
                <a:solidFill>
                  <a:schemeClr val="tx1"/>
                </a:solidFill>
                <a:latin typeface="+mj-lt"/>
                <a:ea typeface="+mj-ea"/>
                <a:cs typeface="+mj-cs"/>
              </a:rPr>
              <a:t>Datatype derivati utilizzati</a:t>
            </a:r>
          </a:p>
        </p:txBody>
      </p:sp>
      <p:pic>
        <p:nvPicPr>
          <p:cNvPr id="5" name="Segnaposto contenuto 4">
            <a:extLst>
              <a:ext uri="{FF2B5EF4-FFF2-40B4-BE49-F238E27FC236}">
                <a16:creationId xmlns:a16="http://schemas.microsoft.com/office/drawing/2014/main" id="{3B6D74CC-B1D2-0BFF-62E7-26ADDA039A30}"/>
              </a:ext>
            </a:extLst>
          </p:cNvPr>
          <p:cNvPicPr>
            <a:picLocks noGrp="1" noChangeAspect="1"/>
          </p:cNvPicPr>
          <p:nvPr>
            <p:ph idx="1"/>
          </p:nvPr>
        </p:nvPicPr>
        <p:blipFill>
          <a:blip r:embed="rId2"/>
          <a:stretch>
            <a:fillRect/>
          </a:stretch>
        </p:blipFill>
        <p:spPr>
          <a:xfrm>
            <a:off x="394582" y="845153"/>
            <a:ext cx="8354833" cy="1711002"/>
          </a:xfrm>
          <a:prstGeom prst="rect">
            <a:avLst/>
          </a:prstGeom>
        </p:spPr>
      </p:pic>
      <p:sp>
        <p:nvSpPr>
          <p:cNvPr id="6" name="CasellaDiTesto 5">
            <a:extLst>
              <a:ext uri="{FF2B5EF4-FFF2-40B4-BE49-F238E27FC236}">
                <a16:creationId xmlns:a16="http://schemas.microsoft.com/office/drawing/2014/main" id="{0EC92928-F4E3-362E-1949-41316AFA6E62}"/>
              </a:ext>
            </a:extLst>
          </p:cNvPr>
          <p:cNvSpPr txBox="1"/>
          <p:nvPr/>
        </p:nvSpPr>
        <p:spPr>
          <a:xfrm>
            <a:off x="2254202" y="2599507"/>
            <a:ext cx="3108381" cy="1582100"/>
          </a:xfrm>
          <a:prstGeom prst="rect">
            <a:avLst/>
          </a:prstGeom>
          <a:noFill/>
        </p:spPr>
        <p:txBody>
          <a:bodyPr vert="horz" lIns="91440" tIns="45720" rIns="91440" bIns="45720" rtlCol="0" anchor="t">
            <a:normAutofit/>
          </a:bodyPr>
          <a:lstStyle/>
          <a:p>
            <a:pPr marL="285750" indent="-285750">
              <a:lnSpc>
                <a:spcPct val="90000"/>
              </a:lnSpc>
              <a:spcAft>
                <a:spcPts val="600"/>
              </a:spcAft>
              <a:buFont typeface="Arial" panose="020B0604020202020204" pitchFamily="34" charset="0"/>
              <a:buChar char="•"/>
            </a:pPr>
            <a:r>
              <a:rPr lang="en-US" sz="1700" b="1">
                <a:latin typeface="+mn-lt"/>
              </a:rPr>
              <a:t>bigMtype</a:t>
            </a:r>
            <a:r>
              <a:rPr lang="en-US" sz="1700">
                <a:latin typeface="+mn-lt"/>
              </a:rPr>
              <a:t>: permette di inviare una porzione “quadrata” o “rettangolare” della matrice globale. Che sarà la porzione di un worker</a:t>
            </a:r>
          </a:p>
          <a:p>
            <a:pPr>
              <a:lnSpc>
                <a:spcPct val="90000"/>
              </a:lnSpc>
              <a:spcAft>
                <a:spcPts val="600"/>
              </a:spcAft>
            </a:pPr>
            <a:endParaRPr lang="en-US" sz="1700">
              <a:latin typeface="+mn-lt"/>
            </a:endParaRPr>
          </a:p>
        </p:txBody>
      </p:sp>
      <p:sp>
        <p:nvSpPr>
          <p:cNvPr id="24"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trice 4x5">
            <a:extLst>
              <a:ext uri="{FF2B5EF4-FFF2-40B4-BE49-F238E27FC236}">
                <a16:creationId xmlns:a16="http://schemas.microsoft.com/office/drawing/2014/main" id="{0F2EA4EF-91D0-7C5B-2FD0-14075D28E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4035137"/>
            <a:ext cx="2495550" cy="2114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Input penna 17">
                <a:extLst>
                  <a:ext uri="{FF2B5EF4-FFF2-40B4-BE49-F238E27FC236}">
                    <a16:creationId xmlns:a16="http://schemas.microsoft.com/office/drawing/2014/main" id="{4F75AA47-5E0A-DB52-1FC8-0C33436EA024}"/>
                  </a:ext>
                </a:extLst>
              </p14:cNvPr>
              <p14:cNvContentPartPr/>
              <p14:nvPr/>
            </p14:nvContentPartPr>
            <p14:xfrm>
              <a:off x="3800473" y="4619755"/>
              <a:ext cx="360" cy="360"/>
            </p14:xfrm>
          </p:contentPart>
        </mc:Choice>
        <mc:Fallback xmlns="">
          <p:pic>
            <p:nvPicPr>
              <p:cNvPr id="18" name="Input penna 17">
                <a:extLst>
                  <a:ext uri="{FF2B5EF4-FFF2-40B4-BE49-F238E27FC236}">
                    <a16:creationId xmlns:a16="http://schemas.microsoft.com/office/drawing/2014/main" id="{4F75AA47-5E0A-DB52-1FC8-0C33436EA024}"/>
                  </a:ext>
                </a:extLst>
              </p:cNvPr>
              <p:cNvPicPr/>
              <p:nvPr/>
            </p:nvPicPr>
            <p:blipFill>
              <a:blip r:embed="rId5"/>
              <a:stretch>
                <a:fillRect/>
              </a:stretch>
            </p:blipFill>
            <p:spPr>
              <a:xfrm>
                <a:off x="3737473" y="45567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put penna 18">
                <a:extLst>
                  <a:ext uri="{FF2B5EF4-FFF2-40B4-BE49-F238E27FC236}">
                    <a16:creationId xmlns:a16="http://schemas.microsoft.com/office/drawing/2014/main" id="{85F48EC1-6F32-BFCD-766F-4149D071EB93}"/>
                  </a:ext>
                </a:extLst>
              </p14:cNvPr>
              <p14:cNvContentPartPr/>
              <p14:nvPr/>
            </p14:nvContentPartPr>
            <p14:xfrm>
              <a:off x="3808393" y="5025115"/>
              <a:ext cx="360" cy="360"/>
            </p14:xfrm>
          </p:contentPart>
        </mc:Choice>
        <mc:Fallback xmlns="">
          <p:pic>
            <p:nvPicPr>
              <p:cNvPr id="19" name="Input penna 18">
                <a:extLst>
                  <a:ext uri="{FF2B5EF4-FFF2-40B4-BE49-F238E27FC236}">
                    <a16:creationId xmlns:a16="http://schemas.microsoft.com/office/drawing/2014/main" id="{85F48EC1-6F32-BFCD-766F-4149D071EB93}"/>
                  </a:ext>
                </a:extLst>
              </p:cNvPr>
              <p:cNvPicPr/>
              <p:nvPr/>
            </p:nvPicPr>
            <p:blipFill>
              <a:blip r:embed="rId5"/>
              <a:stretch>
                <a:fillRect/>
              </a:stretch>
            </p:blipFill>
            <p:spPr>
              <a:xfrm>
                <a:off x="3745393" y="496211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put penna 19">
                <a:extLst>
                  <a:ext uri="{FF2B5EF4-FFF2-40B4-BE49-F238E27FC236}">
                    <a16:creationId xmlns:a16="http://schemas.microsoft.com/office/drawing/2014/main" id="{9AC48CF6-53DE-8CBE-C4BA-80B6A51689CD}"/>
                  </a:ext>
                </a:extLst>
              </p14:cNvPr>
              <p14:cNvContentPartPr/>
              <p14:nvPr/>
            </p14:nvContentPartPr>
            <p14:xfrm>
              <a:off x="4174153" y="4985155"/>
              <a:ext cx="360" cy="360"/>
            </p14:xfrm>
          </p:contentPart>
        </mc:Choice>
        <mc:Fallback xmlns="">
          <p:pic>
            <p:nvPicPr>
              <p:cNvPr id="20" name="Input penna 19">
                <a:extLst>
                  <a:ext uri="{FF2B5EF4-FFF2-40B4-BE49-F238E27FC236}">
                    <a16:creationId xmlns:a16="http://schemas.microsoft.com/office/drawing/2014/main" id="{9AC48CF6-53DE-8CBE-C4BA-80B6A51689CD}"/>
                  </a:ext>
                </a:extLst>
              </p:cNvPr>
              <p:cNvPicPr/>
              <p:nvPr/>
            </p:nvPicPr>
            <p:blipFill>
              <a:blip r:embed="rId5"/>
              <a:stretch>
                <a:fillRect/>
              </a:stretch>
            </p:blipFill>
            <p:spPr>
              <a:xfrm>
                <a:off x="4111153" y="49221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put penna 20">
                <a:extLst>
                  <a:ext uri="{FF2B5EF4-FFF2-40B4-BE49-F238E27FC236}">
                    <a16:creationId xmlns:a16="http://schemas.microsoft.com/office/drawing/2014/main" id="{95BC75AD-4F44-8738-FD81-796376E3E654}"/>
                  </a:ext>
                </a:extLst>
              </p14:cNvPr>
              <p14:cNvContentPartPr/>
              <p14:nvPr/>
            </p14:nvContentPartPr>
            <p14:xfrm>
              <a:off x="4174153" y="4587715"/>
              <a:ext cx="360" cy="360"/>
            </p14:xfrm>
          </p:contentPart>
        </mc:Choice>
        <mc:Fallback xmlns="">
          <p:pic>
            <p:nvPicPr>
              <p:cNvPr id="21" name="Input penna 20">
                <a:extLst>
                  <a:ext uri="{FF2B5EF4-FFF2-40B4-BE49-F238E27FC236}">
                    <a16:creationId xmlns:a16="http://schemas.microsoft.com/office/drawing/2014/main" id="{95BC75AD-4F44-8738-FD81-796376E3E654}"/>
                  </a:ext>
                </a:extLst>
              </p:cNvPr>
              <p:cNvPicPr/>
              <p:nvPr/>
            </p:nvPicPr>
            <p:blipFill>
              <a:blip r:embed="rId5"/>
              <a:stretch>
                <a:fillRect/>
              </a:stretch>
            </p:blipFill>
            <p:spPr>
              <a:xfrm>
                <a:off x="4111153" y="452471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put penna 21">
                <a:extLst>
                  <a:ext uri="{FF2B5EF4-FFF2-40B4-BE49-F238E27FC236}">
                    <a16:creationId xmlns:a16="http://schemas.microsoft.com/office/drawing/2014/main" id="{CFFF65AF-0381-6F83-06A7-70CC551954AA}"/>
                  </a:ext>
                </a:extLst>
              </p14:cNvPr>
              <p14:cNvContentPartPr/>
              <p14:nvPr/>
            </p14:nvContentPartPr>
            <p14:xfrm>
              <a:off x="4508233" y="4627315"/>
              <a:ext cx="360" cy="360"/>
            </p14:xfrm>
          </p:contentPart>
        </mc:Choice>
        <mc:Fallback xmlns="">
          <p:pic>
            <p:nvPicPr>
              <p:cNvPr id="22" name="Input penna 21">
                <a:extLst>
                  <a:ext uri="{FF2B5EF4-FFF2-40B4-BE49-F238E27FC236}">
                    <a16:creationId xmlns:a16="http://schemas.microsoft.com/office/drawing/2014/main" id="{CFFF65AF-0381-6F83-06A7-70CC551954AA}"/>
                  </a:ext>
                </a:extLst>
              </p:cNvPr>
              <p:cNvPicPr/>
              <p:nvPr/>
            </p:nvPicPr>
            <p:blipFill>
              <a:blip r:embed="rId5"/>
              <a:stretch>
                <a:fillRect/>
              </a:stretch>
            </p:blipFill>
            <p:spPr>
              <a:xfrm>
                <a:off x="4445233" y="456431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put penna 25">
                <a:extLst>
                  <a:ext uri="{FF2B5EF4-FFF2-40B4-BE49-F238E27FC236}">
                    <a16:creationId xmlns:a16="http://schemas.microsoft.com/office/drawing/2014/main" id="{3620E116-B4A3-5457-B665-62F8B7F62C98}"/>
                  </a:ext>
                </a:extLst>
              </p14:cNvPr>
              <p14:cNvContentPartPr/>
              <p14:nvPr/>
            </p14:nvContentPartPr>
            <p14:xfrm>
              <a:off x="4547833" y="5000995"/>
              <a:ext cx="360" cy="360"/>
            </p14:xfrm>
          </p:contentPart>
        </mc:Choice>
        <mc:Fallback xmlns="">
          <p:pic>
            <p:nvPicPr>
              <p:cNvPr id="26" name="Input penna 25">
                <a:extLst>
                  <a:ext uri="{FF2B5EF4-FFF2-40B4-BE49-F238E27FC236}">
                    <a16:creationId xmlns:a16="http://schemas.microsoft.com/office/drawing/2014/main" id="{3620E116-B4A3-5457-B665-62F8B7F62C98}"/>
                  </a:ext>
                </a:extLst>
              </p:cNvPr>
              <p:cNvPicPr/>
              <p:nvPr/>
            </p:nvPicPr>
            <p:blipFill>
              <a:blip r:embed="rId5"/>
              <a:stretch>
                <a:fillRect/>
              </a:stretch>
            </p:blipFill>
            <p:spPr>
              <a:xfrm>
                <a:off x="4484833" y="4937995"/>
                <a:ext cx="126000" cy="126000"/>
              </a:xfrm>
              <a:prstGeom prst="rect">
                <a:avLst/>
              </a:prstGeom>
            </p:spPr>
          </p:pic>
        </mc:Fallback>
      </mc:AlternateContent>
      <p:sp>
        <p:nvSpPr>
          <p:cNvPr id="27" name="CasellaDiTesto 26">
            <a:extLst>
              <a:ext uri="{FF2B5EF4-FFF2-40B4-BE49-F238E27FC236}">
                <a16:creationId xmlns:a16="http://schemas.microsoft.com/office/drawing/2014/main" id="{199E43CE-31BC-0204-12D9-DD1A172FA6F9}"/>
              </a:ext>
            </a:extLst>
          </p:cNvPr>
          <p:cNvSpPr txBox="1"/>
          <p:nvPr/>
        </p:nvSpPr>
        <p:spPr>
          <a:xfrm>
            <a:off x="5775301" y="2597328"/>
            <a:ext cx="3108381" cy="1582100"/>
          </a:xfrm>
          <a:prstGeom prst="rect">
            <a:avLst/>
          </a:prstGeom>
          <a:noFill/>
        </p:spPr>
        <p:txBody>
          <a:bodyPr vert="horz" lIns="91440" tIns="45720" rIns="91440" bIns="45720" rtlCol="0" anchor="t">
            <a:normAutofit/>
          </a:bodyPr>
          <a:lstStyle/>
          <a:p>
            <a:pPr marL="285750" indent="-285750">
              <a:lnSpc>
                <a:spcPct val="90000"/>
              </a:lnSpc>
              <a:spcAft>
                <a:spcPts val="600"/>
              </a:spcAft>
              <a:buFont typeface="Arial" panose="020B0604020202020204" pitchFamily="34" charset="0"/>
              <a:buChar char="•"/>
            </a:pPr>
            <a:r>
              <a:rPr lang="en-US" sz="1700" b="1">
                <a:latin typeface="+mn-lt"/>
              </a:rPr>
              <a:t>rec</a:t>
            </a:r>
            <a:r>
              <a:rPr lang="en-US" sz="1700">
                <a:latin typeface="+mn-lt"/>
              </a:rPr>
              <a:t>: Il processo riceve la sua porzione di matrice, nel salvarla bisogna tener conto delle halo cell</a:t>
            </a:r>
          </a:p>
          <a:p>
            <a:pPr>
              <a:lnSpc>
                <a:spcPct val="90000"/>
              </a:lnSpc>
              <a:spcAft>
                <a:spcPts val="600"/>
              </a:spcAft>
            </a:pPr>
            <a:endParaRPr lang="en-US" sz="1700">
              <a:latin typeface="+mn-lt"/>
            </a:endParaRPr>
          </a:p>
        </p:txBody>
      </p:sp>
      <p:pic>
        <p:nvPicPr>
          <p:cNvPr id="28" name="Picture 4" descr="Matrice 4x5">
            <a:extLst>
              <a:ext uri="{FF2B5EF4-FFF2-40B4-BE49-F238E27FC236}">
                <a16:creationId xmlns:a16="http://schemas.microsoft.com/office/drawing/2014/main" id="{D45AE36D-389F-6E2F-1DDB-313D44D70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023" y="4035137"/>
            <a:ext cx="2495550" cy="2114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1">
            <p14:nvContentPartPr>
              <p14:cNvPr id="29" name="Input penna 28">
                <a:extLst>
                  <a:ext uri="{FF2B5EF4-FFF2-40B4-BE49-F238E27FC236}">
                    <a16:creationId xmlns:a16="http://schemas.microsoft.com/office/drawing/2014/main" id="{AC4E53F7-0613-D8D2-9960-5831CC017B51}"/>
                  </a:ext>
                </a:extLst>
              </p14:cNvPr>
              <p14:cNvContentPartPr/>
              <p14:nvPr/>
            </p14:nvContentPartPr>
            <p14:xfrm>
              <a:off x="6520577" y="5007480"/>
              <a:ext cx="360" cy="360"/>
            </p14:xfrm>
          </p:contentPart>
        </mc:Choice>
        <mc:Fallback xmlns="">
          <p:pic>
            <p:nvPicPr>
              <p:cNvPr id="29" name="Input penna 28">
                <a:extLst>
                  <a:ext uri="{FF2B5EF4-FFF2-40B4-BE49-F238E27FC236}">
                    <a16:creationId xmlns:a16="http://schemas.microsoft.com/office/drawing/2014/main" id="{AC4E53F7-0613-D8D2-9960-5831CC017B51}"/>
                  </a:ext>
                </a:extLst>
              </p:cNvPr>
              <p:cNvPicPr/>
              <p:nvPr/>
            </p:nvPicPr>
            <p:blipFill>
              <a:blip r:embed="rId5"/>
              <a:stretch>
                <a:fillRect/>
              </a:stretch>
            </p:blipFill>
            <p:spPr>
              <a:xfrm>
                <a:off x="6457577" y="49444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put penna 29">
                <a:extLst>
                  <a:ext uri="{FF2B5EF4-FFF2-40B4-BE49-F238E27FC236}">
                    <a16:creationId xmlns:a16="http://schemas.microsoft.com/office/drawing/2014/main" id="{C371764E-2B6F-4B97-E7A2-5EC062E3E737}"/>
                  </a:ext>
                </a:extLst>
              </p14:cNvPr>
              <p14:cNvContentPartPr/>
              <p14:nvPr/>
            </p14:nvContentPartPr>
            <p14:xfrm>
              <a:off x="6923057" y="5007480"/>
              <a:ext cx="360" cy="360"/>
            </p14:xfrm>
          </p:contentPart>
        </mc:Choice>
        <mc:Fallback xmlns="">
          <p:pic>
            <p:nvPicPr>
              <p:cNvPr id="30" name="Input penna 29">
                <a:extLst>
                  <a:ext uri="{FF2B5EF4-FFF2-40B4-BE49-F238E27FC236}">
                    <a16:creationId xmlns:a16="http://schemas.microsoft.com/office/drawing/2014/main" id="{C371764E-2B6F-4B97-E7A2-5EC062E3E737}"/>
                  </a:ext>
                </a:extLst>
              </p:cNvPr>
              <p:cNvPicPr/>
              <p:nvPr/>
            </p:nvPicPr>
            <p:blipFill>
              <a:blip r:embed="rId5"/>
              <a:stretch>
                <a:fillRect/>
              </a:stretch>
            </p:blipFill>
            <p:spPr>
              <a:xfrm>
                <a:off x="6860057" y="49444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put penna 30">
                <a:extLst>
                  <a:ext uri="{FF2B5EF4-FFF2-40B4-BE49-F238E27FC236}">
                    <a16:creationId xmlns:a16="http://schemas.microsoft.com/office/drawing/2014/main" id="{1BEDCC5C-531D-A111-C44D-743C925E0084}"/>
                  </a:ext>
                </a:extLst>
              </p14:cNvPr>
              <p14:cNvContentPartPr/>
              <p14:nvPr/>
            </p14:nvContentPartPr>
            <p14:xfrm>
              <a:off x="7293137" y="4996320"/>
              <a:ext cx="360" cy="360"/>
            </p14:xfrm>
          </p:contentPart>
        </mc:Choice>
        <mc:Fallback xmlns="">
          <p:pic>
            <p:nvPicPr>
              <p:cNvPr id="31" name="Input penna 30">
                <a:extLst>
                  <a:ext uri="{FF2B5EF4-FFF2-40B4-BE49-F238E27FC236}">
                    <a16:creationId xmlns:a16="http://schemas.microsoft.com/office/drawing/2014/main" id="{1BEDCC5C-531D-A111-C44D-743C925E0084}"/>
                  </a:ext>
                </a:extLst>
              </p:cNvPr>
              <p:cNvPicPr/>
              <p:nvPr/>
            </p:nvPicPr>
            <p:blipFill>
              <a:blip r:embed="rId5"/>
              <a:stretch>
                <a:fillRect/>
              </a:stretch>
            </p:blipFill>
            <p:spPr>
              <a:xfrm>
                <a:off x="7230137" y="49333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put penna 31">
                <a:extLst>
                  <a:ext uri="{FF2B5EF4-FFF2-40B4-BE49-F238E27FC236}">
                    <a16:creationId xmlns:a16="http://schemas.microsoft.com/office/drawing/2014/main" id="{B2E153C2-DCFF-CD56-A43B-080937CB700E}"/>
                  </a:ext>
                </a:extLst>
              </p14:cNvPr>
              <p14:cNvContentPartPr/>
              <p14:nvPr/>
            </p14:nvContentPartPr>
            <p14:xfrm>
              <a:off x="6553337" y="5322840"/>
              <a:ext cx="360" cy="360"/>
            </p14:xfrm>
          </p:contentPart>
        </mc:Choice>
        <mc:Fallback xmlns="">
          <p:pic>
            <p:nvPicPr>
              <p:cNvPr id="32" name="Input penna 31">
                <a:extLst>
                  <a:ext uri="{FF2B5EF4-FFF2-40B4-BE49-F238E27FC236}">
                    <a16:creationId xmlns:a16="http://schemas.microsoft.com/office/drawing/2014/main" id="{B2E153C2-DCFF-CD56-A43B-080937CB700E}"/>
                  </a:ext>
                </a:extLst>
              </p:cNvPr>
              <p:cNvPicPr/>
              <p:nvPr/>
            </p:nvPicPr>
            <p:blipFill>
              <a:blip r:embed="rId5"/>
              <a:stretch>
                <a:fillRect/>
              </a:stretch>
            </p:blipFill>
            <p:spPr>
              <a:xfrm>
                <a:off x="6490337" y="52598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 name="Input penna 32">
                <a:extLst>
                  <a:ext uri="{FF2B5EF4-FFF2-40B4-BE49-F238E27FC236}">
                    <a16:creationId xmlns:a16="http://schemas.microsoft.com/office/drawing/2014/main" id="{283F82A9-5332-D8B9-0F4E-BAF436CA79AA}"/>
                  </a:ext>
                </a:extLst>
              </p14:cNvPr>
              <p14:cNvContentPartPr/>
              <p14:nvPr/>
            </p14:nvContentPartPr>
            <p14:xfrm>
              <a:off x="6934217" y="5409600"/>
              <a:ext cx="360" cy="360"/>
            </p14:xfrm>
          </p:contentPart>
        </mc:Choice>
        <mc:Fallback xmlns="">
          <p:pic>
            <p:nvPicPr>
              <p:cNvPr id="33" name="Input penna 32">
                <a:extLst>
                  <a:ext uri="{FF2B5EF4-FFF2-40B4-BE49-F238E27FC236}">
                    <a16:creationId xmlns:a16="http://schemas.microsoft.com/office/drawing/2014/main" id="{283F82A9-5332-D8B9-0F4E-BAF436CA79AA}"/>
                  </a:ext>
                </a:extLst>
              </p:cNvPr>
              <p:cNvPicPr/>
              <p:nvPr/>
            </p:nvPicPr>
            <p:blipFill>
              <a:blip r:embed="rId5"/>
              <a:stretch>
                <a:fillRect/>
              </a:stretch>
            </p:blipFill>
            <p:spPr>
              <a:xfrm>
                <a:off x="6871217" y="53466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put penna 33">
                <a:extLst>
                  <a:ext uri="{FF2B5EF4-FFF2-40B4-BE49-F238E27FC236}">
                    <a16:creationId xmlns:a16="http://schemas.microsoft.com/office/drawing/2014/main" id="{E5AA2F7F-D8F2-48DC-E3B5-2CBE0D886E99}"/>
                  </a:ext>
                </a:extLst>
              </p14:cNvPr>
              <p14:cNvContentPartPr/>
              <p14:nvPr/>
            </p14:nvContentPartPr>
            <p14:xfrm>
              <a:off x="7325897" y="5399160"/>
              <a:ext cx="360" cy="360"/>
            </p14:xfrm>
          </p:contentPart>
        </mc:Choice>
        <mc:Fallback xmlns="">
          <p:pic>
            <p:nvPicPr>
              <p:cNvPr id="34" name="Input penna 33">
                <a:extLst>
                  <a:ext uri="{FF2B5EF4-FFF2-40B4-BE49-F238E27FC236}">
                    <a16:creationId xmlns:a16="http://schemas.microsoft.com/office/drawing/2014/main" id="{E5AA2F7F-D8F2-48DC-E3B5-2CBE0D886E99}"/>
                  </a:ext>
                </a:extLst>
              </p:cNvPr>
              <p:cNvPicPr/>
              <p:nvPr/>
            </p:nvPicPr>
            <p:blipFill>
              <a:blip r:embed="rId5"/>
              <a:stretch>
                <a:fillRect/>
              </a:stretch>
            </p:blipFill>
            <p:spPr>
              <a:xfrm>
                <a:off x="7262897" y="5336160"/>
                <a:ext cx="126000" cy="126000"/>
              </a:xfrm>
              <a:prstGeom prst="rect">
                <a:avLst/>
              </a:prstGeom>
            </p:spPr>
          </p:pic>
        </mc:Fallback>
      </mc:AlternateContent>
      <p:sp>
        <p:nvSpPr>
          <p:cNvPr id="35" name="CasellaDiTesto 34">
            <a:extLst>
              <a:ext uri="{FF2B5EF4-FFF2-40B4-BE49-F238E27FC236}">
                <a16:creationId xmlns:a16="http://schemas.microsoft.com/office/drawing/2014/main" id="{76124CD4-EDDB-0E93-1D93-61CB77DD51E9}"/>
              </a:ext>
            </a:extLst>
          </p:cNvPr>
          <p:cNvSpPr txBox="1"/>
          <p:nvPr/>
        </p:nvSpPr>
        <p:spPr>
          <a:xfrm>
            <a:off x="2546141" y="3793956"/>
            <a:ext cx="1120820" cy="369332"/>
          </a:xfrm>
          <a:prstGeom prst="rect">
            <a:avLst/>
          </a:prstGeom>
          <a:noFill/>
        </p:spPr>
        <p:txBody>
          <a:bodyPr wrap="none" rtlCol="0">
            <a:spAutoFit/>
          </a:bodyPr>
          <a:lstStyle/>
          <a:p>
            <a:r>
              <a:rPr lang="it-IT"/>
              <a:t>esempio:</a:t>
            </a:r>
          </a:p>
        </p:txBody>
      </p:sp>
      <p:sp>
        <p:nvSpPr>
          <p:cNvPr id="37" name="CasellaDiTesto 36">
            <a:extLst>
              <a:ext uri="{FF2B5EF4-FFF2-40B4-BE49-F238E27FC236}">
                <a16:creationId xmlns:a16="http://schemas.microsoft.com/office/drawing/2014/main" id="{4B490281-DD59-271D-671E-EC76D32381DA}"/>
              </a:ext>
            </a:extLst>
          </p:cNvPr>
          <p:cNvSpPr txBox="1"/>
          <p:nvPr/>
        </p:nvSpPr>
        <p:spPr>
          <a:xfrm>
            <a:off x="5591433" y="3815432"/>
            <a:ext cx="1120820" cy="369332"/>
          </a:xfrm>
          <a:prstGeom prst="rect">
            <a:avLst/>
          </a:prstGeom>
          <a:noFill/>
        </p:spPr>
        <p:txBody>
          <a:bodyPr wrap="none" rtlCol="0">
            <a:spAutoFit/>
          </a:bodyPr>
          <a:lstStyle/>
          <a:p>
            <a:r>
              <a:rPr lang="it-IT"/>
              <a:t>esempio:</a:t>
            </a:r>
          </a:p>
        </p:txBody>
      </p:sp>
    </p:spTree>
    <p:extLst>
      <p:ext uri="{BB962C8B-B14F-4D97-AF65-F5344CB8AC3E}">
        <p14:creationId xmlns:p14="http://schemas.microsoft.com/office/powerpoint/2010/main" val="351315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AECDA1E-154A-497B-3153-F95E7932A14C}"/>
              </a:ext>
            </a:extLst>
          </p:cNvPr>
          <p:cNvSpPr>
            <a:spLocks noGrp="1"/>
          </p:cNvSpPr>
          <p:nvPr>
            <p:ph type="title"/>
          </p:nvPr>
        </p:nvSpPr>
        <p:spPr>
          <a:xfrm>
            <a:off x="687956" y="4583953"/>
            <a:ext cx="3514393" cy="1465973"/>
          </a:xfrm>
        </p:spPr>
        <p:txBody>
          <a:bodyPr vert="horz" lIns="91440" tIns="45720" rIns="91440" bIns="45720" rtlCol="0" anchor="t">
            <a:normAutofit/>
          </a:bodyPr>
          <a:lstStyle/>
          <a:p>
            <a:r>
              <a:rPr lang="en-US" sz="3500"/>
              <a:t>Scambio dei Bordi</a:t>
            </a:r>
          </a:p>
        </p:txBody>
      </p:sp>
      <p:pic>
        <p:nvPicPr>
          <p:cNvPr id="2050" name="Picture 2">
            <a:extLst>
              <a:ext uri="{FF2B5EF4-FFF2-40B4-BE49-F238E27FC236}">
                <a16:creationId xmlns:a16="http://schemas.microsoft.com/office/drawing/2014/main" id="{EA00E118-8BD7-CED2-BE65-E34C1D08AB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68" b="8829"/>
          <a:stretch/>
        </p:blipFill>
        <p:spPr bwMode="auto">
          <a:xfrm>
            <a:off x="20" y="432"/>
            <a:ext cx="9143980" cy="424475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50A4EC75-FD81-17EC-2A5B-2217D8249D81}"/>
              </a:ext>
            </a:extLst>
          </p:cNvPr>
          <p:cNvSpPr txBox="1"/>
          <p:nvPr/>
        </p:nvSpPr>
        <p:spPr>
          <a:xfrm>
            <a:off x="4572000" y="4583953"/>
            <a:ext cx="4229100" cy="1816420"/>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1700">
                <a:latin typeface="+mn-lt"/>
              </a:rPr>
              <a:t>Ogni matrice locale viene circondata con uno stato di celle chiamate halo cell. </a:t>
            </a:r>
          </a:p>
          <a:p>
            <a:pPr indent="-228600">
              <a:lnSpc>
                <a:spcPct val="90000"/>
              </a:lnSpc>
              <a:spcAft>
                <a:spcPts val="600"/>
              </a:spcAft>
              <a:buFont typeface="Arial" panose="020B0604020202020204" pitchFamily="34" charset="0"/>
              <a:buChar char="•"/>
            </a:pPr>
            <a:r>
              <a:rPr lang="en-US" sz="1700">
                <a:latin typeface="+mn-lt"/>
              </a:rPr>
              <a:t>Ad ogni stato, un processo sincronizza lo stato delle halo scambiando dati con il processo vicino</a:t>
            </a:r>
          </a:p>
          <a:p>
            <a:pPr indent="-228600">
              <a:lnSpc>
                <a:spcPct val="90000"/>
              </a:lnSpc>
              <a:spcAft>
                <a:spcPts val="600"/>
              </a:spcAft>
              <a:buFont typeface="Arial" panose="020B0604020202020204" pitchFamily="34" charset="0"/>
              <a:buChar char="•"/>
            </a:pPr>
            <a:r>
              <a:rPr lang="en-US" sz="1700">
                <a:latin typeface="+mn-lt"/>
              </a:rPr>
              <a:t>In questo caso viene utilizzata la </a:t>
            </a:r>
            <a:r>
              <a:rPr lang="it-IT" sz="1700">
                <a:latin typeface="+mn-lt"/>
              </a:rPr>
              <a:t>messaggistica</a:t>
            </a:r>
            <a:r>
              <a:rPr lang="en-US" sz="1700">
                <a:latin typeface="+mn-lt"/>
              </a:rPr>
              <a:t> safe poichè I dati di righe e colonne sono dipendenti fra di loro</a:t>
            </a:r>
          </a:p>
        </p:txBody>
      </p:sp>
      <p:sp>
        <p:nvSpPr>
          <p:cNvPr id="2097" name="Rectangle 2096">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7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72A3523C-5B4D-28B5-7565-C9E52473FF50}"/>
              </a:ext>
            </a:extLst>
          </p:cNvPr>
          <p:cNvPicPr>
            <a:picLocks noChangeAspect="1"/>
          </p:cNvPicPr>
          <p:nvPr/>
        </p:nvPicPr>
        <p:blipFill>
          <a:blip r:embed="rId2"/>
          <a:stretch>
            <a:fillRect/>
          </a:stretch>
        </p:blipFill>
        <p:spPr>
          <a:xfrm>
            <a:off x="482600" y="2120392"/>
            <a:ext cx="8178799" cy="261721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FCCB114D-CF98-B246-3A8E-CB91EB5E293C}"/>
              </a:ext>
            </a:extLst>
          </p:cNvPr>
          <p:cNvPicPr>
            <a:picLocks noChangeAspect="1"/>
          </p:cNvPicPr>
          <p:nvPr/>
        </p:nvPicPr>
        <p:blipFill>
          <a:blip r:embed="rId3"/>
          <a:stretch>
            <a:fillRect/>
          </a:stretch>
        </p:blipFill>
        <p:spPr>
          <a:xfrm>
            <a:off x="2538195" y="5334229"/>
            <a:ext cx="6484456" cy="554942"/>
          </a:xfrm>
          <a:prstGeom prst="rect">
            <a:avLst/>
          </a:prstGeom>
        </p:spPr>
      </p:pic>
    </p:spTree>
    <p:extLst>
      <p:ext uri="{BB962C8B-B14F-4D97-AF65-F5344CB8AC3E}">
        <p14:creationId xmlns:p14="http://schemas.microsoft.com/office/powerpoint/2010/main" val="259797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1586</Words>
  <Application>Microsoft Office PowerPoint</Application>
  <PresentationFormat>Presentazione su schermo (4:3)</PresentationFormat>
  <Paragraphs>97</Paragraphs>
  <Slides>25</Slides>
  <Notes>0</Notes>
  <HiddenSlides>0</HiddenSlides>
  <MMClips>1</MMClip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Office Theme</vt:lpstr>
      <vt:lpstr>Progetto APSD</vt:lpstr>
      <vt:lpstr>Implementazione dell’Automa Cellulare</vt:lpstr>
      <vt:lpstr>Inizializzazione dei parametri e caricamento da file </vt:lpstr>
      <vt:lpstr>Inizializzazione delle matrici</vt:lpstr>
      <vt:lpstr>Partizionamento dei Dati</vt:lpstr>
      <vt:lpstr>Presentazione standard di PowerPoint</vt:lpstr>
      <vt:lpstr>Datatype derivati utilizzati</vt:lpstr>
      <vt:lpstr>Scambio dei Bordi</vt:lpstr>
      <vt:lpstr>Presentazione standard di PowerPoint</vt:lpstr>
      <vt:lpstr>Stampa </vt:lpstr>
      <vt:lpstr>Funzione di transizione e thread pool</vt:lpstr>
      <vt:lpstr>Presentazione standard di PowerPoint</vt:lpstr>
      <vt:lpstr>Presentazione standard di PowerPoint</vt:lpstr>
      <vt:lpstr>Performance</vt:lpstr>
      <vt:lpstr>Allegro</vt:lpstr>
      <vt:lpstr>Variabili Allegro</vt:lpstr>
      <vt:lpstr>Funzioni Allegro</vt:lpstr>
      <vt:lpstr>Funzioni Allegro</vt:lpstr>
      <vt:lpstr>initAllegro</vt:lpstr>
      <vt:lpstr>initAllegro</vt:lpstr>
      <vt:lpstr>initAllegro</vt:lpstr>
      <vt:lpstr>drawWithAllegro</vt:lpstr>
      <vt:lpstr>drawWithAllegro</vt:lpstr>
      <vt:lpstr>drawWithAllegro</vt:lpstr>
      <vt:lpstr>Risultato</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MATTEO CANINO</cp:lastModifiedBy>
  <cp:revision>2</cp:revision>
  <dcterms:created xsi:type="dcterms:W3CDTF">2006-06-13T13:03:30Z</dcterms:created>
  <dcterms:modified xsi:type="dcterms:W3CDTF">2024-11-14T13:12:03Z</dcterms:modified>
</cp:coreProperties>
</file>