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72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CF705-8BD3-4FA0-80FB-4A418D356B0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7564DC-747F-4AF4-881A-ED872FB57E9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Multi-Layer Perceptron Encoder</a:t>
          </a:r>
          <a:endParaRPr lang="en-US"/>
        </a:p>
      </dgm:t>
    </dgm:pt>
    <dgm:pt modelId="{FDA4CCB2-318D-4A7F-AFFD-4B066C3EF000}" type="parTrans" cxnId="{370DEA84-22BA-4D85-89B1-57C5AA448D6C}">
      <dgm:prSet/>
      <dgm:spPr/>
      <dgm:t>
        <a:bodyPr/>
        <a:lstStyle/>
        <a:p>
          <a:endParaRPr lang="en-US"/>
        </a:p>
      </dgm:t>
    </dgm:pt>
    <dgm:pt modelId="{AC5BCAB2-5430-4938-AE60-798369272542}" type="sibTrans" cxnId="{370DEA84-22BA-4D85-89B1-57C5AA448D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608E96-3A6B-4E93-97AD-B9070189CA8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Convolutional Encoder</a:t>
          </a:r>
          <a:endParaRPr lang="en-US"/>
        </a:p>
      </dgm:t>
    </dgm:pt>
    <dgm:pt modelId="{4F2F132E-F32C-4338-AD96-043F9A673DE9}" type="parTrans" cxnId="{B69CA85C-8B34-45F4-8BF6-2ED3890653C8}">
      <dgm:prSet/>
      <dgm:spPr/>
      <dgm:t>
        <a:bodyPr/>
        <a:lstStyle/>
        <a:p>
          <a:endParaRPr lang="en-US"/>
        </a:p>
      </dgm:t>
    </dgm:pt>
    <dgm:pt modelId="{76C9392F-E8EE-4640-9E8E-899410D787F9}" type="sibTrans" cxnId="{B69CA85C-8B34-45F4-8BF6-2ED3890653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908ADF-076D-451F-826B-ACF8CF044B4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CycleGAN Generator</a:t>
          </a:r>
          <a:endParaRPr lang="en-US"/>
        </a:p>
      </dgm:t>
    </dgm:pt>
    <dgm:pt modelId="{82532320-CD5F-49DA-AB60-6240CF5039F3}" type="parTrans" cxnId="{7BA787BA-A3CB-49EA-B63C-82669124CDF9}">
      <dgm:prSet/>
      <dgm:spPr/>
      <dgm:t>
        <a:bodyPr/>
        <a:lstStyle/>
        <a:p>
          <a:endParaRPr lang="en-US"/>
        </a:p>
      </dgm:t>
    </dgm:pt>
    <dgm:pt modelId="{19D848FB-D6AF-4C7B-AEB8-5E743F0B83B9}" type="sibTrans" cxnId="{7BA787BA-A3CB-49EA-B63C-82669124CDF9}">
      <dgm:prSet/>
      <dgm:spPr/>
      <dgm:t>
        <a:bodyPr/>
        <a:lstStyle/>
        <a:p>
          <a:endParaRPr lang="en-US"/>
        </a:p>
      </dgm:t>
    </dgm:pt>
    <dgm:pt modelId="{890AAA77-79B6-47E6-A5D1-E18EC49F98D8}" type="pres">
      <dgm:prSet presAssocID="{CCFCF705-8BD3-4FA0-80FB-4A418D356B04}" presName="root" presStyleCnt="0">
        <dgm:presLayoutVars>
          <dgm:dir/>
          <dgm:resizeHandles val="exact"/>
        </dgm:presLayoutVars>
      </dgm:prSet>
      <dgm:spPr/>
    </dgm:pt>
    <dgm:pt modelId="{D132109F-7D05-48D5-B040-4283EA8EA98C}" type="pres">
      <dgm:prSet presAssocID="{C57564DC-747F-4AF4-881A-ED872FB57E97}" presName="compNode" presStyleCnt="0"/>
      <dgm:spPr/>
    </dgm:pt>
    <dgm:pt modelId="{380BBE6A-1EFD-4C6F-8FEF-2E27CCC9D14D}" type="pres">
      <dgm:prSet presAssocID="{C57564DC-747F-4AF4-881A-ED872FB57E97}" presName="iconRect" presStyleLbl="node1" presStyleIdx="0" presStyleCnt="3"/>
      <dgm:spPr>
        <a:ln>
          <a:noFill/>
        </a:ln>
      </dgm:spPr>
    </dgm:pt>
    <dgm:pt modelId="{C3242D56-0A78-4653-A1FE-87774869CDBD}" type="pres">
      <dgm:prSet presAssocID="{C57564DC-747F-4AF4-881A-ED872FB57E97}" presName="spaceRect" presStyleCnt="0"/>
      <dgm:spPr/>
    </dgm:pt>
    <dgm:pt modelId="{982FF5AA-1B4F-45FB-804A-363D740BB3D7}" type="pres">
      <dgm:prSet presAssocID="{C57564DC-747F-4AF4-881A-ED872FB57E97}" presName="textRect" presStyleLbl="revTx" presStyleIdx="0" presStyleCnt="3">
        <dgm:presLayoutVars>
          <dgm:chMax val="1"/>
          <dgm:chPref val="1"/>
        </dgm:presLayoutVars>
      </dgm:prSet>
      <dgm:spPr/>
    </dgm:pt>
    <dgm:pt modelId="{9D49C330-7C30-4ADE-8F68-6B8F7F989DC7}" type="pres">
      <dgm:prSet presAssocID="{AC5BCAB2-5430-4938-AE60-798369272542}" presName="sibTrans" presStyleCnt="0"/>
      <dgm:spPr/>
    </dgm:pt>
    <dgm:pt modelId="{D1D0567C-FFCC-4D50-AE6B-3E1C5DC077B6}" type="pres">
      <dgm:prSet presAssocID="{7D608E96-3A6B-4E93-97AD-B9070189CA8A}" presName="compNode" presStyleCnt="0"/>
      <dgm:spPr/>
    </dgm:pt>
    <dgm:pt modelId="{D677B8E4-40EF-47AA-AEA1-BAD9957E2F81}" type="pres">
      <dgm:prSet presAssocID="{7D608E96-3A6B-4E93-97AD-B9070189CA8A}" presName="iconRect" presStyleLbl="node1" presStyleIdx="1" presStyleCnt="3"/>
      <dgm:spPr>
        <a:ln>
          <a:noFill/>
        </a:ln>
      </dgm:spPr>
    </dgm:pt>
    <dgm:pt modelId="{B708ABA0-8D5A-4D60-999B-B005C23C9065}" type="pres">
      <dgm:prSet presAssocID="{7D608E96-3A6B-4E93-97AD-B9070189CA8A}" presName="spaceRect" presStyleCnt="0"/>
      <dgm:spPr/>
    </dgm:pt>
    <dgm:pt modelId="{D06D163A-E98E-4562-867B-F26FB41DA2A7}" type="pres">
      <dgm:prSet presAssocID="{7D608E96-3A6B-4E93-97AD-B9070189CA8A}" presName="textRect" presStyleLbl="revTx" presStyleIdx="1" presStyleCnt="3">
        <dgm:presLayoutVars>
          <dgm:chMax val="1"/>
          <dgm:chPref val="1"/>
        </dgm:presLayoutVars>
      </dgm:prSet>
      <dgm:spPr/>
    </dgm:pt>
    <dgm:pt modelId="{B1B6E995-957A-489A-973F-7ACDEFE5EFBC}" type="pres">
      <dgm:prSet presAssocID="{76C9392F-E8EE-4640-9E8E-899410D787F9}" presName="sibTrans" presStyleCnt="0"/>
      <dgm:spPr/>
    </dgm:pt>
    <dgm:pt modelId="{D8B87CC8-9C65-4603-8091-08212EB1BC50}" type="pres">
      <dgm:prSet presAssocID="{8B908ADF-076D-451F-826B-ACF8CF044B42}" presName="compNode" presStyleCnt="0"/>
      <dgm:spPr/>
    </dgm:pt>
    <dgm:pt modelId="{F2016CA4-FA83-458D-9C63-AF8E5D556A91}" type="pres">
      <dgm:prSet presAssocID="{8B908ADF-076D-451F-826B-ACF8CF044B42}" presName="iconRect" presStyleLbl="node1" presStyleIdx="2" presStyleCnt="3"/>
      <dgm:spPr>
        <a:ln>
          <a:noFill/>
        </a:ln>
      </dgm:spPr>
    </dgm:pt>
    <dgm:pt modelId="{73A9F838-183E-481F-B122-B9F468CF5DA7}" type="pres">
      <dgm:prSet presAssocID="{8B908ADF-076D-451F-826B-ACF8CF044B42}" presName="spaceRect" presStyleCnt="0"/>
      <dgm:spPr/>
    </dgm:pt>
    <dgm:pt modelId="{7877B2FF-6983-4899-952C-B0AB2FDA39AA}" type="pres">
      <dgm:prSet presAssocID="{8B908ADF-076D-451F-826B-ACF8CF044B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2A76007-A729-D247-A1F3-2C0648AF9F8B}" type="presOf" srcId="{8B908ADF-076D-451F-826B-ACF8CF044B42}" destId="{7877B2FF-6983-4899-952C-B0AB2FDA39AA}" srcOrd="0" destOrd="0" presId="urn:microsoft.com/office/officeart/2018/2/layout/IconLabelList"/>
    <dgm:cxn modelId="{28C00E5A-8F4E-6543-9A1E-D4B8AB43D0A5}" type="presOf" srcId="{CCFCF705-8BD3-4FA0-80FB-4A418D356B04}" destId="{890AAA77-79B6-47E6-A5D1-E18EC49F98D8}" srcOrd="0" destOrd="0" presId="urn:microsoft.com/office/officeart/2018/2/layout/IconLabelList"/>
    <dgm:cxn modelId="{B69CA85C-8B34-45F4-8BF6-2ED3890653C8}" srcId="{CCFCF705-8BD3-4FA0-80FB-4A418D356B04}" destId="{7D608E96-3A6B-4E93-97AD-B9070189CA8A}" srcOrd="1" destOrd="0" parTransId="{4F2F132E-F32C-4338-AD96-043F9A673DE9}" sibTransId="{76C9392F-E8EE-4640-9E8E-899410D787F9}"/>
    <dgm:cxn modelId="{370DEA84-22BA-4D85-89B1-57C5AA448D6C}" srcId="{CCFCF705-8BD3-4FA0-80FB-4A418D356B04}" destId="{C57564DC-747F-4AF4-881A-ED872FB57E97}" srcOrd="0" destOrd="0" parTransId="{FDA4CCB2-318D-4A7F-AFFD-4B066C3EF000}" sibTransId="{AC5BCAB2-5430-4938-AE60-798369272542}"/>
    <dgm:cxn modelId="{84995C9D-4C95-0D42-99F1-270B003572DC}" type="presOf" srcId="{C57564DC-747F-4AF4-881A-ED872FB57E97}" destId="{982FF5AA-1B4F-45FB-804A-363D740BB3D7}" srcOrd="0" destOrd="0" presId="urn:microsoft.com/office/officeart/2018/2/layout/IconLabelList"/>
    <dgm:cxn modelId="{7BA787BA-A3CB-49EA-B63C-82669124CDF9}" srcId="{CCFCF705-8BD3-4FA0-80FB-4A418D356B04}" destId="{8B908ADF-076D-451F-826B-ACF8CF044B42}" srcOrd="2" destOrd="0" parTransId="{82532320-CD5F-49DA-AB60-6240CF5039F3}" sibTransId="{19D848FB-D6AF-4C7B-AEB8-5E743F0B83B9}"/>
    <dgm:cxn modelId="{60B34EEF-403E-384F-AE14-B329EF0ECE90}" type="presOf" srcId="{7D608E96-3A6B-4E93-97AD-B9070189CA8A}" destId="{D06D163A-E98E-4562-867B-F26FB41DA2A7}" srcOrd="0" destOrd="0" presId="urn:microsoft.com/office/officeart/2018/2/layout/IconLabelList"/>
    <dgm:cxn modelId="{E973B5E2-B946-3E4D-B3E1-ADFB4935BD0E}" type="presParOf" srcId="{890AAA77-79B6-47E6-A5D1-E18EC49F98D8}" destId="{D132109F-7D05-48D5-B040-4283EA8EA98C}" srcOrd="0" destOrd="0" presId="urn:microsoft.com/office/officeart/2018/2/layout/IconLabelList"/>
    <dgm:cxn modelId="{0C95CDC2-706B-0543-9705-8EEC49F8121E}" type="presParOf" srcId="{D132109F-7D05-48D5-B040-4283EA8EA98C}" destId="{380BBE6A-1EFD-4C6F-8FEF-2E27CCC9D14D}" srcOrd="0" destOrd="0" presId="urn:microsoft.com/office/officeart/2018/2/layout/IconLabelList"/>
    <dgm:cxn modelId="{4406881E-E67E-C546-944D-20DD703490A3}" type="presParOf" srcId="{D132109F-7D05-48D5-B040-4283EA8EA98C}" destId="{C3242D56-0A78-4653-A1FE-87774869CDBD}" srcOrd="1" destOrd="0" presId="urn:microsoft.com/office/officeart/2018/2/layout/IconLabelList"/>
    <dgm:cxn modelId="{54194E37-0E03-6A4B-8C66-6D22B4125412}" type="presParOf" srcId="{D132109F-7D05-48D5-B040-4283EA8EA98C}" destId="{982FF5AA-1B4F-45FB-804A-363D740BB3D7}" srcOrd="2" destOrd="0" presId="urn:microsoft.com/office/officeart/2018/2/layout/IconLabelList"/>
    <dgm:cxn modelId="{3A8C94AD-5531-0B4C-BF21-45644B45A8A1}" type="presParOf" srcId="{890AAA77-79B6-47E6-A5D1-E18EC49F98D8}" destId="{9D49C330-7C30-4ADE-8F68-6B8F7F989DC7}" srcOrd="1" destOrd="0" presId="urn:microsoft.com/office/officeart/2018/2/layout/IconLabelList"/>
    <dgm:cxn modelId="{031E5219-1FA2-B14E-BEDE-21C15332CCF1}" type="presParOf" srcId="{890AAA77-79B6-47E6-A5D1-E18EC49F98D8}" destId="{D1D0567C-FFCC-4D50-AE6B-3E1C5DC077B6}" srcOrd="2" destOrd="0" presId="urn:microsoft.com/office/officeart/2018/2/layout/IconLabelList"/>
    <dgm:cxn modelId="{1C884AB4-6BF3-E143-89F9-7B1FC2E5BDAA}" type="presParOf" srcId="{D1D0567C-FFCC-4D50-AE6B-3E1C5DC077B6}" destId="{D677B8E4-40EF-47AA-AEA1-BAD9957E2F81}" srcOrd="0" destOrd="0" presId="urn:microsoft.com/office/officeart/2018/2/layout/IconLabelList"/>
    <dgm:cxn modelId="{CCF2B23F-68C8-F142-B6AA-A8F9D47B0B46}" type="presParOf" srcId="{D1D0567C-FFCC-4D50-AE6B-3E1C5DC077B6}" destId="{B708ABA0-8D5A-4D60-999B-B005C23C9065}" srcOrd="1" destOrd="0" presId="urn:microsoft.com/office/officeart/2018/2/layout/IconLabelList"/>
    <dgm:cxn modelId="{E21A274B-60AB-924B-B003-23D7B432657A}" type="presParOf" srcId="{D1D0567C-FFCC-4D50-AE6B-3E1C5DC077B6}" destId="{D06D163A-E98E-4562-867B-F26FB41DA2A7}" srcOrd="2" destOrd="0" presId="urn:microsoft.com/office/officeart/2018/2/layout/IconLabelList"/>
    <dgm:cxn modelId="{D6BE855A-D0CA-EB4B-B68E-78197092A849}" type="presParOf" srcId="{890AAA77-79B6-47E6-A5D1-E18EC49F98D8}" destId="{B1B6E995-957A-489A-973F-7ACDEFE5EFBC}" srcOrd="3" destOrd="0" presId="urn:microsoft.com/office/officeart/2018/2/layout/IconLabelList"/>
    <dgm:cxn modelId="{FAF2E7A5-7B35-FE47-9297-07954A85A442}" type="presParOf" srcId="{890AAA77-79B6-47E6-A5D1-E18EC49F98D8}" destId="{D8B87CC8-9C65-4603-8091-08212EB1BC50}" srcOrd="4" destOrd="0" presId="urn:microsoft.com/office/officeart/2018/2/layout/IconLabelList"/>
    <dgm:cxn modelId="{A1DCC4F6-604F-DA48-AFCB-913E7128DBB1}" type="presParOf" srcId="{D8B87CC8-9C65-4603-8091-08212EB1BC50}" destId="{F2016CA4-FA83-458D-9C63-AF8E5D556A91}" srcOrd="0" destOrd="0" presId="urn:microsoft.com/office/officeart/2018/2/layout/IconLabelList"/>
    <dgm:cxn modelId="{B1AAC5CB-C814-5A4C-8AE2-535508D549B0}" type="presParOf" srcId="{D8B87CC8-9C65-4603-8091-08212EB1BC50}" destId="{73A9F838-183E-481F-B122-B9F468CF5DA7}" srcOrd="1" destOrd="0" presId="urn:microsoft.com/office/officeart/2018/2/layout/IconLabelList"/>
    <dgm:cxn modelId="{33C39C6E-C511-5941-B317-8116CB8AE57B}" type="presParOf" srcId="{D8B87CC8-9C65-4603-8091-08212EB1BC50}" destId="{7877B2FF-6983-4899-952C-B0AB2FDA39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BBE6A-1EFD-4C6F-8FEF-2E27CCC9D14D}">
      <dsp:nvSpPr>
        <dsp:cNvPr id="0" name=""/>
        <dsp:cNvSpPr/>
      </dsp:nvSpPr>
      <dsp:spPr>
        <a:xfrm>
          <a:off x="951141" y="530791"/>
          <a:ext cx="1452785" cy="14527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FF5AA-1B4F-45FB-804A-363D740BB3D7}">
      <dsp:nvSpPr>
        <dsp:cNvPr id="0" name=""/>
        <dsp:cNvSpPr/>
      </dsp:nvSpPr>
      <dsp:spPr>
        <a:xfrm>
          <a:off x="63327" y="2367053"/>
          <a:ext cx="32284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Multi-Layer Perceptron Encoder</a:t>
          </a:r>
          <a:endParaRPr lang="en-US" sz="2300" kern="1200"/>
        </a:p>
      </dsp:txBody>
      <dsp:txXfrm>
        <a:off x="63327" y="2367053"/>
        <a:ext cx="3228411" cy="720000"/>
      </dsp:txXfrm>
    </dsp:sp>
    <dsp:sp modelId="{D677B8E4-40EF-47AA-AEA1-BAD9957E2F81}">
      <dsp:nvSpPr>
        <dsp:cNvPr id="0" name=""/>
        <dsp:cNvSpPr/>
      </dsp:nvSpPr>
      <dsp:spPr>
        <a:xfrm>
          <a:off x="4744524" y="530791"/>
          <a:ext cx="1452785" cy="14527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D163A-E98E-4562-867B-F26FB41DA2A7}">
      <dsp:nvSpPr>
        <dsp:cNvPr id="0" name=""/>
        <dsp:cNvSpPr/>
      </dsp:nvSpPr>
      <dsp:spPr>
        <a:xfrm>
          <a:off x="3856711" y="2367053"/>
          <a:ext cx="32284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Convolutional Encoder</a:t>
          </a:r>
          <a:endParaRPr lang="en-US" sz="2300" kern="1200"/>
        </a:p>
      </dsp:txBody>
      <dsp:txXfrm>
        <a:off x="3856711" y="2367053"/>
        <a:ext cx="3228411" cy="720000"/>
      </dsp:txXfrm>
    </dsp:sp>
    <dsp:sp modelId="{F2016CA4-FA83-458D-9C63-AF8E5D556A91}">
      <dsp:nvSpPr>
        <dsp:cNvPr id="0" name=""/>
        <dsp:cNvSpPr/>
      </dsp:nvSpPr>
      <dsp:spPr>
        <a:xfrm>
          <a:off x="8537908" y="530791"/>
          <a:ext cx="1452785" cy="14527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7B2FF-6983-4899-952C-B0AB2FDA39AA}">
      <dsp:nvSpPr>
        <dsp:cNvPr id="0" name=""/>
        <dsp:cNvSpPr/>
      </dsp:nvSpPr>
      <dsp:spPr>
        <a:xfrm>
          <a:off x="7650095" y="2367053"/>
          <a:ext cx="32284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CycleGAN Generator</a:t>
          </a:r>
          <a:endParaRPr lang="en-US" sz="2300" kern="1200"/>
        </a:p>
      </dsp:txBody>
      <dsp:txXfrm>
        <a:off x="7650095" y="2367053"/>
        <a:ext cx="322841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890A-B788-9949-AF05-1733FB5B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27F68-B0D5-0F42-A428-0D34A69D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A3C39-0216-844D-B7BB-1EA7E5D3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C4FB-6CDB-7140-90CC-C8C8A06F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70A1A-0FC5-3049-AE84-1CD67CF8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DE0A-CF1C-3140-A50D-07EB45F9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9B345-A2E7-2C44-943C-7C7B48B5C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520E-20AB-AA46-A1CD-D6FBBD98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8458-9CBB-174C-9A03-1F5AA30C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84DE-3C0F-0B41-919E-E805FC83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5C14F-A625-7146-BFA4-9D0AEF1AE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8CF69-7902-F74C-A5EE-939A44EAA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75237-FF6D-D141-AE44-8207AE2A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C173-D987-214F-86E4-378AE128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57FB-0F0A-0A44-8B1F-4CDD270E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0F3D-3DA4-7F49-BABC-B5ECF48D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638E-13DE-B545-97D3-74A359F8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C5BA-C34A-6A48-BF78-67EC9AEB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20DC-F65C-8342-98BA-59A440BD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9635-BC7B-3A4A-9618-DD483DD0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45B1-7186-0149-8A3C-88921289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8F7-B1E9-4043-90AC-0AFE70C2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240C-AAF0-3B45-9018-40CD050E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A03D-A922-1F44-886E-846E9E05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6917-8077-E246-B90D-083998B7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930F-0984-3E4C-BB6C-82B4825F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1A33-0C03-9A4B-B5B5-52DE27164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FF2CB-D014-554C-AAFC-76AFF308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F7527-CFAD-1046-B0EB-F006AE43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1D3B-7FCB-1D44-9CA1-1BC648D3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17306-FC3F-E04A-AA6E-84B69331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41FB-747E-9345-B99A-369EDCFA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C061-BFA1-624D-97AF-9222E8A2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4ED20-84F8-1243-BD3D-B1D42D15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FADE8-DDC3-0D4C-A561-1889E7B6C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A7FCB-5CE0-5149-B29F-97434DBAA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03F83-ADDC-284D-B395-EE6A5351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E6CAC-68F1-3248-BEEF-D81B0EA6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C4AA8-E311-3149-ADD1-0F159826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8112-A012-B047-B0D0-D17BE32C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B26F3-D297-5B40-98D7-17F91DC3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9EF05-4860-3241-B8EB-09A037EF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A4428-9DCD-3542-B199-935A3612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FA573-7D6F-E94B-B84D-5C102399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119BB-8049-C541-8EFF-913C14D5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33067-5E5F-D74B-94E2-6B77C0C4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2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66AF-69F3-3249-8778-C31F5C19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FC32-F0FE-EF43-9855-F63F940F3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ECD33-57D3-F744-B025-7E8F0F0A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13BD4-DF34-904C-AD59-99F70075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C2C79-E2E5-6445-8D93-4D3562DB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359C-109C-BE49-8022-91BF93F8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97F4-AD53-AA4B-A62C-90952030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D0E71-B02F-514D-A40A-DF1C31EE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01B4C-9966-0A4C-B43B-8DF9D8A7F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5228-95CD-224D-99FD-737B0346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0FCA-6979-644D-9028-7CFCB189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435A-34E7-CD47-970A-FC2BF6C8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3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54EE0-34EC-AB44-B928-486DA361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3D637-D7A2-2648-BCCE-08C0E942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D956F-D22B-6442-92C6-5E204F38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913B-BF00-5745-A908-2F8C11458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27E5-03D3-AD47-BC65-39170DF8C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DB5C4-2C25-4440-9E90-5BF943D53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MoCoGAN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31838-5621-1344-B619-948EB0F36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it-IT" sz="1800">
                <a:solidFill>
                  <a:srgbClr val="000000"/>
                </a:solidFill>
              </a:rPr>
              <a:t>Pierfrancesco Ardino - Alessia Bertugli – Marco Gaido</a:t>
            </a:r>
          </a:p>
        </p:txBody>
      </p:sp>
    </p:spTree>
    <p:extLst>
      <p:ext uri="{BB962C8B-B14F-4D97-AF65-F5344CB8AC3E}">
        <p14:creationId xmlns:p14="http://schemas.microsoft.com/office/powerpoint/2010/main" val="30267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3FF0C-2406-284D-9C5A-38A6F475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CDB745-AFFE-4248-AC9C-DD3F80DB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580616"/>
            <a:ext cx="9833548" cy="1994860"/>
          </a:xfrm>
        </p:spPr>
        <p:txBody>
          <a:bodyPr>
            <a:normAutofit/>
          </a:bodyPr>
          <a:lstStyle/>
          <a:p>
            <a:r>
              <a:rPr lang="it-IT" sz="2000" dirty="0" err="1">
                <a:solidFill>
                  <a:srgbClr val="000000"/>
                </a:solidFill>
              </a:rPr>
              <a:t>We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make</a:t>
            </a:r>
            <a:r>
              <a:rPr lang="it-IT" sz="2000" dirty="0">
                <a:solidFill>
                  <a:srgbClr val="000000"/>
                </a:solidFill>
              </a:rPr>
              <a:t> on </a:t>
            </a:r>
            <a:r>
              <a:rPr lang="it-IT" sz="2000" b="1" dirty="0" err="1">
                <a:solidFill>
                  <a:srgbClr val="000000"/>
                </a:solidFill>
              </a:rPr>
              <a:t>motion</a:t>
            </a:r>
            <a:r>
              <a:rPr lang="it-IT" sz="2000" b="1" dirty="0">
                <a:solidFill>
                  <a:srgbClr val="000000"/>
                </a:solidFill>
              </a:rPr>
              <a:t>/</a:t>
            </a:r>
            <a:r>
              <a:rPr lang="it-IT" sz="2000" b="1" dirty="0" err="1">
                <a:solidFill>
                  <a:srgbClr val="000000"/>
                </a:solidFill>
              </a:rPr>
              <a:t>content</a:t>
            </a:r>
            <a:r>
              <a:rPr lang="it-IT" sz="2000" b="1" dirty="0">
                <a:solidFill>
                  <a:srgbClr val="000000"/>
                </a:solidFill>
              </a:rPr>
              <a:t> encoder</a:t>
            </a:r>
            <a:r>
              <a:rPr lang="it-IT" sz="2000" dirty="0">
                <a:solidFill>
                  <a:srgbClr val="000000"/>
                </a:solidFill>
              </a:rPr>
              <a:t> with </a:t>
            </a:r>
            <a:r>
              <a:rPr lang="it-IT" sz="2000" dirty="0" err="1">
                <a:solidFill>
                  <a:srgbClr val="000000"/>
                </a:solidFill>
              </a:rPr>
              <a:t>two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outputs</a:t>
            </a:r>
            <a:r>
              <a:rPr lang="it-IT" sz="2000" dirty="0">
                <a:solidFill>
                  <a:srgbClr val="000000"/>
                </a:solidFill>
              </a:rPr>
              <a:t> to </a:t>
            </a:r>
            <a:r>
              <a:rPr lang="it-IT" sz="2000" dirty="0" err="1">
                <a:solidFill>
                  <a:srgbClr val="000000"/>
                </a:solidFill>
              </a:rPr>
              <a:t>initialize</a:t>
            </a:r>
            <a:r>
              <a:rPr lang="it-IT" sz="2000" dirty="0">
                <a:solidFill>
                  <a:srgbClr val="000000"/>
                </a:solidFill>
              </a:rPr>
              <a:t> h</a:t>
            </a:r>
            <a:r>
              <a:rPr lang="it-IT" sz="2000" baseline="-25000" dirty="0">
                <a:solidFill>
                  <a:srgbClr val="000000"/>
                </a:solidFill>
              </a:rPr>
              <a:t>0 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z</a:t>
            </a:r>
            <a:r>
              <a:rPr lang="it-IT" sz="2000" baseline="-25000" dirty="0" err="1">
                <a:solidFill>
                  <a:srgbClr val="000000"/>
                </a:solidFill>
              </a:rPr>
              <a:t>c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</a:p>
          <a:p>
            <a:r>
              <a:rPr lang="it-IT" sz="2000" dirty="0">
                <a:solidFill>
                  <a:srgbClr val="000000"/>
                </a:solidFill>
              </a:rPr>
              <a:t>The encoder output a </a:t>
            </a:r>
            <a:r>
              <a:rPr lang="it-IT" sz="2000" dirty="0" err="1">
                <a:solidFill>
                  <a:srgbClr val="000000"/>
                </a:solidFill>
              </a:rPr>
              <a:t>vector</a:t>
            </a:r>
            <a:r>
              <a:rPr lang="it-IT" sz="2000" dirty="0">
                <a:solidFill>
                  <a:srgbClr val="000000"/>
                </a:solidFill>
              </a:rPr>
              <a:t> of </a:t>
            </a:r>
            <a:r>
              <a:rPr lang="it-IT" sz="2000" dirty="0" err="1">
                <a:solidFill>
                  <a:srgbClr val="000000"/>
                </a:solidFill>
              </a:rPr>
              <a:t>dimension</a:t>
            </a:r>
            <a:r>
              <a:rPr lang="it-IT" sz="2000" dirty="0">
                <a:solidFill>
                  <a:srgbClr val="000000"/>
                </a:solidFill>
              </a:rPr>
              <a:t> (batch </a:t>
            </a:r>
            <a:r>
              <a:rPr lang="it-IT" sz="2000" dirty="0" err="1">
                <a:solidFill>
                  <a:srgbClr val="000000"/>
                </a:solidFill>
              </a:rPr>
              <a:t>size</a:t>
            </a:r>
            <a:r>
              <a:rPr lang="it-IT" sz="2000" dirty="0">
                <a:solidFill>
                  <a:srgbClr val="000000"/>
                </a:solidFill>
              </a:rPr>
              <a:t>, 320)</a:t>
            </a:r>
          </a:p>
          <a:p>
            <a:r>
              <a:rPr lang="it-IT" sz="2000" dirty="0" err="1">
                <a:solidFill>
                  <a:srgbClr val="000000"/>
                </a:solidFill>
              </a:rPr>
              <a:t>We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b="1" dirty="0" err="1">
                <a:solidFill>
                  <a:srgbClr val="000000"/>
                </a:solidFill>
              </a:rPr>
              <a:t>repeat</a:t>
            </a:r>
            <a:r>
              <a:rPr lang="it-IT" sz="2000" dirty="0">
                <a:solidFill>
                  <a:srgbClr val="000000"/>
                </a:solidFill>
              </a:rPr>
              <a:t> the </a:t>
            </a:r>
            <a:r>
              <a:rPr lang="it-IT" sz="2000" dirty="0" err="1">
                <a:solidFill>
                  <a:srgbClr val="000000"/>
                </a:solidFill>
              </a:rPr>
              <a:t>vector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along</a:t>
            </a:r>
            <a:r>
              <a:rPr lang="it-IT" sz="2000" dirty="0">
                <a:solidFill>
                  <a:srgbClr val="000000"/>
                </a:solidFill>
              </a:rPr>
              <a:t> the batch </a:t>
            </a:r>
            <a:r>
              <a:rPr lang="it-IT" sz="2000" dirty="0" err="1">
                <a:solidFill>
                  <a:srgbClr val="000000"/>
                </a:solidFill>
              </a:rPr>
              <a:t>size</a:t>
            </a:r>
            <a:r>
              <a:rPr lang="it-IT" sz="2000" dirty="0">
                <a:solidFill>
                  <a:srgbClr val="000000"/>
                </a:solidFill>
              </a:rPr>
              <a:t> to </a:t>
            </a:r>
            <a:r>
              <a:rPr lang="it-IT" sz="2000" dirty="0" err="1">
                <a:solidFill>
                  <a:srgbClr val="000000"/>
                </a:solidFill>
              </a:rPr>
              <a:t>have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final</a:t>
            </a:r>
            <a:r>
              <a:rPr lang="it-IT" sz="2000" dirty="0">
                <a:solidFill>
                  <a:srgbClr val="000000"/>
                </a:solidFill>
              </a:rPr>
              <a:t> h</a:t>
            </a:r>
            <a:r>
              <a:rPr lang="it-IT" sz="2000" baseline="-25000" dirty="0">
                <a:solidFill>
                  <a:srgbClr val="000000"/>
                </a:solidFill>
              </a:rPr>
              <a:t>0 </a:t>
            </a:r>
            <a:r>
              <a:rPr lang="it-IT" sz="2000" dirty="0">
                <a:solidFill>
                  <a:srgbClr val="000000"/>
                </a:solidFill>
              </a:rPr>
              <a:t>and </a:t>
            </a:r>
            <a:r>
              <a:rPr lang="it-IT" sz="2000" dirty="0" err="1">
                <a:solidFill>
                  <a:srgbClr val="000000"/>
                </a:solidFill>
              </a:rPr>
              <a:t>z</a:t>
            </a:r>
            <a:r>
              <a:rPr lang="it-IT" sz="2000" baseline="-25000" dirty="0" err="1">
                <a:solidFill>
                  <a:srgbClr val="000000"/>
                </a:solidFill>
              </a:rPr>
              <a:t>c</a:t>
            </a:r>
            <a:r>
              <a:rPr lang="it-IT" sz="2000" baseline="-25000" dirty="0">
                <a:solidFill>
                  <a:srgbClr val="000000"/>
                </a:solidFill>
              </a:rPr>
              <a:t> </a:t>
            </a:r>
            <a:r>
              <a:rPr lang="it-IT" sz="2000" dirty="0">
                <a:solidFill>
                  <a:srgbClr val="000000"/>
                </a:solidFill>
              </a:rPr>
              <a:t>of </a:t>
            </a:r>
            <a:r>
              <a:rPr lang="it-IT" sz="2000" dirty="0" err="1">
                <a:solidFill>
                  <a:srgbClr val="000000"/>
                </a:solidFill>
              </a:rPr>
              <a:t>shape</a:t>
            </a:r>
            <a:r>
              <a:rPr lang="it-IT" sz="2000" dirty="0">
                <a:solidFill>
                  <a:srgbClr val="000000"/>
                </a:solidFill>
              </a:rPr>
              <a:t> (320, 320)</a:t>
            </a:r>
          </a:p>
          <a:p>
            <a:r>
              <a:rPr lang="it-IT" sz="2000" dirty="0" err="1">
                <a:solidFill>
                  <a:srgbClr val="000000"/>
                </a:solidFill>
              </a:rPr>
              <a:t>We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add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b="1" dirty="0" err="1">
                <a:solidFill>
                  <a:srgbClr val="000000"/>
                </a:solidFill>
              </a:rPr>
              <a:t>Mean</a:t>
            </a:r>
            <a:r>
              <a:rPr lang="it-IT" sz="2000" b="1" dirty="0">
                <a:solidFill>
                  <a:srgbClr val="000000"/>
                </a:solidFill>
              </a:rPr>
              <a:t> </a:t>
            </a:r>
            <a:r>
              <a:rPr lang="it-IT" sz="2000" b="1" dirty="0" err="1">
                <a:solidFill>
                  <a:srgbClr val="000000"/>
                </a:solidFill>
              </a:rPr>
              <a:t>Square</a:t>
            </a:r>
            <a:r>
              <a:rPr lang="it-IT" sz="2000" b="1" dirty="0">
                <a:solidFill>
                  <a:srgbClr val="000000"/>
                </a:solidFill>
              </a:rPr>
              <a:t> </a:t>
            </a:r>
            <a:r>
              <a:rPr lang="it-IT" sz="2000" b="1" dirty="0" err="1">
                <a:solidFill>
                  <a:srgbClr val="000000"/>
                </a:solidFill>
              </a:rPr>
              <a:t>Error</a:t>
            </a:r>
            <a:r>
              <a:rPr lang="it-IT" sz="2000" b="1" dirty="0">
                <a:solidFill>
                  <a:srgbClr val="000000"/>
                </a:solidFill>
              </a:rPr>
              <a:t> (MSE) </a:t>
            </a:r>
            <a:r>
              <a:rPr lang="it-IT" sz="2000" dirty="0" err="1">
                <a:solidFill>
                  <a:srgbClr val="000000"/>
                </a:solidFill>
              </a:rPr>
              <a:t>loss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endParaRPr lang="it-IT" sz="2000" dirty="0">
              <a:solidFill>
                <a:srgbClr val="000000"/>
              </a:solidFill>
            </a:endParaRPr>
          </a:p>
          <a:p>
            <a:r>
              <a:rPr lang="it-IT" sz="2000" dirty="0" err="1">
                <a:solidFill>
                  <a:srgbClr val="000000"/>
                </a:solidFill>
              </a:rPr>
              <a:t>We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modify</a:t>
            </a:r>
            <a:r>
              <a:rPr lang="it-IT" sz="2000" dirty="0">
                <a:solidFill>
                  <a:srgbClr val="000000"/>
                </a:solidFill>
              </a:rPr>
              <a:t> the generator to </a:t>
            </a:r>
            <a:r>
              <a:rPr lang="it-IT" sz="2000" dirty="0" err="1">
                <a:solidFill>
                  <a:srgbClr val="000000"/>
                </a:solidFill>
              </a:rPr>
              <a:t>get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better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resolution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implementing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b="1" dirty="0" err="1">
                <a:solidFill>
                  <a:srgbClr val="000000"/>
                </a:solidFill>
              </a:rPr>
              <a:t>CycleGAN</a:t>
            </a:r>
            <a:r>
              <a:rPr lang="it-IT" sz="2000" dirty="0">
                <a:solidFill>
                  <a:srgbClr val="000000"/>
                </a:solidFill>
              </a:rPr>
              <a:t> Generator</a:t>
            </a:r>
          </a:p>
          <a:p>
            <a:endParaRPr lang="it-IT" sz="2000" dirty="0">
              <a:solidFill>
                <a:srgbClr val="000000"/>
              </a:solidFill>
            </a:endParaRPr>
          </a:p>
          <a:p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9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3FF0C-2406-284D-9C5A-38A6F475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Architectures</a:t>
            </a:r>
            <a:endParaRPr lang="it-IT" sz="40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35D4DA-2B47-A644-90F5-4CEB470CB5BE}"/>
              </a:ext>
            </a:extLst>
          </p:cNvPr>
          <p:cNvGrpSpPr/>
          <p:nvPr/>
        </p:nvGrpSpPr>
        <p:grpSpPr>
          <a:xfrm>
            <a:off x="624930" y="2896835"/>
            <a:ext cx="10941835" cy="3617845"/>
            <a:chOff x="742165" y="2385390"/>
            <a:chExt cx="10941835" cy="3617845"/>
          </a:xfrm>
        </p:grpSpPr>
        <p:graphicFrame>
          <p:nvGraphicFramePr>
            <p:cNvPr id="12" name="Content Placeholder 2">
              <a:extLst>
                <a:ext uri="{FF2B5EF4-FFF2-40B4-BE49-F238E27FC236}">
                  <a16:creationId xmlns:a16="http://schemas.microsoft.com/office/drawing/2014/main" id="{AF28BAB3-BD78-7548-BBC4-4E7588D86B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3740426"/>
                </p:ext>
              </p:extLst>
            </p:nvPr>
          </p:nvGraphicFramePr>
          <p:xfrm>
            <a:off x="742165" y="2385390"/>
            <a:ext cx="10941835" cy="36178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6FA491-0EAD-7E46-AEFF-E9978AFE4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88724" y="2845896"/>
              <a:ext cx="3644717" cy="1564477"/>
            </a:xfrm>
            <a:prstGeom prst="rect">
              <a:avLst/>
            </a:prstGeom>
          </p:spPr>
        </p:pic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9EB602F4-61EC-784D-AD21-D63865FF6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57997" y="2763433"/>
              <a:ext cx="2673604" cy="1646940"/>
            </a:xfrm>
            <a:prstGeom prst="rect">
              <a:avLst/>
            </a:prstGeom>
          </p:spPr>
        </p:pic>
        <p:pic>
          <p:nvPicPr>
            <p:cNvPr id="15" name="Picture 14" descr="A close up of a map&#10;&#10;Description automatically generated">
              <a:extLst>
                <a:ext uri="{FF2B5EF4-FFF2-40B4-BE49-F238E27FC236}">
                  <a16:creationId xmlns:a16="http://schemas.microsoft.com/office/drawing/2014/main" id="{9594D133-B517-AF45-8759-27FB556BC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60399" y="2845896"/>
              <a:ext cx="3189436" cy="1637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14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3FF0C-2406-284D-9C5A-38A6F475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MLP Encoder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CDB745-AFFE-4248-AC9C-DD3F80DB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it-IT" sz="2000" dirty="0">
                <a:solidFill>
                  <a:srgbClr val="000000"/>
                </a:solidFill>
              </a:rPr>
              <a:t>fc0 = {Linear} Linear(</a:t>
            </a:r>
            <a:r>
              <a:rPr lang="it-IT" sz="2000" dirty="0" err="1">
                <a:solidFill>
                  <a:srgbClr val="000000"/>
                </a:solidFill>
              </a:rPr>
              <a:t>in_features</a:t>
            </a:r>
            <a:r>
              <a:rPr lang="it-IT" sz="2000" dirty="0">
                <a:solidFill>
                  <a:srgbClr val="000000"/>
                </a:solidFill>
              </a:rPr>
              <a:t>=12288, </a:t>
            </a:r>
            <a:r>
              <a:rPr lang="it-IT" sz="2000" dirty="0" err="1">
                <a:solidFill>
                  <a:srgbClr val="000000"/>
                </a:solidFill>
              </a:rPr>
              <a:t>out_features</a:t>
            </a:r>
            <a:r>
              <a:rPr lang="it-IT" sz="2000" dirty="0">
                <a:solidFill>
                  <a:srgbClr val="000000"/>
                </a:solidFill>
              </a:rPr>
              <a:t>=4096, </a:t>
            </a:r>
            <a:r>
              <a:rPr lang="it-IT" sz="2000" dirty="0" err="1">
                <a:solidFill>
                  <a:srgbClr val="000000"/>
                </a:solidFill>
              </a:rPr>
              <a:t>bias</a:t>
            </a:r>
            <a:r>
              <a:rPr lang="it-IT" sz="2000" dirty="0">
                <a:solidFill>
                  <a:srgbClr val="000000"/>
                </a:solidFill>
              </a:rPr>
              <a:t>=True)</a:t>
            </a:r>
          </a:p>
          <a:p>
            <a:r>
              <a:rPr lang="it-IT" sz="2000" dirty="0">
                <a:solidFill>
                  <a:srgbClr val="000000"/>
                </a:solidFill>
              </a:rPr>
              <a:t>fc1 = {Linear} Linear(</a:t>
            </a:r>
            <a:r>
              <a:rPr lang="it-IT" sz="2000" dirty="0" err="1">
                <a:solidFill>
                  <a:srgbClr val="000000"/>
                </a:solidFill>
              </a:rPr>
              <a:t>in_features</a:t>
            </a:r>
            <a:r>
              <a:rPr lang="it-IT" sz="2000" dirty="0">
                <a:solidFill>
                  <a:srgbClr val="000000"/>
                </a:solidFill>
              </a:rPr>
              <a:t>=4096, </a:t>
            </a:r>
            <a:r>
              <a:rPr lang="it-IT" sz="2000" dirty="0" err="1">
                <a:solidFill>
                  <a:srgbClr val="000000"/>
                </a:solidFill>
              </a:rPr>
              <a:t>out_features</a:t>
            </a:r>
            <a:r>
              <a:rPr lang="it-IT" sz="2000" dirty="0">
                <a:solidFill>
                  <a:srgbClr val="000000"/>
                </a:solidFill>
              </a:rPr>
              <a:t>=2048, </a:t>
            </a:r>
            <a:r>
              <a:rPr lang="it-IT" sz="2000" dirty="0" err="1">
                <a:solidFill>
                  <a:srgbClr val="000000"/>
                </a:solidFill>
              </a:rPr>
              <a:t>bias</a:t>
            </a:r>
            <a:r>
              <a:rPr lang="it-IT" sz="2000" dirty="0">
                <a:solidFill>
                  <a:srgbClr val="000000"/>
                </a:solidFill>
              </a:rPr>
              <a:t>=True)</a:t>
            </a:r>
          </a:p>
          <a:p>
            <a:r>
              <a:rPr lang="it-IT" sz="2000" dirty="0">
                <a:solidFill>
                  <a:srgbClr val="000000"/>
                </a:solidFill>
              </a:rPr>
              <a:t>fc2 = {Linear} Linear(</a:t>
            </a:r>
            <a:r>
              <a:rPr lang="it-IT" sz="2000" dirty="0" err="1">
                <a:solidFill>
                  <a:srgbClr val="000000"/>
                </a:solidFill>
              </a:rPr>
              <a:t>in_features</a:t>
            </a:r>
            <a:r>
              <a:rPr lang="it-IT" sz="2000" dirty="0">
                <a:solidFill>
                  <a:srgbClr val="000000"/>
                </a:solidFill>
              </a:rPr>
              <a:t>=2048, </a:t>
            </a:r>
            <a:r>
              <a:rPr lang="it-IT" sz="2000" dirty="0" err="1">
                <a:solidFill>
                  <a:srgbClr val="000000"/>
                </a:solidFill>
              </a:rPr>
              <a:t>out_features</a:t>
            </a:r>
            <a:r>
              <a:rPr lang="it-IT" sz="2000" dirty="0">
                <a:solidFill>
                  <a:srgbClr val="000000"/>
                </a:solidFill>
              </a:rPr>
              <a:t>=1024, </a:t>
            </a:r>
            <a:r>
              <a:rPr lang="it-IT" sz="2000" dirty="0" err="1">
                <a:solidFill>
                  <a:srgbClr val="000000"/>
                </a:solidFill>
              </a:rPr>
              <a:t>bias</a:t>
            </a:r>
            <a:r>
              <a:rPr lang="it-IT" sz="2000" dirty="0">
                <a:solidFill>
                  <a:srgbClr val="000000"/>
                </a:solidFill>
              </a:rPr>
              <a:t>=True)</a:t>
            </a:r>
          </a:p>
          <a:p>
            <a:r>
              <a:rPr lang="it-IT" sz="2000" dirty="0">
                <a:solidFill>
                  <a:srgbClr val="000000"/>
                </a:solidFill>
              </a:rPr>
              <a:t>fc3 = {Linear} Linear(</a:t>
            </a:r>
            <a:r>
              <a:rPr lang="it-IT" sz="2000" dirty="0" err="1">
                <a:solidFill>
                  <a:srgbClr val="000000"/>
                </a:solidFill>
              </a:rPr>
              <a:t>in_features</a:t>
            </a:r>
            <a:r>
              <a:rPr lang="it-IT" sz="2000" dirty="0">
                <a:solidFill>
                  <a:srgbClr val="000000"/>
                </a:solidFill>
              </a:rPr>
              <a:t>=1024, </a:t>
            </a:r>
            <a:r>
              <a:rPr lang="it-IT" sz="2000" dirty="0" err="1">
                <a:solidFill>
                  <a:srgbClr val="000000"/>
                </a:solidFill>
              </a:rPr>
              <a:t>out_features</a:t>
            </a:r>
            <a:r>
              <a:rPr lang="it-IT" sz="2000" dirty="0">
                <a:solidFill>
                  <a:srgbClr val="000000"/>
                </a:solidFill>
              </a:rPr>
              <a:t>=512, </a:t>
            </a:r>
            <a:r>
              <a:rPr lang="it-IT" sz="2000" dirty="0" err="1">
                <a:solidFill>
                  <a:srgbClr val="000000"/>
                </a:solidFill>
              </a:rPr>
              <a:t>bias</a:t>
            </a:r>
            <a:r>
              <a:rPr lang="it-IT" sz="2000" dirty="0">
                <a:solidFill>
                  <a:srgbClr val="000000"/>
                </a:solidFill>
              </a:rPr>
              <a:t>=True)</a:t>
            </a:r>
          </a:p>
          <a:p>
            <a:r>
              <a:rPr lang="it-IT" sz="2000" dirty="0">
                <a:solidFill>
                  <a:srgbClr val="000000"/>
                </a:solidFill>
              </a:rPr>
              <a:t>fc4 = {Linear} Linear(</a:t>
            </a:r>
            <a:r>
              <a:rPr lang="it-IT" sz="2000" dirty="0" err="1">
                <a:solidFill>
                  <a:srgbClr val="000000"/>
                </a:solidFill>
              </a:rPr>
              <a:t>in_features</a:t>
            </a:r>
            <a:r>
              <a:rPr lang="it-IT" sz="2000" dirty="0">
                <a:solidFill>
                  <a:srgbClr val="000000"/>
                </a:solidFill>
              </a:rPr>
              <a:t>=512, </a:t>
            </a:r>
            <a:r>
              <a:rPr lang="it-IT" sz="2000" dirty="0" err="1">
                <a:solidFill>
                  <a:srgbClr val="000000"/>
                </a:solidFill>
              </a:rPr>
              <a:t>out_features</a:t>
            </a:r>
            <a:r>
              <a:rPr lang="it-IT" sz="2000" dirty="0">
                <a:solidFill>
                  <a:srgbClr val="000000"/>
                </a:solidFill>
              </a:rPr>
              <a:t>=256, </a:t>
            </a:r>
            <a:r>
              <a:rPr lang="it-IT" sz="2000" dirty="0" err="1">
                <a:solidFill>
                  <a:srgbClr val="000000"/>
                </a:solidFill>
              </a:rPr>
              <a:t>bias</a:t>
            </a:r>
            <a:r>
              <a:rPr lang="it-IT" sz="2000" dirty="0">
                <a:solidFill>
                  <a:srgbClr val="000000"/>
                </a:solidFill>
              </a:rPr>
              <a:t>=True)</a:t>
            </a:r>
          </a:p>
          <a:p>
            <a:r>
              <a:rPr lang="it-IT" sz="2000" dirty="0">
                <a:solidFill>
                  <a:srgbClr val="000000"/>
                </a:solidFill>
              </a:rPr>
              <a:t>fc5 = {Linear} Linear(</a:t>
            </a:r>
            <a:r>
              <a:rPr lang="it-IT" sz="2000" dirty="0" err="1">
                <a:solidFill>
                  <a:srgbClr val="000000"/>
                </a:solidFill>
              </a:rPr>
              <a:t>in_features</a:t>
            </a:r>
            <a:r>
              <a:rPr lang="it-IT" sz="2000" dirty="0">
                <a:solidFill>
                  <a:srgbClr val="000000"/>
                </a:solidFill>
              </a:rPr>
              <a:t>=256, </a:t>
            </a:r>
            <a:r>
              <a:rPr lang="it-IT" sz="2000" dirty="0" err="1">
                <a:solidFill>
                  <a:srgbClr val="000000"/>
                </a:solidFill>
              </a:rPr>
              <a:t>out_features</a:t>
            </a:r>
            <a:r>
              <a:rPr lang="it-IT" sz="2000" dirty="0">
                <a:solidFill>
                  <a:srgbClr val="000000"/>
                </a:solidFill>
              </a:rPr>
              <a:t>=320, </a:t>
            </a:r>
            <a:r>
              <a:rPr lang="it-IT" sz="2000" dirty="0" err="1">
                <a:solidFill>
                  <a:srgbClr val="000000"/>
                </a:solidFill>
              </a:rPr>
              <a:t>bias</a:t>
            </a:r>
            <a:r>
              <a:rPr lang="it-IT" sz="2000" dirty="0">
                <a:solidFill>
                  <a:srgbClr val="000000"/>
                </a:solidFill>
              </a:rPr>
              <a:t>=True)</a:t>
            </a:r>
          </a:p>
          <a:p>
            <a:r>
              <a:rPr lang="it-IT" sz="2000" dirty="0">
                <a:solidFill>
                  <a:srgbClr val="000000"/>
                </a:solidFill>
              </a:rPr>
              <a:t>fc6 = {Linear} Linear(</a:t>
            </a:r>
            <a:r>
              <a:rPr lang="it-IT" sz="2000" dirty="0" err="1">
                <a:solidFill>
                  <a:srgbClr val="000000"/>
                </a:solidFill>
              </a:rPr>
              <a:t>in_features</a:t>
            </a:r>
            <a:r>
              <a:rPr lang="it-IT" sz="2000" dirty="0">
                <a:solidFill>
                  <a:srgbClr val="000000"/>
                </a:solidFill>
              </a:rPr>
              <a:t>=256, </a:t>
            </a:r>
            <a:r>
              <a:rPr lang="it-IT" sz="2000" dirty="0" err="1">
                <a:solidFill>
                  <a:srgbClr val="000000"/>
                </a:solidFill>
              </a:rPr>
              <a:t>out_features</a:t>
            </a:r>
            <a:r>
              <a:rPr lang="it-IT" sz="2000" dirty="0">
                <a:solidFill>
                  <a:srgbClr val="000000"/>
                </a:solidFill>
              </a:rPr>
              <a:t>=320, </a:t>
            </a:r>
            <a:r>
              <a:rPr lang="it-IT" sz="2000" dirty="0" err="1">
                <a:solidFill>
                  <a:srgbClr val="000000"/>
                </a:solidFill>
              </a:rPr>
              <a:t>bias</a:t>
            </a:r>
            <a:r>
              <a:rPr lang="it-IT" sz="2000" dirty="0">
                <a:solidFill>
                  <a:srgbClr val="000000"/>
                </a:solidFill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79124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3FF0C-2406-284D-9C5A-38A6F475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Convolutional</a:t>
            </a:r>
            <a:r>
              <a:rPr lang="it-IT" sz="4000" dirty="0">
                <a:solidFill>
                  <a:srgbClr val="FFFFFF"/>
                </a:solidFill>
              </a:rPr>
              <a:t> Encoder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CDB745-AFFE-4248-AC9C-DD3F80DB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624" y="2978923"/>
            <a:ext cx="10472447" cy="3154993"/>
          </a:xfrm>
        </p:spPr>
        <p:txBody>
          <a:bodyPr>
            <a:noAutofit/>
          </a:bodyPr>
          <a:lstStyle/>
          <a:p>
            <a:r>
              <a:rPr lang="it-IT" sz="2000" dirty="0" err="1">
                <a:solidFill>
                  <a:srgbClr val="000000"/>
                </a:solidFill>
              </a:rPr>
              <a:t>Sequential</a:t>
            </a:r>
            <a:r>
              <a:rPr lang="it-IT" sz="2000" dirty="0">
                <a:solidFill>
                  <a:srgbClr val="000000"/>
                </a:solidFill>
              </a:rPr>
              <a:t>(</a:t>
            </a:r>
            <a:r>
              <a:rPr lang="it-IT" sz="1200" dirty="0">
                <a:solidFill>
                  <a:srgbClr val="000000"/>
                </a:solidFill>
              </a:rPr>
              <a:t>(</a:t>
            </a:r>
            <a:r>
              <a:rPr lang="it-IT" sz="2000" dirty="0">
                <a:solidFill>
                  <a:srgbClr val="000000"/>
                </a:solidFill>
              </a:rPr>
              <a:t>0): Conv2d(3, 32, </a:t>
            </a:r>
            <a:r>
              <a:rPr lang="it-IT" sz="2000" dirty="0" err="1">
                <a:solidFill>
                  <a:srgbClr val="000000"/>
                </a:solidFill>
              </a:rPr>
              <a:t>kernel_size</a:t>
            </a:r>
            <a:r>
              <a:rPr lang="it-IT" sz="2000" dirty="0">
                <a:solidFill>
                  <a:srgbClr val="000000"/>
                </a:solidFill>
              </a:rPr>
              <a:t>=(4, 4), stride=(2, 2), </a:t>
            </a:r>
            <a:r>
              <a:rPr lang="it-IT" sz="2000" dirty="0" err="1">
                <a:solidFill>
                  <a:srgbClr val="000000"/>
                </a:solidFill>
              </a:rPr>
              <a:t>padding</a:t>
            </a:r>
            <a:r>
              <a:rPr lang="it-IT" sz="2000" dirty="0">
                <a:solidFill>
                  <a:srgbClr val="000000"/>
                </a:solidFill>
              </a:rPr>
              <a:t>=(1, 1)), (1): </a:t>
            </a:r>
            <a:r>
              <a:rPr lang="it-IT" sz="2000" dirty="0" err="1">
                <a:solidFill>
                  <a:srgbClr val="000000"/>
                </a:solidFill>
              </a:rPr>
              <a:t>ReLU</a:t>
            </a:r>
            <a:r>
              <a:rPr lang="it-IT" sz="2000" dirty="0">
                <a:solidFill>
                  <a:srgbClr val="000000"/>
                </a:solidFill>
              </a:rPr>
              <a:t>(</a:t>
            </a:r>
            <a:r>
              <a:rPr lang="it-IT" sz="2000" dirty="0" err="1">
                <a:solidFill>
                  <a:srgbClr val="000000"/>
                </a:solidFill>
              </a:rPr>
              <a:t>inplace</a:t>
            </a:r>
            <a:r>
              <a:rPr lang="it-IT" sz="2000" dirty="0">
                <a:solidFill>
                  <a:srgbClr val="000000"/>
                </a:solidFill>
              </a:rPr>
              <a:t>=True),  (2): Conv2d(32, 32, </a:t>
            </a:r>
            <a:r>
              <a:rPr lang="it-IT" sz="2000" dirty="0" err="1">
                <a:solidFill>
                  <a:srgbClr val="000000"/>
                </a:solidFill>
              </a:rPr>
              <a:t>kernel_size</a:t>
            </a:r>
            <a:r>
              <a:rPr lang="it-IT" sz="2000" dirty="0">
                <a:solidFill>
                  <a:srgbClr val="000000"/>
                </a:solidFill>
              </a:rPr>
              <a:t>=(4, 4), stride=(2, 2), </a:t>
            </a:r>
            <a:r>
              <a:rPr lang="it-IT" sz="2000" dirty="0" err="1">
                <a:solidFill>
                  <a:srgbClr val="000000"/>
                </a:solidFill>
              </a:rPr>
              <a:t>padding</a:t>
            </a:r>
            <a:r>
              <a:rPr lang="it-IT" sz="2000" dirty="0">
                <a:solidFill>
                  <a:srgbClr val="000000"/>
                </a:solidFill>
              </a:rPr>
              <a:t>=(1, 1)),  (3): </a:t>
            </a:r>
            <a:r>
              <a:rPr lang="it-IT" sz="2000" dirty="0" err="1">
                <a:solidFill>
                  <a:srgbClr val="000000"/>
                </a:solidFill>
              </a:rPr>
              <a:t>ReLU</a:t>
            </a:r>
            <a:r>
              <a:rPr lang="it-IT" sz="2000" dirty="0">
                <a:solidFill>
                  <a:srgbClr val="000000"/>
                </a:solidFill>
              </a:rPr>
              <a:t>(</a:t>
            </a:r>
            <a:r>
              <a:rPr lang="it-IT" sz="2000" dirty="0" err="1">
                <a:solidFill>
                  <a:srgbClr val="000000"/>
                </a:solidFill>
              </a:rPr>
              <a:t>inplace</a:t>
            </a:r>
            <a:r>
              <a:rPr lang="it-IT" sz="2000" dirty="0">
                <a:solidFill>
                  <a:srgbClr val="000000"/>
                </a:solidFill>
              </a:rPr>
              <a:t>=True),  (4): Conv2d(32, 64, </a:t>
            </a:r>
            <a:r>
              <a:rPr lang="it-IT" sz="2000" dirty="0" err="1">
                <a:solidFill>
                  <a:srgbClr val="000000"/>
                </a:solidFill>
              </a:rPr>
              <a:t>kernel_size</a:t>
            </a:r>
            <a:r>
              <a:rPr lang="it-IT" sz="2000" dirty="0">
                <a:solidFill>
                  <a:srgbClr val="000000"/>
                </a:solidFill>
              </a:rPr>
              <a:t>=(4, 4), stride=(2, 2), </a:t>
            </a:r>
            <a:r>
              <a:rPr lang="it-IT" sz="2000" dirty="0" err="1">
                <a:solidFill>
                  <a:srgbClr val="000000"/>
                </a:solidFill>
              </a:rPr>
              <a:t>padding</a:t>
            </a:r>
            <a:r>
              <a:rPr lang="it-IT" sz="2000" dirty="0">
                <a:solidFill>
                  <a:srgbClr val="000000"/>
                </a:solidFill>
              </a:rPr>
              <a:t>=(1, 1)), (5): </a:t>
            </a:r>
            <a:r>
              <a:rPr lang="it-IT" sz="2000" dirty="0" err="1">
                <a:solidFill>
                  <a:srgbClr val="000000"/>
                </a:solidFill>
              </a:rPr>
              <a:t>ReLU</a:t>
            </a:r>
            <a:r>
              <a:rPr lang="it-IT" sz="2000" dirty="0">
                <a:solidFill>
                  <a:srgbClr val="000000"/>
                </a:solidFill>
              </a:rPr>
              <a:t>(</a:t>
            </a:r>
            <a:r>
              <a:rPr lang="it-IT" sz="2000" dirty="0" err="1">
                <a:solidFill>
                  <a:srgbClr val="000000"/>
                </a:solidFill>
              </a:rPr>
              <a:t>inplace</a:t>
            </a:r>
            <a:r>
              <a:rPr lang="it-IT" sz="2000" dirty="0">
                <a:solidFill>
                  <a:srgbClr val="000000"/>
                </a:solidFill>
              </a:rPr>
              <a:t>=True), (6): Conv2d(64, 64, </a:t>
            </a:r>
            <a:r>
              <a:rPr lang="it-IT" sz="2000" dirty="0" err="1">
                <a:solidFill>
                  <a:srgbClr val="000000"/>
                </a:solidFill>
              </a:rPr>
              <a:t>kernel_size</a:t>
            </a:r>
            <a:r>
              <a:rPr lang="it-IT" sz="2000" dirty="0">
                <a:solidFill>
                  <a:srgbClr val="000000"/>
                </a:solidFill>
              </a:rPr>
              <a:t>=(4, 4), stride=(2, 2), </a:t>
            </a:r>
            <a:r>
              <a:rPr lang="it-IT" sz="2000" dirty="0" err="1">
                <a:solidFill>
                  <a:srgbClr val="000000"/>
                </a:solidFill>
              </a:rPr>
              <a:t>padding</a:t>
            </a:r>
            <a:r>
              <a:rPr lang="it-IT" sz="2000" dirty="0">
                <a:solidFill>
                  <a:srgbClr val="000000"/>
                </a:solidFill>
              </a:rPr>
              <a:t>=(1, 1)),  (7): </a:t>
            </a:r>
            <a:r>
              <a:rPr lang="it-IT" sz="2000" dirty="0" err="1">
                <a:solidFill>
                  <a:srgbClr val="000000"/>
                </a:solidFill>
              </a:rPr>
              <a:t>ReLU</a:t>
            </a:r>
            <a:r>
              <a:rPr lang="it-IT" sz="2000" dirty="0">
                <a:solidFill>
                  <a:srgbClr val="000000"/>
                </a:solidFill>
              </a:rPr>
              <a:t>(</a:t>
            </a:r>
            <a:r>
              <a:rPr lang="it-IT" sz="2000" dirty="0" err="1">
                <a:solidFill>
                  <a:srgbClr val="000000"/>
                </a:solidFill>
              </a:rPr>
              <a:t>inplace</a:t>
            </a:r>
            <a:r>
              <a:rPr lang="it-IT" sz="2000" dirty="0">
                <a:solidFill>
                  <a:srgbClr val="000000"/>
                </a:solidFill>
              </a:rPr>
              <a:t>=True), (8): Conv2d(64, 256, </a:t>
            </a:r>
            <a:r>
              <a:rPr lang="it-IT" sz="2000" dirty="0" err="1">
                <a:solidFill>
                  <a:srgbClr val="000000"/>
                </a:solidFill>
              </a:rPr>
              <a:t>kernel_size</a:t>
            </a:r>
            <a:r>
              <a:rPr lang="it-IT" sz="2000" dirty="0">
                <a:solidFill>
                  <a:srgbClr val="000000"/>
                </a:solidFill>
              </a:rPr>
              <a:t>=(4, 4), stride=(1, 1)), (9): </a:t>
            </a:r>
            <a:r>
              <a:rPr lang="it-IT" sz="2000" dirty="0" err="1">
                <a:solidFill>
                  <a:srgbClr val="000000"/>
                </a:solidFill>
              </a:rPr>
              <a:t>ReLU</a:t>
            </a:r>
            <a:r>
              <a:rPr lang="it-IT" sz="2000" dirty="0">
                <a:solidFill>
                  <a:srgbClr val="000000"/>
                </a:solidFill>
              </a:rPr>
              <a:t>(</a:t>
            </a:r>
            <a:r>
              <a:rPr lang="it-IT" sz="2000" dirty="0" err="1">
                <a:solidFill>
                  <a:srgbClr val="000000"/>
                </a:solidFill>
              </a:rPr>
              <a:t>inplace</a:t>
            </a:r>
            <a:r>
              <a:rPr lang="it-IT" sz="2000" dirty="0">
                <a:solidFill>
                  <a:srgbClr val="000000"/>
                </a:solidFill>
              </a:rPr>
              <a:t>=True))</a:t>
            </a:r>
          </a:p>
          <a:p>
            <a:r>
              <a:rPr lang="it-IT" sz="2000" dirty="0" err="1">
                <a:solidFill>
                  <a:srgbClr val="000000"/>
                </a:solidFill>
              </a:rPr>
              <a:t>z_c</a:t>
            </a:r>
            <a:r>
              <a:rPr lang="it-IT" sz="2000" dirty="0">
                <a:solidFill>
                  <a:srgbClr val="000000"/>
                </a:solidFill>
              </a:rPr>
              <a:t> = {</a:t>
            </a:r>
            <a:r>
              <a:rPr lang="it-IT" sz="2000" dirty="0" err="1">
                <a:solidFill>
                  <a:srgbClr val="000000"/>
                </a:solidFill>
              </a:rPr>
              <a:t>Sequential</a:t>
            </a:r>
            <a:r>
              <a:rPr lang="it-IT" sz="2000" dirty="0">
                <a:solidFill>
                  <a:srgbClr val="000000"/>
                </a:solidFill>
              </a:rPr>
              <a:t>} </a:t>
            </a:r>
            <a:r>
              <a:rPr lang="it-IT" sz="2000" dirty="0" err="1">
                <a:solidFill>
                  <a:srgbClr val="000000"/>
                </a:solidFill>
              </a:rPr>
              <a:t>Sequential</a:t>
            </a:r>
            <a:r>
              <a:rPr lang="it-IT" sz="2000" dirty="0">
                <a:solidFill>
                  <a:srgbClr val="000000"/>
                </a:solidFill>
              </a:rPr>
              <a:t>((0): </a:t>
            </a:r>
            <a:r>
              <a:rPr lang="it-IT" sz="2000" dirty="0" err="1">
                <a:solidFill>
                  <a:srgbClr val="000000"/>
                </a:solidFill>
              </a:rPr>
              <a:t>View</a:t>
            </a:r>
            <a:r>
              <a:rPr lang="it-IT" sz="2000" dirty="0">
                <a:solidFill>
                  <a:srgbClr val="000000"/>
                </a:solidFill>
              </a:rPr>
              <a:t>() (1): Linear(</a:t>
            </a:r>
            <a:r>
              <a:rPr lang="it-IT" sz="2000" dirty="0" err="1">
                <a:solidFill>
                  <a:srgbClr val="000000"/>
                </a:solidFill>
              </a:rPr>
              <a:t>in_features</a:t>
            </a:r>
            <a:r>
              <a:rPr lang="it-IT" sz="2000" dirty="0">
                <a:solidFill>
                  <a:srgbClr val="000000"/>
                </a:solidFill>
              </a:rPr>
              <a:t>=256, </a:t>
            </a:r>
            <a:r>
              <a:rPr lang="it-IT" sz="2000" dirty="0" err="1">
                <a:solidFill>
                  <a:srgbClr val="000000"/>
                </a:solidFill>
              </a:rPr>
              <a:t>out_features</a:t>
            </a:r>
            <a:r>
              <a:rPr lang="it-IT" sz="2000" dirty="0">
                <a:solidFill>
                  <a:srgbClr val="000000"/>
                </a:solidFill>
              </a:rPr>
              <a:t>=320, </a:t>
            </a:r>
            <a:r>
              <a:rPr lang="it-IT" sz="2000" dirty="0" err="1">
                <a:solidFill>
                  <a:srgbClr val="000000"/>
                </a:solidFill>
              </a:rPr>
              <a:t>bias</a:t>
            </a:r>
            <a:r>
              <a:rPr lang="it-IT" sz="2000" dirty="0">
                <a:solidFill>
                  <a:srgbClr val="000000"/>
                </a:solidFill>
              </a:rPr>
              <a:t>=True))</a:t>
            </a:r>
          </a:p>
          <a:p>
            <a:r>
              <a:rPr lang="it-IT" sz="2000" dirty="0" err="1">
                <a:solidFill>
                  <a:srgbClr val="000000"/>
                </a:solidFill>
              </a:rPr>
              <a:t>z_m</a:t>
            </a:r>
            <a:r>
              <a:rPr lang="it-IT" sz="2000" dirty="0">
                <a:solidFill>
                  <a:srgbClr val="000000"/>
                </a:solidFill>
              </a:rPr>
              <a:t> = {</a:t>
            </a:r>
            <a:r>
              <a:rPr lang="it-IT" sz="2000" dirty="0" err="1">
                <a:solidFill>
                  <a:srgbClr val="000000"/>
                </a:solidFill>
              </a:rPr>
              <a:t>Sequential</a:t>
            </a:r>
            <a:r>
              <a:rPr lang="it-IT" sz="2000" dirty="0">
                <a:solidFill>
                  <a:srgbClr val="000000"/>
                </a:solidFill>
              </a:rPr>
              <a:t>} </a:t>
            </a:r>
            <a:r>
              <a:rPr lang="it-IT" sz="2000" dirty="0" err="1">
                <a:solidFill>
                  <a:srgbClr val="000000"/>
                </a:solidFill>
              </a:rPr>
              <a:t>Sequential</a:t>
            </a:r>
            <a:r>
              <a:rPr lang="it-IT" sz="2000" dirty="0">
                <a:solidFill>
                  <a:srgbClr val="000000"/>
                </a:solidFill>
              </a:rPr>
              <a:t>( (0): </a:t>
            </a:r>
            <a:r>
              <a:rPr lang="it-IT" sz="2000" dirty="0" err="1">
                <a:solidFill>
                  <a:srgbClr val="000000"/>
                </a:solidFill>
              </a:rPr>
              <a:t>View</a:t>
            </a:r>
            <a:r>
              <a:rPr lang="it-IT" sz="2000" dirty="0">
                <a:solidFill>
                  <a:srgbClr val="000000"/>
                </a:solidFill>
              </a:rPr>
              <a:t>()  (1): Linear(</a:t>
            </a:r>
            <a:r>
              <a:rPr lang="it-IT" sz="2000" dirty="0" err="1">
                <a:solidFill>
                  <a:srgbClr val="000000"/>
                </a:solidFill>
              </a:rPr>
              <a:t>in_features</a:t>
            </a:r>
            <a:r>
              <a:rPr lang="it-IT" sz="2000" dirty="0">
                <a:solidFill>
                  <a:srgbClr val="000000"/>
                </a:solidFill>
              </a:rPr>
              <a:t>=256, </a:t>
            </a:r>
            <a:r>
              <a:rPr lang="it-IT" sz="2000" dirty="0" err="1">
                <a:solidFill>
                  <a:srgbClr val="000000"/>
                </a:solidFill>
              </a:rPr>
              <a:t>out_features</a:t>
            </a:r>
            <a:r>
              <a:rPr lang="it-IT" sz="2000" dirty="0">
                <a:solidFill>
                  <a:srgbClr val="000000"/>
                </a:solidFill>
              </a:rPr>
              <a:t>=320, </a:t>
            </a:r>
            <a:r>
              <a:rPr lang="it-IT" sz="2000" dirty="0" err="1">
                <a:solidFill>
                  <a:srgbClr val="000000"/>
                </a:solidFill>
              </a:rPr>
              <a:t>bias</a:t>
            </a:r>
            <a:r>
              <a:rPr lang="it-IT" sz="2000" dirty="0">
                <a:solidFill>
                  <a:srgbClr val="000000"/>
                </a:solidFill>
              </a:rPr>
              <a:t>=True))</a:t>
            </a:r>
          </a:p>
        </p:txBody>
      </p:sp>
    </p:spTree>
    <p:extLst>
      <p:ext uri="{BB962C8B-B14F-4D97-AF65-F5344CB8AC3E}">
        <p14:creationId xmlns:p14="http://schemas.microsoft.com/office/powerpoint/2010/main" val="149039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3FF0C-2406-284D-9C5A-38A6F475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CycleGAN</a:t>
            </a:r>
            <a:r>
              <a:rPr lang="it-IT" sz="4000" dirty="0">
                <a:solidFill>
                  <a:srgbClr val="FFFFFF"/>
                </a:solidFill>
              </a:rPr>
              <a:t> Generator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CDB745-AFFE-4248-AC9C-DD3F80DB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2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3FF0C-2406-284D-9C5A-38A6F475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Results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CDB745-AFFE-4248-AC9C-DD3F80DB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8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A718C9-8919-6C43-8431-DF5B550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915B6-C671-2642-98B8-CFD9EC7A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Pierfrancesco Ardino – Alessia Bertugli – Marco Gaido</a:t>
            </a:r>
          </a:p>
        </p:txBody>
      </p:sp>
    </p:spTree>
    <p:extLst>
      <p:ext uri="{BB962C8B-B14F-4D97-AF65-F5344CB8AC3E}">
        <p14:creationId xmlns:p14="http://schemas.microsoft.com/office/powerpoint/2010/main" val="11110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525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MoCoGAN Challenge</vt:lpstr>
      <vt:lpstr>Approach</vt:lpstr>
      <vt:lpstr>Architectures</vt:lpstr>
      <vt:lpstr>MLP Encoder</vt:lpstr>
      <vt:lpstr>Convolutional Encoder</vt:lpstr>
      <vt:lpstr>CycleGAN Generator</vt:lpstr>
      <vt:lpstr>Results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MoCoGAN Challenge</dc:title>
  <dc:creator>ALESSIA BERTUGLI</dc:creator>
  <cp:lastModifiedBy>ALESSIA BERTUGLI</cp:lastModifiedBy>
  <cp:revision>3</cp:revision>
  <dcterms:created xsi:type="dcterms:W3CDTF">2019-11-24T10:38:44Z</dcterms:created>
  <dcterms:modified xsi:type="dcterms:W3CDTF">2019-11-24T10:52:12Z</dcterms:modified>
</cp:coreProperties>
</file>