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3.xml" ContentType="application/inkml+xml"/>
  <Override PartName="/ppt/ink/ink2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1"/>
  </p:notesMasterIdLst>
  <p:handoutMasterIdLst>
    <p:handoutMasterId r:id="rId32"/>
  </p:handoutMasterIdLst>
  <p:sldIdLst>
    <p:sldId id="350" r:id="rId5"/>
    <p:sldId id="361" r:id="rId6"/>
    <p:sldId id="365" r:id="rId7"/>
    <p:sldId id="367" r:id="rId8"/>
    <p:sldId id="366" r:id="rId9"/>
    <p:sldId id="368" r:id="rId10"/>
    <p:sldId id="369" r:id="rId11"/>
    <p:sldId id="370" r:id="rId12"/>
    <p:sldId id="371"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292B3C-A893-4576-B2AD-AABAF08DCB5B}" v="37" dt="2023-12-02T14:35:52.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5226" autoAdjust="0"/>
  </p:normalViewPr>
  <p:slideViewPr>
    <p:cSldViewPr snapToGrid="0">
      <p:cViewPr varScale="1">
        <p:scale>
          <a:sx n="82" d="100"/>
          <a:sy n="82" d="100"/>
        </p:scale>
        <p:origin x="629" y="77"/>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7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4" name="Segnaposto piè di pa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it-IT" smtClean="0"/>
              <a:t>‹N›</a:t>
            </a:fld>
            <a:endParaRPr lang="it-IT"/>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15.695"/>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21.059"/>
    </inkml:context>
    <inkml:brush xml:id="br0">
      <inkml:brushProperty name="width" value="0.035" units="cm"/>
      <inkml:brushProperty name="height" value="0.035" units="cm"/>
      <inkml:brushProperty name="color" value="#FFFFFF"/>
    </inkml:brush>
  </inkml:definitions>
  <inkml:trace contextRef="#ctx0" brushRef="#br0">1712 71 24575,'-1496'0'0,"1303"-8"0,174 6-17,16 1-25,5-1-40,108-5-907,720-16-3769,402-5 2455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22.815"/>
    </inkml:context>
    <inkml:brush xml:id="br0">
      <inkml:brushProperty name="width" value="0.035" units="cm"/>
      <inkml:brushProperty name="height" value="0.035" units="cm"/>
      <inkml:brushProperty name="color" value="#FFFFFF"/>
    </inkml:brush>
  </inkml:definitions>
  <inkml:trace contextRef="#ctx0" brushRef="#br0">7553 131 24575,'-1453'0'550,"-1926"0"-5680,2889-7 10029,277-4-5218,-554-13 319,397 18 0,-141-38 83,250 15-1531,152 20-5378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27.015"/>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27.402"/>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27.734"/>
    </inkml:context>
    <inkml:brush xml:id="br0">
      <inkml:brushProperty name="width" value="0.2" units="cm"/>
      <inkml:brushProperty name="height" value="0.2" units="cm"/>
      <inkml:brushProperty name="color" value="#FFFFFF"/>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29.604"/>
    </inkml:context>
    <inkml:brush xml:id="br0">
      <inkml:brushProperty name="width" value="0.2" units="cm"/>
      <inkml:brushProperty name="height" value="0.2" units="cm"/>
      <inkml:brushProperty name="color" value="#FFFFFF"/>
    </inkml:brush>
  </inkml:definitions>
  <inkml:trace contextRef="#ctx0" brushRef="#br0">5766 615 24575,'-1'-1'0,"0"-1"0,1 1 0,-1-1 0,0 1 0,0-1 0,0 1 0,0 0 0,-1-1 0,1 1 0,0 0 0,0 0 0,-1 0 0,1 0 0,-1 0 0,1 0 0,-1 0 0,1 1 0,-1-1 0,0 1 0,1-1 0,-1 1 0,0-1 0,-2 1 0,-3-3 0,-57-16 0,-111-19 0,140 31 0,-235-42 0,-869-135-3499,-513-90 4377,1553 258-596,90 18-89,24 6 1,81 28-70,180 40 1,-231-65 32,270 58 1322,33 7-1412,-192-42-67,0-6 0,183 7 0,291-19 0,-769-25 0,-187-20-271,-345-76 0,574 86 219,-377-68-12,340 69 67,-212-1 1,-1892 29 647,2113-10-2016,17 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4:26.385"/>
    </inkml:context>
    <inkml:brush xml:id="br0">
      <inkml:brushProperty name="width" value="0.2" units="cm"/>
      <inkml:brushProperty name="height" value="0.2" units="cm"/>
      <inkml:brushProperty name="color" value="#FFFFFF"/>
    </inkml:brush>
  </inkml:definitions>
  <inkml:trace contextRef="#ctx0" brushRef="#br0">1052 349 24575,'1'1'0,"-1"0"0,0 0 0,1 0 0,-1 0 0,1 0 0,-1-1 0,1 1 0,-1 0 0,1 0 0,0 0 0,0-1 0,-1 1 0,1 0 0,0 0 0,0-1 0,0 1 0,-1-1 0,1 1 0,0-1 0,0 1 0,0-1 0,2 1 0,26 8 0,-27-9 0,31 7 0,44 2 0,-10-1 0,-51-4 0,-16-4 0,0 0 0,0 0 0,0 0 0,0 1 0,0-1 0,0 0 0,0 0 0,0 0 0,0 0 0,0 0 0,0 0 0,0 0 0,1 0 0,-1 0 0,0 0 0,0 0 0,0 0 0,0 0 0,0 1 0,0-1 0,0 0 0,0 0 0,0 0 0,0 0 0,0 0 0,0 0 0,0 0 0,0 0 0,0 0 0,0 0 0,0 1 0,0-1 0,0 0 0,0 0 0,0 0 0,0 0 0,0 0 0,0 0 0,0 0 0,0 0 0,0 0 0,-1 0 0,1 1 0,0-1 0,0 0 0,0 0 0,0 0 0,0 0 0,0 0 0,0 0 0,0 0 0,0 0 0,0 0 0,0 0 0,0 0 0,-1 0 0,1 0 0,0 0 0,0 0 0,0 0 0,0 0 0,-27 6 0,-229 11 0,84-8 0,54 2 0,-224 54 0,231-38 0,-150 17 0,255-43 0,20-1 0,32 0 0,-37 0 0,1159-5 0,-872 6 0,-193 2 0,-99-3 0,-1 0 0,0 1 0,0-1 0,0 1 0,0 0 0,0 0 0,0 0 0,3 2 0,-6-3 0,0 0 0,0 0 0,1 1 0,-1-1 0,0 0 0,0 0 0,1 1 0,-1-1 0,0 0 0,0 0 0,1 1 0,-1-1 0,0 0 0,0 1 0,0-1 0,0 0 0,0 0 0,1 1 0,-1-1 0,0 0 0,0 1 0,0-1 0,0 1 0,0-1 0,0 0 0,0 1 0,0-1 0,0 0 0,0 1 0,-1-1 0,1 0 0,0 1 0,0-1 0,0 0 0,0 0 0,0 1 0,-1-1 0,1 0 0,0 1 0,-4 3 0,0-1 0,0 1 0,-1-1 0,1 0 0,-1-1 0,1 1 0,-11 3 0,-54 22 0,-1-2 0,-105 22 0,-159 17 0,323-63 0,-652 89 0,626-86 0,73-3 0,586-6 0,67 1 0,-665 4 0,4-2 0,-1 2 0,1 1 0,50 10 0,-77-12 0,0 0 0,0 0 0,0 0 0,0 0 0,0 1 0,0-1 0,0 0 0,0 0 0,0 1 0,-1-1 0,1 1 0,0-1 0,0 1 0,0-1 0,0 1 0,-1-1 0,1 1 0,0 0 0,-1-1 0,1 1 0,0 0 0,-1 0 0,1 0 0,-1-1 0,1 1 0,-1 0 0,0 0 0,1 0 0,-1 2 0,0-1 0,-1-1 0,0 1 0,0 0 0,0 0 0,0 0 0,0-1 0,0 1 0,-1-1 0,1 1 0,0-1 0,-1 1 0,1-1 0,-3 2 0,-68 52 0,-113 65 0,99-67 0,53-32 0,-18 13 0,-2-2 0,-1-2 0,-78 30 0,106-52 0,15-5 0,1 0 0,0 1 0,0 0 0,-15 9 0,29-12 0,15-4 0,542-116 0,-431 83 0,-120 33 0,-1 0 0,1 0 0,-1-1 0,9-6 0,-18 10 0,1 0 0,-1 0 0,0 0 0,1 0 0,-1 0 0,0-1 0,0 1 0,1 0 0,-1 0 0,0 0 0,0-1 0,1 1 0,-1 0 0,0 0 0,0-1 0,0 1 0,0 0 0,1 0 0,-1-1 0,0 1 0,0 0 0,0-1 0,0 1 0,0 0 0,0-1 0,0 1 0,0 0 0,0 0 0,0-1 0,0 1 0,0 0 0,0-1 0,0 1 0,0 0 0,0-1 0,0 1 0,0 0 0,0 0 0,-1-1 0,1 1 0,0 0 0,0-1 0,0 1 0,-1 0 0,-1-2 0,-1 0 0,0 1 0,0 0 0,0 0 0,1 0 0,-1 0 0,0 0 0,0 1 0,-4-1 0,-64-8 0,-118 2 0,139 7 0,-669 3 0,124 0 0,1573-29 0,-124-107 0,-752 114 0,289-40 0,-324 51 0,375-40 0,202-30 0,-537 56 0,-61 7 0,-46 15 0,0 0 0,0 0 0,0 0 0,0 0 0,1 0 0,-1 0 0,0 0 0,0 0 0,0 0 0,0 0 0,0 0 0,1 0 0,-1 0 0,0 0 0,0 0 0,0 0 0,0 0 0,0 0 0,0-1 0,0 1 0,1 0 0,-1 0 0,0 0 0,0 0 0,0 0 0,0 0 0,0 0 0,0 0 0,0-1 0,0 1 0,0 0 0,0 0 0,0 0 0,1 0 0,-1 0 0,0-1 0,0 1 0,0 0 0,0 0 0,0 0 0,0 0 0,0 0 0,0 0 0,0-1 0,0 1 0,0 0 0,-1 0 0,1 0 0,0 0 0,0 0 0,0-1 0,0 1 0,0 0 0,0 0 0,0 0 0,0 0 0,0 0 0,0 0 0,0 0 0,-1-1 0,1 1 0,0 0 0,0 0 0,0 0 0,-26-2 0,-46 5 0,-107 18 0,-77 29 0,186-35 0,32-8 0,-200 47 0,192-39 0,46-15 0,0 0 0,-1 0 0,1 0 0,0 0 0,0 0 0,0 0 0,0 0 0,0 1 0,-1-1 0,1 0 0,0 0 0,0 0 0,0 0 0,0 0 0,0 0 0,-1 0 0,1 0 0,0 0 0,0 0 0,0 1 0,0-1 0,0 0 0,0 0 0,0 0 0,0 0 0,-1 0 0,1 0 0,0 1 0,0-1 0,0 0 0,0 0 0,0 0 0,0 0 0,0 0 0,0 1 0,0-1 0,0 0 0,0 0 0,0 0 0,0 0 0,0 1 0,0-1 0,0 0 0,0 0 0,0 0 0,0 0 0,0 0 0,1 1 0,-1-1 0,0 0 0,0 0 0,0 0 0,0 0 0,0 0 0,0 0 0,0 1 0,0-1 0,1 0 0,23 4 0,66-4 0,0-5 0,109-18 0,-47 4 0,777-33 0,-878 55 0,-51-3 0,0 0 0,1 0 0,-1-1 0,0 1 0,0 0 0,0 0 0,0 0 0,0 0 0,1 0 0,-1 0 0,0 0 0,0 0 0,0 0 0,0 0 0,1 0 0,-1 0 0,0 1 0,0-1 0,0 0 0,0 0 0,0 0 0,1 0 0,-1 0 0,0 0 0,0 0 0,0 0 0,0 0 0,0 0 0,0 1 0,1-1 0,-1 0 0,0 0 0,0 0 0,0 0 0,0 0 0,0 1 0,0-1 0,0 0 0,0 0 0,0 0 0,0 0 0,0 0 0,0 1 0,0-1 0,0 0 0,0 0 0,0 0 0,0 0 0,0 1 0,0-1 0,0 0 0,0 0 0,0 0 0,0 0 0,0 0 0,0 1 0,0-1 0,0 0 0,0 0 0,-1 0 0,-24 11 0,-201 44 0,-4 0 0,217-51 0,1 0 0,-1 1 0,-18 10 0,30-15 0,0 1 0,0 0 0,0-1 0,0 1 0,0 0 0,0 0 0,0-1 0,0 1 0,1 0 0,-1 0 0,0 0 0,0 0 0,1 0 0,-1 0 0,1 0 0,-1 0 0,0 2 0,1-2 0,0-1 0,0 1 0,1 0 0,-1-1 0,0 1 0,0 0 0,0-1 0,0 1 0,1 0 0,-1-1 0,0 1 0,1-1 0,-1 1 0,0 0 0,1-1 0,-1 1 0,1-1 0,-1 1 0,1-1 0,-1 1 0,1-1 0,0 1 0,3 2 0,1-1 0,0 1 0,0-1 0,0 0 0,0 0 0,8 1 0,25 6 0,1-2 0,73 4 0,84-10 0,-155-2 0,284-17 0,491-89 0,-699 82 0,-115 24 0,0 1 0,0 0 0,0-1 0,0 0 0,0 1 0,0-1 0,-1 0 0,1 0 0,0 0 0,-1 0 0,1-1 0,1 0 0,-3 1 0,0 1 0,0 0 0,0-1 0,0 1 0,0-1 0,0 1 0,-1 0 0,1-1 0,0 1 0,0 0 0,0-1 0,-1 1 0,1 0 0,0-1 0,0 1 0,-1 0 0,1 0 0,0-1 0,-1 1 0,1 0 0,0 0 0,-1 0 0,1-1 0,0 1 0,-1 0 0,1 0 0,0 0 0,-1 0 0,1 0 0,-1 0 0,1 0 0,0 0 0,-1 0 0,0 0 0,-56-8 0,-62 3 0,-133 11 0,-126 29 0,144-12 0,230-22 0,0 0 0,0-1 0,0 0 0,0 1 0,1-1 0,-1-1 0,0 1 0,-7-2 0,54-13 0,462-95 6,-226 55-108,416-108-414,-8-55 548,-637 200-112,40-17 410,159-39 0,-49 26-330,35-7 0,-178 45 0,1 3 0,72-1 0,241 13 0,-359-5 0,32 3 0,-42-2 0,1-1 0,-1 1 0,0-1 0,0 1 0,1 0 0,-1 0 0,0 0 0,0 0 0,0 0 0,0 0 0,0 0 0,0 1 0,3 2 0,-4-3 0,-1 0 0,1 0 0,-1 0 0,0-1 0,0 1 0,1 0 0,-1 0 0,0 0 0,0-1 0,0 1 0,0 0 0,0 0 0,0 0 0,0 0 0,0 0 0,0-1 0,-1 1 0,1 0 0,0 0 0,-1 0 0,1-1 0,0 1 0,-1 0 0,1 0 0,-1-1 0,1 1 0,-1 0 0,1-1 0,-1 1 0,1-1 0,-1 1 0,0-1 0,1 1 0,-1-1 0,0 1 0,1-1 0,-1 1 0,0-1 0,0 0 0,0 0 0,0 1 0,-35 15 0,35-16 0,-17 7 0,34-12 0,26-8 0,392-86 0,3 28 0,-337 56 0,-32 6 0,-67 9 0,-1 0 0,0 0 0,0 0 0,0 0 0,0 0 0,0 0 0,0 0 0,0 0 0,1 0 0,-1 0 0,0 0 0,0 0 0,0 0 0,0 0 0,0 0 0,0 0 0,1 0 0,-1 0 0,0 0 0,0 0 0,0 0 0,0 0 0,0 0 0,0 0 0,1 0 0,-1 0 0,0 0 0,0 0 0,0 0 0,0 0 0,0 0 0,0 0 0,0 1 0,0-1 0,1 0 0,-1 0 0,0 0 0,0 0 0,0 0 0,0 0 0,0 0 0,0 1 0,0-1 0,0 0 0,0 0 0,0 0 0,0 0 0,0 0 0,0 0 0,0 1 0,0-1 0,0 0 0,0 0 0,0 0 0,0 0 0,0 0 0,0 0 0,0 1 0,0-1 0,0 0 0,0 0 0,0 0 0,0 0 0,0 0 0,-1 0 0,-15 12 0,-106 47 0,-157 55 0,256-105 0,-780 253 0,750-247 0,-1-2 0,0-2 0,-79 5 0,125-15 0,1-1 0,0-1 0,-1 1 0,1-1 0,0 0 0,-13-4 0,19 5 0,0-1 0,0 1 0,0 0 0,1-1 0,-1 1 0,0-1 0,1 1 0,-1-1 0,0 1 0,1-1 0,-1 1 0,0-1 0,1 0 0,-1 1 0,1-1 0,-1 0 0,1 0 0,0 1 0,-1-1 0,1 0 0,0 0 0,-1 1 0,1-1 0,0-1 0,0 0 0,1 0 0,-1 0 0,0 0 0,1 0 0,0 0 0,0 0 0,-1 0 0,1 0 0,0 0 0,0 1 0,1-1 0,-1 0 0,0 1 0,1-1 0,1-1 0,27-26-257,2 2 0,1 0 0,2 3 0,47-28 0,-79 51 177,78-47-6746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4:29.312"/>
    </inkml:context>
    <inkml:brush xml:id="br0">
      <inkml:brushProperty name="width" value="0.2" units="cm"/>
      <inkml:brushProperty name="height" value="0.2" units="cm"/>
      <inkml:brushProperty name="color" value="#FFFFFF"/>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4:30.602"/>
    </inkml:context>
    <inkml:brush xml:id="br0">
      <inkml:brushProperty name="width" value="0.2" units="cm"/>
      <inkml:brushProperty name="height" value="0.2" units="cm"/>
      <inkml:brushProperty name="color" value="#FFFFFF"/>
    </inkml:brush>
  </inkml:definitions>
  <inkml:trace contextRef="#ctx0" brushRef="#br0">1218 1 24575,'0'0'0,"0"1"0,-1 0 0,1 0 0,0 0 0,-1 0 0,1-1 0,-1 1 0,1 0 0,-1-1 0,1 1 0,-1 0 0,0-1 0,1 1 0,-1 0 0,0-1 0,0 1 0,1-1 0,-1 0 0,0 1 0,0-1 0,0 1 0,1-1 0,-1 0 0,0 0 0,-1 1 0,0-1 0,-29 12 0,-47 10 0,49-14 0,-1007 254 0,1012-257 0,27-6 0,41-10 0,313-49 0,16 22 0,-328 33 0,993-54 0,-1011 60 0,-60 2 0,10-1 0,-484 47 0,-252 21 0,690-65 0,-156 8 0,158-16 0,66 3-65,0 0 0,0 0 0,0 0 0,0 0 0,-1-1 0,1 1 0,0 0 0,0-1 0,0 1 0,0-1 0,0 1 0,0-1 0,0 1 0,0-1 0,0 1 0,1-1 0,-1 0 0,0 0 0,0 0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4:34.544"/>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40.428"/>
    </inkml:context>
    <inkml:brush xml:id="br0">
      <inkml:brushProperty name="width" value="0.2" units="cm"/>
      <inkml:brushProperty name="height" value="0.2" units="cm"/>
      <inkml:brushProperty name="color" value="#FFFFFF"/>
    </inkml:brush>
  </inkml:definitions>
  <inkml:trace contextRef="#ctx0" brushRef="#br0">8444 553 24575,'-757'0'0,"532"-12"0,50 1 0,-95-7 0,167 10 0,86 6 0,33 1 0,1120 0 0,-540 3 0,265-2 0,-807-1 0,-54 1 0,0 0 0,0 0 0,0 0 0,0 0 0,0 0 0,0 0 0,0-1 0,0 1 0,0 0 0,0 0 0,0 0 0,0 0 0,0 0 0,0 0 0,0 0 0,0 0 0,0 0 0,0 0 0,0 0 0,0 0 0,0 0 0,0-1 0,0 1 0,0 0 0,0 0 0,0 0 0,0 0 0,0 0 0,0 0 0,0 0 0,0 0 0,0 0 0,0 0 0,1 0 0,-1 0 0,0 0 0,0 0 0,0 0 0,0 0 0,0 0 0,0 0 0,0 0 0,0 0 0,0 0 0,0 0 0,0 0 0,0 0 0,0 0 0,1 0 0,-1 0 0,0 0 0,0 0 0,-11-4 0,-25-4 0,-338-27 0,46 6 0,219 15 0,-1-5 0,-194-61 0,237 57 0,0 2 0,-1 4 0,-1 3 0,-99-9 0,-71 1 0,-188-4 0,-1124 29 0,842-5 0,-1206 2 0,1700 12 0,47-1 0,-224 29 0,65-3 0,-229-31 0,328-9 0,20 4 0,-197-3 0,362 1 0,1-2 0,-1-2 0,1-2 0,-42-12 0,70 14 0,0 1 0,0-2 0,0 0 0,1 0 0,0-2 0,0 1 0,1-2 0,0 1 0,1-2 0,0 0 0,0 0 0,1-1 0,0 0 0,1 0 0,-10-17 0,4-1 0,13 23 0,-1 0 0,0 0 0,0 1 0,0-1 0,-1 1 0,-8-10 0,12 15 0,0 0 0,0 0 0,0-1 0,0 1 0,-1 0 0,1 0 0,0-1 0,0 1 0,0 0 0,-1 0 0,1 0 0,0 0 0,0-1 0,0 1 0,-1 0 0,1 0 0,0 0 0,-1 0 0,1 0 0,0 0 0,0 0 0,-1 0 0,1 0 0,0 0 0,0 0 0,-1 0 0,1 0 0,0 0 0,-1 0 0,1 0 0,0 0 0,0 0 0,-1 0 0,1 0 0,0 0 0,0 0 0,-1 1 0,-2 11 0,6 16 0,4 0 0,0-1 0,2 0 0,1 0 0,2 0 0,0-2 0,32 49 0,-38-67 0,1 0 0,0 0 0,0-1 0,1 0 0,-1 0 0,2-1 0,-1 0 0,0 0 0,1-1 0,0 0 0,0-1 0,13 4 0,9 0 0,0-1 0,51 2 0,565 2 0,-240-11 0,992 20 0,-1968-35 0,229 4 0,295 7 0,0-2 0,-74-23 0,-9-1 0,46 16 0,-1-3 0,2-5 0,-145-59 0,177 61 0,0 3 0,-1 3 0,-1 1 0,-1 2 0,1 3 0,-2 2 0,1 3 0,-1 1 0,-62 6 0,105-2 0,0 1 0,0-1 0,1 2 0,-1-1 0,1 2 0,0-1 0,0 1 0,0 0 0,-15 10 0,-2 4 0,-40 37 0,12-9 0,31-28 0,14-10 0,-1 0 0,0 0 0,0-1 0,-1-1 0,1 0 0,-2 0 0,-15 5 0,26-10 0,0-1 0,-1 1 0,1-1 0,-1 0 0,1 0 0,-1 1 0,1-1 0,-1 0 0,1 0 0,0-1 0,-1 1 0,1 0 0,-1 0 0,1-1 0,-1 1 0,1-1 0,0 1 0,-1-1 0,1 1 0,0-1 0,-1 0 0,1 0 0,0 0 0,0 0 0,-2-1 0,1-2 0,-1 0 0,1 1 0,0-1 0,0 0 0,0 0 0,-2-8 0,-3-7 0,7 18-26,0 1 0,0 0-1,0-1 1,0 1 0,0-1 0,0 1-1,-1 0 1,1-1 0,0 1 0,0 0-1,0-1 1,0 1 0,-1 0 0,1-1-1,0 1 1,0 0 0,-1-1 0,1 1-1,0 0 1,-1 0 0,1-1 0,0 1-1,-1 0 1,1 0 0,0 0 0,-1 0-1,1-1 1,0 1 0,-1 0 0,1 0-1,-1 0 1,1 0 0,0 0 0,-1 0-1,1 0 1,-1 0 0,1 0 0,0 0-1,-1 0 1,1 0 0,0 0 0,-1 0-1,1 1 1,-1-1 0,1 0 0,0 0-1,-1 0 1,1 0 0,0 1 0,-1-1-1,1 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4:41.454"/>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4:41.984"/>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4:42.311"/>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4:32:31.3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0,'3257'0,"-3234"0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4:32:50.9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1,'132'8,"-29"0,669 48,-278-46,-297-12,750 2,-856 3,100 15,90 29,-135-21,-56-11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42.525"/>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54.335"/>
    </inkml:context>
    <inkml:brush xml:id="br0">
      <inkml:brushProperty name="width" value="0.2" units="cm"/>
      <inkml:brushProperty name="height" value="0.2" units="cm"/>
      <inkml:brushProperty name="color" value="#FFFFFF"/>
    </inkml:brush>
  </inkml:definitions>
  <inkml:trace contextRef="#ctx0" brushRef="#br0">713 522 24575,'-454'0'0,"2345"0"0,-2073 0 0,-1690 0-631,1806-1 631,38-3 0,28 4 0,0 0 0,0 0 0,0 0 0,-1 0 0,1 0 0,0 0 0,0-1 0,0 1 0,0 0 0,0 0 0,0 0 0,0 0 0,0 0 0,-1 0 0,1-1 0,0 1 0,0 0 0,0 0 0,0 0 0,0 0 0,0 0 0,0 0 0,0-1 0,0 1 0,0 0 0,0 0 0,0 0 0,0 0 0,0-1 0,0 1 0,0 0 0,0 0 0,0 0 0,0 0 0,0 0 0,0-1 0,0 1 0,0 0 0,1 0 0,-1 0 0,0 0 0,0 0 0,0 0 0,0 0 0,0-1 0,0 1 0,1 0 0,15-10 0,30-8 235,86-20 0,-110 32-179,1216-292 49,-1232 297-105,48-13 0,2 3 0,-1 3 0,83-3 0,713-39 0,-289 8 0,-539 41 0,32-2 0,-52 3 0,-1 0 0,1 0 0,0 1 0,-1-1 0,1 0 0,-1 1 0,1 0 0,-1-1 0,0 1 0,1 0 0,-1 0 0,0 1 0,1-1 0,3 3 0,-6-3 0,1 0 0,-1 0 0,0 0 0,1 0 0,-1 0 0,0 0 0,0 0 0,1 0 0,-1 0 0,0 1 0,0-1 0,0 0 0,0 0 0,-1 0 0,1 0 0,0 0 0,0 0 0,-1 0 0,1 0 0,0 0 0,-1 0 0,1 0 0,-1 0 0,0 0 0,1 0 0,-1 0 0,0 0 0,1 0 0,-1 0 0,0-1 0,-1 2 0,-6 7 0,-1 0 0,-1-1 0,1 0 0,-1 0 0,-1-1 0,-20 11 0,-84 33 0,110-49 0,-145 54-397,-180 42 0,-173 14-3164,319-73 2279,-445 102-2496,-301 86 3219,835-203 559,79-23 68,15-2-58,1 1-1,0 0 0,0 0 0,0 0 0,0 0 1,0 0-1,0 0 0,0-1 0,0 1 0,0 0 1,0 0-1,0 0 0,0 0 0,0-1 0,0 1 0,0 0 1,0 0-1,0 0 0,0 0 0,0-1 0,0 1 1,0 0-1,0 0 0,0 0 0,0 0 0,0 0 1,0-1-1,0 1 0,0 0 0,0 0 0,0 0 0,0 0 1,1 0-1,-1 0 0,0-1 0,0 1 0,0 0 1,0 0-1,0 0 0,0 0 0,0 0 0,1 0 1,-1 0-1,0 0 0,0 0 0,0 0 0,0 0 1,1 0-1,-1 0 0,0-1 0,0 1 0,22-13 831,1 1-1,0 0 0,26-8 1,-23 9-474,234-91 4730,-98 47-4792,313-62 0,700-44-304,-1026 147 0,-70 9 0,0-4 0,129-31 0,-194 34 0,-14 6 0,0 0 0,0 0 0,0-1 0,0 1 0,0 0 0,0 0 0,0 0 0,0 0 0,0 0 0,1-1 0,-1 1 0,0 0 0,0 0 0,0 0 0,0 0 0,-1 0 0,1-1 0,0 1 0,0 0 0,0 0 0,0 0 0,0 0 0,0 0 0,0-1 0,0 1 0,0 0 0,0 0 0,0 0 0,0 0 0,0 0 0,-1 0 0,1-1 0,0 1 0,0 0 0,0 0 0,0 0 0,0 0 0,0 0 0,-1 0 0,1 0 0,0 0 0,0 0 0,0 0 0,0 0 0,0 0 0,-1 0 0,1 0 0,0 0 0,0 0 0,0 0 0,0 0 0,-1 0 0,-11-3 0,0 1 0,0 1 0,-17 0 0,-503 6 0,289 1 0,9-3 0,-162 4 0,539-7 0,1778-1 0,-1881 2 0,-1 1 0,1 2 0,-1 2 0,0 2 0,54 18 0,-78-22 0,46 19 0,-61-23 0,1 0 0,-1 0 0,0 0 0,1 0 0,-1 0 0,0 1 0,1-1 0,-1 0 0,0 0 0,1 0 0,-1 0 0,0 0 0,1 1 0,-1-1 0,0 0 0,0 0 0,1 1 0,-1-1 0,0 0 0,0 0 0,1 1 0,-1-1 0,0 0 0,0 0 0,0 1 0,0-1 0,0 0 0,1 1 0,-1-1 0,0 0 0,0 1 0,0-1 0,0 0 0,0 1 0,0-1 0,0 0 0,0 1 0,0-1 0,0 0 0,0 1 0,0-1 0,0 0 0,0 1 0,-1-1 0,1 0 0,0 1 0,0-1 0,0 0 0,0 1 0,-1-1 0,1 0 0,0 0 0,0 1 0,0-1 0,-1 0 0,1 0 0,0 1 0,-1-1 0,1 0 0,0 0 0,0 0 0,-1 0 0,1 1 0,0-1 0,-1 0 0,-29 10 0,26-9 0,-103 20 0,-180 12 0,171-23 0,37-2 0,-422 26 0,482-36 0,19 2 0,0 0 0,0 0 0,0 0 0,0-1 0,0 1 0,0 0 0,0 0 0,-1 0 0,1 0 0,0 0 0,0 0 0,0 0 0,0 0 0,0 0 0,0 0 0,0-1 0,0 1 0,0 0 0,0 0 0,0 0 0,0 0 0,0 0 0,-1 0 0,1 0 0,0-1 0,0 1 0,0 0 0,0 0 0,0 0 0,0 0 0,0 0 0,0 0 0,0-1 0,0 1 0,0 0 0,1 0 0,-1 0 0,0 0 0,0 0 0,0 0 0,0 0 0,0-1 0,0 1 0,0 0 0,0 0 0,0 0 0,0 0 0,0 0 0,0 0 0,1 0 0,-1 0 0,0 0 0,0 0 0,0-1 0,0 1 0,0 0 0,0 0 0,0 0 0,1 0 0,-1 0 0,0 0 0,0 0 0,0 0 0,0 0 0,0 0 0,21-9 0,-1 0 0,1 1 0,0 1 0,1 1 0,23-3 0,-16 3 0,363-59 0,11 29 0,-281 26 0,837-27 0,-688 25 0,70 1 0,-312 9 0,1-2 0,-1 0 0,0-2 0,0-2 0,0 0 0,36-17 0,-21 9 0,144-36 0,-183 50 0,1 0 0,0 1 0,0 0 0,1 0 0,-1 0 0,0 1 0,0 0 0,0 0 0,0 1 0,0 0 0,8 2 0,3 2 0,0 0 0,24 13 0,-23-10 0,-1 0 0,22 5 0,-14-7 0,0-1 0,36 2 0,-53-6 0,-1-1 0,1 0 0,0 0 0,0-1 0,0 0 0,-1 0 0,1-1 0,0 0 0,-1 0 0,1-1 0,-1 0 0,7-4 0,-14 7 0,1 0 0,-1 0 0,0 0 0,1 0 0,-1 0 0,0 0 0,0 0 0,1-1 0,-1 1 0,0 0 0,1 0 0,-1 0 0,0-1 0,0 1 0,1 0 0,-1 0 0,0 0 0,0-1 0,0 1 0,0 0 0,1-1 0,-1 1 0,0 0 0,0 0 0,0-1 0,0 1 0,0 0 0,0-1 0,0 1 0,0 0 0,1-1 0,-1 1 0,0 0 0,0-1 0,-1 1 0,1-1 0,-12-2 0,-22 5 0,-58 14 0,-137 42 0,-11 25 0,-245 75 0,462-151 0,-1-2 0,-43 4 0,55-8 0,-1-1 0,0-1 0,1 0 0,-1-1 0,0 0 0,-23-8 0,-74-35 0,75 29 0,-1 1 0,0 2 0,-39-8 0,0 8 0,-150-5 0,-84 22 0,96 1 0,-3-5 0,2423 1 0,-1084-2 0,-2404 1-1365,1156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57.990"/>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4:11.637"/>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4:21.150"/>
    </inkml:context>
    <inkml:brush xml:id="br0">
      <inkml:brushProperty name="width" value="0.2" units="cm"/>
      <inkml:brushProperty name="height" value="0.2" units="cm"/>
      <inkml:brushProperty name="color" value="#FFFFFF"/>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16.774"/>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9:43:18.838"/>
    </inkml:context>
    <inkml:brush xml:id="br0">
      <inkml:brushProperty name="width" value="0.035" units="cm"/>
      <inkml:brushProperty name="height" value="0.035" units="cm"/>
      <inkml:brushProperty name="color" value="#FFFFFF"/>
    </inkml:brush>
  </inkml:definitions>
  <inkml:trace contextRef="#ctx0" brushRef="#br0">1 0 24575,'15'8'0,"6"2"-8191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D5349E3-2257-46A2-87AA-98208788B886}" type="datetime1">
              <a:rPr lang="it-IT" noProof="0" smtClean="0"/>
              <a:t>03/12/2023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it-IT" noProof="0" smtClean="0"/>
              <a:t>‹N›</a:t>
            </a:fld>
            <a:endParaRPr lang="it-IT"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a:t>
            </a:fld>
            <a:endParaRPr lang="it-IT"/>
          </a:p>
        </p:txBody>
      </p:sp>
    </p:spTree>
    <p:extLst>
      <p:ext uri="{BB962C8B-B14F-4D97-AF65-F5344CB8AC3E}">
        <p14:creationId xmlns:p14="http://schemas.microsoft.com/office/powerpoint/2010/main" val="249215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10</a:t>
            </a:fld>
            <a:endParaRPr lang="it-IT"/>
          </a:p>
        </p:txBody>
      </p:sp>
    </p:spTree>
    <p:extLst>
      <p:ext uri="{BB962C8B-B14F-4D97-AF65-F5344CB8AC3E}">
        <p14:creationId xmlns:p14="http://schemas.microsoft.com/office/powerpoint/2010/main" val="1292088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11</a:t>
            </a:fld>
            <a:endParaRPr lang="it-IT"/>
          </a:p>
        </p:txBody>
      </p:sp>
    </p:spTree>
    <p:extLst>
      <p:ext uri="{BB962C8B-B14F-4D97-AF65-F5344CB8AC3E}">
        <p14:creationId xmlns:p14="http://schemas.microsoft.com/office/powerpoint/2010/main" val="3313339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12</a:t>
            </a:fld>
            <a:endParaRPr lang="it-IT"/>
          </a:p>
        </p:txBody>
      </p:sp>
    </p:spTree>
    <p:extLst>
      <p:ext uri="{BB962C8B-B14F-4D97-AF65-F5344CB8AC3E}">
        <p14:creationId xmlns:p14="http://schemas.microsoft.com/office/powerpoint/2010/main" val="296844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13</a:t>
            </a:fld>
            <a:endParaRPr lang="it-IT"/>
          </a:p>
        </p:txBody>
      </p:sp>
    </p:spTree>
    <p:extLst>
      <p:ext uri="{BB962C8B-B14F-4D97-AF65-F5344CB8AC3E}">
        <p14:creationId xmlns:p14="http://schemas.microsoft.com/office/powerpoint/2010/main" val="2107488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14</a:t>
            </a:fld>
            <a:endParaRPr lang="it-IT"/>
          </a:p>
        </p:txBody>
      </p:sp>
    </p:spTree>
    <p:extLst>
      <p:ext uri="{BB962C8B-B14F-4D97-AF65-F5344CB8AC3E}">
        <p14:creationId xmlns:p14="http://schemas.microsoft.com/office/powerpoint/2010/main" val="443019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15</a:t>
            </a:fld>
            <a:endParaRPr lang="it-IT"/>
          </a:p>
        </p:txBody>
      </p:sp>
    </p:spTree>
    <p:extLst>
      <p:ext uri="{BB962C8B-B14F-4D97-AF65-F5344CB8AC3E}">
        <p14:creationId xmlns:p14="http://schemas.microsoft.com/office/powerpoint/2010/main" val="294510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16</a:t>
            </a:fld>
            <a:endParaRPr lang="it-IT"/>
          </a:p>
        </p:txBody>
      </p:sp>
    </p:spTree>
    <p:extLst>
      <p:ext uri="{BB962C8B-B14F-4D97-AF65-F5344CB8AC3E}">
        <p14:creationId xmlns:p14="http://schemas.microsoft.com/office/powerpoint/2010/main" val="1025385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17</a:t>
            </a:fld>
            <a:endParaRPr lang="it-IT"/>
          </a:p>
        </p:txBody>
      </p:sp>
    </p:spTree>
    <p:extLst>
      <p:ext uri="{BB962C8B-B14F-4D97-AF65-F5344CB8AC3E}">
        <p14:creationId xmlns:p14="http://schemas.microsoft.com/office/powerpoint/2010/main" val="2849257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18</a:t>
            </a:fld>
            <a:endParaRPr lang="it-IT"/>
          </a:p>
        </p:txBody>
      </p:sp>
    </p:spTree>
    <p:extLst>
      <p:ext uri="{BB962C8B-B14F-4D97-AF65-F5344CB8AC3E}">
        <p14:creationId xmlns:p14="http://schemas.microsoft.com/office/powerpoint/2010/main" val="3540668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19</a:t>
            </a:fld>
            <a:endParaRPr lang="it-IT"/>
          </a:p>
        </p:txBody>
      </p:sp>
    </p:spTree>
    <p:extLst>
      <p:ext uri="{BB962C8B-B14F-4D97-AF65-F5344CB8AC3E}">
        <p14:creationId xmlns:p14="http://schemas.microsoft.com/office/powerpoint/2010/main" val="3173100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a:t>
            </a:fld>
            <a:endParaRPr lang="it-IT"/>
          </a:p>
        </p:txBody>
      </p:sp>
    </p:spTree>
    <p:extLst>
      <p:ext uri="{BB962C8B-B14F-4D97-AF65-F5344CB8AC3E}">
        <p14:creationId xmlns:p14="http://schemas.microsoft.com/office/powerpoint/2010/main" val="1757361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20</a:t>
            </a:fld>
            <a:endParaRPr lang="it-IT"/>
          </a:p>
        </p:txBody>
      </p:sp>
    </p:spTree>
    <p:extLst>
      <p:ext uri="{BB962C8B-B14F-4D97-AF65-F5344CB8AC3E}">
        <p14:creationId xmlns:p14="http://schemas.microsoft.com/office/powerpoint/2010/main" val="42418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21</a:t>
            </a:fld>
            <a:endParaRPr lang="it-IT"/>
          </a:p>
        </p:txBody>
      </p:sp>
    </p:spTree>
    <p:extLst>
      <p:ext uri="{BB962C8B-B14F-4D97-AF65-F5344CB8AC3E}">
        <p14:creationId xmlns:p14="http://schemas.microsoft.com/office/powerpoint/2010/main" val="645897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22</a:t>
            </a:fld>
            <a:endParaRPr lang="it-IT"/>
          </a:p>
        </p:txBody>
      </p:sp>
    </p:spTree>
    <p:extLst>
      <p:ext uri="{BB962C8B-B14F-4D97-AF65-F5344CB8AC3E}">
        <p14:creationId xmlns:p14="http://schemas.microsoft.com/office/powerpoint/2010/main" val="328596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23</a:t>
            </a:fld>
            <a:endParaRPr lang="it-IT"/>
          </a:p>
        </p:txBody>
      </p:sp>
    </p:spTree>
    <p:extLst>
      <p:ext uri="{BB962C8B-B14F-4D97-AF65-F5344CB8AC3E}">
        <p14:creationId xmlns:p14="http://schemas.microsoft.com/office/powerpoint/2010/main" val="297972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24</a:t>
            </a:fld>
            <a:endParaRPr lang="it-IT"/>
          </a:p>
        </p:txBody>
      </p:sp>
    </p:spTree>
    <p:extLst>
      <p:ext uri="{BB962C8B-B14F-4D97-AF65-F5344CB8AC3E}">
        <p14:creationId xmlns:p14="http://schemas.microsoft.com/office/powerpoint/2010/main" val="3005828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25</a:t>
            </a:fld>
            <a:endParaRPr lang="it-IT"/>
          </a:p>
        </p:txBody>
      </p:sp>
    </p:spTree>
    <p:extLst>
      <p:ext uri="{BB962C8B-B14F-4D97-AF65-F5344CB8AC3E}">
        <p14:creationId xmlns:p14="http://schemas.microsoft.com/office/powerpoint/2010/main" val="2514415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26</a:t>
            </a:fld>
            <a:endParaRPr lang="it-IT"/>
          </a:p>
        </p:txBody>
      </p:sp>
    </p:spTree>
    <p:extLst>
      <p:ext uri="{BB962C8B-B14F-4D97-AF65-F5344CB8AC3E}">
        <p14:creationId xmlns:p14="http://schemas.microsoft.com/office/powerpoint/2010/main" val="315666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3</a:t>
            </a:fld>
            <a:endParaRPr lang="it-IT"/>
          </a:p>
        </p:txBody>
      </p:sp>
    </p:spTree>
    <p:extLst>
      <p:ext uri="{BB962C8B-B14F-4D97-AF65-F5344CB8AC3E}">
        <p14:creationId xmlns:p14="http://schemas.microsoft.com/office/powerpoint/2010/main" val="144522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4</a:t>
            </a:fld>
            <a:endParaRPr lang="it-IT"/>
          </a:p>
        </p:txBody>
      </p:sp>
    </p:spTree>
    <p:extLst>
      <p:ext uri="{BB962C8B-B14F-4D97-AF65-F5344CB8AC3E}">
        <p14:creationId xmlns:p14="http://schemas.microsoft.com/office/powerpoint/2010/main" val="162052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5</a:t>
            </a:fld>
            <a:endParaRPr lang="it-IT"/>
          </a:p>
        </p:txBody>
      </p:sp>
    </p:spTree>
    <p:extLst>
      <p:ext uri="{BB962C8B-B14F-4D97-AF65-F5344CB8AC3E}">
        <p14:creationId xmlns:p14="http://schemas.microsoft.com/office/powerpoint/2010/main" val="160921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6</a:t>
            </a:fld>
            <a:endParaRPr lang="it-IT"/>
          </a:p>
        </p:txBody>
      </p:sp>
    </p:spTree>
    <p:extLst>
      <p:ext uri="{BB962C8B-B14F-4D97-AF65-F5344CB8AC3E}">
        <p14:creationId xmlns:p14="http://schemas.microsoft.com/office/powerpoint/2010/main" val="1980047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7</a:t>
            </a:fld>
            <a:endParaRPr lang="it-IT"/>
          </a:p>
        </p:txBody>
      </p:sp>
    </p:spTree>
    <p:extLst>
      <p:ext uri="{BB962C8B-B14F-4D97-AF65-F5344CB8AC3E}">
        <p14:creationId xmlns:p14="http://schemas.microsoft.com/office/powerpoint/2010/main" val="223443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8</a:t>
            </a:fld>
            <a:endParaRPr lang="it-IT"/>
          </a:p>
        </p:txBody>
      </p:sp>
    </p:spTree>
    <p:extLst>
      <p:ext uri="{BB962C8B-B14F-4D97-AF65-F5344CB8AC3E}">
        <p14:creationId xmlns:p14="http://schemas.microsoft.com/office/powerpoint/2010/main" val="230089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9</a:t>
            </a:fld>
            <a:endParaRPr lang="it-IT"/>
          </a:p>
        </p:txBody>
      </p:sp>
    </p:spTree>
    <p:extLst>
      <p:ext uri="{BB962C8B-B14F-4D97-AF65-F5344CB8AC3E}">
        <p14:creationId xmlns:p14="http://schemas.microsoft.com/office/powerpoint/2010/main" val="5641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it-IT" noProof="0"/>
              <a:t>Fare clic per modificare lo stile del titolo dello schema</a:t>
            </a:r>
            <a:endParaRPr lang="it-IT" noProof="0" dirty="0"/>
          </a:p>
        </p:txBody>
      </p:sp>
      <p:grpSp>
        <p:nvGrpSpPr>
          <p:cNvPr id="9" name="Grup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3" name="Connettore dirit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8" name="Segnaposto contenut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15" name="Connettore dirit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502031D7-8779-41C9-8C49-1B0BC95C516E}" type="datetime4">
              <a:rPr lang="it-IT" noProof="0" smtClean="0">
                <a:latin typeface="+mn-lt"/>
              </a:rPr>
              <a:t>3 dicembre 2023</a:t>
            </a:fld>
            <a:endParaRPr lang="it-IT" noProof="0" dirty="0">
              <a:latin typeface="+mn-lt"/>
            </a:endParaRPr>
          </a:p>
        </p:txBody>
      </p:sp>
      <p:sp>
        <p:nvSpPr>
          <p:cNvPr id="3" name="Segnaposto piè di pa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igura a mano libera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9" name="Figura a mano libera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40" name="Figura a mano libera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0" name="Segnaposto tes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1" name="Segnaposto contenut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2" name="Segnaposto tes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4" name="Segnaposto contenut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ttore dirit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76D825BC-9803-467D-A049-B47340459F55}" type="datetime4">
              <a:rPr lang="it-IT" noProof="0" smtClean="0">
                <a:latin typeface="+mn-lt"/>
              </a:rPr>
              <a:t>3 dicembre 2023</a:t>
            </a:fld>
            <a:endParaRPr lang="it-IT" noProof="0" dirty="0">
              <a:latin typeface="+mn-lt"/>
            </a:endParaRPr>
          </a:p>
        </p:txBody>
      </p:sp>
      <p:sp>
        <p:nvSpPr>
          <p:cNvPr id="3" name="Segnaposto piè di pa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epilogo ">
    <p:bg>
      <p:bgPr>
        <a:solidFill>
          <a:schemeClr val="tx1"/>
        </a:solidFill>
        <a:effectLst/>
      </p:bgPr>
    </p:bg>
    <p:spTree>
      <p:nvGrpSpPr>
        <p:cNvPr id="1" name=""/>
        <p:cNvGrpSpPr/>
        <p:nvPr/>
      </p:nvGrpSpPr>
      <p:grpSpPr>
        <a:xfrm>
          <a:off x="0" y="0"/>
          <a:ext cx="0" cy="0"/>
          <a:chOff x="0" y="0"/>
          <a:chExt cx="0" cy="0"/>
        </a:xfrm>
      </p:grpSpPr>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Segnaposto tes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grpSp>
        <p:nvGrpSpPr>
          <p:cNvPr id="15" name="Grup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igura a mano libera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7" name="Figura a mano libera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8" name="Figura a mano libera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4" name="Segnaposto tes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1" name="Segnaposto tes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2" name="Segnaposto tes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3" name="Segnaposto tes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4" name="Segnaposto tes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6" name="Segnaposto tes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7" name="Segnaposto tes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8" name="Segnaposto tes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9C67B196-5FCD-421F-B5BA-95F06726A1A9}" type="datetime4">
              <a:rPr lang="it-IT" noProof="0" smtClean="0">
                <a:latin typeface="+mn-lt"/>
              </a:rPr>
              <a:t>3 dicembre 2023</a:t>
            </a:fld>
            <a:endParaRPr lang="it-IT" noProof="0" dirty="0">
              <a:latin typeface="+mn-lt"/>
            </a:endParaRPr>
          </a:p>
        </p:txBody>
      </p:sp>
      <p:sp>
        <p:nvSpPr>
          <p:cNvPr id="5" name="Segnaposto piè di pa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it-IT" noProof="0" dirty="0"/>
              <a:t>Relazione annuale</a:t>
            </a:r>
            <a:endParaRPr lang="it-IT" b="0" noProof="0" dirty="0"/>
          </a:p>
        </p:txBody>
      </p:sp>
      <p:sp>
        <p:nvSpPr>
          <p:cNvPr id="6" name="Segnaposto numero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zie">
    <p:bg>
      <p:bgPr>
        <a:solidFill>
          <a:schemeClr val="tx1"/>
        </a:solidFill>
        <a:effectLst/>
      </p:bgPr>
    </p:bg>
    <p:spTree>
      <p:nvGrpSpPr>
        <p:cNvPr id="1" name=""/>
        <p:cNvGrpSpPr/>
        <p:nvPr/>
      </p:nvGrpSpPr>
      <p:grpSpPr>
        <a:xfrm>
          <a:off x="0" y="0"/>
          <a:ext cx="0" cy="0"/>
          <a:chOff x="0" y="0"/>
          <a:chExt cx="0" cy="0"/>
        </a:xfrm>
      </p:grpSpPr>
      <p:sp>
        <p:nvSpPr>
          <p:cNvPr id="16" name="Segnaposto tes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7" name="Sottotito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26" name="Tito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27" name="Connettore dirit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Segnaposto immagin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it-IT" noProof="0"/>
              <a:t>Fare clic sull'icona per inserire un'immagine</a:t>
            </a:r>
            <a:endParaRPr lang="it-IT" noProof="0" dirty="0"/>
          </a:p>
        </p:txBody>
      </p:sp>
      <p:grpSp>
        <p:nvGrpSpPr>
          <p:cNvPr id="30" name="Grup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igura a mano libera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3" name="Figura a mano libera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ine del giorno">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it-IT" noProof="0"/>
              <a:t>Fare clic per modificare lo stile del titolo dello schema</a:t>
            </a:r>
            <a:endParaRPr lang="it-IT" noProof="0" dirty="0"/>
          </a:p>
        </p:txBody>
      </p:sp>
      <p:cxnSp>
        <p:nvCxnSpPr>
          <p:cNvPr id="13" name="Connettore dirit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Segnaposto tes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5" name="Segnaposto tes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6" name="Connettore dirit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Segnaposto tes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8" name="Segnaposto tes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0" name="Connettore dirit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Segnaposto tes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2" name="Segnaposto tes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3" name="Connettore dirit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Segnaposto tes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5" name="Segnaposto tes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Segnaposto tes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8" name="Segnaposto tes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3AE24FE1-1FB1-4CCE-8AE0-20974EE52244}" type="datetime4">
              <a:rPr lang="it-IT" noProof="0" smtClean="0">
                <a:latin typeface="+mn-lt"/>
              </a:rPr>
              <a:t>3 dicembre 2023</a:t>
            </a:fld>
            <a:endParaRPr lang="it-IT" noProof="0" dirty="0">
              <a:latin typeface="+mn-lt"/>
            </a:endParaRPr>
          </a:p>
        </p:txBody>
      </p:sp>
      <p:sp>
        <p:nvSpPr>
          <p:cNvPr id="3" name="Segnaposto piè di pa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igura a mano libera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6" name="Figura a mano libera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9" name="Figura a mano libera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4" name="Segnaposto immagin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it-IT" noProof="0"/>
              <a:t>Fare clic sull'icona per inserire un'immagine</a:t>
            </a:r>
            <a:endParaRPr lang="it-IT" noProof="0" dirty="0"/>
          </a:p>
        </p:txBody>
      </p:sp>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17" name="Connettore dirit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D4FC45D6-6DD7-454C-8347-13F10006374F}" type="datetime4">
              <a:rPr lang="it-IT" noProof="0" smtClean="0">
                <a:latin typeface="+mn-lt"/>
              </a:rPr>
              <a:t>3 dicembre 2023</a:t>
            </a:fld>
            <a:endParaRPr lang="it-IT" noProof="0" dirty="0">
              <a:latin typeface="+mn-lt"/>
            </a:endParaRPr>
          </a:p>
        </p:txBody>
      </p:sp>
      <p:sp>
        <p:nvSpPr>
          <p:cNvPr id="3" name="Segnaposto piè di pa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a">
    <p:bg>
      <p:bgPr>
        <a:solidFill>
          <a:schemeClr val="tx1"/>
        </a:solidFill>
        <a:effectLst/>
      </p:bgPr>
    </p:bg>
    <p:spTree>
      <p:nvGrpSpPr>
        <p:cNvPr id="1" name=""/>
        <p:cNvGrpSpPr/>
        <p:nvPr/>
      </p:nvGrpSpPr>
      <p:grpSpPr>
        <a:xfrm>
          <a:off x="0" y="0"/>
          <a:ext cx="0" cy="0"/>
          <a:chOff x="0" y="0"/>
          <a:chExt cx="0" cy="0"/>
        </a:xfrm>
      </p:grpSpPr>
      <p:sp>
        <p:nvSpPr>
          <p:cNvPr id="21" name="Segnaposto immagin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it-IT" noProof="0"/>
              <a:t>Fare clic sull'icona per inserire un'immagine</a:t>
            </a:r>
            <a:endParaRPr lang="it-IT" noProof="0" dirty="0"/>
          </a:p>
        </p:txBody>
      </p:sp>
      <p:sp>
        <p:nvSpPr>
          <p:cNvPr id="18" name="Tito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it-IT" noProof="0"/>
              <a:t>Fare clic per modificare lo stile del titolo dello schema</a:t>
            </a:r>
            <a:endParaRPr lang="it-IT" noProof="0" dirty="0"/>
          </a:p>
        </p:txBody>
      </p:sp>
      <p:cxnSp>
        <p:nvCxnSpPr>
          <p:cNvPr id="20" name="Connettore dirit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igura a mano libera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4" name="Figura a mano libera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5" name="Figura a mano libera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
    <p:bg>
      <p:bgPr>
        <a:solidFill>
          <a:schemeClr val="tx1"/>
        </a:solidFill>
        <a:effectLst/>
      </p:bgPr>
    </p:bg>
    <p:spTree>
      <p:nvGrpSpPr>
        <p:cNvPr id="1" name=""/>
        <p:cNvGrpSpPr/>
        <p:nvPr/>
      </p:nvGrpSpPr>
      <p:grpSpPr>
        <a:xfrm>
          <a:off x="0" y="0"/>
          <a:ext cx="0" cy="0"/>
          <a:chOff x="0" y="0"/>
          <a:chExt cx="0" cy="0"/>
        </a:xfrm>
      </p:grpSpPr>
      <p:sp>
        <p:nvSpPr>
          <p:cNvPr id="6" name="Segnaposto gra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it-IT" noProof="0"/>
              <a:t>Fare clic sull'icona per inserire un grafico</a:t>
            </a:r>
          </a:p>
        </p:txBody>
      </p:sp>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2" name="Segnaposto dat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F3BF239B-6208-4E27-A10A-A644314EEF97}" type="datetime4">
              <a:rPr lang="it-IT" noProof="0" smtClean="0">
                <a:latin typeface="+mn-lt"/>
              </a:rPr>
              <a:t>3 dicembre 2023</a:t>
            </a:fld>
            <a:endParaRPr lang="it-IT" noProof="0">
              <a:latin typeface="+mn-lt"/>
            </a:endParaRPr>
          </a:p>
        </p:txBody>
      </p:sp>
      <p:sp>
        <p:nvSpPr>
          <p:cNvPr id="3" name="Segnaposto piè di pa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la">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it-IT" noProof="0"/>
              <a:t>Fare clic sull'icona per inserire una tabella</a:t>
            </a:r>
          </a:p>
        </p:txBody>
      </p:sp>
      <p:sp>
        <p:nvSpPr>
          <p:cNvPr id="2" name="Segnaposto dat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8A5CF684-8E61-4B5D-8931-93FED32AA3F6}" type="datetime4">
              <a:rPr lang="it-IT" noProof="0" smtClean="0">
                <a:latin typeface="+mn-lt"/>
              </a:rPr>
              <a:t>3 dicembre 2023</a:t>
            </a:fld>
            <a:endParaRPr lang="it-IT" noProof="0">
              <a:latin typeface="+mn-lt"/>
            </a:endParaRPr>
          </a:p>
        </p:txBody>
      </p:sp>
      <p:sp>
        <p:nvSpPr>
          <p:cNvPr id="3" name="Segnaposto piè di pa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bg>
      <p:bgPr>
        <a:solidFill>
          <a:schemeClr val="tx1"/>
        </a:solidFill>
        <a:effectLst/>
      </p:bgPr>
    </p:bg>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it-IT" noProof="0"/>
              <a:t>Fare clic per modificare lo stile del titolo dello schema</a:t>
            </a:r>
            <a:endParaRPr lang="it-IT" noProof="0" dirty="0"/>
          </a:p>
        </p:txBody>
      </p:sp>
      <p:sp>
        <p:nvSpPr>
          <p:cNvPr id="10" name="Casella di tes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it-IT" sz="20000" b="1" noProof="0" dirty="0">
                <a:solidFill>
                  <a:schemeClr val="bg1"/>
                </a:solidFill>
              </a:rPr>
              <a:t>"</a:t>
            </a:r>
          </a:p>
        </p:txBody>
      </p:sp>
      <p:grpSp>
        <p:nvGrpSpPr>
          <p:cNvPr id="18" name="Grup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0" name="Figura a mano libera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23" name="Figura a mano libera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grpSp>
        <p:nvGrpSpPr>
          <p:cNvPr id="24" name="Grup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igura a mano libera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6" name="Figura a mano libera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up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igura a mano libera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6" name="Figura a mano libera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8" name="Segnaposto immagin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61" name="Tito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endParaRPr lang="it-IT" noProof="0" dirty="0"/>
          </a:p>
        </p:txBody>
      </p:sp>
      <p:cxnSp>
        <p:nvCxnSpPr>
          <p:cNvPr id="62" name="Connettore dirit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Segnaposto immagin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72" name="Segnaposto tes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3" name="Segnaposto tes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4" name="Segnaposto tes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5" name="Segnaposto tes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6" name="Segnaposto tes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7" name="Segnaposto tes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8" name="Segnaposto tes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9" name="Segnaposto tes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grpSp>
        <p:nvGrpSpPr>
          <p:cNvPr id="23" name="Grup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9" name="Figura a mano libera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0" name="Figura a mano libera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1" name="Figura a mano libera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66" name="Segnaposto immagin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69" name="Segnaposto immagin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3666C989-0F81-40B8-B42B-1B7E4467F468}" type="datetime4">
              <a:rPr lang="it-IT" noProof="0" smtClean="0">
                <a:latin typeface="+mn-lt"/>
              </a:rPr>
              <a:t>3 dicembre 2023</a:t>
            </a:fld>
            <a:endParaRPr lang="it-IT" noProof="0" dirty="0">
              <a:latin typeface="+mn-lt"/>
            </a:endParaRPr>
          </a:p>
        </p:txBody>
      </p:sp>
      <p:sp>
        <p:nvSpPr>
          <p:cNvPr id="3" name="Segnaposto piè di pa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quenza temporale ">
    <p:bg>
      <p:bgPr>
        <a:solidFill>
          <a:schemeClr val="tx1"/>
        </a:solidFill>
        <a:effectLst/>
      </p:bgPr>
    </p:bg>
    <p:spTree>
      <p:nvGrpSpPr>
        <p:cNvPr id="1" name=""/>
        <p:cNvGrpSpPr/>
        <p:nvPr/>
      </p:nvGrpSpPr>
      <p:grpSpPr>
        <a:xfrm>
          <a:off x="0" y="0"/>
          <a:ext cx="0" cy="0"/>
          <a:chOff x="0" y="0"/>
          <a:chExt cx="0" cy="0"/>
        </a:xfrm>
      </p:grpSpPr>
      <p:cxnSp>
        <p:nvCxnSpPr>
          <p:cNvPr id="21" name="Connettore dirit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olo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6" name="Segnaposto testo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97" name="Segnaposto testo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2" name="Segnaposto testo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3" name="Segnaposto testo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6" name="Segnaposto testo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7" name="Segnaposto testo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8" name="Segnaposto testo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9" name="Segnaposto testo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ttango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7" name="Rettango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7" name="Rettango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9" name="Rettango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Segnaposto dat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52BA2D4C-972A-4C69-91F7-61BA2355BE49}" type="datetime4">
              <a:rPr lang="it-IT" noProof="0" smtClean="0">
                <a:latin typeface="+mn-lt"/>
              </a:rPr>
              <a:t>3 dicembre 2023</a:t>
            </a:fld>
            <a:endParaRPr lang="it-IT" noProof="0">
              <a:latin typeface="+mn-lt"/>
            </a:endParaRPr>
          </a:p>
        </p:txBody>
      </p:sp>
      <p:sp>
        <p:nvSpPr>
          <p:cNvPr id="3" name="Segnaposto piè di pa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8057A85-AB1C-4034-8542-1913E4094AA8}" type="datetime4">
              <a:rPr lang="it-IT" noProof="0" smtClean="0">
                <a:latin typeface="+mn-lt"/>
              </a:rPr>
              <a:t>3 dicembre 2023</a:t>
            </a:fld>
            <a:endParaRPr lang="it-IT" noProof="0">
              <a:latin typeface="+mn-lt"/>
            </a:endParaRPr>
          </a:p>
        </p:txBody>
      </p:sp>
      <p:sp>
        <p:nvSpPr>
          <p:cNvPr id="31" name="Segnaposto piè di pa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it-IT" noProof="0"/>
              <a:t>Relazione annuale</a:t>
            </a:r>
            <a:endParaRPr lang="it-IT" b="0" noProof="0"/>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customXml" Target="../ink/ink9.xml"/><Relationship Id="rId26" Type="http://schemas.openxmlformats.org/officeDocument/2006/relationships/customXml" Target="../ink/ink14.xml"/><Relationship Id="rId21" Type="http://schemas.openxmlformats.org/officeDocument/2006/relationships/image" Target="../media/image24.png"/><Relationship Id="rId34" Type="http://schemas.openxmlformats.org/officeDocument/2006/relationships/customXml" Target="../ink/ink19.xml"/><Relationship Id="rId7" Type="http://schemas.openxmlformats.org/officeDocument/2006/relationships/image" Target="../media/image19.png"/><Relationship Id="rId12" Type="http://schemas.openxmlformats.org/officeDocument/2006/relationships/customXml" Target="../ink/ink4.xml"/><Relationship Id="rId17" Type="http://schemas.openxmlformats.org/officeDocument/2006/relationships/customXml" Target="../ink/ink8.xml"/><Relationship Id="rId25" Type="http://schemas.openxmlformats.org/officeDocument/2006/relationships/customXml" Target="../ink/ink13.xml"/><Relationship Id="rId33" Type="http://schemas.openxmlformats.org/officeDocument/2006/relationships/image" Target="../media/image28.png"/><Relationship Id="rId2" Type="http://schemas.openxmlformats.org/officeDocument/2006/relationships/notesSlide" Target="../notesSlides/notesSlide13.xml"/><Relationship Id="rId16" Type="http://schemas.openxmlformats.org/officeDocument/2006/relationships/customXml" Target="../ink/ink7.xml"/><Relationship Id="rId20" Type="http://schemas.openxmlformats.org/officeDocument/2006/relationships/customXml" Target="../ink/ink10.xml"/><Relationship Id="rId29" Type="http://schemas.openxmlformats.org/officeDocument/2006/relationships/customXml" Target="../ink/ink16.xml"/><Relationship Id="rId1" Type="http://schemas.openxmlformats.org/officeDocument/2006/relationships/slideLayout" Target="../slideLayouts/slideLayout3.xml"/><Relationship Id="rId6" Type="http://schemas.openxmlformats.org/officeDocument/2006/relationships/customXml" Target="../ink/ink1.xml"/><Relationship Id="rId11" Type="http://schemas.openxmlformats.org/officeDocument/2006/relationships/image" Target="../media/image21.png"/><Relationship Id="rId24" Type="http://schemas.openxmlformats.org/officeDocument/2006/relationships/customXml" Target="../ink/ink12.xml"/><Relationship Id="rId32" Type="http://schemas.openxmlformats.org/officeDocument/2006/relationships/customXml" Target="../ink/ink18.xml"/><Relationship Id="rId37" Type="http://schemas.openxmlformats.org/officeDocument/2006/relationships/customXml" Target="../ink/ink22.xml"/><Relationship Id="rId5" Type="http://schemas.openxmlformats.org/officeDocument/2006/relationships/image" Target="../media/image18.png"/><Relationship Id="rId15" Type="http://schemas.openxmlformats.org/officeDocument/2006/relationships/customXml" Target="../ink/ink6.xml"/><Relationship Id="rId23" Type="http://schemas.openxmlformats.org/officeDocument/2006/relationships/image" Target="../media/image25.png"/><Relationship Id="rId28" Type="http://schemas.openxmlformats.org/officeDocument/2006/relationships/image" Target="../media/image26.png"/><Relationship Id="rId36" Type="http://schemas.openxmlformats.org/officeDocument/2006/relationships/customXml" Target="../ink/ink21.xml"/><Relationship Id="rId10" Type="http://schemas.openxmlformats.org/officeDocument/2006/relationships/customXml" Target="../ink/ink3.xml"/><Relationship Id="rId19" Type="http://schemas.openxmlformats.org/officeDocument/2006/relationships/image" Target="../media/image23.png"/><Relationship Id="rId31" Type="http://schemas.openxmlformats.org/officeDocument/2006/relationships/customXml" Target="../ink/ink17.xml"/><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customXml" Target="../ink/ink5.xml"/><Relationship Id="rId22" Type="http://schemas.openxmlformats.org/officeDocument/2006/relationships/customXml" Target="../ink/ink11.xml"/><Relationship Id="rId27" Type="http://schemas.openxmlformats.org/officeDocument/2006/relationships/customXml" Target="../ink/ink15.xml"/><Relationship Id="rId30" Type="http://schemas.openxmlformats.org/officeDocument/2006/relationships/image" Target="../media/image27.png"/><Relationship Id="rId35" Type="http://schemas.openxmlformats.org/officeDocument/2006/relationships/customXml" Target="../ink/ink20.xml"/><Relationship Id="rId8" Type="http://schemas.openxmlformats.org/officeDocument/2006/relationships/customXml" Target="../ink/ink2.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74.png"/><Relationship Id="rId7" Type="http://schemas.openxmlformats.org/officeDocument/2006/relationships/customXml" Target="../ink/ink24.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660.png"/><Relationship Id="rId5" Type="http://schemas.openxmlformats.org/officeDocument/2006/relationships/customXml" Target="../ink/ink23.xml"/><Relationship Id="rId4" Type="http://schemas.openxmlformats.org/officeDocument/2006/relationships/image" Target="../media/image7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99E01E5-08A2-ED8C-CE58-330F5C2F222D}"/>
              </a:ext>
            </a:extLst>
          </p:cNvPr>
          <p:cNvSpPr>
            <a:spLocks noGrp="1"/>
          </p:cNvSpPr>
          <p:nvPr>
            <p:ph type="ctrTitle"/>
          </p:nvPr>
        </p:nvSpPr>
        <p:spPr>
          <a:xfrm>
            <a:off x="4846574" y="4044821"/>
            <a:ext cx="6676732" cy="1514475"/>
          </a:xfrm>
        </p:spPr>
        <p:txBody>
          <a:bodyPr rtlCol="0"/>
          <a:lstStyle/>
          <a:p>
            <a:pPr rtl="0"/>
            <a:r>
              <a:rPr lang="it-IT" sz="5400" b="0" i="0" dirty="0" err="1">
                <a:effectLst/>
                <a:latin typeface="Söhne"/>
              </a:rPr>
              <a:t>Regularization</a:t>
            </a:r>
            <a:r>
              <a:rPr lang="it-IT" sz="5400" b="0" i="0" dirty="0">
                <a:effectLst/>
                <a:latin typeface="Söhne"/>
              </a:rPr>
              <a:t> Techniques in </a:t>
            </a:r>
            <a:r>
              <a:rPr lang="it-IT" sz="5400" b="0" i="0" dirty="0" err="1">
                <a:effectLst/>
                <a:latin typeface="Söhne"/>
              </a:rPr>
              <a:t>Regression</a:t>
            </a:r>
            <a:r>
              <a:rPr lang="it-IT" sz="5400" b="0" i="0" dirty="0">
                <a:effectLst/>
                <a:latin typeface="Söhne"/>
              </a:rPr>
              <a:t> </a:t>
            </a:r>
            <a:r>
              <a:rPr lang="it-IT" sz="5400" b="0" i="0" dirty="0" err="1">
                <a:effectLst/>
                <a:latin typeface="Söhne"/>
              </a:rPr>
              <a:t>Modeling</a:t>
            </a:r>
            <a:r>
              <a:rPr lang="it-IT" sz="5400" b="0" i="0" dirty="0">
                <a:effectLst/>
                <a:latin typeface="Söhne"/>
              </a:rPr>
              <a:t>.</a:t>
            </a:r>
            <a:br>
              <a:rPr lang="it-IT" sz="5400" dirty="0"/>
            </a:br>
            <a:br>
              <a:rPr lang="it-IT" dirty="0"/>
            </a:br>
            <a:endParaRPr lang="it-IT"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52400"/>
            <a:ext cx="5848349" cy="1576043"/>
          </a:xfrm>
        </p:spPr>
        <p:txBody>
          <a:bodyPr rtlCol="0">
            <a:noAutofit/>
          </a:bodyPr>
          <a:lstStyle/>
          <a:p>
            <a:pPr rtl="0"/>
            <a:r>
              <a:rPr lang="en-US" sz="3600" dirty="0"/>
              <a:t>Model with logarithmic transformation of all variables.</a:t>
            </a:r>
            <a:endParaRPr lang="it-IT" sz="3600"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10</a:t>
            </a:fld>
            <a:endParaRPr lang="it-IT"/>
          </a:p>
        </p:txBody>
      </p:sp>
      <p:sp>
        <p:nvSpPr>
          <p:cNvPr id="10" name="Titolo 2">
            <a:extLst>
              <a:ext uri="{FF2B5EF4-FFF2-40B4-BE49-F238E27FC236}">
                <a16:creationId xmlns:a16="http://schemas.microsoft.com/office/drawing/2014/main" id="{19175B99-23F6-3124-0F66-5962BEE3894A}"/>
              </a:ext>
            </a:extLst>
          </p:cNvPr>
          <p:cNvSpPr txBox="1">
            <a:spLocks/>
          </p:cNvSpPr>
          <p:nvPr/>
        </p:nvSpPr>
        <p:spPr>
          <a:xfrm>
            <a:off x="5716414" y="268200"/>
            <a:ext cx="4941477"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
        <p:nvSpPr>
          <p:cNvPr id="14" name="CasellaDiTesto 13">
            <a:extLst>
              <a:ext uri="{FF2B5EF4-FFF2-40B4-BE49-F238E27FC236}">
                <a16:creationId xmlns:a16="http://schemas.microsoft.com/office/drawing/2014/main" id="{E6E27CA9-44B1-0451-A4BD-1357392C4344}"/>
              </a:ext>
            </a:extLst>
          </p:cNvPr>
          <p:cNvSpPr txBox="1"/>
          <p:nvPr/>
        </p:nvSpPr>
        <p:spPr>
          <a:xfrm>
            <a:off x="2971800" y="5023575"/>
            <a:ext cx="6248399" cy="369332"/>
          </a:xfrm>
          <a:prstGeom prst="rect">
            <a:avLst/>
          </a:prstGeom>
          <a:noFill/>
        </p:spPr>
        <p:txBody>
          <a:bodyPr wrap="square" rtlCol="0">
            <a:spAutoFit/>
          </a:bodyPr>
          <a:lstStyle/>
          <a:p>
            <a:r>
              <a:rPr lang="en-US" b="1" u="sng" dirty="0">
                <a:solidFill>
                  <a:schemeClr val="bg1"/>
                </a:solidFill>
              </a:rPr>
              <a:t>In this case, we accept the hypothesis of homoscedasticity.</a:t>
            </a:r>
            <a:r>
              <a:rPr lang="it-IT" b="1" u="sng" dirty="0">
                <a:solidFill>
                  <a:schemeClr val="bg1"/>
                </a:solidFill>
              </a:rPr>
              <a:t>.</a:t>
            </a:r>
          </a:p>
        </p:txBody>
      </p:sp>
      <p:pic>
        <p:nvPicPr>
          <p:cNvPr id="5" name="Immagine 4">
            <a:extLst>
              <a:ext uri="{FF2B5EF4-FFF2-40B4-BE49-F238E27FC236}">
                <a16:creationId xmlns:a16="http://schemas.microsoft.com/office/drawing/2014/main" id="{DD868CA9-189A-7D44-2697-A96E1FAAB7A3}"/>
              </a:ext>
            </a:extLst>
          </p:cNvPr>
          <p:cNvPicPr>
            <a:picLocks noChangeAspect="1"/>
          </p:cNvPicPr>
          <p:nvPr/>
        </p:nvPicPr>
        <p:blipFill>
          <a:blip r:embed="rId3"/>
          <a:stretch>
            <a:fillRect/>
          </a:stretch>
        </p:blipFill>
        <p:spPr>
          <a:xfrm>
            <a:off x="952499" y="1977452"/>
            <a:ext cx="5083979" cy="2981780"/>
          </a:xfrm>
          <a:prstGeom prst="rect">
            <a:avLst/>
          </a:prstGeom>
        </p:spPr>
      </p:pic>
      <p:pic>
        <p:nvPicPr>
          <p:cNvPr id="9" name="Immagine 8">
            <a:extLst>
              <a:ext uri="{FF2B5EF4-FFF2-40B4-BE49-F238E27FC236}">
                <a16:creationId xmlns:a16="http://schemas.microsoft.com/office/drawing/2014/main" id="{86CF1E5F-28C2-BB7A-D1B0-3FFE10A97013}"/>
              </a:ext>
            </a:extLst>
          </p:cNvPr>
          <p:cNvPicPr>
            <a:picLocks noChangeAspect="1"/>
          </p:cNvPicPr>
          <p:nvPr/>
        </p:nvPicPr>
        <p:blipFill>
          <a:blip r:embed="rId4"/>
          <a:stretch>
            <a:fillRect/>
          </a:stretch>
        </p:blipFill>
        <p:spPr>
          <a:xfrm>
            <a:off x="6096000" y="1898768"/>
            <a:ext cx="5536892" cy="3060464"/>
          </a:xfrm>
          <a:prstGeom prst="rect">
            <a:avLst/>
          </a:prstGeom>
        </p:spPr>
      </p:pic>
      <p:sp>
        <p:nvSpPr>
          <p:cNvPr id="2" name="CasellaDiTesto 1">
            <a:extLst>
              <a:ext uri="{FF2B5EF4-FFF2-40B4-BE49-F238E27FC236}">
                <a16:creationId xmlns:a16="http://schemas.microsoft.com/office/drawing/2014/main" id="{134C8505-05C1-816E-77F6-6382D08E3A91}"/>
              </a:ext>
            </a:extLst>
          </p:cNvPr>
          <p:cNvSpPr txBox="1"/>
          <p:nvPr/>
        </p:nvSpPr>
        <p:spPr>
          <a:xfrm>
            <a:off x="2971800" y="5380672"/>
            <a:ext cx="6667500" cy="1200329"/>
          </a:xfrm>
          <a:prstGeom prst="rect">
            <a:avLst/>
          </a:prstGeom>
          <a:noFill/>
        </p:spPr>
        <p:txBody>
          <a:bodyPr wrap="square" rtlCol="0">
            <a:spAutoFit/>
          </a:bodyPr>
          <a:lstStyle/>
          <a:p>
            <a:r>
              <a:rPr lang="en-US" dirty="0">
                <a:solidFill>
                  <a:schemeClr val="bg1"/>
                </a:solidFill>
              </a:rPr>
              <a:t>Since we have used the Cobb-Douglas production function, we cannot eliminate any regressor even if they appear not statistically significant in the model. Therefore, the final model would be:</a:t>
            </a:r>
          </a:p>
          <a:p>
            <a:r>
              <a:rPr lang="en-US" dirty="0">
                <a:solidFill>
                  <a:schemeClr val="bg1"/>
                </a:solidFill>
              </a:rPr>
              <a:t>log(y) = β1 * log(k) + β2 * log(l) + β3 * log(e) + β4 * log(m) + ε</a:t>
            </a:r>
            <a:endParaRPr lang="it-IT" dirty="0">
              <a:solidFill>
                <a:schemeClr val="bg1"/>
              </a:solidFill>
            </a:endParaRPr>
          </a:p>
        </p:txBody>
      </p:sp>
    </p:spTree>
    <p:extLst>
      <p:ext uri="{BB962C8B-B14F-4D97-AF65-F5344CB8AC3E}">
        <p14:creationId xmlns:p14="http://schemas.microsoft.com/office/powerpoint/2010/main" val="195310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290553"/>
            <a:ext cx="5848349" cy="1576043"/>
          </a:xfrm>
        </p:spPr>
        <p:txBody>
          <a:bodyPr rtlCol="0">
            <a:noAutofit/>
          </a:bodyPr>
          <a:lstStyle/>
          <a:p>
            <a:pPr rtl="0"/>
            <a:r>
              <a:rPr lang="en-US" dirty="0"/>
              <a:t>Estimation of the linear model with Dataset Split.</a:t>
            </a:r>
            <a:endParaRPr lang="it-IT"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11</a:t>
            </a:fld>
            <a:endParaRPr lang="it-IT"/>
          </a:p>
        </p:txBody>
      </p:sp>
      <p:sp>
        <p:nvSpPr>
          <p:cNvPr id="10" name="Titolo 2">
            <a:extLst>
              <a:ext uri="{FF2B5EF4-FFF2-40B4-BE49-F238E27FC236}">
                <a16:creationId xmlns:a16="http://schemas.microsoft.com/office/drawing/2014/main" id="{19175B99-23F6-3124-0F66-5962BEE3894A}"/>
              </a:ext>
            </a:extLst>
          </p:cNvPr>
          <p:cNvSpPr txBox="1">
            <a:spLocks/>
          </p:cNvSpPr>
          <p:nvPr/>
        </p:nvSpPr>
        <p:spPr>
          <a:xfrm>
            <a:off x="5716414" y="268200"/>
            <a:ext cx="4941477"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
        <p:nvSpPr>
          <p:cNvPr id="4" name="CasellaDiTesto 3">
            <a:extLst>
              <a:ext uri="{FF2B5EF4-FFF2-40B4-BE49-F238E27FC236}">
                <a16:creationId xmlns:a16="http://schemas.microsoft.com/office/drawing/2014/main" id="{4F745C68-9D8A-C050-4167-B95A03847C41}"/>
              </a:ext>
            </a:extLst>
          </p:cNvPr>
          <p:cNvSpPr txBox="1"/>
          <p:nvPr/>
        </p:nvSpPr>
        <p:spPr>
          <a:xfrm>
            <a:off x="906289" y="1962834"/>
            <a:ext cx="9620250" cy="646331"/>
          </a:xfrm>
          <a:prstGeom prst="rect">
            <a:avLst/>
          </a:prstGeom>
          <a:noFill/>
        </p:spPr>
        <p:txBody>
          <a:bodyPr wrap="square" rtlCol="0">
            <a:spAutoFit/>
          </a:bodyPr>
          <a:lstStyle/>
          <a:p>
            <a:r>
              <a:rPr lang="en-US" b="0" i="0" dirty="0">
                <a:solidFill>
                  <a:schemeClr val="bg1"/>
                </a:solidFill>
                <a:effectLst/>
              </a:rPr>
              <a:t>The objective is to construct the Training Set and Test Set to evaluate performance using MSE calculated by applying the learning model (model estimated with the Training Set) on the Test Set.</a:t>
            </a:r>
            <a:endParaRPr lang="it-IT" dirty="0">
              <a:solidFill>
                <a:schemeClr val="bg1"/>
              </a:solidFill>
            </a:endParaRPr>
          </a:p>
        </p:txBody>
      </p:sp>
      <p:pic>
        <p:nvPicPr>
          <p:cNvPr id="8" name="Immagine 7">
            <a:extLst>
              <a:ext uri="{FF2B5EF4-FFF2-40B4-BE49-F238E27FC236}">
                <a16:creationId xmlns:a16="http://schemas.microsoft.com/office/drawing/2014/main" id="{2F653785-1528-5BE5-0953-520BEDB16DE1}"/>
              </a:ext>
            </a:extLst>
          </p:cNvPr>
          <p:cNvPicPr>
            <a:picLocks noChangeAspect="1"/>
          </p:cNvPicPr>
          <p:nvPr/>
        </p:nvPicPr>
        <p:blipFill>
          <a:blip r:embed="rId3"/>
          <a:stretch>
            <a:fillRect/>
          </a:stretch>
        </p:blipFill>
        <p:spPr>
          <a:xfrm>
            <a:off x="2257425" y="2721560"/>
            <a:ext cx="7048500" cy="3165563"/>
          </a:xfrm>
          <a:prstGeom prst="rect">
            <a:avLst/>
          </a:prstGeom>
        </p:spPr>
      </p:pic>
    </p:spTree>
    <p:extLst>
      <p:ext uri="{BB962C8B-B14F-4D97-AF65-F5344CB8AC3E}">
        <p14:creationId xmlns:p14="http://schemas.microsoft.com/office/powerpoint/2010/main" val="322427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290553"/>
            <a:ext cx="5848349" cy="1576043"/>
          </a:xfrm>
        </p:spPr>
        <p:txBody>
          <a:bodyPr rtlCol="0">
            <a:noAutofit/>
          </a:bodyPr>
          <a:lstStyle/>
          <a:p>
            <a:pPr rtl="0"/>
            <a:r>
              <a:rPr lang="en-US" dirty="0"/>
              <a:t>We estimate the training set for the learning model.</a:t>
            </a:r>
            <a:endParaRPr lang="it-IT"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12</a:t>
            </a:fld>
            <a:endParaRPr lang="it-IT"/>
          </a:p>
        </p:txBody>
      </p:sp>
      <p:sp>
        <p:nvSpPr>
          <p:cNvPr id="10" name="Titolo 2">
            <a:extLst>
              <a:ext uri="{FF2B5EF4-FFF2-40B4-BE49-F238E27FC236}">
                <a16:creationId xmlns:a16="http://schemas.microsoft.com/office/drawing/2014/main" id="{19175B99-23F6-3124-0F66-5962BEE3894A}"/>
              </a:ext>
            </a:extLst>
          </p:cNvPr>
          <p:cNvSpPr txBox="1">
            <a:spLocks/>
          </p:cNvSpPr>
          <p:nvPr/>
        </p:nvSpPr>
        <p:spPr>
          <a:xfrm>
            <a:off x="5716414" y="268200"/>
            <a:ext cx="4941477"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pic>
        <p:nvPicPr>
          <p:cNvPr id="5" name="Immagine 4">
            <a:extLst>
              <a:ext uri="{FF2B5EF4-FFF2-40B4-BE49-F238E27FC236}">
                <a16:creationId xmlns:a16="http://schemas.microsoft.com/office/drawing/2014/main" id="{B5A133C3-037E-B6A9-0B06-214502EE4ED3}"/>
              </a:ext>
            </a:extLst>
          </p:cNvPr>
          <p:cNvPicPr>
            <a:picLocks noChangeAspect="1"/>
          </p:cNvPicPr>
          <p:nvPr/>
        </p:nvPicPr>
        <p:blipFill>
          <a:blip r:embed="rId3"/>
          <a:stretch>
            <a:fillRect/>
          </a:stretch>
        </p:blipFill>
        <p:spPr>
          <a:xfrm>
            <a:off x="971550" y="2062255"/>
            <a:ext cx="6086475" cy="2989172"/>
          </a:xfrm>
          <a:prstGeom prst="rect">
            <a:avLst/>
          </a:prstGeom>
        </p:spPr>
      </p:pic>
      <p:sp>
        <p:nvSpPr>
          <p:cNvPr id="6" name="CasellaDiTesto 5">
            <a:extLst>
              <a:ext uri="{FF2B5EF4-FFF2-40B4-BE49-F238E27FC236}">
                <a16:creationId xmlns:a16="http://schemas.microsoft.com/office/drawing/2014/main" id="{09D13207-1E8E-33D1-4BEA-BDAF31EDDBBE}"/>
              </a:ext>
            </a:extLst>
          </p:cNvPr>
          <p:cNvSpPr txBox="1"/>
          <p:nvPr/>
        </p:nvSpPr>
        <p:spPr>
          <a:xfrm>
            <a:off x="7800976" y="1866596"/>
            <a:ext cx="4010024" cy="923330"/>
          </a:xfrm>
          <a:prstGeom prst="rect">
            <a:avLst/>
          </a:prstGeom>
          <a:noFill/>
        </p:spPr>
        <p:txBody>
          <a:bodyPr wrap="square" rtlCol="0">
            <a:spAutoFit/>
          </a:bodyPr>
          <a:lstStyle/>
          <a:p>
            <a:r>
              <a:rPr lang="en-US" dirty="0">
                <a:solidFill>
                  <a:schemeClr val="bg1"/>
                </a:solidFill>
              </a:rPr>
              <a:t>We introduce the MSE and RMSE functions and use them in the Train Set model:</a:t>
            </a:r>
            <a:endParaRPr lang="it-IT" dirty="0">
              <a:solidFill>
                <a:schemeClr val="bg1"/>
              </a:solidFill>
            </a:endParaRPr>
          </a:p>
        </p:txBody>
      </p:sp>
      <p:pic>
        <p:nvPicPr>
          <p:cNvPr id="11" name="Immagine 10">
            <a:extLst>
              <a:ext uri="{FF2B5EF4-FFF2-40B4-BE49-F238E27FC236}">
                <a16:creationId xmlns:a16="http://schemas.microsoft.com/office/drawing/2014/main" id="{151BD188-15EA-9B22-E682-8DC04A6D9809}"/>
              </a:ext>
            </a:extLst>
          </p:cNvPr>
          <p:cNvPicPr>
            <a:picLocks noChangeAspect="1"/>
          </p:cNvPicPr>
          <p:nvPr/>
        </p:nvPicPr>
        <p:blipFill>
          <a:blip r:embed="rId4"/>
          <a:stretch>
            <a:fillRect/>
          </a:stretch>
        </p:blipFill>
        <p:spPr>
          <a:xfrm>
            <a:off x="7800976" y="2512927"/>
            <a:ext cx="1550729" cy="2426847"/>
          </a:xfrm>
          <a:prstGeom prst="rect">
            <a:avLst/>
          </a:prstGeom>
        </p:spPr>
      </p:pic>
      <p:sp>
        <p:nvSpPr>
          <p:cNvPr id="12" name="CasellaDiTesto 11">
            <a:extLst>
              <a:ext uri="{FF2B5EF4-FFF2-40B4-BE49-F238E27FC236}">
                <a16:creationId xmlns:a16="http://schemas.microsoft.com/office/drawing/2014/main" id="{D742A9D2-B331-C4EF-22CF-8AF875E396F9}"/>
              </a:ext>
            </a:extLst>
          </p:cNvPr>
          <p:cNvSpPr txBox="1"/>
          <p:nvPr/>
        </p:nvSpPr>
        <p:spPr>
          <a:xfrm>
            <a:off x="2400300" y="5586105"/>
            <a:ext cx="8591550" cy="646331"/>
          </a:xfrm>
          <a:prstGeom prst="rect">
            <a:avLst/>
          </a:prstGeom>
          <a:noFill/>
        </p:spPr>
        <p:txBody>
          <a:bodyPr wrap="square" rtlCol="0">
            <a:spAutoFit/>
          </a:bodyPr>
          <a:lstStyle/>
          <a:p>
            <a:r>
              <a:rPr lang="en-US" b="1" dirty="0">
                <a:solidFill>
                  <a:schemeClr val="bg1"/>
                </a:solidFill>
              </a:rPr>
              <a:t>It is superfluous to include interactions in the model, as they do not bring statistical improvements and, most importantly, negate the meaning of the production function.</a:t>
            </a:r>
            <a:endParaRPr lang="it-IT" b="1" dirty="0">
              <a:solidFill>
                <a:schemeClr val="bg1"/>
              </a:solidFill>
            </a:endParaRPr>
          </a:p>
        </p:txBody>
      </p:sp>
    </p:spTree>
    <p:extLst>
      <p:ext uri="{BB962C8B-B14F-4D97-AF65-F5344CB8AC3E}">
        <p14:creationId xmlns:p14="http://schemas.microsoft.com/office/powerpoint/2010/main" val="2292035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052270"/>
            <a:ext cx="5848349" cy="742646"/>
          </a:xfrm>
        </p:spPr>
        <p:txBody>
          <a:bodyPr rtlCol="0">
            <a:noAutofit/>
          </a:bodyPr>
          <a:lstStyle/>
          <a:p>
            <a:pPr rtl="0"/>
            <a:r>
              <a:rPr lang="it-IT" sz="6000" dirty="0"/>
              <a:t>Cross </a:t>
            </a:r>
            <a:r>
              <a:rPr lang="it-IT" sz="6000" dirty="0" err="1"/>
              <a:t>Validation</a:t>
            </a:r>
            <a:r>
              <a:rPr lang="it-IT" sz="6000" dirty="0"/>
              <a:t>.</a:t>
            </a:r>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13</a:t>
            </a:fld>
            <a:endParaRPr lang="it-IT"/>
          </a:p>
        </p:txBody>
      </p:sp>
      <p:pic>
        <p:nvPicPr>
          <p:cNvPr id="14" name="Immagine 13">
            <a:extLst>
              <a:ext uri="{FF2B5EF4-FFF2-40B4-BE49-F238E27FC236}">
                <a16:creationId xmlns:a16="http://schemas.microsoft.com/office/drawing/2014/main" id="{DB47ECD2-DEA7-837E-3D9B-63DA2399AC1D}"/>
              </a:ext>
            </a:extLst>
          </p:cNvPr>
          <p:cNvPicPr>
            <a:picLocks noChangeAspect="1"/>
          </p:cNvPicPr>
          <p:nvPr/>
        </p:nvPicPr>
        <p:blipFill>
          <a:blip r:embed="rId3"/>
          <a:stretch>
            <a:fillRect/>
          </a:stretch>
        </p:blipFill>
        <p:spPr>
          <a:xfrm>
            <a:off x="3462239" y="4019922"/>
            <a:ext cx="7910612" cy="1857250"/>
          </a:xfrm>
          <a:prstGeom prst="rect">
            <a:avLst/>
          </a:prstGeom>
          <a:solidFill>
            <a:schemeClr val="bg1"/>
          </a:solidFill>
        </p:spPr>
      </p:pic>
      <p:pic>
        <p:nvPicPr>
          <p:cNvPr id="17" name="Immagine 16">
            <a:extLst>
              <a:ext uri="{FF2B5EF4-FFF2-40B4-BE49-F238E27FC236}">
                <a16:creationId xmlns:a16="http://schemas.microsoft.com/office/drawing/2014/main" id="{92F52129-81CD-A38D-5B04-CDE1EFEB2600}"/>
              </a:ext>
            </a:extLst>
          </p:cNvPr>
          <p:cNvPicPr>
            <a:picLocks noChangeAspect="1"/>
          </p:cNvPicPr>
          <p:nvPr/>
        </p:nvPicPr>
        <p:blipFill>
          <a:blip r:embed="rId4"/>
          <a:stretch>
            <a:fillRect/>
          </a:stretch>
        </p:blipFill>
        <p:spPr>
          <a:xfrm>
            <a:off x="971550" y="2345904"/>
            <a:ext cx="4086225" cy="1083096"/>
          </a:xfrm>
          <a:prstGeom prst="rect">
            <a:avLst/>
          </a:prstGeom>
        </p:spPr>
      </p:pic>
      <p:pic>
        <p:nvPicPr>
          <p:cNvPr id="19" name="Immagine 18">
            <a:extLst>
              <a:ext uri="{FF2B5EF4-FFF2-40B4-BE49-F238E27FC236}">
                <a16:creationId xmlns:a16="http://schemas.microsoft.com/office/drawing/2014/main" id="{E2470CB0-F8E0-2015-9A20-5AA19B8BF9E9}"/>
              </a:ext>
            </a:extLst>
          </p:cNvPr>
          <p:cNvPicPr>
            <a:picLocks noChangeAspect="1"/>
          </p:cNvPicPr>
          <p:nvPr/>
        </p:nvPicPr>
        <p:blipFill>
          <a:blip r:embed="rId5"/>
          <a:stretch>
            <a:fillRect/>
          </a:stretch>
        </p:blipFill>
        <p:spPr>
          <a:xfrm>
            <a:off x="5476736" y="2345904"/>
            <a:ext cx="4894680" cy="606846"/>
          </a:xfrm>
          <a:prstGeom prst="rect">
            <a:avLst/>
          </a:prstGeom>
        </p:spPr>
      </p:pic>
      <p:sp>
        <p:nvSpPr>
          <p:cNvPr id="22" name="CasellaDiTesto 21">
            <a:extLst>
              <a:ext uri="{FF2B5EF4-FFF2-40B4-BE49-F238E27FC236}">
                <a16:creationId xmlns:a16="http://schemas.microsoft.com/office/drawing/2014/main" id="{8C9B8F8A-DA7D-0C09-4311-75DCE75A4E01}"/>
              </a:ext>
            </a:extLst>
          </p:cNvPr>
          <p:cNvSpPr txBox="1"/>
          <p:nvPr/>
        </p:nvSpPr>
        <p:spPr>
          <a:xfrm>
            <a:off x="876201" y="1976572"/>
            <a:ext cx="3362325" cy="369332"/>
          </a:xfrm>
          <a:prstGeom prst="rect">
            <a:avLst/>
          </a:prstGeom>
          <a:noFill/>
        </p:spPr>
        <p:txBody>
          <a:bodyPr wrap="square" rtlCol="0">
            <a:spAutoFit/>
          </a:bodyPr>
          <a:lstStyle/>
          <a:p>
            <a:r>
              <a:rPr lang="it-IT" b="1" u="sng" dirty="0" err="1">
                <a:solidFill>
                  <a:schemeClr val="bg1"/>
                </a:solidFill>
              </a:rPr>
              <a:t>Leave</a:t>
            </a:r>
            <a:r>
              <a:rPr lang="it-IT" b="1" u="sng" dirty="0">
                <a:solidFill>
                  <a:schemeClr val="bg1"/>
                </a:solidFill>
              </a:rPr>
              <a:t>-one—out Cross </a:t>
            </a:r>
            <a:r>
              <a:rPr lang="it-IT" b="1" u="sng" dirty="0" err="1">
                <a:solidFill>
                  <a:schemeClr val="bg1"/>
                </a:solidFill>
              </a:rPr>
              <a:t>Validation</a:t>
            </a:r>
            <a:endParaRPr lang="it-IT" b="1" u="sng" dirty="0">
              <a:solidFill>
                <a:schemeClr val="bg1"/>
              </a:solidFill>
            </a:endParaRPr>
          </a:p>
        </p:txBody>
      </p:sp>
      <p:sp>
        <p:nvSpPr>
          <p:cNvPr id="23" name="CasellaDiTesto 22">
            <a:extLst>
              <a:ext uri="{FF2B5EF4-FFF2-40B4-BE49-F238E27FC236}">
                <a16:creationId xmlns:a16="http://schemas.microsoft.com/office/drawing/2014/main" id="{06F08D77-9179-B362-0101-50F4E843C7AE}"/>
              </a:ext>
            </a:extLst>
          </p:cNvPr>
          <p:cNvSpPr txBox="1"/>
          <p:nvPr/>
        </p:nvSpPr>
        <p:spPr>
          <a:xfrm>
            <a:off x="5453064" y="1976572"/>
            <a:ext cx="3362325" cy="369332"/>
          </a:xfrm>
          <a:prstGeom prst="rect">
            <a:avLst/>
          </a:prstGeom>
          <a:noFill/>
        </p:spPr>
        <p:txBody>
          <a:bodyPr wrap="square" rtlCol="0">
            <a:spAutoFit/>
          </a:bodyPr>
          <a:lstStyle/>
          <a:p>
            <a:r>
              <a:rPr lang="it-IT" b="1" u="sng" dirty="0">
                <a:solidFill>
                  <a:schemeClr val="bg1"/>
                </a:solidFill>
              </a:rPr>
              <a:t>K-</a:t>
            </a:r>
            <a:r>
              <a:rPr lang="it-IT" b="1" u="sng" dirty="0" err="1">
                <a:solidFill>
                  <a:schemeClr val="bg1"/>
                </a:solidFill>
              </a:rPr>
              <a:t>Fold</a:t>
            </a:r>
            <a:r>
              <a:rPr lang="it-IT" b="1" u="sng" dirty="0">
                <a:solidFill>
                  <a:schemeClr val="bg1"/>
                </a:solidFill>
              </a:rPr>
              <a:t> Cross </a:t>
            </a:r>
            <a:r>
              <a:rPr lang="it-IT" b="1" u="sng" dirty="0" err="1">
                <a:solidFill>
                  <a:schemeClr val="bg1"/>
                </a:solidFill>
              </a:rPr>
              <a:t>Validation</a:t>
            </a:r>
            <a:endParaRPr lang="it-IT" b="1" u="sng" dirty="0">
              <a:solidFill>
                <a:schemeClr val="bg1"/>
              </a:solidFill>
            </a:endParaRPr>
          </a:p>
        </p:txBody>
      </p:sp>
      <p:sp>
        <p:nvSpPr>
          <p:cNvPr id="24" name="CasellaDiTesto 23">
            <a:extLst>
              <a:ext uri="{FF2B5EF4-FFF2-40B4-BE49-F238E27FC236}">
                <a16:creationId xmlns:a16="http://schemas.microsoft.com/office/drawing/2014/main" id="{53E1D753-898F-AEF2-C230-4A04E1C67227}"/>
              </a:ext>
            </a:extLst>
          </p:cNvPr>
          <p:cNvSpPr txBox="1"/>
          <p:nvPr/>
        </p:nvSpPr>
        <p:spPr>
          <a:xfrm>
            <a:off x="3462238" y="3698257"/>
            <a:ext cx="6472337" cy="369332"/>
          </a:xfrm>
          <a:prstGeom prst="rect">
            <a:avLst/>
          </a:prstGeom>
          <a:noFill/>
        </p:spPr>
        <p:txBody>
          <a:bodyPr wrap="square" rtlCol="0">
            <a:spAutoFit/>
          </a:bodyPr>
          <a:lstStyle/>
          <a:p>
            <a:r>
              <a:rPr lang="it-IT" b="1" u="sng" dirty="0">
                <a:solidFill>
                  <a:schemeClr val="bg1"/>
                </a:solidFill>
              </a:rPr>
              <a:t>Confronto LOOCV e KFCV</a:t>
            </a:r>
            <a:r>
              <a:rPr lang="it-IT" dirty="0">
                <a:solidFill>
                  <a:schemeClr val="bg1"/>
                </a:solidFill>
              </a:rPr>
              <a:t>:</a:t>
            </a:r>
          </a:p>
        </p:txBody>
      </p:sp>
      <p:sp>
        <p:nvSpPr>
          <p:cNvPr id="25" name="CasellaDiTesto 24">
            <a:extLst>
              <a:ext uri="{FF2B5EF4-FFF2-40B4-BE49-F238E27FC236}">
                <a16:creationId xmlns:a16="http://schemas.microsoft.com/office/drawing/2014/main" id="{2BE46785-ACC6-68C2-BFFE-B4F3BD9D9CE3}"/>
              </a:ext>
            </a:extLst>
          </p:cNvPr>
          <p:cNvSpPr txBox="1"/>
          <p:nvPr/>
        </p:nvSpPr>
        <p:spPr>
          <a:xfrm>
            <a:off x="3462238" y="3698257"/>
            <a:ext cx="4086225" cy="2178915"/>
          </a:xfrm>
          <a:prstGeom prst="rect">
            <a:avLst/>
          </a:prstGeom>
          <a:noFill/>
          <a:ln>
            <a:solidFill>
              <a:schemeClr val="bg1"/>
            </a:solidFill>
          </a:ln>
        </p:spPr>
        <p:txBody>
          <a:bodyPr wrap="square" rtlCol="0">
            <a:spAutoFit/>
          </a:bodyPr>
          <a:lstStyle/>
          <a:p>
            <a:endParaRPr lang="it-IT" dirty="0"/>
          </a:p>
        </p:txBody>
      </p:sp>
      <mc:AlternateContent xmlns:mc="http://schemas.openxmlformats.org/markup-compatibility/2006">
        <mc:Choice xmlns:p14="http://schemas.microsoft.com/office/powerpoint/2010/main" Requires="p14">
          <p:contentPart p14:bwMode="auto" r:id="rId6">
            <p14:nvContentPartPr>
              <p14:cNvPr id="2" name="Input penna 1">
                <a:extLst>
                  <a:ext uri="{FF2B5EF4-FFF2-40B4-BE49-F238E27FC236}">
                    <a16:creationId xmlns:a16="http://schemas.microsoft.com/office/drawing/2014/main" id="{E8EFC46A-40E5-DBC1-9009-DC71944FFCBA}"/>
                  </a:ext>
                </a:extLst>
              </p14:cNvPr>
              <p14:cNvContentPartPr/>
              <p14:nvPr/>
            </p14:nvContentPartPr>
            <p14:xfrm>
              <a:off x="4636826" y="8392526"/>
              <a:ext cx="360" cy="360"/>
            </p14:xfrm>
          </p:contentPart>
        </mc:Choice>
        <mc:Fallback>
          <p:pic>
            <p:nvPicPr>
              <p:cNvPr id="2" name="Input penna 1">
                <a:extLst>
                  <a:ext uri="{FF2B5EF4-FFF2-40B4-BE49-F238E27FC236}">
                    <a16:creationId xmlns:a16="http://schemas.microsoft.com/office/drawing/2014/main" id="{E8EFC46A-40E5-DBC1-9009-DC71944FFCBA}"/>
                  </a:ext>
                </a:extLst>
              </p:cNvPr>
              <p:cNvPicPr/>
              <p:nvPr/>
            </p:nvPicPr>
            <p:blipFill>
              <a:blip r:embed="rId7"/>
              <a:stretch>
                <a:fillRect/>
              </a:stretch>
            </p:blipFill>
            <p:spPr>
              <a:xfrm>
                <a:off x="4630706" y="8386406"/>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put penna 14">
                <a:extLst>
                  <a:ext uri="{FF2B5EF4-FFF2-40B4-BE49-F238E27FC236}">
                    <a16:creationId xmlns:a16="http://schemas.microsoft.com/office/drawing/2014/main" id="{406C24AE-2AF6-93A0-4BD3-96BAF1834125}"/>
                  </a:ext>
                </a:extLst>
              </p14:cNvPr>
              <p14:cNvContentPartPr/>
              <p14:nvPr/>
            </p14:nvContentPartPr>
            <p14:xfrm>
              <a:off x="3612850" y="5492454"/>
              <a:ext cx="3442680" cy="199440"/>
            </p14:xfrm>
          </p:contentPart>
        </mc:Choice>
        <mc:Fallback>
          <p:pic>
            <p:nvPicPr>
              <p:cNvPr id="15" name="Input penna 14">
                <a:extLst>
                  <a:ext uri="{FF2B5EF4-FFF2-40B4-BE49-F238E27FC236}">
                    <a16:creationId xmlns:a16="http://schemas.microsoft.com/office/drawing/2014/main" id="{406C24AE-2AF6-93A0-4BD3-96BAF1834125}"/>
                  </a:ext>
                </a:extLst>
              </p:cNvPr>
              <p:cNvPicPr/>
              <p:nvPr/>
            </p:nvPicPr>
            <p:blipFill>
              <a:blip r:embed="rId9"/>
              <a:stretch>
                <a:fillRect/>
              </a:stretch>
            </p:blipFill>
            <p:spPr>
              <a:xfrm>
                <a:off x="3576850" y="5456814"/>
                <a:ext cx="351432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put penna 17">
                <a:extLst>
                  <a:ext uri="{FF2B5EF4-FFF2-40B4-BE49-F238E27FC236}">
                    <a16:creationId xmlns:a16="http://schemas.microsoft.com/office/drawing/2014/main" id="{AA93647E-2864-5A38-7982-811A71228516}"/>
                  </a:ext>
                </a:extLst>
              </p14:cNvPr>
              <p14:cNvContentPartPr/>
              <p14:nvPr/>
            </p14:nvContentPartPr>
            <p14:xfrm>
              <a:off x="3666850" y="5943534"/>
              <a:ext cx="360" cy="360"/>
            </p14:xfrm>
          </p:contentPart>
        </mc:Choice>
        <mc:Fallback>
          <p:pic>
            <p:nvPicPr>
              <p:cNvPr id="18" name="Input penna 17">
                <a:extLst>
                  <a:ext uri="{FF2B5EF4-FFF2-40B4-BE49-F238E27FC236}">
                    <a16:creationId xmlns:a16="http://schemas.microsoft.com/office/drawing/2014/main" id="{AA93647E-2864-5A38-7982-811A71228516}"/>
                  </a:ext>
                </a:extLst>
              </p:cNvPr>
              <p:cNvPicPr/>
              <p:nvPr/>
            </p:nvPicPr>
            <p:blipFill>
              <a:blip r:embed="rId11"/>
              <a:stretch>
                <a:fillRect/>
              </a:stretch>
            </p:blipFill>
            <p:spPr>
              <a:xfrm>
                <a:off x="3631210" y="5907894"/>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put penna 19">
                <a:extLst>
                  <a:ext uri="{FF2B5EF4-FFF2-40B4-BE49-F238E27FC236}">
                    <a16:creationId xmlns:a16="http://schemas.microsoft.com/office/drawing/2014/main" id="{C0677E2A-9C6F-0CB8-50CC-3D2A359BD6D7}"/>
                  </a:ext>
                </a:extLst>
              </p14:cNvPr>
              <p14:cNvContentPartPr/>
              <p14:nvPr/>
            </p14:nvContentPartPr>
            <p14:xfrm>
              <a:off x="4623010" y="5475894"/>
              <a:ext cx="2548800" cy="311040"/>
            </p14:xfrm>
          </p:contentPart>
        </mc:Choice>
        <mc:Fallback>
          <p:pic>
            <p:nvPicPr>
              <p:cNvPr id="20" name="Input penna 19">
                <a:extLst>
                  <a:ext uri="{FF2B5EF4-FFF2-40B4-BE49-F238E27FC236}">
                    <a16:creationId xmlns:a16="http://schemas.microsoft.com/office/drawing/2014/main" id="{C0677E2A-9C6F-0CB8-50CC-3D2A359BD6D7}"/>
                  </a:ext>
                </a:extLst>
              </p:cNvPr>
              <p:cNvPicPr/>
              <p:nvPr/>
            </p:nvPicPr>
            <p:blipFill>
              <a:blip r:embed="rId13"/>
              <a:stretch>
                <a:fillRect/>
              </a:stretch>
            </p:blipFill>
            <p:spPr>
              <a:xfrm>
                <a:off x="4587010" y="5439894"/>
                <a:ext cx="262044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6" name="Input penna 25">
                <a:extLst>
                  <a:ext uri="{FF2B5EF4-FFF2-40B4-BE49-F238E27FC236}">
                    <a16:creationId xmlns:a16="http://schemas.microsoft.com/office/drawing/2014/main" id="{D6BAB4AD-65AF-4830-46AB-03AF67841B9B}"/>
                  </a:ext>
                </a:extLst>
              </p14:cNvPr>
              <p14:cNvContentPartPr/>
              <p14:nvPr/>
            </p14:nvContentPartPr>
            <p14:xfrm>
              <a:off x="6531370" y="5644734"/>
              <a:ext cx="360" cy="360"/>
            </p14:xfrm>
          </p:contentPart>
        </mc:Choice>
        <mc:Fallback>
          <p:pic>
            <p:nvPicPr>
              <p:cNvPr id="26" name="Input penna 25">
                <a:extLst>
                  <a:ext uri="{FF2B5EF4-FFF2-40B4-BE49-F238E27FC236}">
                    <a16:creationId xmlns:a16="http://schemas.microsoft.com/office/drawing/2014/main" id="{D6BAB4AD-65AF-4830-46AB-03AF67841B9B}"/>
                  </a:ext>
                </a:extLst>
              </p:cNvPr>
              <p:cNvPicPr/>
              <p:nvPr/>
            </p:nvPicPr>
            <p:blipFill>
              <a:blip r:embed="rId11"/>
              <a:stretch>
                <a:fillRect/>
              </a:stretch>
            </p:blipFill>
            <p:spPr>
              <a:xfrm>
                <a:off x="6495730" y="5608734"/>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9" name="Input penna 28">
                <a:extLst>
                  <a:ext uri="{FF2B5EF4-FFF2-40B4-BE49-F238E27FC236}">
                    <a16:creationId xmlns:a16="http://schemas.microsoft.com/office/drawing/2014/main" id="{4EA32700-4E9D-3BAB-6BB0-E82095E20F86}"/>
                  </a:ext>
                </a:extLst>
              </p14:cNvPr>
              <p14:cNvContentPartPr/>
              <p14:nvPr/>
            </p14:nvContentPartPr>
            <p14:xfrm>
              <a:off x="4599610" y="5355654"/>
              <a:ext cx="360" cy="360"/>
            </p14:xfrm>
          </p:contentPart>
        </mc:Choice>
        <mc:Fallback>
          <p:pic>
            <p:nvPicPr>
              <p:cNvPr id="29" name="Input penna 28">
                <a:extLst>
                  <a:ext uri="{FF2B5EF4-FFF2-40B4-BE49-F238E27FC236}">
                    <a16:creationId xmlns:a16="http://schemas.microsoft.com/office/drawing/2014/main" id="{4EA32700-4E9D-3BAB-6BB0-E82095E20F86}"/>
                  </a:ext>
                </a:extLst>
              </p:cNvPr>
              <p:cNvPicPr/>
              <p:nvPr/>
            </p:nvPicPr>
            <p:blipFill>
              <a:blip r:embed="rId11"/>
              <a:stretch>
                <a:fillRect/>
              </a:stretch>
            </p:blipFill>
            <p:spPr>
              <a:xfrm>
                <a:off x="4563970" y="5319654"/>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Input penna 30">
                <a:extLst>
                  <a:ext uri="{FF2B5EF4-FFF2-40B4-BE49-F238E27FC236}">
                    <a16:creationId xmlns:a16="http://schemas.microsoft.com/office/drawing/2014/main" id="{C195C6B6-D17C-3B48-CC0B-DF2A85621C18}"/>
                  </a:ext>
                </a:extLst>
              </p14:cNvPr>
              <p14:cNvContentPartPr/>
              <p14:nvPr/>
            </p14:nvContentPartPr>
            <p14:xfrm>
              <a:off x="4469290" y="5364654"/>
              <a:ext cx="360" cy="360"/>
            </p14:xfrm>
          </p:contentPart>
        </mc:Choice>
        <mc:Fallback>
          <p:pic>
            <p:nvPicPr>
              <p:cNvPr id="31" name="Input penna 30">
                <a:extLst>
                  <a:ext uri="{FF2B5EF4-FFF2-40B4-BE49-F238E27FC236}">
                    <a16:creationId xmlns:a16="http://schemas.microsoft.com/office/drawing/2014/main" id="{C195C6B6-D17C-3B48-CC0B-DF2A85621C18}"/>
                  </a:ext>
                </a:extLst>
              </p:cNvPr>
              <p:cNvPicPr/>
              <p:nvPr/>
            </p:nvPicPr>
            <p:blipFill>
              <a:blip r:embed="rId11"/>
              <a:stretch>
                <a:fillRect/>
              </a:stretch>
            </p:blipFill>
            <p:spPr>
              <a:xfrm>
                <a:off x="4433290" y="5329014"/>
                <a:ext cx="72000" cy="72000"/>
              </a:xfrm>
              <a:prstGeom prst="rect">
                <a:avLst/>
              </a:prstGeom>
            </p:spPr>
          </p:pic>
        </mc:Fallback>
      </mc:AlternateContent>
      <p:grpSp>
        <p:nvGrpSpPr>
          <p:cNvPr id="36" name="Gruppo 35">
            <a:extLst>
              <a:ext uri="{FF2B5EF4-FFF2-40B4-BE49-F238E27FC236}">
                <a16:creationId xmlns:a16="http://schemas.microsoft.com/office/drawing/2014/main" id="{2EA7C77B-246A-2316-24E8-160876365ED4}"/>
              </a:ext>
            </a:extLst>
          </p:cNvPr>
          <p:cNvGrpSpPr/>
          <p:nvPr/>
        </p:nvGrpSpPr>
        <p:grpSpPr>
          <a:xfrm>
            <a:off x="4090570" y="5239374"/>
            <a:ext cx="5314816" cy="525152"/>
            <a:chOff x="4090570" y="5239374"/>
            <a:chExt cx="5314816" cy="525152"/>
          </a:xfrm>
        </p:grpSpPr>
        <mc:AlternateContent xmlns:mc="http://schemas.openxmlformats.org/markup-compatibility/2006">
          <mc:Choice xmlns:p14="http://schemas.microsoft.com/office/powerpoint/2010/main" Requires="p14">
            <p:contentPart p14:bwMode="auto" r:id="rId17">
              <p14:nvContentPartPr>
                <p14:cNvPr id="4" name="Input penna 3">
                  <a:extLst>
                    <a:ext uri="{FF2B5EF4-FFF2-40B4-BE49-F238E27FC236}">
                      <a16:creationId xmlns:a16="http://schemas.microsoft.com/office/drawing/2014/main" id="{22883590-4272-AF04-AE6A-E9CBD71AEE76}"/>
                    </a:ext>
                  </a:extLst>
                </p14:cNvPr>
                <p14:cNvContentPartPr/>
                <p14:nvPr/>
              </p14:nvContentPartPr>
              <p14:xfrm>
                <a:off x="6890066" y="5764166"/>
                <a:ext cx="360" cy="360"/>
              </p14:xfrm>
            </p:contentPart>
          </mc:Choice>
          <mc:Fallback>
            <p:pic>
              <p:nvPicPr>
                <p:cNvPr id="4" name="Input penna 3">
                  <a:extLst>
                    <a:ext uri="{FF2B5EF4-FFF2-40B4-BE49-F238E27FC236}">
                      <a16:creationId xmlns:a16="http://schemas.microsoft.com/office/drawing/2014/main" id="{22883590-4272-AF04-AE6A-E9CBD71AEE76}"/>
                    </a:ext>
                  </a:extLst>
                </p:cNvPr>
                <p:cNvPicPr/>
                <p:nvPr/>
              </p:nvPicPr>
              <p:blipFill>
                <a:blip r:embed="rId7"/>
                <a:stretch>
                  <a:fillRect/>
                </a:stretch>
              </p:blipFill>
              <p:spPr>
                <a:xfrm>
                  <a:off x="6883946" y="5758046"/>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 name="Input penna 4">
                  <a:extLst>
                    <a:ext uri="{FF2B5EF4-FFF2-40B4-BE49-F238E27FC236}">
                      <a16:creationId xmlns:a16="http://schemas.microsoft.com/office/drawing/2014/main" id="{1466A246-E25F-A012-0010-139DECF0B30E}"/>
                    </a:ext>
                  </a:extLst>
                </p14:cNvPr>
                <p14:cNvContentPartPr/>
                <p14:nvPr/>
              </p14:nvContentPartPr>
              <p14:xfrm>
                <a:off x="6775946" y="5502806"/>
                <a:ext cx="13320" cy="6840"/>
              </p14:xfrm>
            </p:contentPart>
          </mc:Choice>
          <mc:Fallback>
            <p:pic>
              <p:nvPicPr>
                <p:cNvPr id="5" name="Input penna 4">
                  <a:extLst>
                    <a:ext uri="{FF2B5EF4-FFF2-40B4-BE49-F238E27FC236}">
                      <a16:creationId xmlns:a16="http://schemas.microsoft.com/office/drawing/2014/main" id="{1466A246-E25F-A012-0010-139DECF0B30E}"/>
                    </a:ext>
                  </a:extLst>
                </p:cNvPr>
                <p:cNvPicPr/>
                <p:nvPr/>
              </p:nvPicPr>
              <p:blipFill>
                <a:blip r:embed="rId19"/>
                <a:stretch>
                  <a:fillRect/>
                </a:stretch>
              </p:blipFill>
              <p:spPr>
                <a:xfrm>
                  <a:off x="6769826" y="5496686"/>
                  <a:ext cx="255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 name="Input penna 5">
                  <a:extLst>
                    <a:ext uri="{FF2B5EF4-FFF2-40B4-BE49-F238E27FC236}">
                      <a16:creationId xmlns:a16="http://schemas.microsoft.com/office/drawing/2014/main" id="{16CE10DE-6D82-C671-B546-F98055F4CE50}"/>
                    </a:ext>
                  </a:extLst>
                </p14:cNvPr>
                <p14:cNvContentPartPr/>
                <p14:nvPr/>
              </p14:nvContentPartPr>
              <p14:xfrm>
                <a:off x="6421346" y="5591366"/>
                <a:ext cx="783000" cy="25920"/>
              </p14:xfrm>
            </p:contentPart>
          </mc:Choice>
          <mc:Fallback>
            <p:pic>
              <p:nvPicPr>
                <p:cNvPr id="6" name="Input penna 5">
                  <a:extLst>
                    <a:ext uri="{FF2B5EF4-FFF2-40B4-BE49-F238E27FC236}">
                      <a16:creationId xmlns:a16="http://schemas.microsoft.com/office/drawing/2014/main" id="{16CE10DE-6D82-C671-B546-F98055F4CE50}"/>
                    </a:ext>
                  </a:extLst>
                </p:cNvPr>
                <p:cNvPicPr/>
                <p:nvPr/>
              </p:nvPicPr>
              <p:blipFill>
                <a:blip r:embed="rId21"/>
                <a:stretch>
                  <a:fillRect/>
                </a:stretch>
              </p:blipFill>
              <p:spPr>
                <a:xfrm>
                  <a:off x="6415226" y="5585246"/>
                  <a:ext cx="7952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 name="Input penna 7">
                  <a:extLst>
                    <a:ext uri="{FF2B5EF4-FFF2-40B4-BE49-F238E27FC236}">
                      <a16:creationId xmlns:a16="http://schemas.microsoft.com/office/drawing/2014/main" id="{240E2F47-6D57-0E2C-8A5F-9CBA9BF5FE2D}"/>
                    </a:ext>
                  </a:extLst>
                </p14:cNvPr>
                <p14:cNvContentPartPr/>
                <p14:nvPr/>
              </p14:nvContentPartPr>
              <p14:xfrm>
                <a:off x="6686306" y="5488046"/>
                <a:ext cx="2719080" cy="47160"/>
              </p14:xfrm>
            </p:contentPart>
          </mc:Choice>
          <mc:Fallback>
            <p:pic>
              <p:nvPicPr>
                <p:cNvPr id="8" name="Input penna 7">
                  <a:extLst>
                    <a:ext uri="{FF2B5EF4-FFF2-40B4-BE49-F238E27FC236}">
                      <a16:creationId xmlns:a16="http://schemas.microsoft.com/office/drawing/2014/main" id="{240E2F47-6D57-0E2C-8A5F-9CBA9BF5FE2D}"/>
                    </a:ext>
                  </a:extLst>
                </p:cNvPr>
                <p:cNvPicPr/>
                <p:nvPr/>
              </p:nvPicPr>
              <p:blipFill>
                <a:blip r:embed="rId23"/>
                <a:stretch>
                  <a:fillRect/>
                </a:stretch>
              </p:blipFill>
              <p:spPr>
                <a:xfrm>
                  <a:off x="6680186" y="5481926"/>
                  <a:ext cx="273132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 name="Input penna 8">
                  <a:extLst>
                    <a:ext uri="{FF2B5EF4-FFF2-40B4-BE49-F238E27FC236}">
                      <a16:creationId xmlns:a16="http://schemas.microsoft.com/office/drawing/2014/main" id="{C5F9F4AB-5DD6-BE24-F008-771F6E0CC6F1}"/>
                    </a:ext>
                  </a:extLst>
                </p14:cNvPr>
                <p14:cNvContentPartPr/>
                <p14:nvPr/>
              </p14:nvContentPartPr>
              <p14:xfrm>
                <a:off x="6302546" y="5616926"/>
                <a:ext cx="360" cy="360"/>
              </p14:xfrm>
            </p:contentPart>
          </mc:Choice>
          <mc:Fallback>
            <p:pic>
              <p:nvPicPr>
                <p:cNvPr id="9" name="Input penna 8">
                  <a:extLst>
                    <a:ext uri="{FF2B5EF4-FFF2-40B4-BE49-F238E27FC236}">
                      <a16:creationId xmlns:a16="http://schemas.microsoft.com/office/drawing/2014/main" id="{C5F9F4AB-5DD6-BE24-F008-771F6E0CC6F1}"/>
                    </a:ext>
                  </a:extLst>
                </p:cNvPr>
                <p:cNvPicPr/>
                <p:nvPr/>
              </p:nvPicPr>
              <p:blipFill>
                <a:blip r:embed="rId11"/>
                <a:stretch>
                  <a:fillRect/>
                </a:stretch>
              </p:blipFill>
              <p:spPr>
                <a:xfrm>
                  <a:off x="6266546" y="558092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 name="Input penna 9">
                  <a:extLst>
                    <a:ext uri="{FF2B5EF4-FFF2-40B4-BE49-F238E27FC236}">
                      <a16:creationId xmlns:a16="http://schemas.microsoft.com/office/drawing/2014/main" id="{BFF7AAF1-A97B-7CF6-DBD7-BB8E451A1C62}"/>
                    </a:ext>
                  </a:extLst>
                </p14:cNvPr>
                <p14:cNvContentPartPr/>
                <p14:nvPr/>
              </p14:nvContentPartPr>
              <p14:xfrm>
                <a:off x="6302546" y="5616926"/>
                <a:ext cx="360" cy="360"/>
              </p14:xfrm>
            </p:contentPart>
          </mc:Choice>
          <mc:Fallback>
            <p:pic>
              <p:nvPicPr>
                <p:cNvPr id="10" name="Input penna 9">
                  <a:extLst>
                    <a:ext uri="{FF2B5EF4-FFF2-40B4-BE49-F238E27FC236}">
                      <a16:creationId xmlns:a16="http://schemas.microsoft.com/office/drawing/2014/main" id="{BFF7AAF1-A97B-7CF6-DBD7-BB8E451A1C62}"/>
                    </a:ext>
                  </a:extLst>
                </p:cNvPr>
                <p:cNvPicPr/>
                <p:nvPr/>
              </p:nvPicPr>
              <p:blipFill>
                <a:blip r:embed="rId11"/>
                <a:stretch>
                  <a:fillRect/>
                </a:stretch>
              </p:blipFill>
              <p:spPr>
                <a:xfrm>
                  <a:off x="6266546" y="558092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 name="Input penna 10">
                  <a:extLst>
                    <a:ext uri="{FF2B5EF4-FFF2-40B4-BE49-F238E27FC236}">
                      <a16:creationId xmlns:a16="http://schemas.microsoft.com/office/drawing/2014/main" id="{CF77DE9C-8223-29E5-010D-CE210AA619E1}"/>
                    </a:ext>
                  </a:extLst>
                </p14:cNvPr>
                <p14:cNvContentPartPr/>
                <p14:nvPr/>
              </p14:nvContentPartPr>
              <p14:xfrm>
                <a:off x="6792146" y="5616926"/>
                <a:ext cx="360" cy="360"/>
              </p14:xfrm>
            </p:contentPart>
          </mc:Choice>
          <mc:Fallback>
            <p:pic>
              <p:nvPicPr>
                <p:cNvPr id="11" name="Input penna 10">
                  <a:extLst>
                    <a:ext uri="{FF2B5EF4-FFF2-40B4-BE49-F238E27FC236}">
                      <a16:creationId xmlns:a16="http://schemas.microsoft.com/office/drawing/2014/main" id="{CF77DE9C-8223-29E5-010D-CE210AA619E1}"/>
                    </a:ext>
                  </a:extLst>
                </p:cNvPr>
                <p:cNvPicPr/>
                <p:nvPr/>
              </p:nvPicPr>
              <p:blipFill>
                <a:blip r:embed="rId11"/>
                <a:stretch>
                  <a:fillRect/>
                </a:stretch>
              </p:blipFill>
              <p:spPr>
                <a:xfrm>
                  <a:off x="6756506" y="558092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2" name="Input penna 11">
                  <a:extLst>
                    <a:ext uri="{FF2B5EF4-FFF2-40B4-BE49-F238E27FC236}">
                      <a16:creationId xmlns:a16="http://schemas.microsoft.com/office/drawing/2014/main" id="{EE918992-6765-D0D4-B8A8-4F03DB8D6B0C}"/>
                    </a:ext>
                  </a:extLst>
                </p14:cNvPr>
                <p14:cNvContentPartPr/>
                <p14:nvPr/>
              </p14:nvContentPartPr>
              <p14:xfrm>
                <a:off x="4716746" y="5395526"/>
                <a:ext cx="2076120" cy="221760"/>
              </p14:xfrm>
            </p:contentPart>
          </mc:Choice>
          <mc:Fallback>
            <p:pic>
              <p:nvPicPr>
                <p:cNvPr id="12" name="Input penna 11">
                  <a:extLst>
                    <a:ext uri="{FF2B5EF4-FFF2-40B4-BE49-F238E27FC236}">
                      <a16:creationId xmlns:a16="http://schemas.microsoft.com/office/drawing/2014/main" id="{EE918992-6765-D0D4-B8A8-4F03DB8D6B0C}"/>
                    </a:ext>
                  </a:extLst>
                </p:cNvPr>
                <p:cNvPicPr/>
                <p:nvPr/>
              </p:nvPicPr>
              <p:blipFill>
                <a:blip r:embed="rId28"/>
                <a:stretch>
                  <a:fillRect/>
                </a:stretch>
              </p:blipFill>
              <p:spPr>
                <a:xfrm>
                  <a:off x="4680746" y="5359886"/>
                  <a:ext cx="21477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2" name="Input penna 31">
                  <a:extLst>
                    <a:ext uri="{FF2B5EF4-FFF2-40B4-BE49-F238E27FC236}">
                      <a16:creationId xmlns:a16="http://schemas.microsoft.com/office/drawing/2014/main" id="{D777CD5B-91F3-6DBB-EB4D-AD048A9A427C}"/>
                    </a:ext>
                  </a:extLst>
                </p14:cNvPr>
                <p14:cNvContentPartPr/>
                <p14:nvPr/>
              </p14:nvContentPartPr>
              <p14:xfrm>
                <a:off x="4090570" y="5239374"/>
                <a:ext cx="3341160" cy="501120"/>
              </p14:xfrm>
            </p:contentPart>
          </mc:Choice>
          <mc:Fallback>
            <p:pic>
              <p:nvPicPr>
                <p:cNvPr id="32" name="Input penna 31">
                  <a:extLst>
                    <a:ext uri="{FF2B5EF4-FFF2-40B4-BE49-F238E27FC236}">
                      <a16:creationId xmlns:a16="http://schemas.microsoft.com/office/drawing/2014/main" id="{D777CD5B-91F3-6DBB-EB4D-AD048A9A427C}"/>
                    </a:ext>
                  </a:extLst>
                </p:cNvPr>
                <p:cNvPicPr/>
                <p:nvPr/>
              </p:nvPicPr>
              <p:blipFill>
                <a:blip r:embed="rId30"/>
                <a:stretch>
                  <a:fillRect/>
                </a:stretch>
              </p:blipFill>
              <p:spPr>
                <a:xfrm>
                  <a:off x="4054570" y="5203734"/>
                  <a:ext cx="3412800" cy="572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4" name="Input penna 33">
                  <a:extLst>
                    <a:ext uri="{FF2B5EF4-FFF2-40B4-BE49-F238E27FC236}">
                      <a16:creationId xmlns:a16="http://schemas.microsoft.com/office/drawing/2014/main" id="{38DAE1E5-11F7-652A-39E3-208AF19BBBDD}"/>
                    </a:ext>
                  </a:extLst>
                </p14:cNvPr>
                <p14:cNvContentPartPr/>
                <p14:nvPr/>
              </p14:nvContentPartPr>
              <p14:xfrm>
                <a:off x="6615250" y="5411454"/>
                <a:ext cx="360" cy="360"/>
              </p14:xfrm>
            </p:contentPart>
          </mc:Choice>
          <mc:Fallback>
            <p:pic>
              <p:nvPicPr>
                <p:cNvPr id="34" name="Input penna 33">
                  <a:extLst>
                    <a:ext uri="{FF2B5EF4-FFF2-40B4-BE49-F238E27FC236}">
                      <a16:creationId xmlns:a16="http://schemas.microsoft.com/office/drawing/2014/main" id="{38DAE1E5-11F7-652A-39E3-208AF19BBBDD}"/>
                    </a:ext>
                  </a:extLst>
                </p:cNvPr>
                <p:cNvPicPr/>
                <p:nvPr/>
              </p:nvPicPr>
              <p:blipFill>
                <a:blip r:embed="rId11"/>
                <a:stretch>
                  <a:fillRect/>
                </a:stretch>
              </p:blipFill>
              <p:spPr>
                <a:xfrm>
                  <a:off x="6579250" y="5375814"/>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5" name="Input penna 34">
                  <a:extLst>
                    <a:ext uri="{FF2B5EF4-FFF2-40B4-BE49-F238E27FC236}">
                      <a16:creationId xmlns:a16="http://schemas.microsoft.com/office/drawing/2014/main" id="{F81E31E3-4464-C138-3203-B24FA43F28E8}"/>
                    </a:ext>
                  </a:extLst>
                </p14:cNvPr>
                <p14:cNvContentPartPr/>
                <p14:nvPr/>
              </p14:nvContentPartPr>
              <p14:xfrm>
                <a:off x="6176770" y="5411454"/>
                <a:ext cx="680040" cy="117360"/>
              </p14:xfrm>
            </p:contentPart>
          </mc:Choice>
          <mc:Fallback>
            <p:pic>
              <p:nvPicPr>
                <p:cNvPr id="35" name="Input penna 34">
                  <a:extLst>
                    <a:ext uri="{FF2B5EF4-FFF2-40B4-BE49-F238E27FC236}">
                      <a16:creationId xmlns:a16="http://schemas.microsoft.com/office/drawing/2014/main" id="{F81E31E3-4464-C138-3203-B24FA43F28E8}"/>
                    </a:ext>
                  </a:extLst>
                </p:cNvPr>
                <p:cNvPicPr/>
                <p:nvPr/>
              </p:nvPicPr>
              <p:blipFill>
                <a:blip r:embed="rId33"/>
                <a:stretch>
                  <a:fillRect/>
                </a:stretch>
              </p:blipFill>
              <p:spPr>
                <a:xfrm>
                  <a:off x="6141130" y="5375814"/>
                  <a:ext cx="751680" cy="18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37" name="Input penna 36">
                <a:extLst>
                  <a:ext uri="{FF2B5EF4-FFF2-40B4-BE49-F238E27FC236}">
                    <a16:creationId xmlns:a16="http://schemas.microsoft.com/office/drawing/2014/main" id="{2A137376-0258-7732-B46A-A3D70CA08B09}"/>
                  </a:ext>
                </a:extLst>
              </p14:cNvPr>
              <p14:cNvContentPartPr/>
              <p14:nvPr/>
            </p14:nvContentPartPr>
            <p14:xfrm>
              <a:off x="3582610" y="5383734"/>
              <a:ext cx="360" cy="360"/>
            </p14:xfrm>
          </p:contentPart>
        </mc:Choice>
        <mc:Fallback>
          <p:pic>
            <p:nvPicPr>
              <p:cNvPr id="37" name="Input penna 36">
                <a:extLst>
                  <a:ext uri="{FF2B5EF4-FFF2-40B4-BE49-F238E27FC236}">
                    <a16:creationId xmlns:a16="http://schemas.microsoft.com/office/drawing/2014/main" id="{2A137376-0258-7732-B46A-A3D70CA08B09}"/>
                  </a:ext>
                </a:extLst>
              </p:cNvPr>
              <p:cNvPicPr/>
              <p:nvPr/>
            </p:nvPicPr>
            <p:blipFill>
              <a:blip r:embed="rId11"/>
              <a:stretch>
                <a:fillRect/>
              </a:stretch>
            </p:blipFill>
            <p:spPr>
              <a:xfrm>
                <a:off x="3546970" y="5347734"/>
                <a:ext cx="72000" cy="72000"/>
              </a:xfrm>
              <a:prstGeom prst="rect">
                <a:avLst/>
              </a:prstGeom>
            </p:spPr>
          </p:pic>
        </mc:Fallback>
      </mc:AlternateContent>
      <p:grpSp>
        <p:nvGrpSpPr>
          <p:cNvPr id="42" name="Gruppo 41">
            <a:extLst>
              <a:ext uri="{FF2B5EF4-FFF2-40B4-BE49-F238E27FC236}">
                <a16:creationId xmlns:a16="http://schemas.microsoft.com/office/drawing/2014/main" id="{8201E02E-FC68-0E50-9270-0DD62386F83A}"/>
              </a:ext>
            </a:extLst>
          </p:cNvPr>
          <p:cNvGrpSpPr/>
          <p:nvPr/>
        </p:nvGrpSpPr>
        <p:grpSpPr>
          <a:xfrm>
            <a:off x="3611050" y="5617014"/>
            <a:ext cx="360" cy="360"/>
            <a:chOff x="3611050" y="5617014"/>
            <a:chExt cx="360" cy="360"/>
          </a:xfrm>
        </p:grpSpPr>
        <mc:AlternateContent xmlns:mc="http://schemas.openxmlformats.org/markup-compatibility/2006">
          <mc:Choice xmlns:p14="http://schemas.microsoft.com/office/powerpoint/2010/main" Requires="p14">
            <p:contentPart p14:bwMode="auto" r:id="rId35">
              <p14:nvContentPartPr>
                <p14:cNvPr id="39" name="Input penna 38">
                  <a:extLst>
                    <a:ext uri="{FF2B5EF4-FFF2-40B4-BE49-F238E27FC236}">
                      <a16:creationId xmlns:a16="http://schemas.microsoft.com/office/drawing/2014/main" id="{912FC420-1D0F-BA34-5632-1E8A51E5B9B6}"/>
                    </a:ext>
                  </a:extLst>
                </p14:cNvPr>
                <p14:cNvContentPartPr/>
                <p14:nvPr/>
              </p14:nvContentPartPr>
              <p14:xfrm>
                <a:off x="3611050" y="5617014"/>
                <a:ext cx="360" cy="360"/>
              </p14:xfrm>
            </p:contentPart>
          </mc:Choice>
          <mc:Fallback>
            <p:pic>
              <p:nvPicPr>
                <p:cNvPr id="39" name="Input penna 38">
                  <a:extLst>
                    <a:ext uri="{FF2B5EF4-FFF2-40B4-BE49-F238E27FC236}">
                      <a16:creationId xmlns:a16="http://schemas.microsoft.com/office/drawing/2014/main" id="{912FC420-1D0F-BA34-5632-1E8A51E5B9B6}"/>
                    </a:ext>
                  </a:extLst>
                </p:cNvPr>
                <p:cNvPicPr/>
                <p:nvPr/>
              </p:nvPicPr>
              <p:blipFill>
                <a:blip r:embed="rId11"/>
                <a:stretch>
                  <a:fillRect/>
                </a:stretch>
              </p:blipFill>
              <p:spPr>
                <a:xfrm>
                  <a:off x="3575050" y="5581014"/>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put penna 39">
                  <a:extLst>
                    <a:ext uri="{FF2B5EF4-FFF2-40B4-BE49-F238E27FC236}">
                      <a16:creationId xmlns:a16="http://schemas.microsoft.com/office/drawing/2014/main" id="{E4794D57-17FB-9B01-EFA7-217AFEAAF594}"/>
                    </a:ext>
                  </a:extLst>
                </p14:cNvPr>
                <p14:cNvContentPartPr/>
                <p14:nvPr/>
              </p14:nvContentPartPr>
              <p14:xfrm>
                <a:off x="3611050" y="5617014"/>
                <a:ext cx="360" cy="360"/>
              </p14:xfrm>
            </p:contentPart>
          </mc:Choice>
          <mc:Fallback>
            <p:pic>
              <p:nvPicPr>
                <p:cNvPr id="40" name="Input penna 39">
                  <a:extLst>
                    <a:ext uri="{FF2B5EF4-FFF2-40B4-BE49-F238E27FC236}">
                      <a16:creationId xmlns:a16="http://schemas.microsoft.com/office/drawing/2014/main" id="{E4794D57-17FB-9B01-EFA7-217AFEAAF594}"/>
                    </a:ext>
                  </a:extLst>
                </p:cNvPr>
                <p:cNvPicPr/>
                <p:nvPr/>
              </p:nvPicPr>
              <p:blipFill>
                <a:blip r:embed="rId11"/>
                <a:stretch>
                  <a:fillRect/>
                </a:stretch>
              </p:blipFill>
              <p:spPr>
                <a:xfrm>
                  <a:off x="3575050" y="5581014"/>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1" name="Input penna 40">
                  <a:extLst>
                    <a:ext uri="{FF2B5EF4-FFF2-40B4-BE49-F238E27FC236}">
                      <a16:creationId xmlns:a16="http://schemas.microsoft.com/office/drawing/2014/main" id="{2CE0018B-AB9B-DBDE-DEB9-AFAE3CFA4A9C}"/>
                    </a:ext>
                  </a:extLst>
                </p14:cNvPr>
                <p14:cNvContentPartPr/>
                <p14:nvPr/>
              </p14:nvContentPartPr>
              <p14:xfrm>
                <a:off x="3611050" y="5617014"/>
                <a:ext cx="360" cy="360"/>
              </p14:xfrm>
            </p:contentPart>
          </mc:Choice>
          <mc:Fallback>
            <p:pic>
              <p:nvPicPr>
                <p:cNvPr id="41" name="Input penna 40">
                  <a:extLst>
                    <a:ext uri="{FF2B5EF4-FFF2-40B4-BE49-F238E27FC236}">
                      <a16:creationId xmlns:a16="http://schemas.microsoft.com/office/drawing/2014/main" id="{2CE0018B-AB9B-DBDE-DEB9-AFAE3CFA4A9C}"/>
                    </a:ext>
                  </a:extLst>
                </p:cNvPr>
                <p:cNvPicPr/>
                <p:nvPr/>
              </p:nvPicPr>
              <p:blipFill>
                <a:blip r:embed="rId11"/>
                <a:stretch>
                  <a:fillRect/>
                </a:stretch>
              </p:blipFill>
              <p:spPr>
                <a:xfrm>
                  <a:off x="3575050" y="5581014"/>
                  <a:ext cx="72000" cy="72000"/>
                </a:xfrm>
                <a:prstGeom prst="rect">
                  <a:avLst/>
                </a:prstGeom>
              </p:spPr>
            </p:pic>
          </mc:Fallback>
        </mc:AlternateContent>
      </p:grpSp>
      <p:sp>
        <p:nvSpPr>
          <p:cNvPr id="44" name="CasellaDiTesto 43">
            <a:extLst>
              <a:ext uri="{FF2B5EF4-FFF2-40B4-BE49-F238E27FC236}">
                <a16:creationId xmlns:a16="http://schemas.microsoft.com/office/drawing/2014/main" id="{54C5F5C5-D78B-5676-2294-59CA00693C82}"/>
              </a:ext>
            </a:extLst>
          </p:cNvPr>
          <p:cNvSpPr txBox="1"/>
          <p:nvPr/>
        </p:nvSpPr>
        <p:spPr>
          <a:xfrm>
            <a:off x="4090570" y="5239374"/>
            <a:ext cx="2766240" cy="646331"/>
          </a:xfrm>
          <a:prstGeom prst="rect">
            <a:avLst/>
          </a:prstGeom>
          <a:noFill/>
        </p:spPr>
        <p:txBody>
          <a:bodyPr wrap="square" rtlCol="0">
            <a:spAutoFit/>
          </a:bodyPr>
          <a:lstStyle/>
          <a:p>
            <a:r>
              <a:rPr lang="en-US" b="0" i="0" dirty="0">
                <a:solidFill>
                  <a:schemeClr val="bg1"/>
                </a:solidFill>
                <a:effectLst/>
                <a:latin typeface="Söhne"/>
              </a:rPr>
              <a:t>The smallest value is related to the LOOCV.</a:t>
            </a:r>
            <a:r>
              <a:rPr lang="en-US" b="0" i="0" dirty="0">
                <a:solidFill>
                  <a:srgbClr val="D1D5DB"/>
                </a:solidFill>
                <a:effectLst/>
                <a:latin typeface="Söhne"/>
              </a:rPr>
              <a:t>.</a:t>
            </a:r>
            <a:endParaRPr lang="it-IT" dirty="0"/>
          </a:p>
        </p:txBody>
      </p:sp>
    </p:spTree>
    <p:extLst>
      <p:ext uri="{BB962C8B-B14F-4D97-AF65-F5344CB8AC3E}">
        <p14:creationId xmlns:p14="http://schemas.microsoft.com/office/powerpoint/2010/main" val="372308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052270"/>
            <a:ext cx="6472337" cy="742646"/>
          </a:xfrm>
        </p:spPr>
        <p:txBody>
          <a:bodyPr rtlCol="0">
            <a:noAutofit/>
          </a:bodyPr>
          <a:lstStyle/>
          <a:p>
            <a:pPr rtl="0"/>
            <a:r>
              <a:rPr lang="en-US" dirty="0"/>
              <a:t>Estimation of Parameter λ in Ridge Regression</a:t>
            </a:r>
            <a:endParaRPr lang="it-IT"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14</a:t>
            </a:fld>
            <a:endParaRPr lang="it-IT"/>
          </a:p>
        </p:txBody>
      </p:sp>
      <p:pic>
        <p:nvPicPr>
          <p:cNvPr id="4" name="Immagine 3">
            <a:extLst>
              <a:ext uri="{FF2B5EF4-FFF2-40B4-BE49-F238E27FC236}">
                <a16:creationId xmlns:a16="http://schemas.microsoft.com/office/drawing/2014/main" id="{B38B2E3B-49D7-435A-51BE-31C0A543A239}"/>
              </a:ext>
            </a:extLst>
          </p:cNvPr>
          <p:cNvPicPr>
            <a:picLocks noChangeAspect="1"/>
          </p:cNvPicPr>
          <p:nvPr/>
        </p:nvPicPr>
        <p:blipFill>
          <a:blip r:embed="rId3"/>
          <a:stretch>
            <a:fillRect/>
          </a:stretch>
        </p:blipFill>
        <p:spPr>
          <a:xfrm>
            <a:off x="971549" y="2732047"/>
            <a:ext cx="3991610" cy="2328439"/>
          </a:xfrm>
          <a:prstGeom prst="rect">
            <a:avLst/>
          </a:prstGeom>
        </p:spPr>
      </p:pic>
      <p:sp>
        <p:nvSpPr>
          <p:cNvPr id="5" name="CasellaDiTesto 4">
            <a:extLst>
              <a:ext uri="{FF2B5EF4-FFF2-40B4-BE49-F238E27FC236}">
                <a16:creationId xmlns:a16="http://schemas.microsoft.com/office/drawing/2014/main" id="{A174C868-D86D-F8EF-CDC0-61781E1F077C}"/>
              </a:ext>
            </a:extLst>
          </p:cNvPr>
          <p:cNvSpPr txBox="1"/>
          <p:nvPr/>
        </p:nvSpPr>
        <p:spPr>
          <a:xfrm>
            <a:off x="971549" y="1878685"/>
            <a:ext cx="6472337" cy="923330"/>
          </a:xfrm>
          <a:prstGeom prst="rect">
            <a:avLst/>
          </a:prstGeom>
          <a:noFill/>
        </p:spPr>
        <p:txBody>
          <a:bodyPr wrap="square" rtlCol="0">
            <a:spAutoFit/>
          </a:bodyPr>
          <a:lstStyle/>
          <a:p>
            <a:endParaRPr lang="en-US" b="1" dirty="0">
              <a:solidFill>
                <a:schemeClr val="bg1"/>
              </a:solidFill>
            </a:endParaRPr>
          </a:p>
          <a:p>
            <a:r>
              <a:rPr lang="en-US" b="1" dirty="0">
                <a:solidFill>
                  <a:schemeClr val="bg1"/>
                </a:solidFill>
              </a:rPr>
              <a:t>Splitting the dataset into matrix x and vector y and constructing the grid:</a:t>
            </a:r>
            <a:endParaRPr lang="it-IT" b="1" dirty="0">
              <a:solidFill>
                <a:schemeClr val="bg1"/>
              </a:solidFill>
            </a:endParaRPr>
          </a:p>
        </p:txBody>
      </p:sp>
    </p:spTree>
    <p:extLst>
      <p:ext uri="{BB962C8B-B14F-4D97-AF65-F5344CB8AC3E}">
        <p14:creationId xmlns:p14="http://schemas.microsoft.com/office/powerpoint/2010/main" val="34123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052270"/>
            <a:ext cx="6472337" cy="742646"/>
          </a:xfrm>
        </p:spPr>
        <p:txBody>
          <a:bodyPr rtlCol="0">
            <a:noAutofit/>
          </a:bodyPr>
          <a:lstStyle/>
          <a:p>
            <a:pPr rtl="0"/>
            <a:br>
              <a:rPr lang="en-US" dirty="0"/>
            </a:br>
            <a:r>
              <a:rPr lang="en-US" dirty="0"/>
              <a:t>Estimating Ridge Regression with the entire dataset.</a:t>
            </a:r>
            <a:endParaRPr lang="it-IT"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15</a:t>
            </a:fld>
            <a:endParaRPr lang="it-IT"/>
          </a:p>
        </p:txBody>
      </p:sp>
      <p:pic>
        <p:nvPicPr>
          <p:cNvPr id="6" name="Immagine 5">
            <a:extLst>
              <a:ext uri="{FF2B5EF4-FFF2-40B4-BE49-F238E27FC236}">
                <a16:creationId xmlns:a16="http://schemas.microsoft.com/office/drawing/2014/main" id="{924B3888-95D9-923B-4CF6-4141AF71D297}"/>
              </a:ext>
            </a:extLst>
          </p:cNvPr>
          <p:cNvPicPr>
            <a:picLocks noChangeAspect="1"/>
          </p:cNvPicPr>
          <p:nvPr/>
        </p:nvPicPr>
        <p:blipFill>
          <a:blip r:embed="rId3"/>
          <a:stretch>
            <a:fillRect/>
          </a:stretch>
        </p:blipFill>
        <p:spPr>
          <a:xfrm>
            <a:off x="971549" y="2139297"/>
            <a:ext cx="4988719" cy="518177"/>
          </a:xfrm>
          <a:prstGeom prst="rect">
            <a:avLst/>
          </a:prstGeom>
        </p:spPr>
      </p:pic>
      <p:pic>
        <p:nvPicPr>
          <p:cNvPr id="9" name="Immagine 8">
            <a:extLst>
              <a:ext uri="{FF2B5EF4-FFF2-40B4-BE49-F238E27FC236}">
                <a16:creationId xmlns:a16="http://schemas.microsoft.com/office/drawing/2014/main" id="{FAA18E95-25F6-78BC-A139-0489FFFE4A1C}"/>
              </a:ext>
            </a:extLst>
          </p:cNvPr>
          <p:cNvPicPr>
            <a:picLocks noChangeAspect="1"/>
          </p:cNvPicPr>
          <p:nvPr/>
        </p:nvPicPr>
        <p:blipFill>
          <a:blip r:embed="rId4"/>
          <a:stretch>
            <a:fillRect/>
          </a:stretch>
        </p:blipFill>
        <p:spPr>
          <a:xfrm>
            <a:off x="5960268" y="1863072"/>
            <a:ext cx="6142672" cy="2566052"/>
          </a:xfrm>
          <a:prstGeom prst="rect">
            <a:avLst/>
          </a:prstGeom>
        </p:spPr>
      </p:pic>
      <p:sp>
        <p:nvSpPr>
          <p:cNvPr id="10" name="CasellaDiTesto 9">
            <a:extLst>
              <a:ext uri="{FF2B5EF4-FFF2-40B4-BE49-F238E27FC236}">
                <a16:creationId xmlns:a16="http://schemas.microsoft.com/office/drawing/2014/main" id="{E1F2B66D-371B-6576-6B67-BA817E1CDD50}"/>
              </a:ext>
            </a:extLst>
          </p:cNvPr>
          <p:cNvSpPr txBox="1"/>
          <p:nvPr/>
        </p:nvSpPr>
        <p:spPr>
          <a:xfrm>
            <a:off x="971549" y="2826755"/>
            <a:ext cx="4695826" cy="923330"/>
          </a:xfrm>
          <a:prstGeom prst="rect">
            <a:avLst/>
          </a:prstGeom>
          <a:noFill/>
        </p:spPr>
        <p:txBody>
          <a:bodyPr wrap="square" rtlCol="0">
            <a:spAutoFit/>
          </a:bodyPr>
          <a:lstStyle/>
          <a:p>
            <a:r>
              <a:rPr lang="en-US" dirty="0">
                <a:solidFill>
                  <a:schemeClr val="bg1"/>
                </a:solidFill>
              </a:rPr>
              <a:t>We notice that as λ increases, all parameters tend to zero; thus, the Ridge estimates coincide with those of least squares.</a:t>
            </a:r>
            <a:endParaRPr lang="it-IT" dirty="0">
              <a:solidFill>
                <a:schemeClr val="bg1"/>
              </a:solidFill>
            </a:endParaRPr>
          </a:p>
        </p:txBody>
      </p:sp>
    </p:spTree>
    <p:extLst>
      <p:ext uri="{BB962C8B-B14F-4D97-AF65-F5344CB8AC3E}">
        <p14:creationId xmlns:p14="http://schemas.microsoft.com/office/powerpoint/2010/main" val="397598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052270"/>
            <a:ext cx="6472337" cy="742646"/>
          </a:xfrm>
        </p:spPr>
        <p:txBody>
          <a:bodyPr rtlCol="0">
            <a:noAutofit/>
          </a:bodyPr>
          <a:lstStyle/>
          <a:p>
            <a:pPr rtl="0"/>
            <a:r>
              <a:rPr lang="it-IT" dirty="0"/>
              <a:t>CROSS VALITATION CON </a:t>
            </a:r>
            <a:r>
              <a:rPr lang="it-IT" dirty="0" err="1"/>
              <a:t>glmnet</a:t>
            </a:r>
            <a:r>
              <a:rPr lang="it-IT" dirty="0"/>
              <a:t>().</a:t>
            </a:r>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16</a:t>
            </a:fld>
            <a:endParaRPr lang="it-IT"/>
          </a:p>
        </p:txBody>
      </p:sp>
      <p:pic>
        <p:nvPicPr>
          <p:cNvPr id="4" name="Immagine 3">
            <a:extLst>
              <a:ext uri="{FF2B5EF4-FFF2-40B4-BE49-F238E27FC236}">
                <a16:creationId xmlns:a16="http://schemas.microsoft.com/office/drawing/2014/main" id="{D4263899-259A-345D-83DB-A30FF274D5B6}"/>
              </a:ext>
            </a:extLst>
          </p:cNvPr>
          <p:cNvPicPr>
            <a:picLocks noChangeAspect="1"/>
          </p:cNvPicPr>
          <p:nvPr/>
        </p:nvPicPr>
        <p:blipFill>
          <a:blip r:embed="rId3"/>
          <a:stretch>
            <a:fillRect/>
          </a:stretch>
        </p:blipFill>
        <p:spPr>
          <a:xfrm>
            <a:off x="893247" y="2093581"/>
            <a:ext cx="6782357" cy="487694"/>
          </a:xfrm>
          <a:prstGeom prst="rect">
            <a:avLst/>
          </a:prstGeom>
        </p:spPr>
      </p:pic>
      <p:pic>
        <p:nvPicPr>
          <p:cNvPr id="8" name="Immagine 7">
            <a:extLst>
              <a:ext uri="{FF2B5EF4-FFF2-40B4-BE49-F238E27FC236}">
                <a16:creationId xmlns:a16="http://schemas.microsoft.com/office/drawing/2014/main" id="{BEA30E1B-C962-7F5D-99E4-50BEA156E084}"/>
              </a:ext>
            </a:extLst>
          </p:cNvPr>
          <p:cNvPicPr>
            <a:picLocks noChangeAspect="1"/>
          </p:cNvPicPr>
          <p:nvPr/>
        </p:nvPicPr>
        <p:blipFill>
          <a:blip r:embed="rId4"/>
          <a:stretch>
            <a:fillRect/>
          </a:stretch>
        </p:blipFill>
        <p:spPr>
          <a:xfrm>
            <a:off x="971550" y="2581275"/>
            <a:ext cx="6085438" cy="3143250"/>
          </a:xfrm>
          <a:prstGeom prst="rect">
            <a:avLst/>
          </a:prstGeom>
        </p:spPr>
      </p:pic>
      <p:sp>
        <p:nvSpPr>
          <p:cNvPr id="11" name="CasellaDiTesto 10">
            <a:extLst>
              <a:ext uri="{FF2B5EF4-FFF2-40B4-BE49-F238E27FC236}">
                <a16:creationId xmlns:a16="http://schemas.microsoft.com/office/drawing/2014/main" id="{13A15AF3-399A-B527-55BD-7941BDF32CE4}"/>
              </a:ext>
            </a:extLst>
          </p:cNvPr>
          <p:cNvSpPr txBox="1"/>
          <p:nvPr/>
        </p:nvSpPr>
        <p:spPr>
          <a:xfrm>
            <a:off x="8105774" y="2152763"/>
            <a:ext cx="3529499" cy="369332"/>
          </a:xfrm>
          <a:prstGeom prst="rect">
            <a:avLst/>
          </a:prstGeom>
          <a:noFill/>
        </p:spPr>
        <p:txBody>
          <a:bodyPr wrap="square" rtlCol="0">
            <a:spAutoFit/>
          </a:bodyPr>
          <a:lstStyle/>
          <a:p>
            <a:r>
              <a:rPr lang="it-IT" dirty="0" err="1">
                <a:solidFill>
                  <a:schemeClr val="bg1"/>
                </a:solidFill>
              </a:rPr>
              <a:t>Extracting</a:t>
            </a:r>
            <a:r>
              <a:rPr lang="it-IT" dirty="0">
                <a:solidFill>
                  <a:schemeClr val="bg1"/>
                </a:solidFill>
              </a:rPr>
              <a:t> the minimum lambda.</a:t>
            </a:r>
          </a:p>
        </p:txBody>
      </p:sp>
      <p:pic>
        <p:nvPicPr>
          <p:cNvPr id="13" name="Immagine 12">
            <a:extLst>
              <a:ext uri="{FF2B5EF4-FFF2-40B4-BE49-F238E27FC236}">
                <a16:creationId xmlns:a16="http://schemas.microsoft.com/office/drawing/2014/main" id="{E6B10A6F-CFFD-CB56-CF80-3C1BAE0203C7}"/>
              </a:ext>
            </a:extLst>
          </p:cNvPr>
          <p:cNvPicPr>
            <a:picLocks noChangeAspect="1"/>
          </p:cNvPicPr>
          <p:nvPr/>
        </p:nvPicPr>
        <p:blipFill>
          <a:blip r:embed="rId5"/>
          <a:stretch>
            <a:fillRect/>
          </a:stretch>
        </p:blipFill>
        <p:spPr>
          <a:xfrm>
            <a:off x="8541902" y="2522094"/>
            <a:ext cx="1918567" cy="499353"/>
          </a:xfrm>
          <a:prstGeom prst="rect">
            <a:avLst/>
          </a:prstGeom>
        </p:spPr>
      </p:pic>
      <p:sp>
        <p:nvSpPr>
          <p:cNvPr id="14" name="CasellaDiTesto 13">
            <a:extLst>
              <a:ext uri="{FF2B5EF4-FFF2-40B4-BE49-F238E27FC236}">
                <a16:creationId xmlns:a16="http://schemas.microsoft.com/office/drawing/2014/main" id="{D6A1A489-800D-4F86-20FE-BD1F0E4C6150}"/>
              </a:ext>
            </a:extLst>
          </p:cNvPr>
          <p:cNvSpPr txBox="1"/>
          <p:nvPr/>
        </p:nvSpPr>
        <p:spPr>
          <a:xfrm>
            <a:off x="8105774" y="3229570"/>
            <a:ext cx="3852763" cy="923330"/>
          </a:xfrm>
          <a:prstGeom prst="rect">
            <a:avLst/>
          </a:prstGeom>
          <a:noFill/>
        </p:spPr>
        <p:txBody>
          <a:bodyPr wrap="square" rtlCol="0">
            <a:spAutoFit/>
          </a:bodyPr>
          <a:lstStyle/>
          <a:p>
            <a:r>
              <a:rPr lang="en-US" dirty="0">
                <a:solidFill>
                  <a:schemeClr val="bg1"/>
                </a:solidFill>
              </a:rPr>
              <a:t>And we use the lambda corresponding to the minimum MSE to estimate the final model:</a:t>
            </a:r>
            <a:endParaRPr lang="it-IT" dirty="0">
              <a:solidFill>
                <a:schemeClr val="bg1"/>
              </a:solidFill>
            </a:endParaRPr>
          </a:p>
        </p:txBody>
      </p:sp>
      <p:pic>
        <p:nvPicPr>
          <p:cNvPr id="20" name="Immagine 19">
            <a:extLst>
              <a:ext uri="{FF2B5EF4-FFF2-40B4-BE49-F238E27FC236}">
                <a16:creationId xmlns:a16="http://schemas.microsoft.com/office/drawing/2014/main" id="{55E555DF-60C6-C68F-1487-BFB11497CC52}"/>
              </a:ext>
            </a:extLst>
          </p:cNvPr>
          <p:cNvPicPr>
            <a:picLocks noChangeAspect="1"/>
          </p:cNvPicPr>
          <p:nvPr/>
        </p:nvPicPr>
        <p:blipFill>
          <a:blip r:embed="rId6"/>
          <a:stretch>
            <a:fillRect/>
          </a:stretch>
        </p:blipFill>
        <p:spPr>
          <a:xfrm>
            <a:off x="7675604" y="4265964"/>
            <a:ext cx="4282811" cy="594412"/>
          </a:xfrm>
          <a:prstGeom prst="rect">
            <a:avLst/>
          </a:prstGeom>
        </p:spPr>
      </p:pic>
    </p:spTree>
    <p:extLst>
      <p:ext uri="{BB962C8B-B14F-4D97-AF65-F5344CB8AC3E}">
        <p14:creationId xmlns:p14="http://schemas.microsoft.com/office/powerpoint/2010/main" val="1273716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052270"/>
            <a:ext cx="6472337" cy="742646"/>
          </a:xfrm>
        </p:spPr>
        <p:txBody>
          <a:bodyPr rtlCol="0">
            <a:noAutofit/>
          </a:bodyPr>
          <a:lstStyle/>
          <a:p>
            <a:pPr rtl="0"/>
            <a:r>
              <a:rPr lang="it-IT" sz="5400" dirty="0"/>
              <a:t>Best Lambda con LOOCV:</a:t>
            </a:r>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17</a:t>
            </a:fld>
            <a:endParaRPr lang="it-IT"/>
          </a:p>
        </p:txBody>
      </p:sp>
      <p:pic>
        <p:nvPicPr>
          <p:cNvPr id="9" name="Immagine 8">
            <a:extLst>
              <a:ext uri="{FF2B5EF4-FFF2-40B4-BE49-F238E27FC236}">
                <a16:creationId xmlns:a16="http://schemas.microsoft.com/office/drawing/2014/main" id="{F68EB8D4-FBED-4D5C-5E1C-07FDEB2F79F3}"/>
              </a:ext>
            </a:extLst>
          </p:cNvPr>
          <p:cNvPicPr>
            <a:picLocks noChangeAspect="1"/>
          </p:cNvPicPr>
          <p:nvPr/>
        </p:nvPicPr>
        <p:blipFill>
          <a:blip r:embed="rId3"/>
          <a:stretch>
            <a:fillRect/>
          </a:stretch>
        </p:blipFill>
        <p:spPr>
          <a:xfrm>
            <a:off x="1062803" y="2436156"/>
            <a:ext cx="5176072" cy="3145881"/>
          </a:xfrm>
          <a:prstGeom prst="rect">
            <a:avLst/>
          </a:prstGeom>
        </p:spPr>
      </p:pic>
      <p:pic>
        <p:nvPicPr>
          <p:cNvPr id="12" name="Immagine 11">
            <a:extLst>
              <a:ext uri="{FF2B5EF4-FFF2-40B4-BE49-F238E27FC236}">
                <a16:creationId xmlns:a16="http://schemas.microsoft.com/office/drawing/2014/main" id="{2CF98721-172C-8CEE-A869-F3557DB52065}"/>
              </a:ext>
            </a:extLst>
          </p:cNvPr>
          <p:cNvPicPr>
            <a:picLocks noChangeAspect="1"/>
          </p:cNvPicPr>
          <p:nvPr/>
        </p:nvPicPr>
        <p:blipFill>
          <a:blip r:embed="rId4"/>
          <a:stretch>
            <a:fillRect/>
          </a:stretch>
        </p:blipFill>
        <p:spPr>
          <a:xfrm>
            <a:off x="7524705" y="3811851"/>
            <a:ext cx="4336156" cy="495343"/>
          </a:xfrm>
          <a:prstGeom prst="rect">
            <a:avLst/>
          </a:prstGeom>
        </p:spPr>
      </p:pic>
      <p:pic>
        <p:nvPicPr>
          <p:cNvPr id="16" name="Immagine 15">
            <a:extLst>
              <a:ext uri="{FF2B5EF4-FFF2-40B4-BE49-F238E27FC236}">
                <a16:creationId xmlns:a16="http://schemas.microsoft.com/office/drawing/2014/main" id="{92C8523A-623F-342C-AE60-6DB22E3A54D0}"/>
              </a:ext>
            </a:extLst>
          </p:cNvPr>
          <p:cNvPicPr>
            <a:picLocks noChangeAspect="1"/>
          </p:cNvPicPr>
          <p:nvPr/>
        </p:nvPicPr>
        <p:blipFill>
          <a:blip r:embed="rId5"/>
          <a:stretch>
            <a:fillRect/>
          </a:stretch>
        </p:blipFill>
        <p:spPr>
          <a:xfrm>
            <a:off x="919928" y="2103101"/>
            <a:ext cx="4587638" cy="441998"/>
          </a:xfrm>
          <a:prstGeom prst="rect">
            <a:avLst/>
          </a:prstGeom>
        </p:spPr>
      </p:pic>
      <p:sp>
        <p:nvSpPr>
          <p:cNvPr id="19" name="CasellaDiTesto 18">
            <a:extLst>
              <a:ext uri="{FF2B5EF4-FFF2-40B4-BE49-F238E27FC236}">
                <a16:creationId xmlns:a16="http://schemas.microsoft.com/office/drawing/2014/main" id="{CAA86981-5EF7-ECBC-F406-650064EF07F2}"/>
              </a:ext>
            </a:extLst>
          </p:cNvPr>
          <p:cNvSpPr txBox="1"/>
          <p:nvPr/>
        </p:nvSpPr>
        <p:spPr>
          <a:xfrm>
            <a:off x="7524705" y="2023246"/>
            <a:ext cx="2388266" cy="369332"/>
          </a:xfrm>
          <a:prstGeom prst="rect">
            <a:avLst/>
          </a:prstGeom>
          <a:noFill/>
        </p:spPr>
        <p:txBody>
          <a:bodyPr wrap="square" rtlCol="0">
            <a:spAutoFit/>
          </a:bodyPr>
          <a:lstStyle/>
          <a:p>
            <a:r>
              <a:rPr lang="it-IT" b="1" u="sng" dirty="0">
                <a:solidFill>
                  <a:schemeClr val="bg1"/>
                </a:solidFill>
              </a:rPr>
              <a:t>Best Lambda LOOCV.</a:t>
            </a:r>
          </a:p>
        </p:txBody>
      </p:sp>
      <p:sp>
        <p:nvSpPr>
          <p:cNvPr id="22" name="CasellaDiTesto 21">
            <a:extLst>
              <a:ext uri="{FF2B5EF4-FFF2-40B4-BE49-F238E27FC236}">
                <a16:creationId xmlns:a16="http://schemas.microsoft.com/office/drawing/2014/main" id="{BC42AAFC-B327-6B0F-7A7D-348882730589}"/>
              </a:ext>
            </a:extLst>
          </p:cNvPr>
          <p:cNvSpPr txBox="1"/>
          <p:nvPr/>
        </p:nvSpPr>
        <p:spPr>
          <a:xfrm>
            <a:off x="7443886" y="3425309"/>
            <a:ext cx="3528913" cy="369332"/>
          </a:xfrm>
          <a:prstGeom prst="rect">
            <a:avLst/>
          </a:prstGeom>
          <a:noFill/>
        </p:spPr>
        <p:txBody>
          <a:bodyPr wrap="square" rtlCol="0">
            <a:spAutoFit/>
          </a:bodyPr>
          <a:lstStyle/>
          <a:p>
            <a:r>
              <a:rPr lang="it-IT" dirty="0">
                <a:solidFill>
                  <a:schemeClr val="bg1"/>
                </a:solidFill>
              </a:rPr>
              <a:t>Model with Best Lambda LOOCV</a:t>
            </a:r>
          </a:p>
        </p:txBody>
      </p:sp>
      <p:sp>
        <p:nvSpPr>
          <p:cNvPr id="23" name="CasellaDiTesto 22">
            <a:extLst>
              <a:ext uri="{FF2B5EF4-FFF2-40B4-BE49-F238E27FC236}">
                <a16:creationId xmlns:a16="http://schemas.microsoft.com/office/drawing/2014/main" id="{245AF959-BD21-135E-968A-DF4892FAC8BC}"/>
              </a:ext>
            </a:extLst>
          </p:cNvPr>
          <p:cNvSpPr txBox="1"/>
          <p:nvPr/>
        </p:nvSpPr>
        <p:spPr>
          <a:xfrm>
            <a:off x="7524705" y="4543149"/>
            <a:ext cx="3857625" cy="923330"/>
          </a:xfrm>
          <a:prstGeom prst="rect">
            <a:avLst/>
          </a:prstGeom>
          <a:noFill/>
        </p:spPr>
        <p:txBody>
          <a:bodyPr wrap="square" rtlCol="0">
            <a:spAutoFit/>
          </a:bodyPr>
          <a:lstStyle/>
          <a:p>
            <a:r>
              <a:rPr lang="en-US" b="1" u="sng" dirty="0">
                <a:solidFill>
                  <a:schemeClr val="bg1"/>
                </a:solidFill>
              </a:rPr>
              <a:t>We notice that it identifies the same lambda, and the coefficients are also the same.</a:t>
            </a:r>
            <a:endParaRPr lang="it-IT" b="1" u="sng" dirty="0">
              <a:solidFill>
                <a:schemeClr val="bg1"/>
              </a:solidFill>
            </a:endParaRPr>
          </a:p>
        </p:txBody>
      </p:sp>
      <p:pic>
        <p:nvPicPr>
          <p:cNvPr id="26" name="Immagine 25">
            <a:extLst>
              <a:ext uri="{FF2B5EF4-FFF2-40B4-BE49-F238E27FC236}">
                <a16:creationId xmlns:a16="http://schemas.microsoft.com/office/drawing/2014/main" id="{9863CCF1-51C6-3231-81A4-62D7CB8B487C}"/>
              </a:ext>
            </a:extLst>
          </p:cNvPr>
          <p:cNvPicPr>
            <a:picLocks noChangeAspect="1"/>
          </p:cNvPicPr>
          <p:nvPr/>
        </p:nvPicPr>
        <p:blipFill>
          <a:blip r:embed="rId6"/>
          <a:stretch>
            <a:fillRect/>
          </a:stretch>
        </p:blipFill>
        <p:spPr>
          <a:xfrm>
            <a:off x="7524705" y="2392578"/>
            <a:ext cx="2562270" cy="763505"/>
          </a:xfrm>
          <a:prstGeom prst="rect">
            <a:avLst/>
          </a:prstGeom>
        </p:spPr>
      </p:pic>
    </p:spTree>
    <p:extLst>
      <p:ext uri="{BB962C8B-B14F-4D97-AF65-F5344CB8AC3E}">
        <p14:creationId xmlns:p14="http://schemas.microsoft.com/office/powerpoint/2010/main" val="28053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49" y="1140496"/>
            <a:ext cx="7200901" cy="671755"/>
          </a:xfrm>
        </p:spPr>
        <p:txBody>
          <a:bodyPr rtlCol="0">
            <a:noAutofit/>
          </a:bodyPr>
          <a:lstStyle/>
          <a:p>
            <a:pPr rtl="0"/>
            <a:r>
              <a:rPr lang="en-US" dirty="0"/>
              <a:t>Lasso for comparison of results with Ridge Regression, setting α = 1.</a:t>
            </a:r>
            <a:endParaRPr lang="it-IT"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18</a:t>
            </a:fld>
            <a:endParaRPr lang="it-IT"/>
          </a:p>
        </p:txBody>
      </p:sp>
      <p:pic>
        <p:nvPicPr>
          <p:cNvPr id="4" name="Immagine 3">
            <a:extLst>
              <a:ext uri="{FF2B5EF4-FFF2-40B4-BE49-F238E27FC236}">
                <a16:creationId xmlns:a16="http://schemas.microsoft.com/office/drawing/2014/main" id="{00CE6007-4D3A-227D-70E1-07C30F3A427D}"/>
              </a:ext>
            </a:extLst>
          </p:cNvPr>
          <p:cNvPicPr>
            <a:picLocks noChangeAspect="1"/>
          </p:cNvPicPr>
          <p:nvPr/>
        </p:nvPicPr>
        <p:blipFill>
          <a:blip r:embed="rId3"/>
          <a:stretch>
            <a:fillRect/>
          </a:stretch>
        </p:blipFill>
        <p:spPr>
          <a:xfrm>
            <a:off x="971550" y="1987208"/>
            <a:ext cx="8542978" cy="352434"/>
          </a:xfrm>
          <a:prstGeom prst="rect">
            <a:avLst/>
          </a:prstGeom>
        </p:spPr>
      </p:pic>
      <p:pic>
        <p:nvPicPr>
          <p:cNvPr id="6" name="Immagine 5">
            <a:extLst>
              <a:ext uri="{FF2B5EF4-FFF2-40B4-BE49-F238E27FC236}">
                <a16:creationId xmlns:a16="http://schemas.microsoft.com/office/drawing/2014/main" id="{D178271C-5290-BF4C-D8FC-2D957362BD53}"/>
              </a:ext>
            </a:extLst>
          </p:cNvPr>
          <p:cNvPicPr>
            <a:picLocks noChangeAspect="1"/>
          </p:cNvPicPr>
          <p:nvPr/>
        </p:nvPicPr>
        <p:blipFill>
          <a:blip r:embed="rId4"/>
          <a:stretch>
            <a:fillRect/>
          </a:stretch>
        </p:blipFill>
        <p:spPr>
          <a:xfrm>
            <a:off x="971550" y="2282014"/>
            <a:ext cx="5577734" cy="3435490"/>
          </a:xfrm>
          <a:prstGeom prst="rect">
            <a:avLst/>
          </a:prstGeom>
        </p:spPr>
      </p:pic>
      <p:pic>
        <p:nvPicPr>
          <p:cNvPr id="10" name="Immagine 9">
            <a:extLst>
              <a:ext uri="{FF2B5EF4-FFF2-40B4-BE49-F238E27FC236}">
                <a16:creationId xmlns:a16="http://schemas.microsoft.com/office/drawing/2014/main" id="{193C9F1E-3723-358B-5B3E-D3CC524EB775}"/>
              </a:ext>
            </a:extLst>
          </p:cNvPr>
          <p:cNvPicPr>
            <a:picLocks noChangeAspect="1"/>
          </p:cNvPicPr>
          <p:nvPr/>
        </p:nvPicPr>
        <p:blipFill>
          <a:blip r:embed="rId5"/>
          <a:stretch>
            <a:fillRect/>
          </a:stretch>
        </p:blipFill>
        <p:spPr>
          <a:xfrm>
            <a:off x="7429500" y="3037819"/>
            <a:ext cx="1735498" cy="650812"/>
          </a:xfrm>
          <a:prstGeom prst="rect">
            <a:avLst/>
          </a:prstGeom>
        </p:spPr>
      </p:pic>
      <p:sp>
        <p:nvSpPr>
          <p:cNvPr id="11" name="CasellaDiTesto 10">
            <a:extLst>
              <a:ext uri="{FF2B5EF4-FFF2-40B4-BE49-F238E27FC236}">
                <a16:creationId xmlns:a16="http://schemas.microsoft.com/office/drawing/2014/main" id="{7F4CA6B1-4F18-04E8-A754-21793A1E5908}"/>
              </a:ext>
            </a:extLst>
          </p:cNvPr>
          <p:cNvSpPr txBox="1"/>
          <p:nvPr/>
        </p:nvSpPr>
        <p:spPr>
          <a:xfrm>
            <a:off x="7429500" y="2514599"/>
            <a:ext cx="3048000" cy="523220"/>
          </a:xfrm>
          <a:prstGeom prst="rect">
            <a:avLst/>
          </a:prstGeom>
          <a:noFill/>
        </p:spPr>
        <p:txBody>
          <a:bodyPr wrap="square" rtlCol="0">
            <a:spAutoFit/>
          </a:bodyPr>
          <a:lstStyle/>
          <a:p>
            <a:r>
              <a:rPr lang="en-US" sz="1400" dirty="0">
                <a:solidFill>
                  <a:schemeClr val="bg1"/>
                </a:solidFill>
              </a:rPr>
              <a:t>Minimum lambda corresponding to the smallest MSE value:</a:t>
            </a:r>
            <a:endParaRPr lang="it-IT" sz="1400" dirty="0">
              <a:solidFill>
                <a:schemeClr val="bg1"/>
              </a:solidFill>
            </a:endParaRPr>
          </a:p>
        </p:txBody>
      </p:sp>
      <p:pic>
        <p:nvPicPr>
          <p:cNvPr id="14" name="Immagine 13">
            <a:extLst>
              <a:ext uri="{FF2B5EF4-FFF2-40B4-BE49-F238E27FC236}">
                <a16:creationId xmlns:a16="http://schemas.microsoft.com/office/drawing/2014/main" id="{5F6C16A2-F685-CDA6-F351-0FA13A121B73}"/>
              </a:ext>
            </a:extLst>
          </p:cNvPr>
          <p:cNvPicPr>
            <a:picLocks noChangeAspect="1"/>
          </p:cNvPicPr>
          <p:nvPr/>
        </p:nvPicPr>
        <p:blipFill>
          <a:blip r:embed="rId6"/>
          <a:stretch>
            <a:fillRect/>
          </a:stretch>
        </p:blipFill>
        <p:spPr>
          <a:xfrm>
            <a:off x="7429500" y="4211851"/>
            <a:ext cx="4298052" cy="609653"/>
          </a:xfrm>
          <a:prstGeom prst="rect">
            <a:avLst/>
          </a:prstGeom>
        </p:spPr>
      </p:pic>
      <p:sp>
        <p:nvSpPr>
          <p:cNvPr id="15" name="CasellaDiTesto 14">
            <a:extLst>
              <a:ext uri="{FF2B5EF4-FFF2-40B4-BE49-F238E27FC236}">
                <a16:creationId xmlns:a16="http://schemas.microsoft.com/office/drawing/2014/main" id="{B40BF7CE-4561-F0B3-512C-F99B6A4170D7}"/>
              </a:ext>
            </a:extLst>
          </p:cNvPr>
          <p:cNvSpPr txBox="1"/>
          <p:nvPr/>
        </p:nvSpPr>
        <p:spPr>
          <a:xfrm>
            <a:off x="7413127" y="3680854"/>
            <a:ext cx="4202802" cy="523220"/>
          </a:xfrm>
          <a:prstGeom prst="rect">
            <a:avLst/>
          </a:prstGeom>
          <a:noFill/>
        </p:spPr>
        <p:txBody>
          <a:bodyPr wrap="square" rtlCol="0">
            <a:spAutoFit/>
          </a:bodyPr>
          <a:lstStyle/>
          <a:p>
            <a:r>
              <a:rPr lang="en-US" sz="1400" dirty="0">
                <a:solidFill>
                  <a:schemeClr val="bg1"/>
                </a:solidFill>
              </a:rPr>
              <a:t>Estimate the Lasso regression model with the minimum lambda:</a:t>
            </a:r>
            <a:endParaRPr lang="it-IT" sz="1400" dirty="0">
              <a:solidFill>
                <a:schemeClr val="bg1"/>
              </a:solidFill>
            </a:endParaRPr>
          </a:p>
        </p:txBody>
      </p:sp>
      <p:sp>
        <p:nvSpPr>
          <p:cNvPr id="17" name="CasellaDiTesto 16">
            <a:extLst>
              <a:ext uri="{FF2B5EF4-FFF2-40B4-BE49-F238E27FC236}">
                <a16:creationId xmlns:a16="http://schemas.microsoft.com/office/drawing/2014/main" id="{46C11976-5A80-31D7-8BCF-760749221E4A}"/>
              </a:ext>
            </a:extLst>
          </p:cNvPr>
          <p:cNvSpPr txBox="1"/>
          <p:nvPr/>
        </p:nvSpPr>
        <p:spPr>
          <a:xfrm>
            <a:off x="7077075" y="4991100"/>
            <a:ext cx="4298052" cy="923330"/>
          </a:xfrm>
          <a:prstGeom prst="rect">
            <a:avLst/>
          </a:prstGeom>
          <a:noFill/>
        </p:spPr>
        <p:txBody>
          <a:bodyPr wrap="square" rtlCol="0">
            <a:spAutoFit/>
          </a:bodyPr>
          <a:lstStyle/>
          <a:p>
            <a:r>
              <a:rPr lang="en-US" b="1" u="sng" dirty="0">
                <a:solidFill>
                  <a:schemeClr val="bg1"/>
                </a:solidFill>
              </a:rPr>
              <a:t>We notice that here too, for small values of λ, it sets some coefficients to zero, particularly the coefficient e.</a:t>
            </a:r>
            <a:endParaRPr lang="it-IT" b="1" u="sng" dirty="0">
              <a:solidFill>
                <a:schemeClr val="bg1"/>
              </a:solidFill>
            </a:endParaRPr>
          </a:p>
        </p:txBody>
      </p:sp>
    </p:spTree>
    <p:extLst>
      <p:ext uri="{BB962C8B-B14F-4D97-AF65-F5344CB8AC3E}">
        <p14:creationId xmlns:p14="http://schemas.microsoft.com/office/powerpoint/2010/main" val="2502044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140496"/>
            <a:ext cx="6457950" cy="671755"/>
          </a:xfrm>
        </p:spPr>
        <p:txBody>
          <a:bodyPr rtlCol="0">
            <a:noAutofit/>
          </a:bodyPr>
          <a:lstStyle/>
          <a:p>
            <a:pPr rtl="0"/>
            <a:r>
              <a:rPr lang="en-US" sz="4000" dirty="0"/>
              <a:t>Comparison of parameter estimates between Lasso and Ridge:</a:t>
            </a:r>
            <a:endParaRPr lang="it-IT" sz="4000"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19</a:t>
            </a:fld>
            <a:endParaRPr lang="it-IT"/>
          </a:p>
        </p:txBody>
      </p:sp>
      <p:pic>
        <p:nvPicPr>
          <p:cNvPr id="5" name="Immagine 4">
            <a:extLst>
              <a:ext uri="{FF2B5EF4-FFF2-40B4-BE49-F238E27FC236}">
                <a16:creationId xmlns:a16="http://schemas.microsoft.com/office/drawing/2014/main" id="{56F256F2-305C-1B17-C62F-A0EC99AFAD53}"/>
              </a:ext>
            </a:extLst>
          </p:cNvPr>
          <p:cNvPicPr>
            <a:picLocks noChangeAspect="1"/>
          </p:cNvPicPr>
          <p:nvPr/>
        </p:nvPicPr>
        <p:blipFill>
          <a:blip r:embed="rId3"/>
          <a:stretch>
            <a:fillRect/>
          </a:stretch>
        </p:blipFill>
        <p:spPr>
          <a:xfrm>
            <a:off x="2424888" y="2133600"/>
            <a:ext cx="8429629" cy="1952625"/>
          </a:xfrm>
          <a:prstGeom prst="rect">
            <a:avLst/>
          </a:prstGeom>
        </p:spPr>
      </p:pic>
      <p:sp>
        <p:nvSpPr>
          <p:cNvPr id="8" name="CasellaDiTesto 7">
            <a:extLst>
              <a:ext uri="{FF2B5EF4-FFF2-40B4-BE49-F238E27FC236}">
                <a16:creationId xmlns:a16="http://schemas.microsoft.com/office/drawing/2014/main" id="{0CE6367C-81BF-9ED5-87B0-D219C07EEC33}"/>
              </a:ext>
            </a:extLst>
          </p:cNvPr>
          <p:cNvSpPr txBox="1"/>
          <p:nvPr/>
        </p:nvSpPr>
        <p:spPr>
          <a:xfrm>
            <a:off x="2324096" y="4476750"/>
            <a:ext cx="7353300" cy="646331"/>
          </a:xfrm>
          <a:prstGeom prst="rect">
            <a:avLst/>
          </a:prstGeom>
          <a:noFill/>
        </p:spPr>
        <p:txBody>
          <a:bodyPr wrap="square" rtlCol="0">
            <a:spAutoFit/>
          </a:bodyPr>
          <a:lstStyle/>
          <a:p>
            <a:r>
              <a:rPr lang="en-US" b="1" u="sng" dirty="0">
                <a:solidFill>
                  <a:schemeClr val="bg1"/>
                </a:solidFill>
              </a:rPr>
              <a:t>The only coefficient set to zero is that of the regressor e. There are no sign changes, so they could be interpreted through ordinary least squares.</a:t>
            </a:r>
            <a:endParaRPr lang="it-IT" b="1" u="sng" dirty="0">
              <a:solidFill>
                <a:schemeClr val="bg1"/>
              </a:solidFill>
            </a:endParaRPr>
          </a:p>
        </p:txBody>
      </p:sp>
    </p:spTree>
    <p:extLst>
      <p:ext uri="{BB962C8B-B14F-4D97-AF65-F5344CB8AC3E}">
        <p14:creationId xmlns:p14="http://schemas.microsoft.com/office/powerpoint/2010/main" val="364575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fontScale="90000"/>
          </a:bodyPr>
          <a:lstStyle/>
          <a:p>
            <a:pPr rtl="0"/>
            <a:r>
              <a:rPr lang="it-IT" i="0" dirty="0">
                <a:effectLst/>
                <a:latin typeface="Söhne"/>
              </a:rPr>
              <a:t>OBJECTIVE OF THE ANALYSIS</a:t>
            </a:r>
            <a:endParaRPr lang="it-IT" dirty="0"/>
          </a:p>
        </p:txBody>
      </p:sp>
      <p:sp>
        <p:nvSpPr>
          <p:cNvPr id="4" name="Segnaposto testo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031384"/>
            <a:ext cx="4572001" cy="2795232"/>
          </a:xfrm>
        </p:spPr>
        <p:txBody>
          <a:bodyPr rtlCol="0"/>
          <a:lstStyle/>
          <a:p>
            <a:pPr rtl="0"/>
            <a:r>
              <a:rPr lang="en-US" sz="2400" b="0" i="0" dirty="0">
                <a:effectLst/>
                <a:latin typeface="Söhne"/>
              </a:rPr>
              <a:t>The objective of this analysis is to estimate a linear regression model. Specifically, with data available regarding the aggregate production function for the United States manufacturing sector, a linear regression model for gross production will be estimated.</a:t>
            </a:r>
            <a:endParaRPr lang="it-IT" sz="2000"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2</a:t>
            </a:fld>
            <a:endParaRPr lang="it-IT"/>
          </a:p>
        </p:txBody>
      </p:sp>
      <p:sp>
        <p:nvSpPr>
          <p:cNvPr id="10" name="Titolo 2">
            <a:extLst>
              <a:ext uri="{FF2B5EF4-FFF2-40B4-BE49-F238E27FC236}">
                <a16:creationId xmlns:a16="http://schemas.microsoft.com/office/drawing/2014/main" id="{19175B99-23F6-3124-0F66-5962BEE3894A}"/>
              </a:ext>
            </a:extLst>
          </p:cNvPr>
          <p:cNvSpPr txBox="1">
            <a:spLocks/>
          </p:cNvSpPr>
          <p:nvPr/>
        </p:nvSpPr>
        <p:spPr>
          <a:xfrm>
            <a:off x="5716414" y="268200"/>
            <a:ext cx="4941477"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
        <p:nvSpPr>
          <p:cNvPr id="11" name="Titolo 2">
            <a:extLst>
              <a:ext uri="{FF2B5EF4-FFF2-40B4-BE49-F238E27FC236}">
                <a16:creationId xmlns:a16="http://schemas.microsoft.com/office/drawing/2014/main" id="{87DAFA74-4E13-E068-394E-DBA91360FFF9}"/>
              </a:ext>
            </a:extLst>
          </p:cNvPr>
          <p:cNvSpPr txBox="1">
            <a:spLocks/>
          </p:cNvSpPr>
          <p:nvPr/>
        </p:nvSpPr>
        <p:spPr>
          <a:xfrm>
            <a:off x="6096000" y="879063"/>
            <a:ext cx="3911857"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4000" i="0" dirty="0" err="1">
                <a:effectLst/>
                <a:latin typeface="Söhne"/>
              </a:rPr>
              <a:t>Variables</a:t>
            </a:r>
            <a:r>
              <a:rPr lang="it-IT" sz="4000" i="0" dirty="0">
                <a:effectLst/>
                <a:latin typeface="Söhne"/>
              </a:rPr>
              <a:t> in </a:t>
            </a:r>
            <a:r>
              <a:rPr lang="it-IT" sz="4000" i="0" dirty="0" err="1">
                <a:effectLst/>
                <a:latin typeface="Söhne"/>
              </a:rPr>
              <a:t>Question</a:t>
            </a:r>
            <a:r>
              <a:rPr lang="it-IT" sz="4000" b="0" dirty="0">
                <a:latin typeface="Söhne"/>
              </a:rPr>
              <a:t>:</a:t>
            </a:r>
            <a:endParaRPr lang="it-IT" sz="4000" dirty="0"/>
          </a:p>
        </p:txBody>
      </p:sp>
      <p:sp>
        <p:nvSpPr>
          <p:cNvPr id="14" name="Segnaposto testo 3">
            <a:extLst>
              <a:ext uri="{FF2B5EF4-FFF2-40B4-BE49-F238E27FC236}">
                <a16:creationId xmlns:a16="http://schemas.microsoft.com/office/drawing/2014/main" id="{AACE8AB5-3F92-0967-7F7A-955A739FB46B}"/>
              </a:ext>
            </a:extLst>
          </p:cNvPr>
          <p:cNvSpPr txBox="1">
            <a:spLocks/>
          </p:cNvSpPr>
          <p:nvPr/>
        </p:nvSpPr>
        <p:spPr>
          <a:xfrm>
            <a:off x="6398470" y="2031384"/>
            <a:ext cx="4572001" cy="279523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effectLst/>
                <a:latin typeface="Söhne"/>
              </a:rPr>
              <a:t>Gross Production (Y)</a:t>
            </a:r>
          </a:p>
          <a:p>
            <a:pPr algn="l">
              <a:buFont typeface="Arial" panose="020B0604020202020204" pitchFamily="34" charset="0"/>
              <a:buChar char="•"/>
            </a:pPr>
            <a:r>
              <a:rPr lang="en-US" sz="2400" b="0" i="0" dirty="0">
                <a:effectLst/>
                <a:latin typeface="Söhne"/>
              </a:rPr>
              <a:t>Capital (K)</a:t>
            </a:r>
          </a:p>
          <a:p>
            <a:pPr algn="l">
              <a:buFont typeface="Arial" panose="020B0604020202020204" pitchFamily="34" charset="0"/>
              <a:buChar char="•"/>
            </a:pPr>
            <a:r>
              <a:rPr lang="en-US" sz="2400" b="0" i="0" dirty="0">
                <a:effectLst/>
                <a:latin typeface="Söhne"/>
              </a:rPr>
              <a:t>Labor (L)</a:t>
            </a:r>
          </a:p>
          <a:p>
            <a:pPr algn="l">
              <a:buFont typeface="Arial" panose="020B0604020202020204" pitchFamily="34" charset="0"/>
              <a:buChar char="•"/>
            </a:pPr>
            <a:r>
              <a:rPr lang="en-US" sz="2400" b="0" i="0" dirty="0">
                <a:effectLst/>
                <a:latin typeface="Söhne"/>
              </a:rPr>
              <a:t>Energy (E)</a:t>
            </a:r>
          </a:p>
          <a:p>
            <a:pPr algn="l">
              <a:buFont typeface="Arial" panose="020B0604020202020204" pitchFamily="34" charset="0"/>
              <a:buChar char="•"/>
            </a:pPr>
            <a:r>
              <a:rPr lang="en-US" sz="2400" b="0" i="0" dirty="0">
                <a:effectLst/>
                <a:latin typeface="Söhne"/>
              </a:rPr>
              <a:t>Other Intermediate Materials (M)</a:t>
            </a:r>
          </a:p>
          <a:p>
            <a:endParaRPr lang="it-IT" sz="2000" dirty="0"/>
          </a:p>
        </p:txBody>
      </p:sp>
    </p:spTree>
    <p:extLst>
      <p:ext uri="{BB962C8B-B14F-4D97-AF65-F5344CB8AC3E}">
        <p14:creationId xmlns:p14="http://schemas.microsoft.com/office/powerpoint/2010/main" val="39124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140496"/>
            <a:ext cx="6457950" cy="671755"/>
          </a:xfrm>
        </p:spPr>
        <p:txBody>
          <a:bodyPr rtlCol="0">
            <a:noAutofit/>
          </a:bodyPr>
          <a:lstStyle/>
          <a:p>
            <a:pPr rtl="0"/>
            <a:r>
              <a:rPr lang="en-US" dirty="0"/>
              <a:t>Now let's move on to LOOCV:</a:t>
            </a:r>
            <a:endParaRPr lang="it-IT"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20</a:t>
            </a:fld>
            <a:endParaRPr lang="it-IT"/>
          </a:p>
        </p:txBody>
      </p:sp>
      <p:pic>
        <p:nvPicPr>
          <p:cNvPr id="4" name="Immagine 3">
            <a:extLst>
              <a:ext uri="{FF2B5EF4-FFF2-40B4-BE49-F238E27FC236}">
                <a16:creationId xmlns:a16="http://schemas.microsoft.com/office/drawing/2014/main" id="{DDA8B806-D3DB-8312-729E-CC14AD60B39F}"/>
              </a:ext>
            </a:extLst>
          </p:cNvPr>
          <p:cNvPicPr>
            <a:picLocks noChangeAspect="1"/>
          </p:cNvPicPr>
          <p:nvPr/>
        </p:nvPicPr>
        <p:blipFill>
          <a:blip r:embed="rId3"/>
          <a:stretch>
            <a:fillRect/>
          </a:stretch>
        </p:blipFill>
        <p:spPr>
          <a:xfrm>
            <a:off x="971550" y="2061199"/>
            <a:ext cx="9418864" cy="539126"/>
          </a:xfrm>
          <a:prstGeom prst="rect">
            <a:avLst/>
          </a:prstGeom>
        </p:spPr>
      </p:pic>
      <p:pic>
        <p:nvPicPr>
          <p:cNvPr id="9" name="Immagine 8">
            <a:extLst>
              <a:ext uri="{FF2B5EF4-FFF2-40B4-BE49-F238E27FC236}">
                <a16:creationId xmlns:a16="http://schemas.microsoft.com/office/drawing/2014/main" id="{0FBBE932-E336-2258-DB4D-29EF7200873E}"/>
              </a:ext>
            </a:extLst>
          </p:cNvPr>
          <p:cNvPicPr>
            <a:picLocks noChangeAspect="1"/>
          </p:cNvPicPr>
          <p:nvPr/>
        </p:nvPicPr>
        <p:blipFill>
          <a:blip r:embed="rId4"/>
          <a:stretch>
            <a:fillRect/>
          </a:stretch>
        </p:blipFill>
        <p:spPr>
          <a:xfrm>
            <a:off x="832295" y="2670365"/>
            <a:ext cx="5828702" cy="2711260"/>
          </a:xfrm>
          <a:prstGeom prst="rect">
            <a:avLst/>
          </a:prstGeom>
        </p:spPr>
      </p:pic>
      <p:sp>
        <p:nvSpPr>
          <p:cNvPr id="18" name="CasellaDiTesto 17">
            <a:extLst>
              <a:ext uri="{FF2B5EF4-FFF2-40B4-BE49-F238E27FC236}">
                <a16:creationId xmlns:a16="http://schemas.microsoft.com/office/drawing/2014/main" id="{3A6497D9-0380-202B-1B60-E5BD8CCD6D7B}"/>
              </a:ext>
            </a:extLst>
          </p:cNvPr>
          <p:cNvSpPr txBox="1"/>
          <p:nvPr/>
        </p:nvSpPr>
        <p:spPr>
          <a:xfrm>
            <a:off x="7135933" y="2670365"/>
            <a:ext cx="4141667" cy="369993"/>
          </a:xfrm>
          <a:prstGeom prst="rect">
            <a:avLst/>
          </a:prstGeom>
          <a:noFill/>
        </p:spPr>
        <p:txBody>
          <a:bodyPr wrap="square" rtlCol="0">
            <a:spAutoFit/>
          </a:bodyPr>
          <a:lstStyle/>
          <a:p>
            <a:r>
              <a:rPr lang="it-IT" dirty="0">
                <a:solidFill>
                  <a:schemeClr val="bg1"/>
                </a:solidFill>
              </a:rPr>
              <a:t>Best Lambda LOOCV Lasso:</a:t>
            </a:r>
          </a:p>
        </p:txBody>
      </p:sp>
      <p:pic>
        <p:nvPicPr>
          <p:cNvPr id="20" name="Immagine 19">
            <a:extLst>
              <a:ext uri="{FF2B5EF4-FFF2-40B4-BE49-F238E27FC236}">
                <a16:creationId xmlns:a16="http://schemas.microsoft.com/office/drawing/2014/main" id="{E56E868B-4A1C-B88E-5225-276ADB6A5836}"/>
              </a:ext>
            </a:extLst>
          </p:cNvPr>
          <p:cNvPicPr>
            <a:picLocks noChangeAspect="1"/>
          </p:cNvPicPr>
          <p:nvPr/>
        </p:nvPicPr>
        <p:blipFill>
          <a:blip r:embed="rId5"/>
          <a:stretch>
            <a:fillRect/>
          </a:stretch>
        </p:blipFill>
        <p:spPr>
          <a:xfrm>
            <a:off x="7135933" y="3040358"/>
            <a:ext cx="4735632" cy="544887"/>
          </a:xfrm>
          <a:prstGeom prst="rect">
            <a:avLst/>
          </a:prstGeom>
        </p:spPr>
      </p:pic>
      <p:pic>
        <p:nvPicPr>
          <p:cNvPr id="22" name="Immagine 21">
            <a:extLst>
              <a:ext uri="{FF2B5EF4-FFF2-40B4-BE49-F238E27FC236}">
                <a16:creationId xmlns:a16="http://schemas.microsoft.com/office/drawing/2014/main" id="{665511B9-2732-F457-DF44-C0D8176FF109}"/>
              </a:ext>
            </a:extLst>
          </p:cNvPr>
          <p:cNvPicPr>
            <a:picLocks noChangeAspect="1"/>
          </p:cNvPicPr>
          <p:nvPr/>
        </p:nvPicPr>
        <p:blipFill>
          <a:blip r:embed="rId6"/>
          <a:stretch>
            <a:fillRect/>
          </a:stretch>
        </p:blipFill>
        <p:spPr>
          <a:xfrm>
            <a:off x="7135933" y="3616575"/>
            <a:ext cx="1175363" cy="338663"/>
          </a:xfrm>
          <a:prstGeom prst="rect">
            <a:avLst/>
          </a:prstGeom>
        </p:spPr>
      </p:pic>
      <p:pic>
        <p:nvPicPr>
          <p:cNvPr id="24" name="Immagine 23">
            <a:extLst>
              <a:ext uri="{FF2B5EF4-FFF2-40B4-BE49-F238E27FC236}">
                <a16:creationId xmlns:a16="http://schemas.microsoft.com/office/drawing/2014/main" id="{113D527E-244E-040B-3070-16B90384BC91}"/>
              </a:ext>
            </a:extLst>
          </p:cNvPr>
          <p:cNvPicPr>
            <a:picLocks noChangeAspect="1"/>
          </p:cNvPicPr>
          <p:nvPr/>
        </p:nvPicPr>
        <p:blipFill>
          <a:blip r:embed="rId7"/>
          <a:stretch>
            <a:fillRect/>
          </a:stretch>
        </p:blipFill>
        <p:spPr>
          <a:xfrm>
            <a:off x="7135933" y="4389071"/>
            <a:ext cx="4523075" cy="1564054"/>
          </a:xfrm>
          <a:prstGeom prst="rect">
            <a:avLst/>
          </a:prstGeom>
        </p:spPr>
      </p:pic>
      <p:sp>
        <p:nvSpPr>
          <p:cNvPr id="25" name="CasellaDiTesto 24">
            <a:extLst>
              <a:ext uri="{FF2B5EF4-FFF2-40B4-BE49-F238E27FC236}">
                <a16:creationId xmlns:a16="http://schemas.microsoft.com/office/drawing/2014/main" id="{3938D91B-852D-FC7C-4574-BA65F9BD8303}"/>
              </a:ext>
            </a:extLst>
          </p:cNvPr>
          <p:cNvSpPr txBox="1"/>
          <p:nvPr/>
        </p:nvSpPr>
        <p:spPr>
          <a:xfrm>
            <a:off x="6996966" y="4065905"/>
            <a:ext cx="4419600" cy="646331"/>
          </a:xfrm>
          <a:prstGeom prst="rect">
            <a:avLst/>
          </a:prstGeom>
          <a:noFill/>
        </p:spPr>
        <p:txBody>
          <a:bodyPr wrap="square" rtlCol="0">
            <a:spAutoFit/>
          </a:bodyPr>
          <a:lstStyle/>
          <a:p>
            <a:r>
              <a:rPr lang="it-IT" dirty="0">
                <a:solidFill>
                  <a:schemeClr val="bg1"/>
                </a:solidFill>
              </a:rPr>
              <a:t>Model with Best Lambda LOOCV Lasso:</a:t>
            </a:r>
          </a:p>
          <a:p>
            <a:r>
              <a:rPr lang="it-IT" dirty="0">
                <a:solidFill>
                  <a:schemeClr val="bg1"/>
                </a:solidFill>
              </a:rPr>
              <a:t> </a:t>
            </a:r>
          </a:p>
        </p:txBody>
      </p:sp>
      <p:sp>
        <p:nvSpPr>
          <p:cNvPr id="26" name="CasellaDiTesto 25">
            <a:extLst>
              <a:ext uri="{FF2B5EF4-FFF2-40B4-BE49-F238E27FC236}">
                <a16:creationId xmlns:a16="http://schemas.microsoft.com/office/drawing/2014/main" id="{565D5127-1A53-9A0F-C20D-BBCBF7D88F96}"/>
              </a:ext>
            </a:extLst>
          </p:cNvPr>
          <p:cNvSpPr txBox="1"/>
          <p:nvPr/>
        </p:nvSpPr>
        <p:spPr>
          <a:xfrm>
            <a:off x="3072666" y="6132879"/>
            <a:ext cx="7848600" cy="646331"/>
          </a:xfrm>
          <a:prstGeom prst="rect">
            <a:avLst/>
          </a:prstGeom>
          <a:noFill/>
        </p:spPr>
        <p:txBody>
          <a:bodyPr wrap="square" rtlCol="0">
            <a:spAutoFit/>
          </a:bodyPr>
          <a:lstStyle/>
          <a:p>
            <a:r>
              <a:rPr lang="en-US" b="1" u="sng" dirty="0">
                <a:solidFill>
                  <a:schemeClr val="bg1"/>
                </a:solidFill>
              </a:rPr>
              <a:t>In this case as well, the minimum lambda remains unchanged and is still 0.01, so it doesn't vary from the previous case.</a:t>
            </a:r>
            <a:endParaRPr lang="it-IT" b="1" u="sng" dirty="0">
              <a:solidFill>
                <a:schemeClr val="bg1"/>
              </a:solidFill>
            </a:endParaRPr>
          </a:p>
        </p:txBody>
      </p:sp>
    </p:spTree>
    <p:extLst>
      <p:ext uri="{BB962C8B-B14F-4D97-AF65-F5344CB8AC3E}">
        <p14:creationId xmlns:p14="http://schemas.microsoft.com/office/powerpoint/2010/main" val="1090539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140496"/>
            <a:ext cx="6457950" cy="671755"/>
          </a:xfrm>
        </p:spPr>
        <p:txBody>
          <a:bodyPr rtlCol="0">
            <a:noAutofit/>
          </a:bodyPr>
          <a:lstStyle/>
          <a:p>
            <a:pPr rtl="0"/>
            <a:r>
              <a:rPr lang="en-US" sz="4000" dirty="0"/>
              <a:t>Application of Elastic Net and COMPARISON with Lasso and Ridge.</a:t>
            </a:r>
            <a:endParaRPr lang="it-IT" sz="4000"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21</a:t>
            </a:fld>
            <a:endParaRPr lang="it-IT"/>
          </a:p>
        </p:txBody>
      </p:sp>
      <p:pic>
        <p:nvPicPr>
          <p:cNvPr id="5" name="Immagine 4">
            <a:extLst>
              <a:ext uri="{FF2B5EF4-FFF2-40B4-BE49-F238E27FC236}">
                <a16:creationId xmlns:a16="http://schemas.microsoft.com/office/drawing/2014/main" id="{68519782-FCFF-205F-62C3-FF7EFF4467FB}"/>
              </a:ext>
            </a:extLst>
          </p:cNvPr>
          <p:cNvPicPr>
            <a:picLocks noChangeAspect="1"/>
          </p:cNvPicPr>
          <p:nvPr/>
        </p:nvPicPr>
        <p:blipFill>
          <a:blip r:embed="rId3"/>
          <a:stretch>
            <a:fillRect/>
          </a:stretch>
        </p:blipFill>
        <p:spPr>
          <a:xfrm>
            <a:off x="860872" y="1888945"/>
            <a:ext cx="4913760" cy="392447"/>
          </a:xfrm>
          <a:prstGeom prst="rect">
            <a:avLst/>
          </a:prstGeom>
        </p:spPr>
      </p:pic>
      <p:pic>
        <p:nvPicPr>
          <p:cNvPr id="8" name="Immagine 7">
            <a:extLst>
              <a:ext uri="{FF2B5EF4-FFF2-40B4-BE49-F238E27FC236}">
                <a16:creationId xmlns:a16="http://schemas.microsoft.com/office/drawing/2014/main" id="{04770B30-7F38-92C7-7145-B20C85908BF9}"/>
              </a:ext>
            </a:extLst>
          </p:cNvPr>
          <p:cNvPicPr>
            <a:picLocks noChangeAspect="1"/>
          </p:cNvPicPr>
          <p:nvPr/>
        </p:nvPicPr>
        <p:blipFill>
          <a:blip r:embed="rId4"/>
          <a:stretch>
            <a:fillRect/>
          </a:stretch>
        </p:blipFill>
        <p:spPr>
          <a:xfrm>
            <a:off x="978407" y="2304315"/>
            <a:ext cx="3609975" cy="2120938"/>
          </a:xfrm>
          <a:prstGeom prst="rect">
            <a:avLst/>
          </a:prstGeom>
        </p:spPr>
      </p:pic>
      <p:pic>
        <p:nvPicPr>
          <p:cNvPr id="11" name="Immagine 10">
            <a:extLst>
              <a:ext uri="{FF2B5EF4-FFF2-40B4-BE49-F238E27FC236}">
                <a16:creationId xmlns:a16="http://schemas.microsoft.com/office/drawing/2014/main" id="{2288F45B-4B4F-7F7E-D86D-AEF7B5B6949C}"/>
              </a:ext>
            </a:extLst>
          </p:cNvPr>
          <p:cNvPicPr>
            <a:picLocks noChangeAspect="1"/>
          </p:cNvPicPr>
          <p:nvPr/>
        </p:nvPicPr>
        <p:blipFill>
          <a:blip r:embed="rId5"/>
          <a:stretch>
            <a:fillRect/>
          </a:stretch>
        </p:blipFill>
        <p:spPr>
          <a:xfrm>
            <a:off x="6554053" y="1867973"/>
            <a:ext cx="4587638" cy="350550"/>
          </a:xfrm>
          <a:prstGeom prst="rect">
            <a:avLst/>
          </a:prstGeom>
        </p:spPr>
      </p:pic>
      <p:pic>
        <p:nvPicPr>
          <p:cNvPr id="13" name="Immagine 12">
            <a:extLst>
              <a:ext uri="{FF2B5EF4-FFF2-40B4-BE49-F238E27FC236}">
                <a16:creationId xmlns:a16="http://schemas.microsoft.com/office/drawing/2014/main" id="{B9A67F2C-8557-2C42-4AAD-A806A5A47BC1}"/>
              </a:ext>
            </a:extLst>
          </p:cNvPr>
          <p:cNvPicPr>
            <a:picLocks noChangeAspect="1"/>
          </p:cNvPicPr>
          <p:nvPr/>
        </p:nvPicPr>
        <p:blipFill>
          <a:blip r:embed="rId6"/>
          <a:stretch>
            <a:fillRect/>
          </a:stretch>
        </p:blipFill>
        <p:spPr>
          <a:xfrm>
            <a:off x="6648819" y="2218523"/>
            <a:ext cx="3704372" cy="2153061"/>
          </a:xfrm>
          <a:prstGeom prst="rect">
            <a:avLst/>
          </a:prstGeom>
        </p:spPr>
      </p:pic>
      <p:pic>
        <p:nvPicPr>
          <p:cNvPr id="15" name="Immagine 14">
            <a:extLst>
              <a:ext uri="{FF2B5EF4-FFF2-40B4-BE49-F238E27FC236}">
                <a16:creationId xmlns:a16="http://schemas.microsoft.com/office/drawing/2014/main" id="{1CC7CE76-E88F-4F23-7B7C-9C7102DCD625}"/>
              </a:ext>
            </a:extLst>
          </p:cNvPr>
          <p:cNvPicPr>
            <a:picLocks noChangeAspect="1"/>
          </p:cNvPicPr>
          <p:nvPr/>
        </p:nvPicPr>
        <p:blipFill>
          <a:blip r:embed="rId7"/>
          <a:stretch>
            <a:fillRect/>
          </a:stretch>
        </p:blipFill>
        <p:spPr>
          <a:xfrm>
            <a:off x="978407" y="4481363"/>
            <a:ext cx="4564776" cy="289585"/>
          </a:xfrm>
          <a:prstGeom prst="rect">
            <a:avLst/>
          </a:prstGeom>
        </p:spPr>
      </p:pic>
      <p:pic>
        <p:nvPicPr>
          <p:cNvPr id="17" name="Immagine 16">
            <a:extLst>
              <a:ext uri="{FF2B5EF4-FFF2-40B4-BE49-F238E27FC236}">
                <a16:creationId xmlns:a16="http://schemas.microsoft.com/office/drawing/2014/main" id="{861433D6-A768-9320-165B-9C11AA395BD3}"/>
              </a:ext>
            </a:extLst>
          </p:cNvPr>
          <p:cNvPicPr>
            <a:picLocks noChangeAspect="1"/>
          </p:cNvPicPr>
          <p:nvPr/>
        </p:nvPicPr>
        <p:blipFill>
          <a:blip r:embed="rId8"/>
          <a:stretch>
            <a:fillRect/>
          </a:stretch>
        </p:blipFill>
        <p:spPr>
          <a:xfrm>
            <a:off x="982029" y="4827058"/>
            <a:ext cx="3606353" cy="1983811"/>
          </a:xfrm>
          <a:prstGeom prst="rect">
            <a:avLst/>
          </a:prstGeom>
        </p:spPr>
      </p:pic>
      <p:pic>
        <p:nvPicPr>
          <p:cNvPr id="27" name="Immagine 26">
            <a:extLst>
              <a:ext uri="{FF2B5EF4-FFF2-40B4-BE49-F238E27FC236}">
                <a16:creationId xmlns:a16="http://schemas.microsoft.com/office/drawing/2014/main" id="{CC5294C2-BE2E-CDB2-624C-16D4FB35302F}"/>
              </a:ext>
            </a:extLst>
          </p:cNvPr>
          <p:cNvPicPr>
            <a:picLocks noChangeAspect="1"/>
          </p:cNvPicPr>
          <p:nvPr/>
        </p:nvPicPr>
        <p:blipFill>
          <a:blip r:embed="rId9"/>
          <a:stretch>
            <a:fillRect/>
          </a:stretch>
        </p:blipFill>
        <p:spPr>
          <a:xfrm>
            <a:off x="6811626" y="4768424"/>
            <a:ext cx="3378758" cy="2089576"/>
          </a:xfrm>
          <a:prstGeom prst="rect">
            <a:avLst/>
          </a:prstGeom>
        </p:spPr>
      </p:pic>
      <p:sp>
        <p:nvSpPr>
          <p:cNvPr id="29" name="CasellaDiTesto 28">
            <a:extLst>
              <a:ext uri="{FF2B5EF4-FFF2-40B4-BE49-F238E27FC236}">
                <a16:creationId xmlns:a16="http://schemas.microsoft.com/office/drawing/2014/main" id="{F451D4E4-CFD3-1A00-9729-CDF6302337F5}"/>
              </a:ext>
            </a:extLst>
          </p:cNvPr>
          <p:cNvSpPr txBox="1"/>
          <p:nvPr/>
        </p:nvSpPr>
        <p:spPr>
          <a:xfrm>
            <a:off x="4914900" y="2676525"/>
            <a:ext cx="547669" cy="369332"/>
          </a:xfrm>
          <a:prstGeom prst="rect">
            <a:avLst/>
          </a:prstGeom>
          <a:noFill/>
        </p:spPr>
        <p:txBody>
          <a:bodyPr wrap="square" rtlCol="0">
            <a:spAutoFit/>
          </a:bodyPr>
          <a:lstStyle/>
          <a:p>
            <a:endParaRPr lang="it-IT" dirty="0"/>
          </a:p>
        </p:txBody>
      </p:sp>
      <p:sp>
        <p:nvSpPr>
          <p:cNvPr id="30" name="CasellaDiTesto 29">
            <a:extLst>
              <a:ext uri="{FF2B5EF4-FFF2-40B4-BE49-F238E27FC236}">
                <a16:creationId xmlns:a16="http://schemas.microsoft.com/office/drawing/2014/main" id="{4C6201B5-E60C-089B-EC8F-03747384DBC3}"/>
              </a:ext>
            </a:extLst>
          </p:cNvPr>
          <p:cNvSpPr txBox="1"/>
          <p:nvPr/>
        </p:nvSpPr>
        <p:spPr>
          <a:xfrm>
            <a:off x="4518390" y="2550759"/>
            <a:ext cx="793019" cy="369332"/>
          </a:xfrm>
          <a:prstGeom prst="rect">
            <a:avLst/>
          </a:prstGeom>
          <a:noFill/>
        </p:spPr>
        <p:txBody>
          <a:bodyPr wrap="square" rtlCol="0">
            <a:spAutoFit/>
          </a:bodyPr>
          <a:lstStyle/>
          <a:p>
            <a:r>
              <a:rPr lang="el-GR" dirty="0">
                <a:solidFill>
                  <a:schemeClr val="bg1"/>
                </a:solidFill>
              </a:rPr>
              <a:t>α</a:t>
            </a:r>
            <a:r>
              <a:rPr lang="it-IT" dirty="0">
                <a:solidFill>
                  <a:schemeClr val="bg1"/>
                </a:solidFill>
              </a:rPr>
              <a:t>=0.1</a:t>
            </a:r>
            <a:endParaRPr lang="it-IT" dirty="0"/>
          </a:p>
        </p:txBody>
      </p:sp>
      <p:sp>
        <p:nvSpPr>
          <p:cNvPr id="31" name="CasellaDiTesto 30">
            <a:extLst>
              <a:ext uri="{FF2B5EF4-FFF2-40B4-BE49-F238E27FC236}">
                <a16:creationId xmlns:a16="http://schemas.microsoft.com/office/drawing/2014/main" id="{C165B99E-53E2-ED34-9BA0-93E7E00E64B2}"/>
              </a:ext>
            </a:extLst>
          </p:cNvPr>
          <p:cNvSpPr txBox="1"/>
          <p:nvPr/>
        </p:nvSpPr>
        <p:spPr>
          <a:xfrm>
            <a:off x="4587356" y="5008515"/>
            <a:ext cx="793019" cy="369332"/>
          </a:xfrm>
          <a:prstGeom prst="rect">
            <a:avLst/>
          </a:prstGeom>
          <a:noFill/>
        </p:spPr>
        <p:txBody>
          <a:bodyPr wrap="square" rtlCol="0">
            <a:spAutoFit/>
          </a:bodyPr>
          <a:lstStyle/>
          <a:p>
            <a:r>
              <a:rPr lang="el-GR" dirty="0">
                <a:solidFill>
                  <a:schemeClr val="bg1"/>
                </a:solidFill>
              </a:rPr>
              <a:t>α</a:t>
            </a:r>
            <a:r>
              <a:rPr lang="it-IT" dirty="0">
                <a:solidFill>
                  <a:schemeClr val="bg1"/>
                </a:solidFill>
              </a:rPr>
              <a:t>=0.7</a:t>
            </a:r>
            <a:endParaRPr lang="it-IT" dirty="0"/>
          </a:p>
        </p:txBody>
      </p:sp>
      <p:sp>
        <p:nvSpPr>
          <p:cNvPr id="32" name="CasellaDiTesto 31">
            <a:extLst>
              <a:ext uri="{FF2B5EF4-FFF2-40B4-BE49-F238E27FC236}">
                <a16:creationId xmlns:a16="http://schemas.microsoft.com/office/drawing/2014/main" id="{9159DCAE-621F-3BE6-8FB6-0500515BB0B6}"/>
              </a:ext>
            </a:extLst>
          </p:cNvPr>
          <p:cNvSpPr txBox="1"/>
          <p:nvPr/>
        </p:nvSpPr>
        <p:spPr>
          <a:xfrm>
            <a:off x="10281014" y="5023601"/>
            <a:ext cx="793019" cy="369332"/>
          </a:xfrm>
          <a:prstGeom prst="rect">
            <a:avLst/>
          </a:prstGeom>
          <a:noFill/>
        </p:spPr>
        <p:txBody>
          <a:bodyPr wrap="square" rtlCol="0">
            <a:spAutoFit/>
          </a:bodyPr>
          <a:lstStyle/>
          <a:p>
            <a:r>
              <a:rPr lang="el-GR" dirty="0">
                <a:solidFill>
                  <a:schemeClr val="bg1"/>
                </a:solidFill>
              </a:rPr>
              <a:t>α</a:t>
            </a:r>
            <a:r>
              <a:rPr lang="it-IT" dirty="0">
                <a:solidFill>
                  <a:schemeClr val="bg1"/>
                </a:solidFill>
              </a:rPr>
              <a:t>=0.9</a:t>
            </a:r>
            <a:endParaRPr lang="it-IT" dirty="0"/>
          </a:p>
        </p:txBody>
      </p:sp>
      <p:sp>
        <p:nvSpPr>
          <p:cNvPr id="33" name="CasellaDiTesto 32">
            <a:extLst>
              <a:ext uri="{FF2B5EF4-FFF2-40B4-BE49-F238E27FC236}">
                <a16:creationId xmlns:a16="http://schemas.microsoft.com/office/drawing/2014/main" id="{02CA2C3A-794C-DAF8-AB6B-5C591F811928}"/>
              </a:ext>
            </a:extLst>
          </p:cNvPr>
          <p:cNvSpPr txBox="1"/>
          <p:nvPr/>
        </p:nvSpPr>
        <p:spPr>
          <a:xfrm>
            <a:off x="10281015" y="2561957"/>
            <a:ext cx="793019" cy="369332"/>
          </a:xfrm>
          <a:prstGeom prst="rect">
            <a:avLst/>
          </a:prstGeom>
          <a:noFill/>
        </p:spPr>
        <p:txBody>
          <a:bodyPr wrap="square" rtlCol="0">
            <a:spAutoFit/>
          </a:bodyPr>
          <a:lstStyle/>
          <a:p>
            <a:r>
              <a:rPr lang="el-GR" dirty="0">
                <a:solidFill>
                  <a:schemeClr val="bg1"/>
                </a:solidFill>
              </a:rPr>
              <a:t>α</a:t>
            </a:r>
            <a:r>
              <a:rPr lang="it-IT" dirty="0">
                <a:solidFill>
                  <a:schemeClr val="bg1"/>
                </a:solidFill>
              </a:rPr>
              <a:t>=0.3</a:t>
            </a:r>
            <a:endParaRPr lang="it-IT" dirty="0"/>
          </a:p>
        </p:txBody>
      </p:sp>
      <p:pic>
        <p:nvPicPr>
          <p:cNvPr id="35" name="Immagine 34">
            <a:extLst>
              <a:ext uri="{FF2B5EF4-FFF2-40B4-BE49-F238E27FC236}">
                <a16:creationId xmlns:a16="http://schemas.microsoft.com/office/drawing/2014/main" id="{B13A6C01-8B12-EEB4-F582-3E877FE95C97}"/>
              </a:ext>
            </a:extLst>
          </p:cNvPr>
          <p:cNvPicPr>
            <a:picLocks noChangeAspect="1"/>
          </p:cNvPicPr>
          <p:nvPr/>
        </p:nvPicPr>
        <p:blipFill>
          <a:blip r:embed="rId10"/>
          <a:stretch>
            <a:fillRect/>
          </a:stretch>
        </p:blipFill>
        <p:spPr>
          <a:xfrm>
            <a:off x="6648819" y="4460392"/>
            <a:ext cx="4549534" cy="358171"/>
          </a:xfrm>
          <a:prstGeom prst="rect">
            <a:avLst/>
          </a:prstGeom>
        </p:spPr>
      </p:pic>
    </p:spTree>
    <p:extLst>
      <p:ext uri="{BB962C8B-B14F-4D97-AF65-F5344CB8AC3E}">
        <p14:creationId xmlns:p14="http://schemas.microsoft.com/office/powerpoint/2010/main" val="3951220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asellaDiTesto 19">
            <a:extLst>
              <a:ext uri="{FF2B5EF4-FFF2-40B4-BE49-F238E27FC236}">
                <a16:creationId xmlns:a16="http://schemas.microsoft.com/office/drawing/2014/main" id="{B04D3C53-9894-39C5-23D9-10071E6B0C9B}"/>
              </a:ext>
            </a:extLst>
          </p:cNvPr>
          <p:cNvSpPr txBox="1"/>
          <p:nvPr/>
        </p:nvSpPr>
        <p:spPr>
          <a:xfrm>
            <a:off x="809625" y="2009775"/>
            <a:ext cx="11172825" cy="32004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it-IT" dirty="0"/>
          </a:p>
        </p:txBody>
      </p:sp>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140496"/>
            <a:ext cx="6457950" cy="671755"/>
          </a:xfrm>
        </p:spPr>
        <p:txBody>
          <a:bodyPr rtlCol="0">
            <a:noAutofit/>
          </a:bodyPr>
          <a:lstStyle/>
          <a:p>
            <a:pPr rtl="0"/>
            <a:r>
              <a:rPr lang="en-US" sz="4800" dirty="0"/>
              <a:t>K-Fold Cross Validation Elastic Net.</a:t>
            </a:r>
            <a:endParaRPr lang="it-IT" sz="4800"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22</a:t>
            </a:fld>
            <a:endParaRPr lang="it-IT"/>
          </a:p>
        </p:txBody>
      </p:sp>
      <p:sp>
        <p:nvSpPr>
          <p:cNvPr id="29" name="CasellaDiTesto 28">
            <a:extLst>
              <a:ext uri="{FF2B5EF4-FFF2-40B4-BE49-F238E27FC236}">
                <a16:creationId xmlns:a16="http://schemas.microsoft.com/office/drawing/2014/main" id="{F451D4E4-CFD3-1A00-9729-CDF6302337F5}"/>
              </a:ext>
            </a:extLst>
          </p:cNvPr>
          <p:cNvSpPr txBox="1"/>
          <p:nvPr/>
        </p:nvSpPr>
        <p:spPr>
          <a:xfrm>
            <a:off x="4914900" y="2676525"/>
            <a:ext cx="547669" cy="369332"/>
          </a:xfrm>
          <a:prstGeom prst="rect">
            <a:avLst/>
          </a:prstGeom>
          <a:noFill/>
        </p:spPr>
        <p:txBody>
          <a:bodyPr wrap="square" rtlCol="0">
            <a:spAutoFit/>
          </a:bodyPr>
          <a:lstStyle/>
          <a:p>
            <a:endParaRPr lang="it-IT" dirty="0"/>
          </a:p>
        </p:txBody>
      </p:sp>
      <p:pic>
        <p:nvPicPr>
          <p:cNvPr id="4" name="Immagine 3">
            <a:extLst>
              <a:ext uri="{FF2B5EF4-FFF2-40B4-BE49-F238E27FC236}">
                <a16:creationId xmlns:a16="http://schemas.microsoft.com/office/drawing/2014/main" id="{B0B25737-45E4-0F05-8B1A-1841D4DF68A9}"/>
              </a:ext>
            </a:extLst>
          </p:cNvPr>
          <p:cNvPicPr>
            <a:picLocks noChangeAspect="1"/>
          </p:cNvPicPr>
          <p:nvPr/>
        </p:nvPicPr>
        <p:blipFill>
          <a:blip r:embed="rId3"/>
          <a:stretch>
            <a:fillRect/>
          </a:stretch>
        </p:blipFill>
        <p:spPr>
          <a:xfrm>
            <a:off x="971550" y="2103405"/>
            <a:ext cx="5989160" cy="369331"/>
          </a:xfrm>
          <a:prstGeom prst="rect">
            <a:avLst/>
          </a:prstGeom>
        </p:spPr>
      </p:pic>
      <p:pic>
        <p:nvPicPr>
          <p:cNvPr id="9" name="Immagine 8">
            <a:extLst>
              <a:ext uri="{FF2B5EF4-FFF2-40B4-BE49-F238E27FC236}">
                <a16:creationId xmlns:a16="http://schemas.microsoft.com/office/drawing/2014/main" id="{5425991D-4377-7D26-6012-079DA9319DE7}"/>
              </a:ext>
            </a:extLst>
          </p:cNvPr>
          <p:cNvPicPr>
            <a:picLocks noChangeAspect="1"/>
          </p:cNvPicPr>
          <p:nvPr/>
        </p:nvPicPr>
        <p:blipFill>
          <a:blip r:embed="rId4"/>
          <a:stretch>
            <a:fillRect/>
          </a:stretch>
        </p:blipFill>
        <p:spPr>
          <a:xfrm>
            <a:off x="889441" y="2630939"/>
            <a:ext cx="4971201" cy="2579236"/>
          </a:xfrm>
          <a:prstGeom prst="rect">
            <a:avLst/>
          </a:prstGeom>
        </p:spPr>
      </p:pic>
      <p:pic>
        <p:nvPicPr>
          <p:cNvPr id="12" name="Immagine 11">
            <a:extLst>
              <a:ext uri="{FF2B5EF4-FFF2-40B4-BE49-F238E27FC236}">
                <a16:creationId xmlns:a16="http://schemas.microsoft.com/office/drawing/2014/main" id="{0F74BDFD-2AEB-C8B0-37CA-539B571A2076}"/>
              </a:ext>
            </a:extLst>
          </p:cNvPr>
          <p:cNvPicPr>
            <a:picLocks noChangeAspect="1"/>
          </p:cNvPicPr>
          <p:nvPr/>
        </p:nvPicPr>
        <p:blipFill>
          <a:blip r:embed="rId5"/>
          <a:stretch>
            <a:fillRect/>
          </a:stretch>
        </p:blipFill>
        <p:spPr>
          <a:xfrm>
            <a:off x="5872334" y="3088013"/>
            <a:ext cx="5243801" cy="699173"/>
          </a:xfrm>
          <a:prstGeom prst="rect">
            <a:avLst/>
          </a:prstGeom>
        </p:spPr>
      </p:pic>
      <p:pic>
        <p:nvPicPr>
          <p:cNvPr id="16" name="Immagine 15">
            <a:extLst>
              <a:ext uri="{FF2B5EF4-FFF2-40B4-BE49-F238E27FC236}">
                <a16:creationId xmlns:a16="http://schemas.microsoft.com/office/drawing/2014/main" id="{6D7702E0-A6D6-F5BE-2855-29369E62A404}"/>
              </a:ext>
            </a:extLst>
          </p:cNvPr>
          <p:cNvPicPr>
            <a:picLocks noChangeAspect="1"/>
          </p:cNvPicPr>
          <p:nvPr/>
        </p:nvPicPr>
        <p:blipFill>
          <a:blip r:embed="rId6"/>
          <a:stretch>
            <a:fillRect/>
          </a:stretch>
        </p:blipFill>
        <p:spPr>
          <a:xfrm>
            <a:off x="5803699" y="4363775"/>
            <a:ext cx="6178752" cy="699172"/>
          </a:xfrm>
          <a:prstGeom prst="rect">
            <a:avLst/>
          </a:prstGeom>
        </p:spPr>
      </p:pic>
      <p:sp>
        <p:nvSpPr>
          <p:cNvPr id="18" name="CasellaDiTesto 17">
            <a:extLst>
              <a:ext uri="{FF2B5EF4-FFF2-40B4-BE49-F238E27FC236}">
                <a16:creationId xmlns:a16="http://schemas.microsoft.com/office/drawing/2014/main" id="{FDC69C76-3C77-CB68-081D-CFBC09C956D6}"/>
              </a:ext>
            </a:extLst>
          </p:cNvPr>
          <p:cNvSpPr txBox="1"/>
          <p:nvPr/>
        </p:nvSpPr>
        <p:spPr>
          <a:xfrm>
            <a:off x="5803698" y="2718681"/>
            <a:ext cx="3067050" cy="369332"/>
          </a:xfrm>
          <a:prstGeom prst="rect">
            <a:avLst/>
          </a:prstGeom>
          <a:noFill/>
        </p:spPr>
        <p:txBody>
          <a:bodyPr wrap="square" rtlCol="0">
            <a:spAutoFit/>
          </a:bodyPr>
          <a:lstStyle/>
          <a:p>
            <a:r>
              <a:rPr lang="it-IT" dirty="0">
                <a:solidFill>
                  <a:schemeClr val="bg1"/>
                </a:solidFill>
              </a:rPr>
              <a:t>BEST LAMBDA:</a:t>
            </a:r>
            <a:endParaRPr lang="it-IT" dirty="0"/>
          </a:p>
        </p:txBody>
      </p:sp>
      <p:sp>
        <p:nvSpPr>
          <p:cNvPr id="19" name="CasellaDiTesto 18">
            <a:extLst>
              <a:ext uri="{FF2B5EF4-FFF2-40B4-BE49-F238E27FC236}">
                <a16:creationId xmlns:a16="http://schemas.microsoft.com/office/drawing/2014/main" id="{1DB5879A-1ED3-C9FB-C11D-B4E6C017F660}"/>
              </a:ext>
            </a:extLst>
          </p:cNvPr>
          <p:cNvSpPr txBox="1"/>
          <p:nvPr/>
        </p:nvSpPr>
        <p:spPr>
          <a:xfrm>
            <a:off x="5872334" y="3994443"/>
            <a:ext cx="4088290" cy="369332"/>
          </a:xfrm>
          <a:prstGeom prst="rect">
            <a:avLst/>
          </a:prstGeom>
          <a:noFill/>
        </p:spPr>
        <p:txBody>
          <a:bodyPr wrap="square" rtlCol="0">
            <a:spAutoFit/>
          </a:bodyPr>
          <a:lstStyle/>
          <a:p>
            <a:r>
              <a:rPr lang="it-IT" dirty="0">
                <a:solidFill>
                  <a:schemeClr val="bg1"/>
                </a:solidFill>
              </a:rPr>
              <a:t>MODELLO CON BEST LAMBDA :</a:t>
            </a:r>
          </a:p>
        </p:txBody>
      </p:sp>
      <p:sp>
        <p:nvSpPr>
          <p:cNvPr id="21" name="CasellaDiTesto 20">
            <a:extLst>
              <a:ext uri="{FF2B5EF4-FFF2-40B4-BE49-F238E27FC236}">
                <a16:creationId xmlns:a16="http://schemas.microsoft.com/office/drawing/2014/main" id="{EEBB2F75-9FEA-78C3-B8B9-0C0AF00706D0}"/>
              </a:ext>
            </a:extLst>
          </p:cNvPr>
          <p:cNvSpPr txBox="1"/>
          <p:nvPr/>
        </p:nvSpPr>
        <p:spPr>
          <a:xfrm>
            <a:off x="11220450" y="2000250"/>
            <a:ext cx="777398" cy="369332"/>
          </a:xfrm>
          <a:prstGeom prst="rect">
            <a:avLst/>
          </a:prstGeom>
          <a:noFill/>
        </p:spPr>
        <p:txBody>
          <a:bodyPr wrap="square" rtlCol="0">
            <a:spAutoFit/>
          </a:bodyPr>
          <a:lstStyle/>
          <a:p>
            <a:r>
              <a:rPr lang="it-IT" dirty="0">
                <a:solidFill>
                  <a:schemeClr val="bg1"/>
                </a:solidFill>
              </a:rPr>
              <a:t>α=0,1</a:t>
            </a:r>
          </a:p>
        </p:txBody>
      </p:sp>
    </p:spTree>
    <p:extLst>
      <p:ext uri="{BB962C8B-B14F-4D97-AF65-F5344CB8AC3E}">
        <p14:creationId xmlns:p14="http://schemas.microsoft.com/office/powerpoint/2010/main" val="3821965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asellaDiTesto 19">
            <a:extLst>
              <a:ext uri="{FF2B5EF4-FFF2-40B4-BE49-F238E27FC236}">
                <a16:creationId xmlns:a16="http://schemas.microsoft.com/office/drawing/2014/main" id="{18C37EED-2E07-D6D0-33BF-7D9A5AB4E31F}"/>
              </a:ext>
            </a:extLst>
          </p:cNvPr>
          <p:cNvSpPr txBox="1"/>
          <p:nvPr/>
        </p:nvSpPr>
        <p:spPr>
          <a:xfrm>
            <a:off x="895349" y="1991549"/>
            <a:ext cx="10801351" cy="38522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it-IT" dirty="0"/>
          </a:p>
        </p:txBody>
      </p:sp>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140496"/>
            <a:ext cx="6457950" cy="671755"/>
          </a:xfrm>
        </p:spPr>
        <p:txBody>
          <a:bodyPr rtlCol="0">
            <a:noAutofit/>
          </a:bodyPr>
          <a:lstStyle/>
          <a:p>
            <a:pPr rtl="0"/>
            <a:r>
              <a:rPr lang="en-US" dirty="0"/>
              <a:t>Let's do the same for the other levels of α.</a:t>
            </a:r>
            <a:endParaRPr lang="it-IT"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23</a:t>
            </a:fld>
            <a:endParaRPr lang="it-IT"/>
          </a:p>
        </p:txBody>
      </p:sp>
      <p:sp>
        <p:nvSpPr>
          <p:cNvPr id="29" name="CasellaDiTesto 28">
            <a:extLst>
              <a:ext uri="{FF2B5EF4-FFF2-40B4-BE49-F238E27FC236}">
                <a16:creationId xmlns:a16="http://schemas.microsoft.com/office/drawing/2014/main" id="{F451D4E4-CFD3-1A00-9729-CDF6302337F5}"/>
              </a:ext>
            </a:extLst>
          </p:cNvPr>
          <p:cNvSpPr txBox="1"/>
          <p:nvPr/>
        </p:nvSpPr>
        <p:spPr>
          <a:xfrm>
            <a:off x="4914900" y="2676525"/>
            <a:ext cx="547669" cy="369332"/>
          </a:xfrm>
          <a:prstGeom prst="rect">
            <a:avLst/>
          </a:prstGeom>
          <a:noFill/>
        </p:spPr>
        <p:txBody>
          <a:bodyPr wrap="square" rtlCol="0">
            <a:spAutoFit/>
          </a:bodyPr>
          <a:lstStyle/>
          <a:p>
            <a:endParaRPr lang="it-IT" dirty="0"/>
          </a:p>
        </p:txBody>
      </p:sp>
      <p:pic>
        <p:nvPicPr>
          <p:cNvPr id="5" name="Immagine 4">
            <a:extLst>
              <a:ext uri="{FF2B5EF4-FFF2-40B4-BE49-F238E27FC236}">
                <a16:creationId xmlns:a16="http://schemas.microsoft.com/office/drawing/2014/main" id="{80592A6E-F247-13A9-7117-00F13C7F5F8A}"/>
              </a:ext>
            </a:extLst>
          </p:cNvPr>
          <p:cNvPicPr>
            <a:picLocks noChangeAspect="1"/>
          </p:cNvPicPr>
          <p:nvPr/>
        </p:nvPicPr>
        <p:blipFill>
          <a:blip r:embed="rId3"/>
          <a:stretch>
            <a:fillRect/>
          </a:stretch>
        </p:blipFill>
        <p:spPr>
          <a:xfrm>
            <a:off x="971549" y="2091974"/>
            <a:ext cx="5946761" cy="409415"/>
          </a:xfrm>
          <a:prstGeom prst="rect">
            <a:avLst/>
          </a:prstGeom>
        </p:spPr>
      </p:pic>
      <p:pic>
        <p:nvPicPr>
          <p:cNvPr id="8" name="Immagine 7">
            <a:extLst>
              <a:ext uri="{FF2B5EF4-FFF2-40B4-BE49-F238E27FC236}">
                <a16:creationId xmlns:a16="http://schemas.microsoft.com/office/drawing/2014/main" id="{4F5BF378-E783-DE99-507C-E41658D386E6}"/>
              </a:ext>
            </a:extLst>
          </p:cNvPr>
          <p:cNvPicPr>
            <a:picLocks noChangeAspect="1"/>
          </p:cNvPicPr>
          <p:nvPr/>
        </p:nvPicPr>
        <p:blipFill>
          <a:blip r:embed="rId4"/>
          <a:stretch>
            <a:fillRect/>
          </a:stretch>
        </p:blipFill>
        <p:spPr>
          <a:xfrm>
            <a:off x="971549" y="2501389"/>
            <a:ext cx="5624428" cy="3341629"/>
          </a:xfrm>
          <a:prstGeom prst="rect">
            <a:avLst/>
          </a:prstGeom>
        </p:spPr>
      </p:pic>
      <p:pic>
        <p:nvPicPr>
          <p:cNvPr id="11" name="Immagine 10">
            <a:extLst>
              <a:ext uri="{FF2B5EF4-FFF2-40B4-BE49-F238E27FC236}">
                <a16:creationId xmlns:a16="http://schemas.microsoft.com/office/drawing/2014/main" id="{F8B881E0-B152-5A0A-F667-BAAD8772DD28}"/>
              </a:ext>
            </a:extLst>
          </p:cNvPr>
          <p:cNvPicPr>
            <a:picLocks noChangeAspect="1"/>
          </p:cNvPicPr>
          <p:nvPr/>
        </p:nvPicPr>
        <p:blipFill>
          <a:blip r:embed="rId5"/>
          <a:stretch>
            <a:fillRect/>
          </a:stretch>
        </p:blipFill>
        <p:spPr>
          <a:xfrm>
            <a:off x="6596253" y="2750418"/>
            <a:ext cx="5094364" cy="757863"/>
          </a:xfrm>
          <a:prstGeom prst="rect">
            <a:avLst/>
          </a:prstGeom>
        </p:spPr>
      </p:pic>
      <p:pic>
        <p:nvPicPr>
          <p:cNvPr id="14" name="Immagine 13">
            <a:extLst>
              <a:ext uri="{FF2B5EF4-FFF2-40B4-BE49-F238E27FC236}">
                <a16:creationId xmlns:a16="http://schemas.microsoft.com/office/drawing/2014/main" id="{D1508AFD-3958-7093-CB21-55E5E87BE624}"/>
              </a:ext>
            </a:extLst>
          </p:cNvPr>
          <p:cNvPicPr>
            <a:picLocks noChangeAspect="1"/>
          </p:cNvPicPr>
          <p:nvPr/>
        </p:nvPicPr>
        <p:blipFill>
          <a:blip r:embed="rId6"/>
          <a:stretch>
            <a:fillRect/>
          </a:stretch>
        </p:blipFill>
        <p:spPr>
          <a:xfrm>
            <a:off x="6678536" y="4172203"/>
            <a:ext cx="5012081" cy="787304"/>
          </a:xfrm>
          <a:prstGeom prst="rect">
            <a:avLst/>
          </a:prstGeom>
        </p:spPr>
      </p:pic>
      <p:sp>
        <p:nvSpPr>
          <p:cNvPr id="15" name="CasellaDiTesto 14">
            <a:extLst>
              <a:ext uri="{FF2B5EF4-FFF2-40B4-BE49-F238E27FC236}">
                <a16:creationId xmlns:a16="http://schemas.microsoft.com/office/drawing/2014/main" id="{D651257C-78B1-EC13-AF1F-6B10EE85AA36}"/>
              </a:ext>
            </a:extLst>
          </p:cNvPr>
          <p:cNvSpPr txBox="1"/>
          <p:nvPr/>
        </p:nvSpPr>
        <p:spPr>
          <a:xfrm>
            <a:off x="6604477" y="2501389"/>
            <a:ext cx="3067050" cy="369332"/>
          </a:xfrm>
          <a:prstGeom prst="rect">
            <a:avLst/>
          </a:prstGeom>
          <a:noFill/>
        </p:spPr>
        <p:txBody>
          <a:bodyPr wrap="square" rtlCol="0">
            <a:spAutoFit/>
          </a:bodyPr>
          <a:lstStyle/>
          <a:p>
            <a:r>
              <a:rPr lang="it-IT" dirty="0">
                <a:solidFill>
                  <a:schemeClr val="bg1"/>
                </a:solidFill>
              </a:rPr>
              <a:t>BEST LAMBDA:</a:t>
            </a:r>
            <a:endParaRPr lang="it-IT" dirty="0"/>
          </a:p>
        </p:txBody>
      </p:sp>
      <p:sp>
        <p:nvSpPr>
          <p:cNvPr id="17" name="CasellaDiTesto 16">
            <a:extLst>
              <a:ext uri="{FF2B5EF4-FFF2-40B4-BE49-F238E27FC236}">
                <a16:creationId xmlns:a16="http://schemas.microsoft.com/office/drawing/2014/main" id="{993DB571-F414-5FBD-08A1-0930483ED9CB}"/>
              </a:ext>
            </a:extLst>
          </p:cNvPr>
          <p:cNvSpPr txBox="1"/>
          <p:nvPr/>
        </p:nvSpPr>
        <p:spPr>
          <a:xfrm>
            <a:off x="6595977" y="3733030"/>
            <a:ext cx="4088290" cy="369332"/>
          </a:xfrm>
          <a:prstGeom prst="rect">
            <a:avLst/>
          </a:prstGeom>
          <a:noFill/>
        </p:spPr>
        <p:txBody>
          <a:bodyPr wrap="square" rtlCol="0">
            <a:spAutoFit/>
          </a:bodyPr>
          <a:lstStyle/>
          <a:p>
            <a:r>
              <a:rPr lang="it-IT" dirty="0">
                <a:solidFill>
                  <a:schemeClr val="bg1"/>
                </a:solidFill>
              </a:rPr>
              <a:t>MODELLO CON BEST LAMBDA :</a:t>
            </a:r>
          </a:p>
        </p:txBody>
      </p:sp>
      <p:sp>
        <p:nvSpPr>
          <p:cNvPr id="22" name="CasellaDiTesto 21">
            <a:extLst>
              <a:ext uri="{FF2B5EF4-FFF2-40B4-BE49-F238E27FC236}">
                <a16:creationId xmlns:a16="http://schemas.microsoft.com/office/drawing/2014/main" id="{0F44C761-B674-A5BA-1E75-50D6D71F93D0}"/>
              </a:ext>
            </a:extLst>
          </p:cNvPr>
          <p:cNvSpPr txBox="1"/>
          <p:nvPr/>
        </p:nvSpPr>
        <p:spPr>
          <a:xfrm>
            <a:off x="10907952" y="1991549"/>
            <a:ext cx="777398" cy="369332"/>
          </a:xfrm>
          <a:prstGeom prst="rect">
            <a:avLst/>
          </a:prstGeom>
          <a:noFill/>
        </p:spPr>
        <p:txBody>
          <a:bodyPr wrap="square" rtlCol="0">
            <a:spAutoFit/>
          </a:bodyPr>
          <a:lstStyle/>
          <a:p>
            <a:r>
              <a:rPr lang="it-IT" dirty="0">
                <a:solidFill>
                  <a:schemeClr val="bg1"/>
                </a:solidFill>
              </a:rPr>
              <a:t>α=0,3</a:t>
            </a:r>
          </a:p>
        </p:txBody>
      </p:sp>
    </p:spTree>
    <p:extLst>
      <p:ext uri="{BB962C8B-B14F-4D97-AF65-F5344CB8AC3E}">
        <p14:creationId xmlns:p14="http://schemas.microsoft.com/office/powerpoint/2010/main" val="691892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asellaDiTesto 19">
            <a:extLst>
              <a:ext uri="{FF2B5EF4-FFF2-40B4-BE49-F238E27FC236}">
                <a16:creationId xmlns:a16="http://schemas.microsoft.com/office/drawing/2014/main" id="{18C37EED-2E07-D6D0-33BF-7D9A5AB4E31F}"/>
              </a:ext>
            </a:extLst>
          </p:cNvPr>
          <p:cNvSpPr txBox="1"/>
          <p:nvPr/>
        </p:nvSpPr>
        <p:spPr>
          <a:xfrm>
            <a:off x="895349" y="1991549"/>
            <a:ext cx="10801351" cy="38522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it-IT" dirty="0"/>
          </a:p>
        </p:txBody>
      </p:sp>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140496"/>
            <a:ext cx="6457950" cy="671755"/>
          </a:xfrm>
        </p:spPr>
        <p:txBody>
          <a:bodyPr rtlCol="0">
            <a:noAutofit/>
          </a:bodyPr>
          <a:lstStyle/>
          <a:p>
            <a:pPr rtl="0"/>
            <a:r>
              <a:rPr lang="en-US" dirty="0"/>
              <a:t>Let's do the same for the other levels of α.</a:t>
            </a:r>
            <a:endParaRPr lang="it-IT"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24</a:t>
            </a:fld>
            <a:endParaRPr lang="it-IT"/>
          </a:p>
        </p:txBody>
      </p:sp>
      <p:sp>
        <p:nvSpPr>
          <p:cNvPr id="29" name="CasellaDiTesto 28">
            <a:extLst>
              <a:ext uri="{FF2B5EF4-FFF2-40B4-BE49-F238E27FC236}">
                <a16:creationId xmlns:a16="http://schemas.microsoft.com/office/drawing/2014/main" id="{F451D4E4-CFD3-1A00-9729-CDF6302337F5}"/>
              </a:ext>
            </a:extLst>
          </p:cNvPr>
          <p:cNvSpPr txBox="1"/>
          <p:nvPr/>
        </p:nvSpPr>
        <p:spPr>
          <a:xfrm>
            <a:off x="4914900" y="2676525"/>
            <a:ext cx="547669" cy="369332"/>
          </a:xfrm>
          <a:prstGeom prst="rect">
            <a:avLst/>
          </a:prstGeom>
          <a:noFill/>
        </p:spPr>
        <p:txBody>
          <a:bodyPr wrap="square" rtlCol="0">
            <a:spAutoFit/>
          </a:bodyPr>
          <a:lstStyle/>
          <a:p>
            <a:endParaRPr lang="it-IT" dirty="0"/>
          </a:p>
        </p:txBody>
      </p:sp>
      <p:sp>
        <p:nvSpPr>
          <p:cNvPr id="15" name="CasellaDiTesto 14">
            <a:extLst>
              <a:ext uri="{FF2B5EF4-FFF2-40B4-BE49-F238E27FC236}">
                <a16:creationId xmlns:a16="http://schemas.microsoft.com/office/drawing/2014/main" id="{D651257C-78B1-EC13-AF1F-6B10EE85AA36}"/>
              </a:ext>
            </a:extLst>
          </p:cNvPr>
          <p:cNvSpPr txBox="1"/>
          <p:nvPr/>
        </p:nvSpPr>
        <p:spPr>
          <a:xfrm>
            <a:off x="6604477" y="2501389"/>
            <a:ext cx="3067050" cy="369332"/>
          </a:xfrm>
          <a:prstGeom prst="rect">
            <a:avLst/>
          </a:prstGeom>
          <a:noFill/>
        </p:spPr>
        <p:txBody>
          <a:bodyPr wrap="square" rtlCol="0">
            <a:spAutoFit/>
          </a:bodyPr>
          <a:lstStyle/>
          <a:p>
            <a:r>
              <a:rPr lang="it-IT" dirty="0">
                <a:solidFill>
                  <a:schemeClr val="bg1"/>
                </a:solidFill>
              </a:rPr>
              <a:t>BEST LAMBDA:</a:t>
            </a:r>
            <a:endParaRPr lang="it-IT" dirty="0"/>
          </a:p>
        </p:txBody>
      </p:sp>
      <p:sp>
        <p:nvSpPr>
          <p:cNvPr id="17" name="CasellaDiTesto 16">
            <a:extLst>
              <a:ext uri="{FF2B5EF4-FFF2-40B4-BE49-F238E27FC236}">
                <a16:creationId xmlns:a16="http://schemas.microsoft.com/office/drawing/2014/main" id="{993DB571-F414-5FBD-08A1-0930483ED9CB}"/>
              </a:ext>
            </a:extLst>
          </p:cNvPr>
          <p:cNvSpPr txBox="1"/>
          <p:nvPr/>
        </p:nvSpPr>
        <p:spPr>
          <a:xfrm>
            <a:off x="6595977" y="3733030"/>
            <a:ext cx="4088290" cy="369332"/>
          </a:xfrm>
          <a:prstGeom prst="rect">
            <a:avLst/>
          </a:prstGeom>
          <a:noFill/>
        </p:spPr>
        <p:txBody>
          <a:bodyPr wrap="square" rtlCol="0">
            <a:spAutoFit/>
          </a:bodyPr>
          <a:lstStyle/>
          <a:p>
            <a:r>
              <a:rPr lang="it-IT" dirty="0">
                <a:solidFill>
                  <a:schemeClr val="bg1"/>
                </a:solidFill>
              </a:rPr>
              <a:t>MODELLO CON BEST LAMBDA :</a:t>
            </a:r>
          </a:p>
        </p:txBody>
      </p:sp>
      <p:sp>
        <p:nvSpPr>
          <p:cNvPr id="22" name="CasellaDiTesto 21">
            <a:extLst>
              <a:ext uri="{FF2B5EF4-FFF2-40B4-BE49-F238E27FC236}">
                <a16:creationId xmlns:a16="http://schemas.microsoft.com/office/drawing/2014/main" id="{0F44C761-B674-A5BA-1E75-50D6D71F93D0}"/>
              </a:ext>
            </a:extLst>
          </p:cNvPr>
          <p:cNvSpPr txBox="1"/>
          <p:nvPr/>
        </p:nvSpPr>
        <p:spPr>
          <a:xfrm>
            <a:off x="10907952" y="1991549"/>
            <a:ext cx="777398" cy="369332"/>
          </a:xfrm>
          <a:prstGeom prst="rect">
            <a:avLst/>
          </a:prstGeom>
          <a:noFill/>
        </p:spPr>
        <p:txBody>
          <a:bodyPr wrap="square" rtlCol="0">
            <a:spAutoFit/>
          </a:bodyPr>
          <a:lstStyle/>
          <a:p>
            <a:r>
              <a:rPr lang="it-IT" dirty="0">
                <a:solidFill>
                  <a:schemeClr val="bg1"/>
                </a:solidFill>
              </a:rPr>
              <a:t>α=0,7</a:t>
            </a:r>
          </a:p>
        </p:txBody>
      </p:sp>
      <p:pic>
        <p:nvPicPr>
          <p:cNvPr id="4" name="Immagine 3">
            <a:extLst>
              <a:ext uri="{FF2B5EF4-FFF2-40B4-BE49-F238E27FC236}">
                <a16:creationId xmlns:a16="http://schemas.microsoft.com/office/drawing/2014/main" id="{15BEFAD2-B40E-1238-3CF7-62082B3BB4D9}"/>
              </a:ext>
            </a:extLst>
          </p:cNvPr>
          <p:cNvPicPr>
            <a:picLocks noChangeAspect="1"/>
          </p:cNvPicPr>
          <p:nvPr/>
        </p:nvPicPr>
        <p:blipFill>
          <a:blip r:embed="rId3"/>
          <a:stretch>
            <a:fillRect/>
          </a:stretch>
        </p:blipFill>
        <p:spPr>
          <a:xfrm>
            <a:off x="971550" y="2082554"/>
            <a:ext cx="6703912" cy="369331"/>
          </a:xfrm>
          <a:prstGeom prst="rect">
            <a:avLst/>
          </a:prstGeom>
        </p:spPr>
      </p:pic>
      <p:pic>
        <p:nvPicPr>
          <p:cNvPr id="9" name="Immagine 8">
            <a:extLst>
              <a:ext uri="{FF2B5EF4-FFF2-40B4-BE49-F238E27FC236}">
                <a16:creationId xmlns:a16="http://schemas.microsoft.com/office/drawing/2014/main" id="{5B08F28D-5365-FB06-C618-B8846262E497}"/>
              </a:ext>
            </a:extLst>
          </p:cNvPr>
          <p:cNvPicPr>
            <a:picLocks noChangeAspect="1"/>
          </p:cNvPicPr>
          <p:nvPr/>
        </p:nvPicPr>
        <p:blipFill>
          <a:blip r:embed="rId4"/>
          <a:stretch>
            <a:fillRect/>
          </a:stretch>
        </p:blipFill>
        <p:spPr>
          <a:xfrm>
            <a:off x="1073069" y="2451887"/>
            <a:ext cx="5450380" cy="2986888"/>
          </a:xfrm>
          <a:prstGeom prst="rect">
            <a:avLst/>
          </a:prstGeom>
        </p:spPr>
      </p:pic>
      <p:pic>
        <p:nvPicPr>
          <p:cNvPr id="12" name="Immagine 11">
            <a:extLst>
              <a:ext uri="{FF2B5EF4-FFF2-40B4-BE49-F238E27FC236}">
                <a16:creationId xmlns:a16="http://schemas.microsoft.com/office/drawing/2014/main" id="{23A11AC1-8DA9-B196-B247-BE808FE86AA4}"/>
              </a:ext>
            </a:extLst>
          </p:cNvPr>
          <p:cNvPicPr>
            <a:picLocks noChangeAspect="1"/>
          </p:cNvPicPr>
          <p:nvPr/>
        </p:nvPicPr>
        <p:blipFill>
          <a:blip r:embed="rId5"/>
          <a:stretch>
            <a:fillRect/>
          </a:stretch>
        </p:blipFill>
        <p:spPr>
          <a:xfrm>
            <a:off x="6604476" y="2865158"/>
            <a:ext cx="4950515" cy="867872"/>
          </a:xfrm>
          <a:prstGeom prst="rect">
            <a:avLst/>
          </a:prstGeom>
        </p:spPr>
      </p:pic>
      <p:pic>
        <p:nvPicPr>
          <p:cNvPr id="16" name="Immagine 15">
            <a:extLst>
              <a:ext uri="{FF2B5EF4-FFF2-40B4-BE49-F238E27FC236}">
                <a16:creationId xmlns:a16="http://schemas.microsoft.com/office/drawing/2014/main" id="{06956567-F51B-C325-7760-C4526DEB6DAE}"/>
              </a:ext>
            </a:extLst>
          </p:cNvPr>
          <p:cNvPicPr>
            <a:picLocks noChangeAspect="1"/>
          </p:cNvPicPr>
          <p:nvPr/>
        </p:nvPicPr>
        <p:blipFill>
          <a:blip r:embed="rId6"/>
          <a:stretch>
            <a:fillRect/>
          </a:stretch>
        </p:blipFill>
        <p:spPr>
          <a:xfrm>
            <a:off x="6602846" y="4061694"/>
            <a:ext cx="5082504" cy="1078392"/>
          </a:xfrm>
          <a:prstGeom prst="rect">
            <a:avLst/>
          </a:prstGeom>
        </p:spPr>
      </p:pic>
    </p:spTree>
    <p:extLst>
      <p:ext uri="{BB962C8B-B14F-4D97-AF65-F5344CB8AC3E}">
        <p14:creationId xmlns:p14="http://schemas.microsoft.com/office/powerpoint/2010/main" val="1779557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asellaDiTesto 19">
            <a:extLst>
              <a:ext uri="{FF2B5EF4-FFF2-40B4-BE49-F238E27FC236}">
                <a16:creationId xmlns:a16="http://schemas.microsoft.com/office/drawing/2014/main" id="{18C37EED-2E07-D6D0-33BF-7D9A5AB4E31F}"/>
              </a:ext>
            </a:extLst>
          </p:cNvPr>
          <p:cNvSpPr txBox="1"/>
          <p:nvPr/>
        </p:nvSpPr>
        <p:spPr>
          <a:xfrm>
            <a:off x="895349" y="1991549"/>
            <a:ext cx="10801351" cy="38522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it-IT" dirty="0"/>
          </a:p>
        </p:txBody>
      </p:sp>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140496"/>
            <a:ext cx="6457950" cy="671755"/>
          </a:xfrm>
        </p:spPr>
        <p:txBody>
          <a:bodyPr rtlCol="0">
            <a:noAutofit/>
          </a:bodyPr>
          <a:lstStyle/>
          <a:p>
            <a:pPr rtl="0"/>
            <a:r>
              <a:rPr lang="en-US" dirty="0"/>
              <a:t>Let's do the same for the other levels of α.</a:t>
            </a:r>
            <a:endParaRPr lang="it-IT"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25</a:t>
            </a:fld>
            <a:endParaRPr lang="it-IT"/>
          </a:p>
        </p:txBody>
      </p:sp>
      <p:sp>
        <p:nvSpPr>
          <p:cNvPr id="29" name="CasellaDiTesto 28">
            <a:extLst>
              <a:ext uri="{FF2B5EF4-FFF2-40B4-BE49-F238E27FC236}">
                <a16:creationId xmlns:a16="http://schemas.microsoft.com/office/drawing/2014/main" id="{F451D4E4-CFD3-1A00-9729-CDF6302337F5}"/>
              </a:ext>
            </a:extLst>
          </p:cNvPr>
          <p:cNvSpPr txBox="1"/>
          <p:nvPr/>
        </p:nvSpPr>
        <p:spPr>
          <a:xfrm>
            <a:off x="4914900" y="2676525"/>
            <a:ext cx="547669" cy="369332"/>
          </a:xfrm>
          <a:prstGeom prst="rect">
            <a:avLst/>
          </a:prstGeom>
          <a:noFill/>
        </p:spPr>
        <p:txBody>
          <a:bodyPr wrap="square" rtlCol="0">
            <a:spAutoFit/>
          </a:bodyPr>
          <a:lstStyle/>
          <a:p>
            <a:endParaRPr lang="it-IT" dirty="0"/>
          </a:p>
        </p:txBody>
      </p:sp>
      <p:sp>
        <p:nvSpPr>
          <p:cNvPr id="15" name="CasellaDiTesto 14">
            <a:extLst>
              <a:ext uri="{FF2B5EF4-FFF2-40B4-BE49-F238E27FC236}">
                <a16:creationId xmlns:a16="http://schemas.microsoft.com/office/drawing/2014/main" id="{D651257C-78B1-EC13-AF1F-6B10EE85AA36}"/>
              </a:ext>
            </a:extLst>
          </p:cNvPr>
          <p:cNvSpPr txBox="1"/>
          <p:nvPr/>
        </p:nvSpPr>
        <p:spPr>
          <a:xfrm>
            <a:off x="6604477" y="2501389"/>
            <a:ext cx="3067050" cy="369332"/>
          </a:xfrm>
          <a:prstGeom prst="rect">
            <a:avLst/>
          </a:prstGeom>
          <a:noFill/>
        </p:spPr>
        <p:txBody>
          <a:bodyPr wrap="square" rtlCol="0">
            <a:spAutoFit/>
          </a:bodyPr>
          <a:lstStyle/>
          <a:p>
            <a:r>
              <a:rPr lang="it-IT" dirty="0">
                <a:solidFill>
                  <a:schemeClr val="bg1"/>
                </a:solidFill>
              </a:rPr>
              <a:t>BEST LAMBDA:</a:t>
            </a:r>
            <a:endParaRPr lang="it-IT" dirty="0"/>
          </a:p>
        </p:txBody>
      </p:sp>
      <p:sp>
        <p:nvSpPr>
          <p:cNvPr id="17" name="CasellaDiTesto 16">
            <a:extLst>
              <a:ext uri="{FF2B5EF4-FFF2-40B4-BE49-F238E27FC236}">
                <a16:creationId xmlns:a16="http://schemas.microsoft.com/office/drawing/2014/main" id="{993DB571-F414-5FBD-08A1-0930483ED9CB}"/>
              </a:ext>
            </a:extLst>
          </p:cNvPr>
          <p:cNvSpPr txBox="1"/>
          <p:nvPr/>
        </p:nvSpPr>
        <p:spPr>
          <a:xfrm>
            <a:off x="6595977" y="3733030"/>
            <a:ext cx="4088290" cy="369332"/>
          </a:xfrm>
          <a:prstGeom prst="rect">
            <a:avLst/>
          </a:prstGeom>
          <a:noFill/>
        </p:spPr>
        <p:txBody>
          <a:bodyPr wrap="square" rtlCol="0">
            <a:spAutoFit/>
          </a:bodyPr>
          <a:lstStyle/>
          <a:p>
            <a:r>
              <a:rPr lang="it-IT" dirty="0">
                <a:solidFill>
                  <a:schemeClr val="bg1"/>
                </a:solidFill>
              </a:rPr>
              <a:t>MODELLO CON BEST LAMBDA :</a:t>
            </a:r>
          </a:p>
        </p:txBody>
      </p:sp>
      <p:sp>
        <p:nvSpPr>
          <p:cNvPr id="22" name="CasellaDiTesto 21">
            <a:extLst>
              <a:ext uri="{FF2B5EF4-FFF2-40B4-BE49-F238E27FC236}">
                <a16:creationId xmlns:a16="http://schemas.microsoft.com/office/drawing/2014/main" id="{0F44C761-B674-A5BA-1E75-50D6D71F93D0}"/>
              </a:ext>
            </a:extLst>
          </p:cNvPr>
          <p:cNvSpPr txBox="1"/>
          <p:nvPr/>
        </p:nvSpPr>
        <p:spPr>
          <a:xfrm>
            <a:off x="10907952" y="1991549"/>
            <a:ext cx="777398" cy="369332"/>
          </a:xfrm>
          <a:prstGeom prst="rect">
            <a:avLst/>
          </a:prstGeom>
          <a:noFill/>
        </p:spPr>
        <p:txBody>
          <a:bodyPr wrap="square" rtlCol="0">
            <a:spAutoFit/>
          </a:bodyPr>
          <a:lstStyle/>
          <a:p>
            <a:r>
              <a:rPr lang="it-IT" dirty="0">
                <a:solidFill>
                  <a:schemeClr val="bg1"/>
                </a:solidFill>
              </a:rPr>
              <a:t>α=0,9</a:t>
            </a:r>
          </a:p>
        </p:txBody>
      </p:sp>
      <p:pic>
        <p:nvPicPr>
          <p:cNvPr id="5" name="Immagine 4">
            <a:extLst>
              <a:ext uri="{FF2B5EF4-FFF2-40B4-BE49-F238E27FC236}">
                <a16:creationId xmlns:a16="http://schemas.microsoft.com/office/drawing/2014/main" id="{5A13B9A1-F454-886F-67AE-C14424C4EBC6}"/>
              </a:ext>
            </a:extLst>
          </p:cNvPr>
          <p:cNvPicPr>
            <a:picLocks noChangeAspect="1"/>
          </p:cNvPicPr>
          <p:nvPr/>
        </p:nvPicPr>
        <p:blipFill>
          <a:blip r:embed="rId3"/>
          <a:stretch>
            <a:fillRect/>
          </a:stretch>
        </p:blipFill>
        <p:spPr>
          <a:xfrm>
            <a:off x="1073068" y="2036888"/>
            <a:ext cx="5789535" cy="499605"/>
          </a:xfrm>
          <a:prstGeom prst="rect">
            <a:avLst/>
          </a:prstGeom>
        </p:spPr>
      </p:pic>
      <p:pic>
        <p:nvPicPr>
          <p:cNvPr id="8" name="Immagine 7">
            <a:extLst>
              <a:ext uri="{FF2B5EF4-FFF2-40B4-BE49-F238E27FC236}">
                <a16:creationId xmlns:a16="http://schemas.microsoft.com/office/drawing/2014/main" id="{A2AFFACB-0237-8705-83D8-A3762F2B2186}"/>
              </a:ext>
            </a:extLst>
          </p:cNvPr>
          <p:cNvPicPr>
            <a:picLocks noChangeAspect="1"/>
          </p:cNvPicPr>
          <p:nvPr/>
        </p:nvPicPr>
        <p:blipFill>
          <a:blip r:embed="rId4"/>
          <a:stretch>
            <a:fillRect/>
          </a:stretch>
        </p:blipFill>
        <p:spPr>
          <a:xfrm>
            <a:off x="1073068" y="2740671"/>
            <a:ext cx="5165807" cy="3103171"/>
          </a:xfrm>
          <a:prstGeom prst="rect">
            <a:avLst/>
          </a:prstGeom>
        </p:spPr>
      </p:pic>
      <p:pic>
        <p:nvPicPr>
          <p:cNvPr id="11" name="Immagine 10">
            <a:extLst>
              <a:ext uri="{FF2B5EF4-FFF2-40B4-BE49-F238E27FC236}">
                <a16:creationId xmlns:a16="http://schemas.microsoft.com/office/drawing/2014/main" id="{BE007F08-9DB8-916D-8008-718A6485D5ED}"/>
              </a:ext>
            </a:extLst>
          </p:cNvPr>
          <p:cNvPicPr>
            <a:picLocks noChangeAspect="1"/>
          </p:cNvPicPr>
          <p:nvPr/>
        </p:nvPicPr>
        <p:blipFill>
          <a:blip r:embed="rId5"/>
          <a:stretch>
            <a:fillRect/>
          </a:stretch>
        </p:blipFill>
        <p:spPr>
          <a:xfrm>
            <a:off x="6602846" y="2826001"/>
            <a:ext cx="4778547" cy="561581"/>
          </a:xfrm>
          <a:prstGeom prst="rect">
            <a:avLst/>
          </a:prstGeom>
        </p:spPr>
      </p:pic>
      <p:pic>
        <p:nvPicPr>
          <p:cNvPr id="14" name="Immagine 13">
            <a:extLst>
              <a:ext uri="{FF2B5EF4-FFF2-40B4-BE49-F238E27FC236}">
                <a16:creationId xmlns:a16="http://schemas.microsoft.com/office/drawing/2014/main" id="{893301D7-F35A-579C-CF69-4B8437FF80AD}"/>
              </a:ext>
            </a:extLst>
          </p:cNvPr>
          <p:cNvPicPr>
            <a:picLocks noChangeAspect="1"/>
          </p:cNvPicPr>
          <p:nvPr/>
        </p:nvPicPr>
        <p:blipFill>
          <a:blip r:embed="rId6"/>
          <a:stretch>
            <a:fillRect/>
          </a:stretch>
        </p:blipFill>
        <p:spPr>
          <a:xfrm>
            <a:off x="6662536" y="4092915"/>
            <a:ext cx="5022813" cy="1098210"/>
          </a:xfrm>
          <a:prstGeom prst="rect">
            <a:avLst/>
          </a:prstGeom>
        </p:spPr>
      </p:pic>
    </p:spTree>
    <p:extLst>
      <p:ext uri="{BB962C8B-B14F-4D97-AF65-F5344CB8AC3E}">
        <p14:creationId xmlns:p14="http://schemas.microsoft.com/office/powerpoint/2010/main" val="10816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49" y="1140496"/>
            <a:ext cx="10372725" cy="671755"/>
          </a:xfrm>
        </p:spPr>
        <p:txBody>
          <a:bodyPr rtlCol="0">
            <a:noAutofit/>
          </a:bodyPr>
          <a:lstStyle/>
          <a:p>
            <a:pPr rtl="0"/>
            <a:r>
              <a:rPr lang="en-US" sz="4000" dirty="0"/>
              <a:t>Now let's visualize all the coefficients for the various techniques to </a:t>
            </a:r>
            <a:r>
              <a:rPr lang="en-US" sz="4000" dirty="0">
                <a:highlight>
                  <a:srgbClr val="FF0000"/>
                </a:highlight>
              </a:rPr>
              <a:t>choose the model with the best MSE:</a:t>
            </a:r>
            <a:endParaRPr lang="it-IT" sz="4000" dirty="0">
              <a:highlight>
                <a:srgbClr val="FF0000"/>
              </a:highlight>
            </a:endParaRPr>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26</a:t>
            </a:fld>
            <a:endParaRPr lang="it-IT"/>
          </a:p>
        </p:txBody>
      </p:sp>
      <p:sp>
        <p:nvSpPr>
          <p:cNvPr id="29" name="CasellaDiTesto 28">
            <a:extLst>
              <a:ext uri="{FF2B5EF4-FFF2-40B4-BE49-F238E27FC236}">
                <a16:creationId xmlns:a16="http://schemas.microsoft.com/office/drawing/2014/main" id="{F451D4E4-CFD3-1A00-9729-CDF6302337F5}"/>
              </a:ext>
            </a:extLst>
          </p:cNvPr>
          <p:cNvSpPr txBox="1"/>
          <p:nvPr/>
        </p:nvSpPr>
        <p:spPr>
          <a:xfrm>
            <a:off x="4914900" y="2676525"/>
            <a:ext cx="547669" cy="369332"/>
          </a:xfrm>
          <a:prstGeom prst="rect">
            <a:avLst/>
          </a:prstGeom>
          <a:noFill/>
        </p:spPr>
        <p:txBody>
          <a:bodyPr wrap="square" rtlCol="0">
            <a:spAutoFit/>
          </a:bodyPr>
          <a:lstStyle/>
          <a:p>
            <a:endParaRPr lang="it-IT" dirty="0"/>
          </a:p>
        </p:txBody>
      </p:sp>
      <p:pic>
        <p:nvPicPr>
          <p:cNvPr id="4" name="Immagine 3">
            <a:extLst>
              <a:ext uri="{FF2B5EF4-FFF2-40B4-BE49-F238E27FC236}">
                <a16:creationId xmlns:a16="http://schemas.microsoft.com/office/drawing/2014/main" id="{F29CE5D7-B8C1-FC4B-480F-4D369826917C}"/>
              </a:ext>
            </a:extLst>
          </p:cNvPr>
          <p:cNvPicPr>
            <a:picLocks noChangeAspect="1"/>
          </p:cNvPicPr>
          <p:nvPr/>
        </p:nvPicPr>
        <p:blipFill>
          <a:blip r:embed="rId3"/>
          <a:stretch>
            <a:fillRect/>
          </a:stretch>
        </p:blipFill>
        <p:spPr>
          <a:xfrm>
            <a:off x="971549" y="2088842"/>
            <a:ext cx="8867069" cy="2273608"/>
          </a:xfrm>
          <a:prstGeom prst="rect">
            <a:avLst/>
          </a:prstGeom>
        </p:spPr>
      </p:pic>
      <p:pic>
        <p:nvPicPr>
          <p:cNvPr id="9" name="Immagine 8">
            <a:extLst>
              <a:ext uri="{FF2B5EF4-FFF2-40B4-BE49-F238E27FC236}">
                <a16:creationId xmlns:a16="http://schemas.microsoft.com/office/drawing/2014/main" id="{35FBA835-3E29-7714-1C20-655739C0D839}"/>
              </a:ext>
            </a:extLst>
          </p:cNvPr>
          <p:cNvPicPr>
            <a:picLocks noChangeAspect="1"/>
          </p:cNvPicPr>
          <p:nvPr/>
        </p:nvPicPr>
        <p:blipFill>
          <a:blip r:embed="rId4"/>
          <a:stretch>
            <a:fillRect/>
          </a:stretch>
        </p:blipFill>
        <p:spPr>
          <a:xfrm>
            <a:off x="971549" y="4850828"/>
            <a:ext cx="9610727" cy="866676"/>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put penna 9">
                <a:extLst>
                  <a:ext uri="{FF2B5EF4-FFF2-40B4-BE49-F238E27FC236}">
                    <a16:creationId xmlns:a16="http://schemas.microsoft.com/office/drawing/2014/main" id="{67CD12AE-18FF-7BA8-A631-C0EDEBFC9FC5}"/>
                  </a:ext>
                </a:extLst>
              </p14:cNvPr>
              <p14:cNvContentPartPr/>
              <p14:nvPr/>
            </p14:nvContentPartPr>
            <p14:xfrm>
              <a:off x="1466790" y="5286285"/>
              <a:ext cx="1181160" cy="360"/>
            </p14:xfrm>
          </p:contentPart>
        </mc:Choice>
        <mc:Fallback xmlns="">
          <p:pic>
            <p:nvPicPr>
              <p:cNvPr id="10" name="Input penna 9">
                <a:extLst>
                  <a:ext uri="{FF2B5EF4-FFF2-40B4-BE49-F238E27FC236}">
                    <a16:creationId xmlns:a16="http://schemas.microsoft.com/office/drawing/2014/main" id="{67CD12AE-18FF-7BA8-A631-C0EDEBFC9FC5}"/>
                  </a:ext>
                </a:extLst>
              </p:cNvPr>
              <p:cNvPicPr/>
              <p:nvPr/>
            </p:nvPicPr>
            <p:blipFill>
              <a:blip r:embed="rId6"/>
              <a:stretch>
                <a:fillRect/>
              </a:stretch>
            </p:blipFill>
            <p:spPr>
              <a:xfrm>
                <a:off x="1413150" y="5178285"/>
                <a:ext cx="1288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put penna 12">
                <a:extLst>
                  <a:ext uri="{FF2B5EF4-FFF2-40B4-BE49-F238E27FC236}">
                    <a16:creationId xmlns:a16="http://schemas.microsoft.com/office/drawing/2014/main" id="{10BFA79D-C348-5813-54C0-FA8CCC90E08D}"/>
                  </a:ext>
                </a:extLst>
              </p14:cNvPr>
              <p14:cNvContentPartPr/>
              <p14:nvPr/>
            </p14:nvContentPartPr>
            <p14:xfrm>
              <a:off x="1504590" y="5590845"/>
              <a:ext cx="1240200" cy="68400"/>
            </p14:xfrm>
          </p:contentPart>
        </mc:Choice>
        <mc:Fallback xmlns="">
          <p:pic>
            <p:nvPicPr>
              <p:cNvPr id="13" name="Input penna 12">
                <a:extLst>
                  <a:ext uri="{FF2B5EF4-FFF2-40B4-BE49-F238E27FC236}">
                    <a16:creationId xmlns:a16="http://schemas.microsoft.com/office/drawing/2014/main" id="{10BFA79D-C348-5813-54C0-FA8CCC90E08D}"/>
                  </a:ext>
                </a:extLst>
              </p:cNvPr>
              <p:cNvPicPr/>
              <p:nvPr/>
            </p:nvPicPr>
            <p:blipFill>
              <a:blip r:embed="rId8"/>
              <a:stretch>
                <a:fillRect/>
              </a:stretch>
            </p:blipFill>
            <p:spPr>
              <a:xfrm>
                <a:off x="1450950" y="5483205"/>
                <a:ext cx="1347840" cy="284040"/>
              </a:xfrm>
              <a:prstGeom prst="rect">
                <a:avLst/>
              </a:prstGeom>
            </p:spPr>
          </p:pic>
        </mc:Fallback>
      </mc:AlternateContent>
      <p:sp>
        <p:nvSpPr>
          <p:cNvPr id="16" name="CasellaDiTesto 15">
            <a:extLst>
              <a:ext uri="{FF2B5EF4-FFF2-40B4-BE49-F238E27FC236}">
                <a16:creationId xmlns:a16="http://schemas.microsoft.com/office/drawing/2014/main" id="{BADB91E6-2F12-ECB1-7EB0-F23D4F9BFB2F}"/>
              </a:ext>
            </a:extLst>
          </p:cNvPr>
          <p:cNvSpPr txBox="1"/>
          <p:nvPr/>
        </p:nvSpPr>
        <p:spPr>
          <a:xfrm>
            <a:off x="3038475" y="5809714"/>
            <a:ext cx="6524626" cy="646331"/>
          </a:xfrm>
          <a:prstGeom prst="rect">
            <a:avLst/>
          </a:prstGeom>
          <a:noFill/>
        </p:spPr>
        <p:txBody>
          <a:bodyPr wrap="square" rtlCol="0">
            <a:spAutoFit/>
          </a:bodyPr>
          <a:lstStyle/>
          <a:p>
            <a:r>
              <a:rPr lang="en-US" b="1" u="sng" dirty="0">
                <a:solidFill>
                  <a:schemeClr val="bg1"/>
                </a:solidFill>
                <a:highlight>
                  <a:srgbClr val="FF0000"/>
                </a:highlight>
              </a:rPr>
              <a:t>Among all the learning models, we choose the Ridge Regression model because it has a lower MSE.</a:t>
            </a:r>
            <a:endParaRPr lang="it-IT" b="1" u="sng" dirty="0">
              <a:solidFill>
                <a:schemeClr val="bg1"/>
              </a:solidFill>
              <a:highlight>
                <a:srgbClr val="FF0000"/>
              </a:highlight>
            </a:endParaRPr>
          </a:p>
        </p:txBody>
      </p:sp>
    </p:spTree>
    <p:extLst>
      <p:ext uri="{BB962C8B-B14F-4D97-AF65-F5344CB8AC3E}">
        <p14:creationId xmlns:p14="http://schemas.microsoft.com/office/powerpoint/2010/main" val="186421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sellaDiTesto 14">
            <a:extLst>
              <a:ext uri="{FF2B5EF4-FFF2-40B4-BE49-F238E27FC236}">
                <a16:creationId xmlns:a16="http://schemas.microsoft.com/office/drawing/2014/main" id="{A0C5B0E9-72A0-F483-B668-9755D2789685}"/>
              </a:ext>
            </a:extLst>
          </p:cNvPr>
          <p:cNvSpPr txBox="1"/>
          <p:nvPr/>
        </p:nvSpPr>
        <p:spPr>
          <a:xfrm>
            <a:off x="609600" y="2018622"/>
            <a:ext cx="9067800" cy="40089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it-IT" dirty="0"/>
          </a:p>
        </p:txBody>
      </p:sp>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52499" y="1280279"/>
            <a:ext cx="6791326" cy="610863"/>
          </a:xfrm>
        </p:spPr>
        <p:txBody>
          <a:bodyPr rtlCol="0">
            <a:normAutofit fontScale="90000"/>
          </a:bodyPr>
          <a:lstStyle/>
          <a:p>
            <a:pPr rtl="0"/>
            <a:r>
              <a:rPr lang="it-IT" b="0" i="0" dirty="0">
                <a:effectLst/>
              </a:rPr>
              <a:t>Data Matrix and </a:t>
            </a:r>
            <a:r>
              <a:rPr lang="it-IT" b="0" i="0" dirty="0" err="1">
                <a:effectLst/>
              </a:rPr>
              <a:t>Descriptive</a:t>
            </a:r>
            <a:r>
              <a:rPr lang="it-IT" b="0" i="0" dirty="0">
                <a:effectLst/>
              </a:rPr>
              <a:t> </a:t>
            </a:r>
            <a:r>
              <a:rPr lang="it-IT" b="0" i="0" dirty="0" err="1">
                <a:effectLst/>
              </a:rPr>
              <a:t>Statistics</a:t>
            </a:r>
            <a:r>
              <a:rPr lang="it-IT" b="0" i="0" dirty="0">
                <a:effectLst/>
              </a:rPr>
              <a:t>:</a:t>
            </a:r>
            <a:endParaRPr lang="it-IT"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3</a:t>
            </a:fld>
            <a:endParaRPr lang="it-IT"/>
          </a:p>
        </p:txBody>
      </p:sp>
      <p:sp>
        <p:nvSpPr>
          <p:cNvPr id="10" name="Titolo 2">
            <a:extLst>
              <a:ext uri="{FF2B5EF4-FFF2-40B4-BE49-F238E27FC236}">
                <a16:creationId xmlns:a16="http://schemas.microsoft.com/office/drawing/2014/main" id="{19175B99-23F6-3124-0F66-5962BEE3894A}"/>
              </a:ext>
            </a:extLst>
          </p:cNvPr>
          <p:cNvSpPr txBox="1">
            <a:spLocks/>
          </p:cNvSpPr>
          <p:nvPr/>
        </p:nvSpPr>
        <p:spPr>
          <a:xfrm>
            <a:off x="5716414" y="268200"/>
            <a:ext cx="4941477"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pic>
        <p:nvPicPr>
          <p:cNvPr id="9" name="Immagine 8">
            <a:extLst>
              <a:ext uri="{FF2B5EF4-FFF2-40B4-BE49-F238E27FC236}">
                <a16:creationId xmlns:a16="http://schemas.microsoft.com/office/drawing/2014/main" id="{01E2F9C1-263F-9F42-2151-D4236A7C1BEF}"/>
              </a:ext>
            </a:extLst>
          </p:cNvPr>
          <p:cNvPicPr>
            <a:picLocks noChangeAspect="1"/>
          </p:cNvPicPr>
          <p:nvPr/>
        </p:nvPicPr>
        <p:blipFill>
          <a:blip r:embed="rId3"/>
          <a:stretch>
            <a:fillRect/>
          </a:stretch>
        </p:blipFill>
        <p:spPr>
          <a:xfrm>
            <a:off x="971550" y="2146102"/>
            <a:ext cx="2820850" cy="3797498"/>
          </a:xfrm>
          <a:prstGeom prst="rect">
            <a:avLst/>
          </a:prstGeom>
        </p:spPr>
      </p:pic>
      <p:pic>
        <p:nvPicPr>
          <p:cNvPr id="13" name="Immagine 12">
            <a:extLst>
              <a:ext uri="{FF2B5EF4-FFF2-40B4-BE49-F238E27FC236}">
                <a16:creationId xmlns:a16="http://schemas.microsoft.com/office/drawing/2014/main" id="{9B65BAE2-EADD-969C-A36D-C27DAD28E73F}"/>
              </a:ext>
            </a:extLst>
          </p:cNvPr>
          <p:cNvPicPr>
            <a:picLocks noChangeAspect="1"/>
          </p:cNvPicPr>
          <p:nvPr/>
        </p:nvPicPr>
        <p:blipFill>
          <a:blip r:embed="rId4"/>
          <a:stretch>
            <a:fillRect/>
          </a:stretch>
        </p:blipFill>
        <p:spPr>
          <a:xfrm>
            <a:off x="3792400" y="2146102"/>
            <a:ext cx="5663181" cy="1743754"/>
          </a:xfrm>
          <a:prstGeom prst="rect">
            <a:avLst/>
          </a:prstGeom>
        </p:spPr>
      </p:pic>
    </p:spTree>
    <p:extLst>
      <p:ext uri="{BB962C8B-B14F-4D97-AF65-F5344CB8AC3E}">
        <p14:creationId xmlns:p14="http://schemas.microsoft.com/office/powerpoint/2010/main" val="14108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52499" y="1280279"/>
            <a:ext cx="5800726" cy="610863"/>
          </a:xfrm>
        </p:spPr>
        <p:txBody>
          <a:bodyPr rtlCol="0">
            <a:noAutofit/>
          </a:bodyPr>
          <a:lstStyle/>
          <a:p>
            <a:pPr rtl="0"/>
            <a:r>
              <a:rPr lang="it-IT" sz="4000" b="0" i="0" dirty="0">
                <a:effectLst/>
              </a:rPr>
              <a:t>Check </a:t>
            </a:r>
            <a:r>
              <a:rPr lang="it-IT" sz="4000" b="0" i="0" dirty="0" err="1">
                <a:effectLst/>
              </a:rPr>
              <a:t>correlation</a:t>
            </a:r>
            <a:r>
              <a:rPr lang="it-IT" sz="4000" b="0" i="0" dirty="0">
                <a:effectLst/>
              </a:rPr>
              <a:t> </a:t>
            </a:r>
            <a:r>
              <a:rPr lang="it-IT" sz="4000" b="0" i="0" dirty="0" err="1">
                <a:effectLst/>
              </a:rPr>
              <a:t>between</a:t>
            </a:r>
            <a:r>
              <a:rPr lang="it-IT" sz="4000" b="0" i="0" dirty="0">
                <a:effectLst/>
              </a:rPr>
              <a:t> </a:t>
            </a:r>
            <a:r>
              <a:rPr lang="it-IT" sz="4000" b="0" i="0" dirty="0" err="1">
                <a:effectLst/>
              </a:rPr>
              <a:t>variables</a:t>
            </a:r>
            <a:r>
              <a:rPr lang="it-IT" sz="4000" b="0" i="0" dirty="0">
                <a:effectLst/>
              </a:rPr>
              <a:t>.</a:t>
            </a:r>
            <a:endParaRPr lang="it-IT" sz="4000"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4</a:t>
            </a:fld>
            <a:endParaRPr lang="it-IT"/>
          </a:p>
        </p:txBody>
      </p:sp>
      <p:sp>
        <p:nvSpPr>
          <p:cNvPr id="10" name="Titolo 2">
            <a:extLst>
              <a:ext uri="{FF2B5EF4-FFF2-40B4-BE49-F238E27FC236}">
                <a16:creationId xmlns:a16="http://schemas.microsoft.com/office/drawing/2014/main" id="{19175B99-23F6-3124-0F66-5962BEE3894A}"/>
              </a:ext>
            </a:extLst>
          </p:cNvPr>
          <p:cNvSpPr txBox="1">
            <a:spLocks/>
          </p:cNvSpPr>
          <p:nvPr/>
        </p:nvSpPr>
        <p:spPr>
          <a:xfrm>
            <a:off x="5716414" y="268200"/>
            <a:ext cx="4941477"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
        <p:nvSpPr>
          <p:cNvPr id="2" name="CasellaDiTesto 1">
            <a:extLst>
              <a:ext uri="{FF2B5EF4-FFF2-40B4-BE49-F238E27FC236}">
                <a16:creationId xmlns:a16="http://schemas.microsoft.com/office/drawing/2014/main" id="{80673B40-38F0-8131-B407-D1C99040FA72}"/>
              </a:ext>
            </a:extLst>
          </p:cNvPr>
          <p:cNvSpPr txBox="1"/>
          <p:nvPr/>
        </p:nvSpPr>
        <p:spPr>
          <a:xfrm>
            <a:off x="971550" y="2204085"/>
            <a:ext cx="9909379" cy="369332"/>
          </a:xfrm>
          <a:prstGeom prst="rect">
            <a:avLst/>
          </a:prstGeom>
          <a:noFill/>
        </p:spPr>
        <p:txBody>
          <a:bodyPr wrap="none" rtlCol="0">
            <a:spAutoFit/>
          </a:bodyPr>
          <a:lstStyle/>
          <a:p>
            <a:r>
              <a:rPr lang="en-US" b="0" i="0" dirty="0">
                <a:solidFill>
                  <a:schemeClr val="bg1"/>
                </a:solidFill>
                <a:effectLst/>
              </a:rPr>
              <a:t>As a first step, we verify if there is a correlation between the variables through the correlation matrix:</a:t>
            </a:r>
            <a:endParaRPr lang="it-IT" dirty="0">
              <a:solidFill>
                <a:schemeClr val="bg1"/>
              </a:solidFill>
            </a:endParaRPr>
          </a:p>
        </p:txBody>
      </p:sp>
      <p:pic>
        <p:nvPicPr>
          <p:cNvPr id="5" name="Immagine 4">
            <a:extLst>
              <a:ext uri="{FF2B5EF4-FFF2-40B4-BE49-F238E27FC236}">
                <a16:creationId xmlns:a16="http://schemas.microsoft.com/office/drawing/2014/main" id="{8CE473E1-2F63-34F0-9B93-F7E040C2B7CD}"/>
              </a:ext>
            </a:extLst>
          </p:cNvPr>
          <p:cNvPicPr>
            <a:picLocks noChangeAspect="1"/>
          </p:cNvPicPr>
          <p:nvPr/>
        </p:nvPicPr>
        <p:blipFill>
          <a:blip r:embed="rId3"/>
          <a:stretch>
            <a:fillRect/>
          </a:stretch>
        </p:blipFill>
        <p:spPr>
          <a:xfrm>
            <a:off x="1045681" y="2582397"/>
            <a:ext cx="4846589" cy="1346820"/>
          </a:xfrm>
          <a:prstGeom prst="rect">
            <a:avLst/>
          </a:prstGeom>
        </p:spPr>
      </p:pic>
      <p:sp>
        <p:nvSpPr>
          <p:cNvPr id="6" name="CasellaDiTesto 5">
            <a:extLst>
              <a:ext uri="{FF2B5EF4-FFF2-40B4-BE49-F238E27FC236}">
                <a16:creationId xmlns:a16="http://schemas.microsoft.com/office/drawing/2014/main" id="{A0509C61-6C10-7E6C-C12B-6793322221AD}"/>
              </a:ext>
            </a:extLst>
          </p:cNvPr>
          <p:cNvSpPr txBox="1"/>
          <p:nvPr/>
        </p:nvSpPr>
        <p:spPr>
          <a:xfrm>
            <a:off x="971550" y="3991535"/>
            <a:ext cx="9705392" cy="646331"/>
          </a:xfrm>
          <a:prstGeom prst="rect">
            <a:avLst/>
          </a:prstGeom>
          <a:noFill/>
        </p:spPr>
        <p:txBody>
          <a:bodyPr wrap="square" rtlCol="0">
            <a:spAutoFit/>
          </a:bodyPr>
          <a:lstStyle/>
          <a:p>
            <a:r>
              <a:rPr lang="en-US" b="0" i="0" dirty="0">
                <a:solidFill>
                  <a:schemeClr val="bg1"/>
                </a:solidFill>
                <a:effectLst/>
              </a:rPr>
              <a:t>From it, we can observe that they are highly correlated, thus we are in the presence of multicollinearity.</a:t>
            </a:r>
            <a:endParaRPr lang="it-IT" dirty="0">
              <a:solidFill>
                <a:schemeClr val="bg1"/>
              </a:solidFill>
            </a:endParaRPr>
          </a:p>
        </p:txBody>
      </p:sp>
    </p:spTree>
    <p:extLst>
      <p:ext uri="{BB962C8B-B14F-4D97-AF65-F5344CB8AC3E}">
        <p14:creationId xmlns:p14="http://schemas.microsoft.com/office/powerpoint/2010/main" val="230242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52499" y="1280279"/>
            <a:ext cx="4763915" cy="610863"/>
          </a:xfrm>
        </p:spPr>
        <p:txBody>
          <a:bodyPr rtlCol="0">
            <a:noAutofit/>
          </a:bodyPr>
          <a:lstStyle/>
          <a:p>
            <a:pPr rtl="0"/>
            <a:r>
              <a:rPr lang="en-US" sz="2800" b="0" i="0" dirty="0">
                <a:effectLst/>
              </a:rPr>
              <a:t>ESTIMATION OF REGRESSION COEFFICIENTS USING THE LEAST SQUARES METHOD.</a:t>
            </a:r>
            <a:endParaRPr lang="it-IT" sz="2800"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5</a:t>
            </a:fld>
            <a:endParaRPr lang="it-IT"/>
          </a:p>
        </p:txBody>
      </p:sp>
      <p:sp>
        <p:nvSpPr>
          <p:cNvPr id="10" name="Titolo 2">
            <a:extLst>
              <a:ext uri="{FF2B5EF4-FFF2-40B4-BE49-F238E27FC236}">
                <a16:creationId xmlns:a16="http://schemas.microsoft.com/office/drawing/2014/main" id="{19175B99-23F6-3124-0F66-5962BEE3894A}"/>
              </a:ext>
            </a:extLst>
          </p:cNvPr>
          <p:cNvSpPr txBox="1">
            <a:spLocks/>
          </p:cNvSpPr>
          <p:nvPr/>
        </p:nvSpPr>
        <p:spPr>
          <a:xfrm>
            <a:off x="5716414" y="268200"/>
            <a:ext cx="4941477"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pic>
        <p:nvPicPr>
          <p:cNvPr id="14" name="Immagine 13">
            <a:extLst>
              <a:ext uri="{FF2B5EF4-FFF2-40B4-BE49-F238E27FC236}">
                <a16:creationId xmlns:a16="http://schemas.microsoft.com/office/drawing/2014/main" id="{E908EFB6-0142-6205-90FE-40EA2DA54E2C}"/>
              </a:ext>
            </a:extLst>
          </p:cNvPr>
          <p:cNvPicPr>
            <a:picLocks noChangeAspect="1"/>
          </p:cNvPicPr>
          <p:nvPr/>
        </p:nvPicPr>
        <p:blipFill>
          <a:blip r:embed="rId3"/>
          <a:stretch>
            <a:fillRect/>
          </a:stretch>
        </p:blipFill>
        <p:spPr>
          <a:xfrm>
            <a:off x="952499" y="2156349"/>
            <a:ext cx="6000752" cy="2930001"/>
          </a:xfrm>
          <a:prstGeom prst="rect">
            <a:avLst/>
          </a:prstGeom>
        </p:spPr>
      </p:pic>
      <p:sp>
        <p:nvSpPr>
          <p:cNvPr id="15" name="CasellaDiTesto 14">
            <a:extLst>
              <a:ext uri="{FF2B5EF4-FFF2-40B4-BE49-F238E27FC236}">
                <a16:creationId xmlns:a16="http://schemas.microsoft.com/office/drawing/2014/main" id="{9C0D75E0-A7EB-1867-652B-9EF6E1B029FF}"/>
              </a:ext>
            </a:extLst>
          </p:cNvPr>
          <p:cNvSpPr txBox="1"/>
          <p:nvPr/>
        </p:nvSpPr>
        <p:spPr>
          <a:xfrm>
            <a:off x="7486650" y="1891142"/>
            <a:ext cx="4191000" cy="2862322"/>
          </a:xfrm>
          <a:prstGeom prst="rect">
            <a:avLst/>
          </a:prstGeom>
          <a:noFill/>
        </p:spPr>
        <p:txBody>
          <a:bodyPr wrap="square" rtlCol="0">
            <a:spAutoFit/>
          </a:bodyPr>
          <a:lstStyle/>
          <a:p>
            <a:r>
              <a:rPr lang="en-US" b="0" i="0" dirty="0">
                <a:solidFill>
                  <a:schemeClr val="bg1"/>
                </a:solidFill>
                <a:effectLst/>
              </a:rPr>
              <a:t>From the Fisher test, having obtained a very small p-value result (3.244e-13), we can hypothesize that at least one of the regressors is significant. This hypothesis is confirmed by marginal tests from which it emerges that the only statistically significant regressor is m. Furthermore, as a consequence of multicollinearity, we can note that the values relating to the determination index are very high.</a:t>
            </a:r>
            <a:endParaRPr lang="it-IT" dirty="0">
              <a:solidFill>
                <a:schemeClr val="bg1"/>
              </a:solidFill>
            </a:endParaRPr>
          </a:p>
        </p:txBody>
      </p:sp>
    </p:spTree>
    <p:extLst>
      <p:ext uri="{BB962C8B-B14F-4D97-AF65-F5344CB8AC3E}">
        <p14:creationId xmlns:p14="http://schemas.microsoft.com/office/powerpoint/2010/main" val="321434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52499" y="1280279"/>
            <a:ext cx="4763915" cy="610863"/>
          </a:xfrm>
        </p:spPr>
        <p:txBody>
          <a:bodyPr rtlCol="0">
            <a:noAutofit/>
          </a:bodyPr>
          <a:lstStyle/>
          <a:p>
            <a:pPr rtl="0"/>
            <a:r>
              <a:rPr lang="en-US" sz="4000" b="0" i="0" dirty="0">
                <a:effectLst/>
              </a:rPr>
              <a:t>Check for the Presence of Heteroscedasticity.</a:t>
            </a:r>
            <a:endParaRPr lang="it-IT" sz="4000"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6</a:t>
            </a:fld>
            <a:endParaRPr lang="it-IT"/>
          </a:p>
        </p:txBody>
      </p:sp>
      <p:sp>
        <p:nvSpPr>
          <p:cNvPr id="10" name="Titolo 2">
            <a:extLst>
              <a:ext uri="{FF2B5EF4-FFF2-40B4-BE49-F238E27FC236}">
                <a16:creationId xmlns:a16="http://schemas.microsoft.com/office/drawing/2014/main" id="{19175B99-23F6-3124-0F66-5962BEE3894A}"/>
              </a:ext>
            </a:extLst>
          </p:cNvPr>
          <p:cNvSpPr txBox="1">
            <a:spLocks/>
          </p:cNvSpPr>
          <p:nvPr/>
        </p:nvSpPr>
        <p:spPr>
          <a:xfrm>
            <a:off x="5716414" y="268200"/>
            <a:ext cx="4941477"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
        <p:nvSpPr>
          <p:cNvPr id="15" name="CasellaDiTesto 14">
            <a:extLst>
              <a:ext uri="{FF2B5EF4-FFF2-40B4-BE49-F238E27FC236}">
                <a16:creationId xmlns:a16="http://schemas.microsoft.com/office/drawing/2014/main" id="{9C0D75E0-A7EB-1867-652B-9EF6E1B029FF}"/>
              </a:ext>
            </a:extLst>
          </p:cNvPr>
          <p:cNvSpPr txBox="1"/>
          <p:nvPr/>
        </p:nvSpPr>
        <p:spPr>
          <a:xfrm>
            <a:off x="7572375" y="2262617"/>
            <a:ext cx="4191000" cy="2585323"/>
          </a:xfrm>
          <a:prstGeom prst="rect">
            <a:avLst/>
          </a:prstGeom>
          <a:noFill/>
        </p:spPr>
        <p:txBody>
          <a:bodyPr wrap="square" rtlCol="0">
            <a:spAutoFit/>
          </a:bodyPr>
          <a:lstStyle/>
          <a:p>
            <a:pPr algn="l"/>
            <a:r>
              <a:rPr lang="en-US" b="0" i="0" dirty="0">
                <a:solidFill>
                  <a:schemeClr val="bg1"/>
                </a:solidFill>
                <a:effectLst/>
              </a:rPr>
              <a:t>The resulting graph is not very informative as the data are very scattered. The tests conducted lead to the following results:</a:t>
            </a:r>
          </a:p>
          <a:p>
            <a:pPr algn="l">
              <a:buFont typeface="Arial" panose="020B0604020202020204" pitchFamily="34" charset="0"/>
              <a:buChar char="•"/>
            </a:pPr>
            <a:r>
              <a:rPr lang="en-US" b="0" i="0" dirty="0">
                <a:solidFill>
                  <a:schemeClr val="bg1"/>
                </a:solidFill>
                <a:effectLst/>
              </a:rPr>
              <a:t>BP Test: p-value = 0.9179</a:t>
            </a:r>
          </a:p>
          <a:p>
            <a:pPr algn="l">
              <a:buFont typeface="Arial" panose="020B0604020202020204" pitchFamily="34" charset="0"/>
              <a:buChar char="•"/>
            </a:pPr>
            <a:r>
              <a:rPr lang="en-US" b="0" i="0" dirty="0">
                <a:solidFill>
                  <a:schemeClr val="bg1"/>
                </a:solidFill>
                <a:effectLst/>
              </a:rPr>
              <a:t>WHITE Test: p-value = 0.9665</a:t>
            </a:r>
          </a:p>
          <a:p>
            <a:pPr algn="l"/>
            <a:r>
              <a:rPr lang="en-US" b="0" i="0" dirty="0">
                <a:solidFill>
                  <a:schemeClr val="bg1"/>
                </a:solidFill>
                <a:effectLst/>
              </a:rPr>
              <a:t>In both cases, the null hypothesis of homoscedasticity is accepted.</a:t>
            </a:r>
          </a:p>
          <a:p>
            <a:endParaRPr lang="it-IT" dirty="0">
              <a:solidFill>
                <a:schemeClr val="bg1"/>
              </a:solidFill>
            </a:endParaRPr>
          </a:p>
        </p:txBody>
      </p:sp>
      <p:pic>
        <p:nvPicPr>
          <p:cNvPr id="5" name="Immagine 4">
            <a:extLst>
              <a:ext uri="{FF2B5EF4-FFF2-40B4-BE49-F238E27FC236}">
                <a16:creationId xmlns:a16="http://schemas.microsoft.com/office/drawing/2014/main" id="{C7A4A2F5-BC78-AC11-60D3-97FF7FD099A5}"/>
              </a:ext>
            </a:extLst>
          </p:cNvPr>
          <p:cNvPicPr>
            <a:picLocks noChangeAspect="1"/>
          </p:cNvPicPr>
          <p:nvPr/>
        </p:nvPicPr>
        <p:blipFill>
          <a:blip r:embed="rId3"/>
          <a:stretch>
            <a:fillRect/>
          </a:stretch>
        </p:blipFill>
        <p:spPr>
          <a:xfrm>
            <a:off x="952499" y="2057287"/>
            <a:ext cx="6057216" cy="3520434"/>
          </a:xfrm>
          <a:prstGeom prst="rect">
            <a:avLst/>
          </a:prstGeom>
        </p:spPr>
      </p:pic>
    </p:spTree>
    <p:extLst>
      <p:ext uri="{BB962C8B-B14F-4D97-AF65-F5344CB8AC3E}">
        <p14:creationId xmlns:p14="http://schemas.microsoft.com/office/powerpoint/2010/main" val="422361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52499" y="1280279"/>
            <a:ext cx="4763915" cy="610863"/>
          </a:xfrm>
        </p:spPr>
        <p:txBody>
          <a:bodyPr rtlCol="0">
            <a:noAutofit/>
          </a:bodyPr>
          <a:lstStyle/>
          <a:p>
            <a:pPr rtl="0"/>
            <a:r>
              <a:rPr lang="en-US" sz="3600" b="0" i="0" dirty="0">
                <a:effectLst/>
              </a:rPr>
              <a:t>The same operations will be carried out in three stages:</a:t>
            </a:r>
            <a:endParaRPr lang="it-IT" sz="3600"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7</a:t>
            </a:fld>
            <a:endParaRPr lang="it-IT"/>
          </a:p>
        </p:txBody>
      </p:sp>
      <p:sp>
        <p:nvSpPr>
          <p:cNvPr id="10" name="Titolo 2">
            <a:extLst>
              <a:ext uri="{FF2B5EF4-FFF2-40B4-BE49-F238E27FC236}">
                <a16:creationId xmlns:a16="http://schemas.microsoft.com/office/drawing/2014/main" id="{19175B99-23F6-3124-0F66-5962BEE3894A}"/>
              </a:ext>
            </a:extLst>
          </p:cNvPr>
          <p:cNvSpPr txBox="1">
            <a:spLocks/>
          </p:cNvSpPr>
          <p:nvPr/>
        </p:nvSpPr>
        <p:spPr>
          <a:xfrm>
            <a:off x="5716414" y="268200"/>
            <a:ext cx="4941477"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
        <p:nvSpPr>
          <p:cNvPr id="15" name="CasellaDiTesto 14">
            <a:extLst>
              <a:ext uri="{FF2B5EF4-FFF2-40B4-BE49-F238E27FC236}">
                <a16:creationId xmlns:a16="http://schemas.microsoft.com/office/drawing/2014/main" id="{9C0D75E0-A7EB-1867-652B-9EF6E1B029FF}"/>
              </a:ext>
            </a:extLst>
          </p:cNvPr>
          <p:cNvSpPr txBox="1"/>
          <p:nvPr/>
        </p:nvSpPr>
        <p:spPr>
          <a:xfrm>
            <a:off x="857250" y="2262616"/>
            <a:ext cx="10915650" cy="1200329"/>
          </a:xfrm>
          <a:prstGeom prst="rect">
            <a:avLst/>
          </a:prstGeom>
          <a:noFill/>
        </p:spPr>
        <p:txBody>
          <a:bodyPr wrap="square" rtlCol="0">
            <a:spAutoFit/>
          </a:bodyPr>
          <a:lstStyle/>
          <a:p>
            <a:pPr algn="l">
              <a:buFont typeface="+mj-lt"/>
              <a:buAutoNum type="arabicPeriod"/>
            </a:pPr>
            <a:r>
              <a:rPr lang="en-US" b="0" i="0" dirty="0">
                <a:solidFill>
                  <a:schemeClr val="bg1"/>
                </a:solidFill>
                <a:effectLst/>
              </a:rPr>
              <a:t>Logarithmic transformation of the dependent variable y;</a:t>
            </a:r>
          </a:p>
          <a:p>
            <a:pPr algn="l">
              <a:buFont typeface="+mj-lt"/>
              <a:buAutoNum type="arabicPeriod"/>
            </a:pPr>
            <a:r>
              <a:rPr lang="en-US" b="0" i="0" dirty="0">
                <a:solidFill>
                  <a:schemeClr val="bg1"/>
                </a:solidFill>
                <a:effectLst/>
              </a:rPr>
              <a:t>Transformation of the linear model by dividing through the estimated ordinates;</a:t>
            </a:r>
          </a:p>
          <a:p>
            <a:pPr algn="l">
              <a:buFont typeface="+mj-lt"/>
              <a:buAutoNum type="arabicPeriod"/>
            </a:pPr>
            <a:r>
              <a:rPr lang="en-US" b="0" i="0" dirty="0">
                <a:solidFill>
                  <a:schemeClr val="bg1"/>
                </a:solidFill>
                <a:effectLst/>
              </a:rPr>
              <a:t>Logarithmic transformation of the other variables;</a:t>
            </a:r>
          </a:p>
          <a:p>
            <a:pPr marL="342900" indent="-342900">
              <a:buAutoNum type="arabicPeriod"/>
            </a:pPr>
            <a:endParaRPr lang="it-IT" dirty="0">
              <a:solidFill>
                <a:schemeClr val="bg1"/>
              </a:solidFill>
            </a:endParaRPr>
          </a:p>
        </p:txBody>
      </p:sp>
    </p:spTree>
    <p:extLst>
      <p:ext uri="{BB962C8B-B14F-4D97-AF65-F5344CB8AC3E}">
        <p14:creationId xmlns:p14="http://schemas.microsoft.com/office/powerpoint/2010/main" val="294554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525724" y="1164835"/>
            <a:ext cx="6535531" cy="610863"/>
          </a:xfrm>
        </p:spPr>
        <p:txBody>
          <a:bodyPr rtlCol="0">
            <a:noAutofit/>
          </a:bodyPr>
          <a:lstStyle/>
          <a:p>
            <a:pPr rtl="0"/>
            <a:r>
              <a:rPr lang="en-US" sz="4000" b="0" i="0" dirty="0">
                <a:effectLst/>
              </a:rPr>
              <a:t>Model with logarithmic transformation of the dependent variable Y.</a:t>
            </a:r>
            <a:endParaRPr lang="it-IT" sz="4000"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8</a:t>
            </a:fld>
            <a:endParaRPr lang="it-IT"/>
          </a:p>
        </p:txBody>
      </p:sp>
      <p:sp>
        <p:nvSpPr>
          <p:cNvPr id="10" name="Titolo 2">
            <a:extLst>
              <a:ext uri="{FF2B5EF4-FFF2-40B4-BE49-F238E27FC236}">
                <a16:creationId xmlns:a16="http://schemas.microsoft.com/office/drawing/2014/main" id="{19175B99-23F6-3124-0F66-5962BEE3894A}"/>
              </a:ext>
            </a:extLst>
          </p:cNvPr>
          <p:cNvSpPr txBox="1">
            <a:spLocks/>
          </p:cNvSpPr>
          <p:nvPr/>
        </p:nvSpPr>
        <p:spPr>
          <a:xfrm>
            <a:off x="5716414" y="268200"/>
            <a:ext cx="4941477"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pic>
        <p:nvPicPr>
          <p:cNvPr id="4" name="Immagine 3">
            <a:extLst>
              <a:ext uri="{FF2B5EF4-FFF2-40B4-BE49-F238E27FC236}">
                <a16:creationId xmlns:a16="http://schemas.microsoft.com/office/drawing/2014/main" id="{BB7E48C2-B972-11C6-A436-8EC235B202C3}"/>
              </a:ext>
            </a:extLst>
          </p:cNvPr>
          <p:cNvPicPr>
            <a:picLocks noChangeAspect="1"/>
          </p:cNvPicPr>
          <p:nvPr/>
        </p:nvPicPr>
        <p:blipFill>
          <a:blip r:embed="rId3"/>
          <a:stretch>
            <a:fillRect/>
          </a:stretch>
        </p:blipFill>
        <p:spPr>
          <a:xfrm>
            <a:off x="862328" y="2006630"/>
            <a:ext cx="5862322" cy="2689195"/>
          </a:xfrm>
          <a:prstGeom prst="rect">
            <a:avLst/>
          </a:prstGeom>
        </p:spPr>
      </p:pic>
      <p:pic>
        <p:nvPicPr>
          <p:cNvPr id="6" name="Immagine 5">
            <a:extLst>
              <a:ext uri="{FF2B5EF4-FFF2-40B4-BE49-F238E27FC236}">
                <a16:creationId xmlns:a16="http://schemas.microsoft.com/office/drawing/2014/main" id="{AAADC4DC-7940-6831-649A-783D33A6B716}"/>
              </a:ext>
            </a:extLst>
          </p:cNvPr>
          <p:cNvPicPr>
            <a:picLocks noChangeAspect="1"/>
          </p:cNvPicPr>
          <p:nvPr/>
        </p:nvPicPr>
        <p:blipFill>
          <a:blip r:embed="rId4"/>
          <a:stretch>
            <a:fillRect/>
          </a:stretch>
        </p:blipFill>
        <p:spPr>
          <a:xfrm>
            <a:off x="6724650" y="879063"/>
            <a:ext cx="5467349" cy="2929346"/>
          </a:xfrm>
          <a:prstGeom prst="rect">
            <a:avLst/>
          </a:prstGeom>
        </p:spPr>
      </p:pic>
      <p:pic>
        <p:nvPicPr>
          <p:cNvPr id="9" name="Immagine 8">
            <a:extLst>
              <a:ext uri="{FF2B5EF4-FFF2-40B4-BE49-F238E27FC236}">
                <a16:creationId xmlns:a16="http://schemas.microsoft.com/office/drawing/2014/main" id="{A8C8C9C0-5099-D2B7-883D-A2807B087B30}"/>
              </a:ext>
            </a:extLst>
          </p:cNvPr>
          <p:cNvPicPr>
            <a:picLocks noChangeAspect="1"/>
          </p:cNvPicPr>
          <p:nvPr/>
        </p:nvPicPr>
        <p:blipFill>
          <a:blip r:embed="rId5"/>
          <a:stretch>
            <a:fillRect/>
          </a:stretch>
        </p:blipFill>
        <p:spPr>
          <a:xfrm>
            <a:off x="6743664" y="3775459"/>
            <a:ext cx="5467349" cy="3082541"/>
          </a:xfrm>
          <a:prstGeom prst="rect">
            <a:avLst/>
          </a:prstGeom>
        </p:spPr>
      </p:pic>
      <p:sp>
        <p:nvSpPr>
          <p:cNvPr id="14" name="CasellaDiTesto 13">
            <a:extLst>
              <a:ext uri="{FF2B5EF4-FFF2-40B4-BE49-F238E27FC236}">
                <a16:creationId xmlns:a16="http://schemas.microsoft.com/office/drawing/2014/main" id="{0FF3F446-9CF0-489B-5535-52F47DF898EB}"/>
              </a:ext>
            </a:extLst>
          </p:cNvPr>
          <p:cNvSpPr txBox="1"/>
          <p:nvPr/>
        </p:nvSpPr>
        <p:spPr>
          <a:xfrm>
            <a:off x="862328" y="4693579"/>
            <a:ext cx="6066791" cy="646331"/>
          </a:xfrm>
          <a:prstGeom prst="rect">
            <a:avLst/>
          </a:prstGeom>
          <a:noFill/>
        </p:spPr>
        <p:txBody>
          <a:bodyPr wrap="square" rtlCol="0">
            <a:spAutoFit/>
          </a:bodyPr>
          <a:lstStyle/>
          <a:p>
            <a:r>
              <a:rPr lang="en-US" b="0" i="0" dirty="0">
                <a:solidFill>
                  <a:schemeClr val="bg1"/>
                </a:solidFill>
                <a:effectLst/>
              </a:rPr>
              <a:t>In this case too, the results obtained with both tests lead us to accept the null hypothesis of homoscedasticity.</a:t>
            </a:r>
            <a:endParaRPr lang="it-IT" b="1" u="sng" dirty="0">
              <a:solidFill>
                <a:schemeClr val="bg1"/>
              </a:solidFill>
            </a:endParaRPr>
          </a:p>
        </p:txBody>
      </p:sp>
    </p:spTree>
    <p:extLst>
      <p:ext uri="{BB962C8B-B14F-4D97-AF65-F5344CB8AC3E}">
        <p14:creationId xmlns:p14="http://schemas.microsoft.com/office/powerpoint/2010/main" val="266763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a:xfrm>
            <a:off x="971550" y="152400"/>
            <a:ext cx="5848349" cy="1576043"/>
          </a:xfrm>
        </p:spPr>
        <p:txBody>
          <a:bodyPr rtlCol="0">
            <a:noAutofit/>
          </a:bodyPr>
          <a:lstStyle/>
          <a:p>
            <a:pPr rtl="0"/>
            <a:r>
              <a:rPr lang="en-US" sz="3600" dirty="0"/>
              <a:t>Transformation of the model by dividing by the estimated ordinates.</a:t>
            </a:r>
            <a:endParaRPr lang="it-IT" sz="3600" dirty="0"/>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9</a:t>
            </a:fld>
            <a:endParaRPr lang="it-IT"/>
          </a:p>
        </p:txBody>
      </p:sp>
      <p:sp>
        <p:nvSpPr>
          <p:cNvPr id="10" name="Titolo 2">
            <a:extLst>
              <a:ext uri="{FF2B5EF4-FFF2-40B4-BE49-F238E27FC236}">
                <a16:creationId xmlns:a16="http://schemas.microsoft.com/office/drawing/2014/main" id="{19175B99-23F6-3124-0F66-5962BEE3894A}"/>
              </a:ext>
            </a:extLst>
          </p:cNvPr>
          <p:cNvSpPr txBox="1">
            <a:spLocks/>
          </p:cNvSpPr>
          <p:nvPr/>
        </p:nvSpPr>
        <p:spPr>
          <a:xfrm>
            <a:off x="5716414" y="268200"/>
            <a:ext cx="4941477"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pic>
        <p:nvPicPr>
          <p:cNvPr id="8" name="Immagine 7">
            <a:extLst>
              <a:ext uri="{FF2B5EF4-FFF2-40B4-BE49-F238E27FC236}">
                <a16:creationId xmlns:a16="http://schemas.microsoft.com/office/drawing/2014/main" id="{9DA506CE-5F86-04C5-EEB2-9A8AA3C96B90}"/>
              </a:ext>
            </a:extLst>
          </p:cNvPr>
          <p:cNvPicPr>
            <a:picLocks noChangeAspect="1"/>
          </p:cNvPicPr>
          <p:nvPr/>
        </p:nvPicPr>
        <p:blipFill>
          <a:blip r:embed="rId3"/>
          <a:stretch>
            <a:fillRect/>
          </a:stretch>
        </p:blipFill>
        <p:spPr>
          <a:xfrm>
            <a:off x="971550" y="2013484"/>
            <a:ext cx="5638800" cy="2729966"/>
          </a:xfrm>
          <a:prstGeom prst="rect">
            <a:avLst/>
          </a:prstGeom>
        </p:spPr>
      </p:pic>
      <p:pic>
        <p:nvPicPr>
          <p:cNvPr id="13" name="Immagine 12">
            <a:extLst>
              <a:ext uri="{FF2B5EF4-FFF2-40B4-BE49-F238E27FC236}">
                <a16:creationId xmlns:a16="http://schemas.microsoft.com/office/drawing/2014/main" id="{BE6005AD-716D-A727-8575-EA9FE8895982}"/>
              </a:ext>
            </a:extLst>
          </p:cNvPr>
          <p:cNvPicPr>
            <a:picLocks noChangeAspect="1"/>
          </p:cNvPicPr>
          <p:nvPr/>
        </p:nvPicPr>
        <p:blipFill>
          <a:blip r:embed="rId4"/>
          <a:stretch>
            <a:fillRect/>
          </a:stretch>
        </p:blipFill>
        <p:spPr>
          <a:xfrm>
            <a:off x="6979726" y="1728443"/>
            <a:ext cx="4480948" cy="3040643"/>
          </a:xfrm>
          <a:prstGeom prst="rect">
            <a:avLst/>
          </a:prstGeom>
        </p:spPr>
      </p:pic>
      <p:sp>
        <p:nvSpPr>
          <p:cNvPr id="14" name="CasellaDiTesto 13">
            <a:extLst>
              <a:ext uri="{FF2B5EF4-FFF2-40B4-BE49-F238E27FC236}">
                <a16:creationId xmlns:a16="http://schemas.microsoft.com/office/drawing/2014/main" id="{E6E27CA9-44B1-0451-A4BD-1357392C4344}"/>
              </a:ext>
            </a:extLst>
          </p:cNvPr>
          <p:cNvSpPr txBox="1"/>
          <p:nvPr/>
        </p:nvSpPr>
        <p:spPr>
          <a:xfrm>
            <a:off x="816428" y="4944892"/>
            <a:ext cx="8267700" cy="369332"/>
          </a:xfrm>
          <a:prstGeom prst="rect">
            <a:avLst/>
          </a:prstGeom>
          <a:noFill/>
        </p:spPr>
        <p:txBody>
          <a:bodyPr wrap="square" rtlCol="0">
            <a:spAutoFit/>
          </a:bodyPr>
          <a:lstStyle/>
          <a:p>
            <a:r>
              <a:rPr lang="en-US" b="0" i="0" dirty="0">
                <a:solidFill>
                  <a:schemeClr val="bg1"/>
                </a:solidFill>
                <a:effectLst/>
                <a:latin typeface="Söhne"/>
              </a:rPr>
              <a:t>In this case, we reject the hypothesis of homoscedasticity</a:t>
            </a:r>
            <a:r>
              <a:rPr lang="en-US" b="0" i="0" dirty="0">
                <a:solidFill>
                  <a:srgbClr val="D1D5DB"/>
                </a:solidFill>
                <a:effectLst/>
                <a:latin typeface="Söhne"/>
              </a:rPr>
              <a:t>.</a:t>
            </a:r>
            <a:endParaRPr lang="it-IT" dirty="0"/>
          </a:p>
        </p:txBody>
      </p:sp>
    </p:spTree>
    <p:extLst>
      <p:ext uri="{BB962C8B-B14F-4D97-AF65-F5344CB8AC3E}">
        <p14:creationId xmlns:p14="http://schemas.microsoft.com/office/powerpoint/2010/main" val="2953445606"/>
      </p:ext>
    </p:extLst>
  </p:cSld>
  <p:clrMapOvr>
    <a:masterClrMapping/>
  </p:clrMapOvr>
</p:sld>
</file>

<file path=ppt/theme/theme1.xml><?xml version="1.0" encoding="utf-8"?>
<a:theme xmlns:a="http://schemas.openxmlformats.org/drawingml/2006/main" name="Personalizzata">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2_TF78853419_Win32" id="{26A8DC41-7521-4E8A-BB40-82DDDF6580CB}" vid="{96196EC2-C392-482E-BF29-9BD12A62668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{03876E01-D120-4B53-9E84-C81A02036225}tf78853419_win32</Template>
  <TotalTime>191</TotalTime>
  <Words>1017</Words>
  <Application>Microsoft Office PowerPoint</Application>
  <PresentationFormat>Widescreen</PresentationFormat>
  <Paragraphs>139</Paragraphs>
  <Slides>26</Slides>
  <Notes>26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26</vt:i4>
      </vt:variant>
    </vt:vector>
  </HeadingPairs>
  <TitlesOfParts>
    <vt:vector size="33" baseType="lpstr">
      <vt:lpstr>Arial</vt:lpstr>
      <vt:lpstr>Calibri</vt:lpstr>
      <vt:lpstr>Franklin Gothic Book</vt:lpstr>
      <vt:lpstr>Franklin Gothic Demi</vt:lpstr>
      <vt:lpstr>Söhne</vt:lpstr>
      <vt:lpstr>Wingdings</vt:lpstr>
      <vt:lpstr>Personalizzata</vt:lpstr>
      <vt:lpstr>Regularization Techniques in Regression Modeling.  </vt:lpstr>
      <vt:lpstr>OBJECTIVE OF THE ANALYSIS</vt:lpstr>
      <vt:lpstr>Data Matrix and Descriptive Statistics:</vt:lpstr>
      <vt:lpstr>Check correlation between variables.</vt:lpstr>
      <vt:lpstr>ESTIMATION OF REGRESSION COEFFICIENTS USING THE LEAST SQUARES METHOD.</vt:lpstr>
      <vt:lpstr>Check for the Presence of Heteroscedasticity.</vt:lpstr>
      <vt:lpstr>The same operations will be carried out in three stages:</vt:lpstr>
      <vt:lpstr>Model with logarithmic transformation of the dependent variable Y.</vt:lpstr>
      <vt:lpstr>Transformation of the model by dividing by the estimated ordinates.</vt:lpstr>
      <vt:lpstr>Model with logarithmic transformation of all variables.</vt:lpstr>
      <vt:lpstr>Estimation of the linear model with Dataset Split.</vt:lpstr>
      <vt:lpstr>We estimate the training set for the learning model.</vt:lpstr>
      <vt:lpstr>Cross Validation.</vt:lpstr>
      <vt:lpstr>Estimation of Parameter λ in Ridge Regression</vt:lpstr>
      <vt:lpstr> Estimating Ridge Regression with the entire dataset.</vt:lpstr>
      <vt:lpstr>CROSS VALITATION CON glmnet().</vt:lpstr>
      <vt:lpstr>Best Lambda con LOOCV:</vt:lpstr>
      <vt:lpstr>Lasso for comparison of results with Ridge Regression, setting α = 1.</vt:lpstr>
      <vt:lpstr>Comparison of parameter estimates between Lasso and Ridge:</vt:lpstr>
      <vt:lpstr>Now let's move on to LOOCV:</vt:lpstr>
      <vt:lpstr>Application of Elastic Net and COMPARISON with Lasso and Ridge.</vt:lpstr>
      <vt:lpstr>K-Fold Cross Validation Elastic Net.</vt:lpstr>
      <vt:lpstr>Let's do the same for the other levels of α.</vt:lpstr>
      <vt:lpstr>Let's do the same for the other levels of α.</vt:lpstr>
      <vt:lpstr>Let's do the same for the other levels of α.</vt:lpstr>
      <vt:lpstr>Now let's visualize all the coefficients for the various techniques to choose the model with the best MSE: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Esercizio. Gruppo 4.</dc:title>
  <dc:creator>Pierfrancesco Lindia</dc:creator>
  <cp:lastModifiedBy>Pierfrancesco Lindia</cp:lastModifiedBy>
  <cp:revision>5</cp:revision>
  <dcterms:created xsi:type="dcterms:W3CDTF">2023-12-02T12:05:46Z</dcterms:created>
  <dcterms:modified xsi:type="dcterms:W3CDTF">2023-12-03T09:58:38Z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