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5155863" cy="21402675"/>
  <p:notesSz cx="6858000" cy="9144000"/>
  <p:defaultTextStyle>
    <a:defPPr>
      <a:defRPr lang="en-US"/>
    </a:defPPr>
    <a:lvl1pPr marL="0" algn="l" defTabSz="1754567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1pPr>
    <a:lvl2pPr marL="877283" algn="l" defTabSz="1754567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2pPr>
    <a:lvl3pPr marL="1754567" algn="l" defTabSz="1754567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3pPr>
    <a:lvl4pPr marL="2631850" algn="l" defTabSz="1754567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4pPr>
    <a:lvl5pPr marL="3509133" algn="l" defTabSz="1754567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5pPr>
    <a:lvl6pPr marL="4386416" algn="l" defTabSz="1754567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6pPr>
    <a:lvl7pPr marL="5263700" algn="l" defTabSz="1754567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7pPr>
    <a:lvl8pPr marL="6140982" algn="l" defTabSz="1754567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8pPr>
    <a:lvl9pPr marL="7018266" algn="l" defTabSz="1754567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41" userDrawn="1">
          <p15:clr>
            <a:srgbClr val="A4A3A4"/>
          </p15:clr>
        </p15:guide>
        <p15:guide id="2" pos="47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B49"/>
    <a:srgbClr val="F2B800"/>
    <a:srgbClr val="254071"/>
    <a:srgbClr val="233D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48" y="-4710"/>
      </p:cViewPr>
      <p:guideLst>
        <p:guide orient="horz" pos="6741"/>
        <p:guide pos="477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6690" y="3502708"/>
            <a:ext cx="12882484" cy="7451302"/>
          </a:xfrm>
        </p:spPr>
        <p:txBody>
          <a:bodyPr anchor="b"/>
          <a:lstStyle>
            <a:lvl1pPr algn="ctr">
              <a:defRPr sz="994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4483" y="11241360"/>
            <a:ext cx="11366897" cy="5167357"/>
          </a:xfrm>
        </p:spPr>
        <p:txBody>
          <a:bodyPr/>
          <a:lstStyle>
            <a:lvl1pPr marL="0" indent="0" algn="ctr">
              <a:buNone/>
              <a:defRPr sz="3978"/>
            </a:lvl1pPr>
            <a:lvl2pPr marL="757809" indent="0" algn="ctr">
              <a:buNone/>
              <a:defRPr sz="3315"/>
            </a:lvl2pPr>
            <a:lvl3pPr marL="1515618" indent="0" algn="ctr">
              <a:buNone/>
              <a:defRPr sz="2984"/>
            </a:lvl3pPr>
            <a:lvl4pPr marL="2273427" indent="0" algn="ctr">
              <a:buNone/>
              <a:defRPr sz="2652"/>
            </a:lvl4pPr>
            <a:lvl5pPr marL="3031236" indent="0" algn="ctr">
              <a:buNone/>
              <a:defRPr sz="2652"/>
            </a:lvl5pPr>
            <a:lvl6pPr marL="3789045" indent="0" algn="ctr">
              <a:buNone/>
              <a:defRPr sz="2652"/>
            </a:lvl6pPr>
            <a:lvl7pPr marL="4546854" indent="0" algn="ctr">
              <a:buNone/>
              <a:defRPr sz="2652"/>
            </a:lvl7pPr>
            <a:lvl8pPr marL="5304663" indent="0" algn="ctr">
              <a:buNone/>
              <a:defRPr sz="2652"/>
            </a:lvl8pPr>
            <a:lvl9pPr marL="6062472" indent="0" algn="ctr">
              <a:buNone/>
              <a:defRPr sz="2652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3/03/2020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459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3/03/2020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466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45915" y="1139494"/>
            <a:ext cx="3267983" cy="1813777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1966" y="1139494"/>
            <a:ext cx="9614501" cy="1813777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3/03/2020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572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691" y="-38101"/>
            <a:ext cx="11659037" cy="146690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3/03/2020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9691" y="1409752"/>
            <a:ext cx="11659037" cy="723927"/>
          </a:xfrm>
        </p:spPr>
        <p:txBody>
          <a:bodyPr anchor="ctr">
            <a:normAutofit/>
          </a:bodyPr>
          <a:lstStyle>
            <a:lvl1pPr marL="0" indent="0" algn="l">
              <a:buNone/>
              <a:defRPr sz="7000" b="1" spc="-150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29691" y="2000324"/>
            <a:ext cx="11659037" cy="609623"/>
          </a:xfrm>
        </p:spPr>
        <p:txBody>
          <a:bodyPr anchor="ctr">
            <a:normAutofit/>
          </a:bodyPr>
          <a:lstStyle>
            <a:lvl1pPr marL="0" indent="0" algn="l">
              <a:buNone/>
              <a:defRPr sz="6000" spc="-15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12555581" y="152406"/>
            <a:ext cx="2397632" cy="2514693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AU" dirty="0"/>
              <a:t>Insert your logo here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5667398" y="20608440"/>
            <a:ext cx="3821066" cy="657249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your time slot</a:t>
            </a:r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416882" y="20564896"/>
            <a:ext cx="5355429" cy="657249"/>
          </a:xfrm>
        </p:spPr>
        <p:txBody>
          <a:bodyPr anchor="ctr">
            <a:noAutofit/>
          </a:bodyPr>
          <a:lstStyle>
            <a:lvl1pPr marL="0" indent="0">
              <a:buNone/>
              <a:defRPr sz="80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your source </a:t>
            </a:r>
            <a:r>
              <a:rPr lang="en-US" dirty="0" err="1"/>
              <a:t>ie</a:t>
            </a:r>
            <a:r>
              <a:rPr lang="en-US" dirty="0"/>
              <a:t>, ICRA, RA-L, TRO, ABSTRACT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9552836" y="20583946"/>
            <a:ext cx="3508072" cy="657249"/>
          </a:xfrm>
        </p:spPr>
        <p:txBody>
          <a:bodyPr anchor="ctr">
            <a:noAutofit/>
          </a:bodyPr>
          <a:lstStyle>
            <a:lvl1pPr marL="0" indent="0" algn="r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your manuscript number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13265254" y="20584288"/>
            <a:ext cx="1296962" cy="681063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4800" b="1" spc="-15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4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indicate L or R for which panel to display poster on in pod</a:t>
            </a:r>
          </a:p>
        </p:txBody>
      </p:sp>
    </p:spTree>
    <p:extLst>
      <p:ext uri="{BB962C8B-B14F-4D97-AF65-F5344CB8AC3E}">
        <p14:creationId xmlns:p14="http://schemas.microsoft.com/office/powerpoint/2010/main" val="1760393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894" y="0"/>
            <a:ext cx="11585822" cy="15240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200" b="1" spc="-15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52" y="3417221"/>
            <a:ext cx="14240360" cy="158600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3/03/2020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11894" y="1524056"/>
            <a:ext cx="11585822" cy="609623"/>
          </a:xfrm>
        </p:spPr>
        <p:txBody>
          <a:bodyPr>
            <a:noAutofit/>
          </a:bodyPr>
          <a:lstStyle>
            <a:lvl1pPr marL="0" indent="0" algn="l">
              <a:buNone/>
              <a:defRPr sz="8000" b="1" spc="-15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11895" y="2083671"/>
            <a:ext cx="11585821" cy="583428"/>
          </a:xfrm>
        </p:spPr>
        <p:txBody>
          <a:bodyPr>
            <a:noAutofit/>
          </a:bodyPr>
          <a:lstStyle>
            <a:lvl1pPr marL="0" indent="0" algn="l">
              <a:buNone/>
              <a:defRPr sz="7200" spc="-15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12555581" y="152406"/>
            <a:ext cx="2397632" cy="2514693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AU" dirty="0"/>
              <a:t>Insert your logo here</a:t>
            </a:r>
          </a:p>
        </p:txBody>
      </p:sp>
      <p:sp>
        <p:nvSpPr>
          <p:cNvPr id="24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9552836" y="20583946"/>
            <a:ext cx="3508072" cy="657249"/>
          </a:xfrm>
        </p:spPr>
        <p:txBody>
          <a:bodyPr anchor="ctr">
            <a:noAutofit/>
          </a:bodyPr>
          <a:lstStyle>
            <a:lvl1pPr marL="0" indent="0" algn="r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your manuscript number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5667398" y="20608440"/>
            <a:ext cx="3821066" cy="657249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your time slot</a:t>
            </a:r>
          </a:p>
        </p:txBody>
      </p:sp>
      <p:sp>
        <p:nvSpPr>
          <p:cNvPr id="26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416882" y="20564896"/>
            <a:ext cx="5355429" cy="657249"/>
          </a:xfrm>
        </p:spPr>
        <p:txBody>
          <a:bodyPr anchor="ctr">
            <a:noAutofit/>
          </a:bodyPr>
          <a:lstStyle>
            <a:lvl1pPr marL="0" indent="0">
              <a:buNone/>
              <a:defRPr sz="80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your source </a:t>
            </a:r>
            <a:r>
              <a:rPr lang="en-US" dirty="0" err="1"/>
              <a:t>ie</a:t>
            </a:r>
            <a:r>
              <a:rPr lang="en-US" dirty="0"/>
              <a:t>, ICRA, RA-L, TRO, ABSTRACT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13265254" y="20584288"/>
            <a:ext cx="1296962" cy="681063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4800" b="1" spc="-15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4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indicate L or R for which panel to display poster on in pod</a:t>
            </a:r>
          </a:p>
        </p:txBody>
      </p:sp>
    </p:spTree>
    <p:extLst>
      <p:ext uri="{BB962C8B-B14F-4D97-AF65-F5344CB8AC3E}">
        <p14:creationId xmlns:p14="http://schemas.microsoft.com/office/powerpoint/2010/main" val="29074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3/03/2020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377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073" y="5335812"/>
            <a:ext cx="13071932" cy="8902917"/>
          </a:xfrm>
        </p:spPr>
        <p:txBody>
          <a:bodyPr anchor="b"/>
          <a:lstStyle>
            <a:lvl1pPr>
              <a:defRPr sz="994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4073" y="14322954"/>
            <a:ext cx="13071932" cy="4681834"/>
          </a:xfrm>
        </p:spPr>
        <p:txBody>
          <a:bodyPr/>
          <a:lstStyle>
            <a:lvl1pPr marL="0" indent="0">
              <a:buNone/>
              <a:defRPr sz="3978">
                <a:solidFill>
                  <a:schemeClr val="tx1"/>
                </a:solidFill>
              </a:defRPr>
            </a:lvl1pPr>
            <a:lvl2pPr marL="757809" indent="0">
              <a:buNone/>
              <a:defRPr sz="3315">
                <a:solidFill>
                  <a:schemeClr val="tx1">
                    <a:tint val="75000"/>
                  </a:schemeClr>
                </a:solidFill>
              </a:defRPr>
            </a:lvl2pPr>
            <a:lvl3pPr marL="1515618" indent="0">
              <a:buNone/>
              <a:defRPr sz="2984">
                <a:solidFill>
                  <a:schemeClr val="tx1">
                    <a:tint val="75000"/>
                  </a:schemeClr>
                </a:solidFill>
              </a:defRPr>
            </a:lvl3pPr>
            <a:lvl4pPr marL="2273427" indent="0">
              <a:buNone/>
              <a:defRPr sz="2652">
                <a:solidFill>
                  <a:schemeClr val="tx1">
                    <a:tint val="75000"/>
                  </a:schemeClr>
                </a:solidFill>
              </a:defRPr>
            </a:lvl4pPr>
            <a:lvl5pPr marL="3031236" indent="0">
              <a:buNone/>
              <a:defRPr sz="2652">
                <a:solidFill>
                  <a:schemeClr val="tx1">
                    <a:tint val="75000"/>
                  </a:schemeClr>
                </a:solidFill>
              </a:defRPr>
            </a:lvl5pPr>
            <a:lvl6pPr marL="3789045" indent="0">
              <a:buNone/>
              <a:defRPr sz="2652">
                <a:solidFill>
                  <a:schemeClr val="tx1">
                    <a:tint val="75000"/>
                  </a:schemeClr>
                </a:solidFill>
              </a:defRPr>
            </a:lvl6pPr>
            <a:lvl7pPr marL="4546854" indent="0">
              <a:buNone/>
              <a:defRPr sz="2652">
                <a:solidFill>
                  <a:schemeClr val="tx1">
                    <a:tint val="75000"/>
                  </a:schemeClr>
                </a:solidFill>
              </a:defRPr>
            </a:lvl7pPr>
            <a:lvl8pPr marL="5304663" indent="0">
              <a:buNone/>
              <a:defRPr sz="2652">
                <a:solidFill>
                  <a:schemeClr val="tx1">
                    <a:tint val="75000"/>
                  </a:schemeClr>
                </a:solidFill>
              </a:defRPr>
            </a:lvl8pPr>
            <a:lvl9pPr marL="6062472" indent="0">
              <a:buNone/>
              <a:defRPr sz="26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3/03/2020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195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1965" y="5697471"/>
            <a:ext cx="6441242" cy="1357980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72656" y="5697471"/>
            <a:ext cx="6441242" cy="1357980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3/03/2020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996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940" y="1139499"/>
            <a:ext cx="13071932" cy="41368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942" y="5246630"/>
            <a:ext cx="6411639" cy="2571292"/>
          </a:xfrm>
        </p:spPr>
        <p:txBody>
          <a:bodyPr anchor="b"/>
          <a:lstStyle>
            <a:lvl1pPr marL="0" indent="0">
              <a:buNone/>
              <a:defRPr sz="3978" b="1"/>
            </a:lvl1pPr>
            <a:lvl2pPr marL="757809" indent="0">
              <a:buNone/>
              <a:defRPr sz="3315" b="1"/>
            </a:lvl2pPr>
            <a:lvl3pPr marL="1515618" indent="0">
              <a:buNone/>
              <a:defRPr sz="2984" b="1"/>
            </a:lvl3pPr>
            <a:lvl4pPr marL="2273427" indent="0">
              <a:buNone/>
              <a:defRPr sz="2652" b="1"/>
            </a:lvl4pPr>
            <a:lvl5pPr marL="3031236" indent="0">
              <a:buNone/>
              <a:defRPr sz="2652" b="1"/>
            </a:lvl5pPr>
            <a:lvl6pPr marL="3789045" indent="0">
              <a:buNone/>
              <a:defRPr sz="2652" b="1"/>
            </a:lvl6pPr>
            <a:lvl7pPr marL="4546854" indent="0">
              <a:buNone/>
              <a:defRPr sz="2652" b="1"/>
            </a:lvl7pPr>
            <a:lvl8pPr marL="5304663" indent="0">
              <a:buNone/>
              <a:defRPr sz="2652" b="1"/>
            </a:lvl8pPr>
            <a:lvl9pPr marL="6062472" indent="0">
              <a:buNone/>
              <a:defRPr sz="2652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3942" y="7817922"/>
            <a:ext cx="6411639" cy="1149898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72656" y="5246630"/>
            <a:ext cx="6443216" cy="2571292"/>
          </a:xfrm>
        </p:spPr>
        <p:txBody>
          <a:bodyPr anchor="b"/>
          <a:lstStyle>
            <a:lvl1pPr marL="0" indent="0">
              <a:buNone/>
              <a:defRPr sz="3978" b="1"/>
            </a:lvl1pPr>
            <a:lvl2pPr marL="757809" indent="0">
              <a:buNone/>
              <a:defRPr sz="3315" b="1"/>
            </a:lvl2pPr>
            <a:lvl3pPr marL="1515618" indent="0">
              <a:buNone/>
              <a:defRPr sz="2984" b="1"/>
            </a:lvl3pPr>
            <a:lvl4pPr marL="2273427" indent="0">
              <a:buNone/>
              <a:defRPr sz="2652" b="1"/>
            </a:lvl4pPr>
            <a:lvl5pPr marL="3031236" indent="0">
              <a:buNone/>
              <a:defRPr sz="2652" b="1"/>
            </a:lvl5pPr>
            <a:lvl6pPr marL="3789045" indent="0">
              <a:buNone/>
              <a:defRPr sz="2652" b="1"/>
            </a:lvl6pPr>
            <a:lvl7pPr marL="4546854" indent="0">
              <a:buNone/>
              <a:defRPr sz="2652" b="1"/>
            </a:lvl7pPr>
            <a:lvl8pPr marL="5304663" indent="0">
              <a:buNone/>
              <a:defRPr sz="2652" b="1"/>
            </a:lvl8pPr>
            <a:lvl9pPr marL="6062472" indent="0">
              <a:buNone/>
              <a:defRPr sz="2652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72656" y="7817922"/>
            <a:ext cx="6443216" cy="1149898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3/03/2020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8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3/03/2020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597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3/03/2020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048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940" y="1426845"/>
            <a:ext cx="4888160" cy="4993958"/>
          </a:xfrm>
        </p:spPr>
        <p:txBody>
          <a:bodyPr anchor="b"/>
          <a:lstStyle>
            <a:lvl1pPr>
              <a:defRPr sz="530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3216" y="3081594"/>
            <a:ext cx="7672656" cy="15209771"/>
          </a:xfrm>
        </p:spPr>
        <p:txBody>
          <a:bodyPr/>
          <a:lstStyle>
            <a:lvl1pPr>
              <a:defRPr sz="5304"/>
            </a:lvl1pPr>
            <a:lvl2pPr>
              <a:defRPr sz="4641"/>
            </a:lvl2pPr>
            <a:lvl3pPr>
              <a:defRPr sz="3978"/>
            </a:lvl3pPr>
            <a:lvl4pPr>
              <a:defRPr sz="3315"/>
            </a:lvl4pPr>
            <a:lvl5pPr>
              <a:defRPr sz="3315"/>
            </a:lvl5pPr>
            <a:lvl6pPr>
              <a:defRPr sz="3315"/>
            </a:lvl6pPr>
            <a:lvl7pPr>
              <a:defRPr sz="3315"/>
            </a:lvl7pPr>
            <a:lvl8pPr>
              <a:defRPr sz="3315"/>
            </a:lvl8pPr>
            <a:lvl9pPr>
              <a:defRPr sz="3315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3940" y="6420802"/>
            <a:ext cx="4888160" cy="11895331"/>
          </a:xfrm>
        </p:spPr>
        <p:txBody>
          <a:bodyPr/>
          <a:lstStyle>
            <a:lvl1pPr marL="0" indent="0">
              <a:buNone/>
              <a:defRPr sz="2652"/>
            </a:lvl1pPr>
            <a:lvl2pPr marL="757809" indent="0">
              <a:buNone/>
              <a:defRPr sz="2321"/>
            </a:lvl2pPr>
            <a:lvl3pPr marL="1515618" indent="0">
              <a:buNone/>
              <a:defRPr sz="1989"/>
            </a:lvl3pPr>
            <a:lvl4pPr marL="2273427" indent="0">
              <a:buNone/>
              <a:defRPr sz="1658"/>
            </a:lvl4pPr>
            <a:lvl5pPr marL="3031236" indent="0">
              <a:buNone/>
              <a:defRPr sz="1658"/>
            </a:lvl5pPr>
            <a:lvl6pPr marL="3789045" indent="0">
              <a:buNone/>
              <a:defRPr sz="1658"/>
            </a:lvl6pPr>
            <a:lvl7pPr marL="4546854" indent="0">
              <a:buNone/>
              <a:defRPr sz="1658"/>
            </a:lvl7pPr>
            <a:lvl8pPr marL="5304663" indent="0">
              <a:buNone/>
              <a:defRPr sz="1658"/>
            </a:lvl8pPr>
            <a:lvl9pPr marL="6062472" indent="0">
              <a:buNone/>
              <a:defRPr sz="1658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3/03/2020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412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940" y="1426845"/>
            <a:ext cx="4888160" cy="4993958"/>
          </a:xfrm>
        </p:spPr>
        <p:txBody>
          <a:bodyPr anchor="b"/>
          <a:lstStyle>
            <a:lvl1pPr>
              <a:defRPr sz="530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43216" y="3081594"/>
            <a:ext cx="7672656" cy="15209771"/>
          </a:xfrm>
        </p:spPr>
        <p:txBody>
          <a:bodyPr anchor="t"/>
          <a:lstStyle>
            <a:lvl1pPr marL="0" indent="0">
              <a:buNone/>
              <a:defRPr sz="5304"/>
            </a:lvl1pPr>
            <a:lvl2pPr marL="757809" indent="0">
              <a:buNone/>
              <a:defRPr sz="4641"/>
            </a:lvl2pPr>
            <a:lvl3pPr marL="1515618" indent="0">
              <a:buNone/>
              <a:defRPr sz="3978"/>
            </a:lvl3pPr>
            <a:lvl4pPr marL="2273427" indent="0">
              <a:buNone/>
              <a:defRPr sz="3315"/>
            </a:lvl4pPr>
            <a:lvl5pPr marL="3031236" indent="0">
              <a:buNone/>
              <a:defRPr sz="3315"/>
            </a:lvl5pPr>
            <a:lvl6pPr marL="3789045" indent="0">
              <a:buNone/>
              <a:defRPr sz="3315"/>
            </a:lvl6pPr>
            <a:lvl7pPr marL="4546854" indent="0">
              <a:buNone/>
              <a:defRPr sz="3315"/>
            </a:lvl7pPr>
            <a:lvl8pPr marL="5304663" indent="0">
              <a:buNone/>
              <a:defRPr sz="3315"/>
            </a:lvl8pPr>
            <a:lvl9pPr marL="6062472" indent="0">
              <a:buNone/>
              <a:defRPr sz="331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3940" y="6420802"/>
            <a:ext cx="4888160" cy="11895331"/>
          </a:xfrm>
        </p:spPr>
        <p:txBody>
          <a:bodyPr/>
          <a:lstStyle>
            <a:lvl1pPr marL="0" indent="0">
              <a:buNone/>
              <a:defRPr sz="2652"/>
            </a:lvl1pPr>
            <a:lvl2pPr marL="757809" indent="0">
              <a:buNone/>
              <a:defRPr sz="2321"/>
            </a:lvl2pPr>
            <a:lvl3pPr marL="1515618" indent="0">
              <a:buNone/>
              <a:defRPr sz="1989"/>
            </a:lvl3pPr>
            <a:lvl4pPr marL="2273427" indent="0">
              <a:buNone/>
              <a:defRPr sz="1658"/>
            </a:lvl4pPr>
            <a:lvl5pPr marL="3031236" indent="0">
              <a:buNone/>
              <a:defRPr sz="1658"/>
            </a:lvl5pPr>
            <a:lvl6pPr marL="3789045" indent="0">
              <a:buNone/>
              <a:defRPr sz="1658"/>
            </a:lvl6pPr>
            <a:lvl7pPr marL="4546854" indent="0">
              <a:buNone/>
              <a:defRPr sz="1658"/>
            </a:lvl7pPr>
            <a:lvl8pPr marL="5304663" indent="0">
              <a:buNone/>
              <a:defRPr sz="1658"/>
            </a:lvl8pPr>
            <a:lvl9pPr marL="6062472" indent="0">
              <a:buNone/>
              <a:defRPr sz="1658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3/03/2020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792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1966" y="1139499"/>
            <a:ext cx="13071932" cy="4136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966" y="5697471"/>
            <a:ext cx="13071932" cy="13579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1966" y="19837114"/>
            <a:ext cx="3410069" cy="1139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BD9EB-212A-40CF-9FFB-9DD29D2DAEA0}" type="datetimeFigureOut">
              <a:rPr lang="en-AU" smtClean="0"/>
              <a:t>3/03/2020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20380" y="19837114"/>
            <a:ext cx="5115104" cy="1139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03828" y="19837114"/>
            <a:ext cx="3410069" cy="1139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  <p:pic>
        <p:nvPicPr>
          <p:cNvPr id="7" name="Picture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85" y="20378813"/>
            <a:ext cx="15170748" cy="1023863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2"/>
          <a:stretch/>
        </p:blipFill>
        <p:spPr>
          <a:xfrm>
            <a:off x="0" y="0"/>
            <a:ext cx="12343961" cy="288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1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62" r:id="rId13"/>
  </p:sldLayoutIdLst>
  <p:txStyles>
    <p:titleStyle>
      <a:lvl1pPr algn="l" defTabSz="1515618" rtl="0" eaLnBrk="1" latinLnBrk="0" hangingPunct="1">
        <a:lnSpc>
          <a:spcPct val="90000"/>
        </a:lnSpc>
        <a:spcBef>
          <a:spcPct val="0"/>
        </a:spcBef>
        <a:buNone/>
        <a:defRPr sz="72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8905" indent="-378905" algn="l" defTabSz="1515618" rtl="0" eaLnBrk="1" latinLnBrk="0" hangingPunct="1">
        <a:lnSpc>
          <a:spcPct val="90000"/>
        </a:lnSpc>
        <a:spcBef>
          <a:spcPts val="1658"/>
        </a:spcBef>
        <a:buFont typeface="Arial" panose="020B0604020202020204" pitchFamily="34" charset="0"/>
        <a:buChar char="•"/>
        <a:defRPr sz="4641" kern="1200">
          <a:solidFill>
            <a:schemeClr val="tx1"/>
          </a:solidFill>
          <a:latin typeface="+mn-lt"/>
          <a:ea typeface="+mn-ea"/>
          <a:cs typeface="+mn-cs"/>
        </a:defRPr>
      </a:lvl1pPr>
      <a:lvl2pPr marL="1136714" indent="-378905" algn="l" defTabSz="1515618" rtl="0" eaLnBrk="1" latinLnBrk="0" hangingPunct="1">
        <a:lnSpc>
          <a:spcPct val="90000"/>
        </a:lnSpc>
        <a:spcBef>
          <a:spcPts val="829"/>
        </a:spcBef>
        <a:buFont typeface="Arial" panose="020B0604020202020204" pitchFamily="34" charset="0"/>
        <a:buChar char="•"/>
        <a:defRPr sz="3978" kern="1200">
          <a:solidFill>
            <a:schemeClr val="tx1"/>
          </a:solidFill>
          <a:latin typeface="+mn-lt"/>
          <a:ea typeface="+mn-ea"/>
          <a:cs typeface="+mn-cs"/>
        </a:defRPr>
      </a:lvl2pPr>
      <a:lvl3pPr marL="1894523" indent="-378905" algn="l" defTabSz="1515618" rtl="0" eaLnBrk="1" latinLnBrk="0" hangingPunct="1">
        <a:lnSpc>
          <a:spcPct val="90000"/>
        </a:lnSpc>
        <a:spcBef>
          <a:spcPts val="829"/>
        </a:spcBef>
        <a:buFont typeface="Arial" panose="020B0604020202020204" pitchFamily="34" charset="0"/>
        <a:buChar char="•"/>
        <a:defRPr sz="3315" kern="1200">
          <a:solidFill>
            <a:schemeClr val="tx1"/>
          </a:solidFill>
          <a:latin typeface="+mn-lt"/>
          <a:ea typeface="+mn-ea"/>
          <a:cs typeface="+mn-cs"/>
        </a:defRPr>
      </a:lvl3pPr>
      <a:lvl4pPr marL="2652332" indent="-378905" algn="l" defTabSz="1515618" rtl="0" eaLnBrk="1" latinLnBrk="0" hangingPunct="1">
        <a:lnSpc>
          <a:spcPct val="90000"/>
        </a:lnSpc>
        <a:spcBef>
          <a:spcPts val="829"/>
        </a:spcBef>
        <a:buFont typeface="Arial" panose="020B0604020202020204" pitchFamily="34" charset="0"/>
        <a:buChar char="•"/>
        <a:defRPr sz="2984" kern="1200">
          <a:solidFill>
            <a:schemeClr val="tx1"/>
          </a:solidFill>
          <a:latin typeface="+mn-lt"/>
          <a:ea typeface="+mn-ea"/>
          <a:cs typeface="+mn-cs"/>
        </a:defRPr>
      </a:lvl4pPr>
      <a:lvl5pPr marL="3410141" indent="-378905" algn="l" defTabSz="1515618" rtl="0" eaLnBrk="1" latinLnBrk="0" hangingPunct="1">
        <a:lnSpc>
          <a:spcPct val="90000"/>
        </a:lnSpc>
        <a:spcBef>
          <a:spcPts val="829"/>
        </a:spcBef>
        <a:buFont typeface="Arial" panose="020B0604020202020204" pitchFamily="34" charset="0"/>
        <a:buChar char="•"/>
        <a:defRPr sz="2984" kern="1200">
          <a:solidFill>
            <a:schemeClr val="tx1"/>
          </a:solidFill>
          <a:latin typeface="+mn-lt"/>
          <a:ea typeface="+mn-ea"/>
          <a:cs typeface="+mn-cs"/>
        </a:defRPr>
      </a:lvl5pPr>
      <a:lvl6pPr marL="4167950" indent="-378905" algn="l" defTabSz="1515618" rtl="0" eaLnBrk="1" latinLnBrk="0" hangingPunct="1">
        <a:lnSpc>
          <a:spcPct val="90000"/>
        </a:lnSpc>
        <a:spcBef>
          <a:spcPts val="829"/>
        </a:spcBef>
        <a:buFont typeface="Arial" panose="020B0604020202020204" pitchFamily="34" charset="0"/>
        <a:buChar char="•"/>
        <a:defRPr sz="2984" kern="1200">
          <a:solidFill>
            <a:schemeClr val="tx1"/>
          </a:solidFill>
          <a:latin typeface="+mn-lt"/>
          <a:ea typeface="+mn-ea"/>
          <a:cs typeface="+mn-cs"/>
        </a:defRPr>
      </a:lvl6pPr>
      <a:lvl7pPr marL="4925759" indent="-378905" algn="l" defTabSz="1515618" rtl="0" eaLnBrk="1" latinLnBrk="0" hangingPunct="1">
        <a:lnSpc>
          <a:spcPct val="90000"/>
        </a:lnSpc>
        <a:spcBef>
          <a:spcPts val="829"/>
        </a:spcBef>
        <a:buFont typeface="Arial" panose="020B0604020202020204" pitchFamily="34" charset="0"/>
        <a:buChar char="•"/>
        <a:defRPr sz="2984" kern="1200">
          <a:solidFill>
            <a:schemeClr val="tx1"/>
          </a:solidFill>
          <a:latin typeface="+mn-lt"/>
          <a:ea typeface="+mn-ea"/>
          <a:cs typeface="+mn-cs"/>
        </a:defRPr>
      </a:lvl7pPr>
      <a:lvl8pPr marL="5683568" indent="-378905" algn="l" defTabSz="1515618" rtl="0" eaLnBrk="1" latinLnBrk="0" hangingPunct="1">
        <a:lnSpc>
          <a:spcPct val="90000"/>
        </a:lnSpc>
        <a:spcBef>
          <a:spcPts val="829"/>
        </a:spcBef>
        <a:buFont typeface="Arial" panose="020B0604020202020204" pitchFamily="34" charset="0"/>
        <a:buChar char="•"/>
        <a:defRPr sz="2984" kern="1200">
          <a:solidFill>
            <a:schemeClr val="tx1"/>
          </a:solidFill>
          <a:latin typeface="+mn-lt"/>
          <a:ea typeface="+mn-ea"/>
          <a:cs typeface="+mn-cs"/>
        </a:defRPr>
      </a:lvl8pPr>
      <a:lvl9pPr marL="6441377" indent="-378905" algn="l" defTabSz="1515618" rtl="0" eaLnBrk="1" latinLnBrk="0" hangingPunct="1">
        <a:lnSpc>
          <a:spcPct val="90000"/>
        </a:lnSpc>
        <a:spcBef>
          <a:spcPts val="829"/>
        </a:spcBef>
        <a:buFont typeface="Arial" panose="020B0604020202020204" pitchFamily="34" charset="0"/>
        <a:buChar char="•"/>
        <a:defRPr sz="2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5618" rtl="0" eaLnBrk="1" latinLnBrk="0" hangingPunct="1">
        <a:defRPr sz="2984" kern="1200">
          <a:solidFill>
            <a:schemeClr val="tx1"/>
          </a:solidFill>
          <a:latin typeface="+mn-lt"/>
          <a:ea typeface="+mn-ea"/>
          <a:cs typeface="+mn-cs"/>
        </a:defRPr>
      </a:lvl1pPr>
      <a:lvl2pPr marL="757809" algn="l" defTabSz="1515618" rtl="0" eaLnBrk="1" latinLnBrk="0" hangingPunct="1">
        <a:defRPr sz="2984" kern="1200">
          <a:solidFill>
            <a:schemeClr val="tx1"/>
          </a:solidFill>
          <a:latin typeface="+mn-lt"/>
          <a:ea typeface="+mn-ea"/>
          <a:cs typeface="+mn-cs"/>
        </a:defRPr>
      </a:lvl2pPr>
      <a:lvl3pPr marL="1515618" algn="l" defTabSz="1515618" rtl="0" eaLnBrk="1" latinLnBrk="0" hangingPunct="1">
        <a:defRPr sz="2984" kern="1200">
          <a:solidFill>
            <a:schemeClr val="tx1"/>
          </a:solidFill>
          <a:latin typeface="+mn-lt"/>
          <a:ea typeface="+mn-ea"/>
          <a:cs typeface="+mn-cs"/>
        </a:defRPr>
      </a:lvl3pPr>
      <a:lvl4pPr marL="2273427" algn="l" defTabSz="1515618" rtl="0" eaLnBrk="1" latinLnBrk="0" hangingPunct="1">
        <a:defRPr sz="2984" kern="1200">
          <a:solidFill>
            <a:schemeClr val="tx1"/>
          </a:solidFill>
          <a:latin typeface="+mn-lt"/>
          <a:ea typeface="+mn-ea"/>
          <a:cs typeface="+mn-cs"/>
        </a:defRPr>
      </a:lvl4pPr>
      <a:lvl5pPr marL="3031236" algn="l" defTabSz="1515618" rtl="0" eaLnBrk="1" latinLnBrk="0" hangingPunct="1">
        <a:defRPr sz="2984" kern="1200">
          <a:solidFill>
            <a:schemeClr val="tx1"/>
          </a:solidFill>
          <a:latin typeface="+mn-lt"/>
          <a:ea typeface="+mn-ea"/>
          <a:cs typeface="+mn-cs"/>
        </a:defRPr>
      </a:lvl5pPr>
      <a:lvl6pPr marL="3789045" algn="l" defTabSz="1515618" rtl="0" eaLnBrk="1" latinLnBrk="0" hangingPunct="1">
        <a:defRPr sz="2984" kern="1200">
          <a:solidFill>
            <a:schemeClr val="tx1"/>
          </a:solidFill>
          <a:latin typeface="+mn-lt"/>
          <a:ea typeface="+mn-ea"/>
          <a:cs typeface="+mn-cs"/>
        </a:defRPr>
      </a:lvl6pPr>
      <a:lvl7pPr marL="4546854" algn="l" defTabSz="1515618" rtl="0" eaLnBrk="1" latinLnBrk="0" hangingPunct="1">
        <a:defRPr sz="2984" kern="1200">
          <a:solidFill>
            <a:schemeClr val="tx1"/>
          </a:solidFill>
          <a:latin typeface="+mn-lt"/>
          <a:ea typeface="+mn-ea"/>
          <a:cs typeface="+mn-cs"/>
        </a:defRPr>
      </a:lvl7pPr>
      <a:lvl8pPr marL="5304663" algn="l" defTabSz="1515618" rtl="0" eaLnBrk="1" latinLnBrk="0" hangingPunct="1">
        <a:defRPr sz="2984" kern="1200">
          <a:solidFill>
            <a:schemeClr val="tx1"/>
          </a:solidFill>
          <a:latin typeface="+mn-lt"/>
          <a:ea typeface="+mn-ea"/>
          <a:cs typeface="+mn-cs"/>
        </a:defRPr>
      </a:lvl8pPr>
      <a:lvl9pPr marL="6062472" algn="l" defTabSz="1515618" rtl="0" eaLnBrk="1" latinLnBrk="0" hangingPunct="1">
        <a:defRPr sz="2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0" y="20321968"/>
            <a:ext cx="15167965" cy="11215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3" name="Rectángulo 2"/>
          <p:cNvSpPr/>
          <p:nvPr/>
        </p:nvSpPr>
        <p:spPr>
          <a:xfrm>
            <a:off x="-6208" y="-4485"/>
            <a:ext cx="13881866" cy="25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015" y="766691"/>
            <a:ext cx="7862277" cy="856903"/>
          </a:xfrm>
        </p:spPr>
        <p:txBody>
          <a:bodyPr>
            <a:noAutofit/>
          </a:bodyPr>
          <a:lstStyle/>
          <a:p>
            <a:pPr algn="ctr"/>
            <a:r>
              <a:rPr lang="es-ES" sz="3200" b="1" dirty="0"/>
              <a:t>Aprendizaje automático supervisado y no supervisado para el descubrimiento de </a:t>
            </a:r>
            <a:r>
              <a:rPr lang="es-ES" sz="3200" b="1" dirty="0" smtClean="0"/>
              <a:t>conocimiento.</a:t>
            </a:r>
            <a:br>
              <a:rPr lang="es-ES" sz="3200" b="1" dirty="0" smtClean="0"/>
            </a:br>
            <a:r>
              <a:rPr lang="es-ES" sz="3200" b="1" dirty="0" smtClean="0"/>
              <a:t>Caso de estudio: Calidad Forestal</a:t>
            </a:r>
            <a:endParaRPr lang="en-AU" sz="32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214890" y="2064348"/>
            <a:ext cx="3184089" cy="609623"/>
          </a:xfrm>
        </p:spPr>
        <p:txBody>
          <a:bodyPr>
            <a:noAutofit/>
          </a:bodyPr>
          <a:lstStyle/>
          <a:p>
            <a:r>
              <a:rPr lang="en-AU" sz="2800" b="1" dirty="0" smtClean="0">
                <a:solidFill>
                  <a:schemeClr val="tx1"/>
                </a:solidFill>
              </a:rPr>
              <a:t>Jean Pierre Alvarado</a:t>
            </a:r>
            <a:endParaRPr lang="en-AU" sz="2800" b="1" i="1" baseline="30000" dirty="0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933500" y="1508339"/>
            <a:ext cx="5817483" cy="723927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s-EC" sz="3200" dirty="0" smtClean="0">
                <a:solidFill>
                  <a:schemeClr val="accent2"/>
                </a:solidFill>
              </a:rPr>
              <a:t>Facultad de Energía, Carrera de Ingeniería en Sistemas</a:t>
            </a:r>
            <a:endParaRPr lang="es-EC" sz="3200" dirty="0">
              <a:solidFill>
                <a:schemeClr val="accent2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16882" y="20564896"/>
            <a:ext cx="7370266" cy="676299"/>
          </a:xfrm>
        </p:spPr>
        <p:txBody>
          <a:bodyPr/>
          <a:lstStyle/>
          <a:p>
            <a:r>
              <a:rPr lang="es-EC" sz="3600" dirty="0" smtClean="0">
                <a:solidFill>
                  <a:schemeClr val="bg1"/>
                </a:solidFill>
              </a:rPr>
              <a:t>Inteligencia</a:t>
            </a:r>
            <a:r>
              <a:rPr lang="en-AU" sz="3600" dirty="0" smtClean="0">
                <a:solidFill>
                  <a:schemeClr val="bg1"/>
                </a:solidFill>
              </a:rPr>
              <a:t> Artificial (2019-2020</a:t>
            </a:r>
            <a:r>
              <a:rPr lang="en-AU" sz="3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204030" y="20583946"/>
            <a:ext cx="2774033" cy="657249"/>
          </a:xfrm>
        </p:spPr>
        <p:txBody>
          <a:bodyPr/>
          <a:lstStyle/>
          <a:p>
            <a:r>
              <a:rPr lang="es-EC" sz="3200" dirty="0" smtClean="0"/>
              <a:t>“Noveno ciclo</a:t>
            </a:r>
            <a:r>
              <a:rPr lang="en-AU" sz="3200" dirty="0" smtClean="0"/>
              <a:t>”</a:t>
            </a:r>
            <a:endParaRPr lang="en-AU" sz="32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11227981" y="20583946"/>
            <a:ext cx="3725232" cy="681063"/>
          </a:xfrm>
        </p:spPr>
        <p:txBody>
          <a:bodyPr/>
          <a:lstStyle/>
          <a:p>
            <a:r>
              <a:rPr lang="en-AU" sz="2800" dirty="0" smtClean="0"/>
              <a:t>jpalvaradoc@unl.edu.ec</a:t>
            </a:r>
            <a:endParaRPr lang="en-AU" sz="2800" dirty="0"/>
          </a:p>
        </p:txBody>
      </p:sp>
      <p:sp>
        <p:nvSpPr>
          <p:cNvPr id="9" name="Text Placeholder 18"/>
          <p:cNvSpPr txBox="1">
            <a:spLocks/>
          </p:cNvSpPr>
          <p:nvPr/>
        </p:nvSpPr>
        <p:spPr>
          <a:xfrm>
            <a:off x="15070920" y="30442236"/>
            <a:ext cx="7007692" cy="1314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4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10" name="Text Placeholder 18"/>
          <p:cNvSpPr txBox="1">
            <a:spLocks/>
          </p:cNvSpPr>
          <p:nvPr/>
        </p:nvSpPr>
        <p:spPr>
          <a:xfrm>
            <a:off x="15172519" y="30458786"/>
            <a:ext cx="7007692" cy="1314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4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4" name="Rectángulo 3"/>
          <p:cNvSpPr/>
          <p:nvPr/>
        </p:nvSpPr>
        <p:spPr>
          <a:xfrm>
            <a:off x="-6208" y="2515515"/>
            <a:ext cx="15156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CuadroTexto 4"/>
          <p:cNvSpPr txBox="1"/>
          <p:nvPr/>
        </p:nvSpPr>
        <p:spPr>
          <a:xfrm>
            <a:off x="298452" y="2559231"/>
            <a:ext cx="14579207" cy="23698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C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Resumen</a:t>
            </a:r>
            <a:endParaRPr lang="es-EC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C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la realización de este proyecto se utilizó un modelo de clasificación supervisada llamado Árbol de Decisión, sobre un conjunto de datos vinculados al laboratorio de Dendrocronología de la Carrera </a:t>
            </a:r>
            <a:r>
              <a:rPr lang="es-EC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EC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ngeniería </a:t>
            </a:r>
            <a:r>
              <a:rPr lang="es-EC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s-EC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orestal de la Universidad </a:t>
            </a:r>
            <a:r>
              <a:rPr lang="es-EC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EC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acional de Loja. Esto nos permitió descubrir cuales son las principales características de la clasificación </a:t>
            </a:r>
            <a:r>
              <a:rPr lang="es-EC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IAWA, </a:t>
            </a:r>
            <a:r>
              <a:rPr lang="es-EC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 definen la calidad de una madera y así poder predecir la calidad 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especies nuevas encontradas y para determinar que otro tipo de especie forestal se </a:t>
            </a:r>
            <a:r>
              <a:rPr lang="es-E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podría 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usar para la </a:t>
            </a:r>
            <a:r>
              <a:rPr lang="es-E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comercialización.</a:t>
            </a:r>
            <a:endParaRPr lang="es-E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300956" y="5138941"/>
            <a:ext cx="668901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C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s-EC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endParaRPr lang="es-EC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7686938" y="5138941"/>
            <a:ext cx="668901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C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Preparación de datos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7583982" y="12640801"/>
            <a:ext cx="728011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C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Entrenamiento de un modelo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7480652" y="10640253"/>
            <a:ext cx="7101589" cy="20005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C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División de </a:t>
            </a:r>
            <a:r>
              <a:rPr lang="es-EC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C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realizó una división del 80% del total de los datos para el entrenamiento del modelo.</a:t>
            </a:r>
            <a:endParaRPr lang="es-EC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C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20% restante se lo utilizó para la validación del modelo.</a:t>
            </a:r>
            <a:endParaRPr lang="es-EC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441366" y="15133133"/>
            <a:ext cx="668901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C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Recolección de datos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19DBB3C-5DCB-CA42-A161-9743F9712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82" y="550732"/>
            <a:ext cx="4255832" cy="1474962"/>
          </a:xfrm>
          <a:prstGeom prst="rect">
            <a:avLst/>
          </a:prstGeom>
        </p:spPr>
      </p:pic>
      <p:sp>
        <p:nvSpPr>
          <p:cNvPr id="40" name="CuadroTexto 35">
            <a:extLst>
              <a:ext uri="{FF2B5EF4-FFF2-40B4-BE49-F238E27FC236}">
                <a16:creationId xmlns:a16="http://schemas.microsoft.com/office/drawing/2014/main" id="{C37BDC5F-CD53-7F45-A1AB-9B30B36DEB79}"/>
              </a:ext>
            </a:extLst>
          </p:cNvPr>
          <p:cNvSpPr txBox="1"/>
          <p:nvPr/>
        </p:nvSpPr>
        <p:spPr>
          <a:xfrm>
            <a:off x="7787148" y="16167057"/>
            <a:ext cx="710158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C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Validación del </a:t>
            </a:r>
            <a:r>
              <a:rPr lang="es-EC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modelo</a:t>
            </a:r>
            <a:endParaRPr lang="es-EC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C3B3DFEC-3BEB-B841-B00B-D1EEE213C7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628" y="721648"/>
            <a:ext cx="3041887" cy="853863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329691" y="5674808"/>
            <a:ext cx="6631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¿</a:t>
            </a:r>
            <a:r>
              <a:rPr lang="es-EC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Cuáles son las características de la clasificación IAWA que definen la calidad de la madera (Alta, Media, Baja)?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441367" y="6725233"/>
            <a:ext cx="6631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Interesados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esultado de imagen para ministerio del ambien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7" y="7306005"/>
            <a:ext cx="4086225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universidad nacional de loj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05" y="9675772"/>
            <a:ext cx="4762500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4433" y="7172233"/>
            <a:ext cx="2543175" cy="1800225"/>
          </a:xfrm>
          <a:prstGeom prst="rect">
            <a:avLst/>
          </a:prstGeom>
        </p:spPr>
      </p:pic>
      <p:sp>
        <p:nvSpPr>
          <p:cNvPr id="47" name="CuadroTexto 46"/>
          <p:cNvSpPr txBox="1"/>
          <p:nvPr/>
        </p:nvSpPr>
        <p:spPr>
          <a:xfrm>
            <a:off x="441368" y="13082063"/>
            <a:ext cx="6631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</p:txBody>
      </p:sp>
      <p:pic>
        <p:nvPicPr>
          <p:cNvPr id="1032" name="Picture 8" descr="Resultado de imagen para naturaleza y cultura loj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415" y="8824088"/>
            <a:ext cx="3667125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DFG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11" y="11211134"/>
            <a:ext cx="57150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uadroTexto 49"/>
          <p:cNvSpPr txBox="1"/>
          <p:nvPr/>
        </p:nvSpPr>
        <p:spPr>
          <a:xfrm>
            <a:off x="441367" y="12675635"/>
            <a:ext cx="6631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Disponibilidad de los datos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CuadroTexto 50"/>
          <p:cNvSpPr txBox="1"/>
          <p:nvPr/>
        </p:nvSpPr>
        <p:spPr>
          <a:xfrm>
            <a:off x="441367" y="13189946"/>
            <a:ext cx="68307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datos fueron </a:t>
            </a:r>
            <a:r>
              <a:rPr lang="es-E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proporcionados el Dr. Darwin Pucha, encargado 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s-E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Laboratorio 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s-E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endrocronología 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la </a:t>
            </a:r>
            <a:r>
              <a:rPr lang="es-E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Carrera 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I</a:t>
            </a:r>
            <a:r>
              <a:rPr lang="es-E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ngeniería Forestal de la Universidad Nacional de Loja, solo para fines académicos. </a:t>
            </a:r>
            <a:endParaRPr lang="es-E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538248" y="15633851"/>
            <a:ext cx="69424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</a:t>
            </a:r>
            <a:r>
              <a:rPr lang="es-E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conjunto de datos fue 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producto de una </a:t>
            </a:r>
            <a:r>
              <a:rPr lang="es-E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investigación 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tuvo una </a:t>
            </a:r>
            <a:r>
              <a:rPr lang="es-E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duración 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2 años, en la cual se </a:t>
            </a:r>
            <a:r>
              <a:rPr lang="es-E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definió 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</a:t>
            </a:r>
            <a:r>
              <a:rPr lang="es-E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 de la clasificación IAWA encontradas 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las especies forestales pertenecientes a las provincias de Loja y </a:t>
            </a:r>
            <a:r>
              <a:rPr lang="es-E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Zamora.</a:t>
            </a:r>
            <a:endParaRPr lang="es-E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Imagen 43"/>
          <p:cNvPicPr>
            <a:picLocks noChangeAspect="1"/>
          </p:cNvPicPr>
          <p:nvPr/>
        </p:nvPicPr>
        <p:blipFill rotWithShape="1">
          <a:blip r:embed="rId8"/>
          <a:srcRect l="1686" t="28834" r="9431" b="11393"/>
          <a:stretch/>
        </p:blipFill>
        <p:spPr>
          <a:xfrm>
            <a:off x="416882" y="17574685"/>
            <a:ext cx="6996019" cy="2617455"/>
          </a:xfrm>
          <a:prstGeom prst="rect">
            <a:avLst/>
          </a:prstGeom>
        </p:spPr>
      </p:pic>
      <p:pic>
        <p:nvPicPr>
          <p:cNvPr id="55" name="Imagen 54"/>
          <p:cNvPicPr>
            <a:picLocks noChangeAspect="1"/>
          </p:cNvPicPr>
          <p:nvPr/>
        </p:nvPicPr>
        <p:blipFill rotWithShape="1">
          <a:blip r:embed="rId8"/>
          <a:srcRect l="1872" t="29147" r="9377" b="11613"/>
          <a:stretch/>
        </p:blipFill>
        <p:spPr>
          <a:xfrm>
            <a:off x="7792278" y="5669279"/>
            <a:ext cx="7052807" cy="2536467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 rotWithShape="1">
          <a:blip r:embed="rId9"/>
          <a:srcRect l="1798" t="29235" r="4276" b="16314"/>
          <a:stretch/>
        </p:blipFill>
        <p:spPr>
          <a:xfrm>
            <a:off x="7751399" y="8373873"/>
            <a:ext cx="7036660" cy="2197912"/>
          </a:xfrm>
          <a:prstGeom prst="rect">
            <a:avLst/>
          </a:prstGeom>
        </p:spPr>
      </p:pic>
      <p:sp>
        <p:nvSpPr>
          <p:cNvPr id="48" name="Flecha curvada hacia la derecha 47"/>
          <p:cNvSpPr/>
          <p:nvPr/>
        </p:nvSpPr>
        <p:spPr>
          <a:xfrm>
            <a:off x="7161636" y="7296933"/>
            <a:ext cx="589763" cy="138285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4" name="Imagen 53"/>
          <p:cNvPicPr>
            <a:picLocks noChangeAspect="1"/>
          </p:cNvPicPr>
          <p:nvPr/>
        </p:nvPicPr>
        <p:blipFill rotWithShape="1">
          <a:blip r:embed="rId10"/>
          <a:srcRect l="21239" t="23146" r="19250" b="32061"/>
          <a:stretch/>
        </p:blipFill>
        <p:spPr>
          <a:xfrm>
            <a:off x="7686938" y="13164021"/>
            <a:ext cx="7126515" cy="285873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11"/>
          <a:srcRect l="20016" t="26442" r="22298" b="47459"/>
          <a:stretch/>
        </p:blipFill>
        <p:spPr>
          <a:xfrm>
            <a:off x="7456516" y="17169600"/>
            <a:ext cx="7656905" cy="184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6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2700</TotalTime>
  <Words>284</Words>
  <Application>Microsoft Office PowerPoint</Application>
  <PresentationFormat>Personalizado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Aprendizaje automático supervisado y no supervisado para el descubrimiento de conocimiento. Caso de estudio: Calidad Forestal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Albina</dc:creator>
  <cp:lastModifiedBy>Piero Alvarado</cp:lastModifiedBy>
  <cp:revision>99</cp:revision>
  <dcterms:created xsi:type="dcterms:W3CDTF">2017-12-20T05:40:52Z</dcterms:created>
  <dcterms:modified xsi:type="dcterms:W3CDTF">2020-03-03T16:15:22Z</dcterms:modified>
</cp:coreProperties>
</file>