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3"/>
    <p:sldId id="256" r:id="rId4"/>
    <p:sldId id="261" r:id="rId5"/>
    <p:sldId id="317" r:id="rId6"/>
    <p:sldId id="313" r:id="rId7"/>
    <p:sldId id="318" r:id="rId8"/>
    <p:sldId id="316" r:id="rId9"/>
    <p:sldId id="32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>
        <p:scale>
          <a:sx n="66" d="100"/>
          <a:sy n="66" d="100"/>
        </p:scale>
        <p:origin x="262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F6C0156E-CC47-4F64-8668-AE35C80C1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2A6D6254-E2F6-44FF-A73F-78369F2588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305A-6C9E-4600-BE86-6E951A3084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669C-35B3-412B-B7EE-0D4CC1A5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305A-6C9E-4600-BE86-6E951A3084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669C-35B3-412B-B7EE-0D4CC1A5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305A-6C9E-4600-BE86-6E951A3084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669C-35B3-412B-B7EE-0D4CC1A5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305A-6C9E-4600-BE86-6E951A3084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669C-35B3-412B-B7EE-0D4CC1A5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305A-6C9E-4600-BE86-6E951A3084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669C-35B3-412B-B7EE-0D4CC1A5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305A-6C9E-4600-BE86-6E951A3084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669C-35B3-412B-B7EE-0D4CC1A5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305A-6C9E-4600-BE86-6E951A3084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669C-35B3-412B-B7EE-0D4CC1A5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305A-6C9E-4600-BE86-6E951A3084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669C-35B3-412B-B7EE-0D4CC1A5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305A-6C9E-4600-BE86-6E951A3084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669C-35B3-412B-B7EE-0D4CC1A5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305A-6C9E-4600-BE86-6E951A3084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669C-35B3-412B-B7EE-0D4CC1A5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305A-6C9E-4600-BE86-6E951A3084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669C-35B3-412B-B7EE-0D4CC1A53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2830305A-6C9E-4600-BE86-6E951A3084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739669C-35B3-412B-B7EE-0D4CC1A537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0"/>
          <p:cNvGrpSpPr/>
          <p:nvPr/>
        </p:nvGrpSpPr>
        <p:grpSpPr>
          <a:xfrm>
            <a:off x="-114300" y="4722813"/>
            <a:ext cx="1684338" cy="2070100"/>
            <a:chOff x="7509879" y="3373771"/>
            <a:chExt cx="1683684" cy="2070351"/>
          </a:xfrm>
        </p:grpSpPr>
        <p:grpSp>
          <p:nvGrpSpPr>
            <p:cNvPr id="5123" name="组合 71"/>
            <p:cNvGrpSpPr/>
            <p:nvPr/>
          </p:nvGrpSpPr>
          <p:grpSpPr>
            <a:xfrm rot="-3174273">
              <a:off x="7605075" y="4696862"/>
              <a:ext cx="652064" cy="842456"/>
              <a:chOff x="7608678" y="2072194"/>
              <a:chExt cx="1155251" cy="1492566"/>
            </a:xfrm>
          </p:grpSpPr>
          <p:sp>
            <p:nvSpPr>
              <p:cNvPr id="88" name="等腰三角形 87"/>
              <p:cNvSpPr/>
              <p:nvPr/>
            </p:nvSpPr>
            <p:spPr>
              <a:xfrm rot="10800000" flipH="1" flipV="1">
                <a:off x="7609173" y="2093846"/>
                <a:ext cx="576641" cy="553858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9" name="等腰三角形 88"/>
              <p:cNvSpPr/>
              <p:nvPr/>
            </p:nvSpPr>
            <p:spPr>
              <a:xfrm rot="10800000" flipH="1" flipV="1">
                <a:off x="8196127" y="2055268"/>
                <a:ext cx="576641" cy="579160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90" name="等腰三角形 89"/>
              <p:cNvSpPr/>
              <p:nvPr/>
            </p:nvSpPr>
            <p:spPr>
              <a:xfrm rot="10800000" flipH="1">
                <a:off x="7609263" y="2650521"/>
                <a:ext cx="576641" cy="913723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10800000" flipH="1">
                <a:off x="8189255" y="2641485"/>
                <a:ext cx="579455" cy="916535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</p:grpSp>
        <p:grpSp>
          <p:nvGrpSpPr>
            <p:cNvPr id="5128" name="组合 72"/>
            <p:cNvGrpSpPr/>
            <p:nvPr/>
          </p:nvGrpSpPr>
          <p:grpSpPr>
            <a:xfrm rot="606554">
              <a:off x="7634245" y="3849452"/>
              <a:ext cx="465915" cy="673203"/>
              <a:chOff x="7608678" y="2072194"/>
              <a:chExt cx="1155251" cy="1492566"/>
            </a:xfrm>
          </p:grpSpPr>
          <p:sp>
            <p:nvSpPr>
              <p:cNvPr id="84" name="等腰三角形 83"/>
              <p:cNvSpPr/>
              <p:nvPr/>
            </p:nvSpPr>
            <p:spPr>
              <a:xfrm rot="10800000" flipH="1" flipV="1">
                <a:off x="7585743" y="2094746"/>
                <a:ext cx="574470" cy="556175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5" name="等腰三角形 84"/>
              <p:cNvSpPr/>
              <p:nvPr/>
            </p:nvSpPr>
            <p:spPr>
              <a:xfrm rot="10800000" flipH="1" flipV="1">
                <a:off x="8167870" y="2077147"/>
                <a:ext cx="574470" cy="577295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10800000" flipH="1">
                <a:off x="7584690" y="2651963"/>
                <a:ext cx="574473" cy="9152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7" name="等腰三角形 86"/>
              <p:cNvSpPr/>
              <p:nvPr/>
            </p:nvSpPr>
            <p:spPr>
              <a:xfrm rot="10800000" flipH="1">
                <a:off x="8168048" y="2650311"/>
                <a:ext cx="594143" cy="915224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</p:grpSp>
        <p:grpSp>
          <p:nvGrpSpPr>
            <p:cNvPr id="5133" name="组合 73"/>
            <p:cNvGrpSpPr/>
            <p:nvPr/>
          </p:nvGrpSpPr>
          <p:grpSpPr>
            <a:xfrm rot="-671522">
              <a:off x="8266735" y="4013039"/>
              <a:ext cx="926828" cy="1197447"/>
              <a:chOff x="7608678" y="2072194"/>
              <a:chExt cx="1155251" cy="1492566"/>
            </a:xfrm>
          </p:grpSpPr>
          <p:sp>
            <p:nvSpPr>
              <p:cNvPr id="80" name="等腰三角形 79"/>
              <p:cNvSpPr/>
              <p:nvPr/>
            </p:nvSpPr>
            <p:spPr>
              <a:xfrm rot="10800000" flipH="1" flipV="1">
                <a:off x="7608932" y="2093266"/>
                <a:ext cx="575593" cy="556096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1" name="等腰三角形 80"/>
              <p:cNvSpPr/>
              <p:nvPr/>
            </p:nvSpPr>
            <p:spPr>
              <a:xfrm rot="10800000" flipH="1" flipV="1">
                <a:off x="8180878" y="2065485"/>
                <a:ext cx="575593" cy="577865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2" name="等腰三角形 81"/>
              <p:cNvSpPr/>
              <p:nvPr/>
            </p:nvSpPr>
            <p:spPr>
              <a:xfrm rot="10800000" flipH="1">
                <a:off x="7601705" y="2646006"/>
                <a:ext cx="575593" cy="910335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3" name="等腰三角形 82"/>
              <p:cNvSpPr/>
              <p:nvPr/>
            </p:nvSpPr>
            <p:spPr>
              <a:xfrm rot="10800000" flipH="1">
                <a:off x="8183182" y="2640113"/>
                <a:ext cx="575593" cy="914293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</p:grpSp>
        <p:grpSp>
          <p:nvGrpSpPr>
            <p:cNvPr id="5138" name="组合 74"/>
            <p:cNvGrpSpPr/>
            <p:nvPr/>
          </p:nvGrpSpPr>
          <p:grpSpPr>
            <a:xfrm rot="-2168517">
              <a:off x="7604069" y="3373771"/>
              <a:ext cx="250452" cy="361879"/>
              <a:chOff x="7608678" y="2072194"/>
              <a:chExt cx="1155251" cy="1492566"/>
            </a:xfrm>
          </p:grpSpPr>
          <p:sp>
            <p:nvSpPr>
              <p:cNvPr id="76" name="等腰三角形 75"/>
              <p:cNvSpPr/>
              <p:nvPr/>
            </p:nvSpPr>
            <p:spPr>
              <a:xfrm rot="10800000" flipH="1" flipV="1">
                <a:off x="7616940" y="2053283"/>
                <a:ext cx="578264" cy="55661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77" name="等腰三角形 76"/>
              <p:cNvSpPr/>
              <p:nvPr/>
            </p:nvSpPr>
            <p:spPr>
              <a:xfrm rot="10800000" flipH="1" flipV="1">
                <a:off x="8168038" y="2034574"/>
                <a:ext cx="578264" cy="576261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10800000" flipH="1">
                <a:off x="7608310" y="2602196"/>
                <a:ext cx="578259" cy="923330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10800000" flipH="1">
                <a:off x="8166912" y="2609599"/>
                <a:ext cx="578259" cy="916779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</p:grpSp>
      </p:grpSp>
      <p:grpSp>
        <p:nvGrpSpPr>
          <p:cNvPr id="5143" name="组合 91"/>
          <p:cNvGrpSpPr/>
          <p:nvPr/>
        </p:nvGrpSpPr>
        <p:grpSpPr>
          <a:xfrm>
            <a:off x="10641013" y="5106988"/>
            <a:ext cx="1550987" cy="1717675"/>
            <a:chOff x="-199550" y="3866695"/>
            <a:chExt cx="1551772" cy="1718695"/>
          </a:xfrm>
        </p:grpSpPr>
        <p:grpSp>
          <p:nvGrpSpPr>
            <p:cNvPr id="5144" name="组合 92"/>
            <p:cNvGrpSpPr/>
            <p:nvPr/>
          </p:nvGrpSpPr>
          <p:grpSpPr>
            <a:xfrm rot="-349232">
              <a:off x="642065" y="3866695"/>
              <a:ext cx="304993" cy="637489"/>
              <a:chOff x="7608678" y="2072194"/>
              <a:chExt cx="1155251" cy="1492566"/>
            </a:xfrm>
          </p:grpSpPr>
          <p:sp>
            <p:nvSpPr>
              <p:cNvPr id="104" name="等腰三角形 103"/>
              <p:cNvSpPr/>
              <p:nvPr/>
            </p:nvSpPr>
            <p:spPr>
              <a:xfrm rot="10800000" flipH="1" flipV="1">
                <a:off x="7582129" y="2076045"/>
                <a:ext cx="577552" cy="550420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05" name="等腰三角形 104"/>
              <p:cNvSpPr/>
              <p:nvPr/>
            </p:nvSpPr>
            <p:spPr>
              <a:xfrm rot="10800000" flipH="1" flipV="1">
                <a:off x="8170926" y="2049665"/>
                <a:ext cx="577552" cy="576452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06" name="等腰三角形 105"/>
              <p:cNvSpPr/>
              <p:nvPr/>
            </p:nvSpPr>
            <p:spPr>
              <a:xfrm rot="10800000" flipH="1">
                <a:off x="7588251" y="2626720"/>
                <a:ext cx="571534" cy="914887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10800000" flipH="1">
                <a:off x="8186864" y="2627249"/>
                <a:ext cx="577552" cy="914887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</p:grpSp>
        <p:grpSp>
          <p:nvGrpSpPr>
            <p:cNvPr id="5149" name="组合 93"/>
            <p:cNvGrpSpPr/>
            <p:nvPr/>
          </p:nvGrpSpPr>
          <p:grpSpPr>
            <a:xfrm rot="3547030">
              <a:off x="457915" y="4691083"/>
              <a:ext cx="982892" cy="805722"/>
              <a:chOff x="7608678" y="2072194"/>
              <a:chExt cx="1155251" cy="1492566"/>
            </a:xfrm>
          </p:grpSpPr>
          <p:sp>
            <p:nvSpPr>
              <p:cNvPr id="100" name="等腰三角形 99"/>
              <p:cNvSpPr/>
              <p:nvPr/>
            </p:nvSpPr>
            <p:spPr>
              <a:xfrm rot="10800000" flipH="1" flipV="1">
                <a:off x="7607777" y="2097180"/>
                <a:ext cx="575033" cy="550203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01" name="等腰三角形 100"/>
              <p:cNvSpPr/>
              <p:nvPr/>
            </p:nvSpPr>
            <p:spPr>
              <a:xfrm rot="10800000" flipH="1" flipV="1">
                <a:off x="8179798" y="2063197"/>
                <a:ext cx="576899" cy="573741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02" name="等腰三角形 101"/>
              <p:cNvSpPr/>
              <p:nvPr/>
            </p:nvSpPr>
            <p:spPr>
              <a:xfrm rot="10800000" flipH="1">
                <a:off x="7602558" y="2644537"/>
                <a:ext cx="578767" cy="906218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03" name="等腰三角形 102"/>
              <p:cNvSpPr/>
              <p:nvPr/>
            </p:nvSpPr>
            <p:spPr>
              <a:xfrm rot="10800000" flipH="1">
                <a:off x="8182588" y="2656660"/>
                <a:ext cx="578767" cy="909159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</p:grpSp>
        <p:grpSp>
          <p:nvGrpSpPr>
            <p:cNvPr id="5154" name="组合 94"/>
            <p:cNvGrpSpPr/>
            <p:nvPr/>
          </p:nvGrpSpPr>
          <p:grpSpPr>
            <a:xfrm rot="1684352">
              <a:off x="-199550" y="3996633"/>
              <a:ext cx="652064" cy="842456"/>
              <a:chOff x="7608678" y="2072194"/>
              <a:chExt cx="1155251" cy="1492566"/>
            </a:xfrm>
          </p:grpSpPr>
          <p:sp>
            <p:nvSpPr>
              <p:cNvPr id="96" name="等腰三角形 95"/>
              <p:cNvSpPr/>
              <p:nvPr/>
            </p:nvSpPr>
            <p:spPr>
              <a:xfrm rot="10800000" flipH="1" flipV="1">
                <a:off x="7601999" y="2093797"/>
                <a:ext cx="579678" cy="551587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97" name="等腰三角形 96"/>
              <p:cNvSpPr/>
              <p:nvPr/>
            </p:nvSpPr>
            <p:spPr>
              <a:xfrm rot="10800000" flipH="1" flipV="1">
                <a:off x="8186644" y="2071448"/>
                <a:ext cx="576863" cy="576916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98" name="等腰三角形 97"/>
              <p:cNvSpPr/>
              <p:nvPr/>
            </p:nvSpPr>
            <p:spPr>
              <a:xfrm rot="10800000" flipH="1">
                <a:off x="7592897" y="2645549"/>
                <a:ext cx="579678" cy="90899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99" name="等腰三角形 98"/>
              <p:cNvSpPr/>
              <p:nvPr/>
            </p:nvSpPr>
            <p:spPr>
              <a:xfrm rot="10800000" flipH="1">
                <a:off x="8177540" y="2640085"/>
                <a:ext cx="579678" cy="911807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7"/>
          <a:stretch>
            <a:fillRect/>
          </a:stretch>
        </p:blipFill>
        <p:spPr>
          <a:xfrm rot="16200000">
            <a:off x="2667002" y="-2667001"/>
            <a:ext cx="6858002" cy="12192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11463" y="249824"/>
            <a:ext cx="6447790" cy="3784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C" altLang="zh-C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Proceso para </a:t>
            </a:r>
            <a:endParaRPr lang="es-EC" altLang="zh-CN" sz="6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s-EC" altLang="zh-C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desarrollar un </a:t>
            </a:r>
            <a:endParaRPr lang="es-EC" altLang="zh-CN" sz="6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s-EC" altLang="zh-C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modelo de </a:t>
            </a:r>
            <a:endParaRPr lang="es-EC" altLang="zh-CN" sz="6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s-EC" altLang="zh-C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machine learning </a:t>
            </a:r>
            <a:endParaRPr lang="es-EC" altLang="zh-CN" sz="6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44231" y="4499436"/>
            <a:ext cx="4103365" cy="368006"/>
          </a:xfrm>
          <a:prstGeom prst="rect">
            <a:avLst/>
          </a:prstGeom>
          <a:solidFill>
            <a:srgbClr val="FAF8F9"/>
          </a:solidFill>
          <a:ln>
            <a:noFill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94167" y="4505231"/>
            <a:ext cx="2303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s-EC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Jean Pierre Alvarado </a:t>
            </a:r>
            <a:endParaRPr lang="es-EC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69" name="组合 45"/>
          <p:cNvGrpSpPr/>
          <p:nvPr/>
        </p:nvGrpSpPr>
        <p:grpSpPr>
          <a:xfrm rot="3419083">
            <a:off x="9623861" y="703884"/>
            <a:ext cx="1571625" cy="1646523"/>
            <a:chOff x="-73789" y="3336056"/>
            <a:chExt cx="1572158" cy="1645140"/>
          </a:xfrm>
        </p:grpSpPr>
        <p:grpSp>
          <p:nvGrpSpPr>
            <p:cNvPr id="70" name="组合 2"/>
            <p:cNvGrpSpPr/>
            <p:nvPr/>
          </p:nvGrpSpPr>
          <p:grpSpPr>
            <a:xfrm rot="-1383253" flipH="1">
              <a:off x="-73789" y="4307993"/>
              <a:ext cx="465915" cy="673203"/>
              <a:chOff x="7608678" y="2072194"/>
              <a:chExt cx="1155251" cy="1492566"/>
            </a:xfrm>
          </p:grpSpPr>
          <p:sp>
            <p:nvSpPr>
              <p:cNvPr id="109" name="等腰三角形 108"/>
              <p:cNvSpPr/>
              <p:nvPr/>
            </p:nvSpPr>
            <p:spPr>
              <a:xfrm rot="10800000" flipH="1" flipV="1">
                <a:off x="7618093" y="2091255"/>
                <a:ext cx="567013" cy="552218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10" name="等腰三角形 109"/>
              <p:cNvSpPr/>
              <p:nvPr/>
            </p:nvSpPr>
            <p:spPr>
              <a:xfrm rot="10800000" flipH="1" flipV="1">
                <a:off x="8188856" y="2072618"/>
                <a:ext cx="574888" cy="576840"/>
              </a:xfrm>
              <a:prstGeom prst="triangle">
                <a:avLst>
                  <a:gd name="adj" fmla="val 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11" name="等腰三角形 110"/>
              <p:cNvSpPr/>
              <p:nvPr/>
            </p:nvSpPr>
            <p:spPr>
              <a:xfrm rot="10800000" flipH="1">
                <a:off x="7623141" y="2631678"/>
                <a:ext cx="570952" cy="910984"/>
              </a:xfrm>
              <a:prstGeom prst="triangle">
                <a:avLst>
                  <a:gd name="adj" fmla="val 10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10800000" flipH="1">
                <a:off x="8188820" y="2649209"/>
                <a:ext cx="574888" cy="914503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</p:grpSp>
        <p:grpSp>
          <p:nvGrpSpPr>
            <p:cNvPr id="71" name="组合 7"/>
            <p:cNvGrpSpPr/>
            <p:nvPr/>
          </p:nvGrpSpPr>
          <p:grpSpPr>
            <a:xfrm rot="951533" flipH="1">
              <a:off x="800968" y="3336056"/>
              <a:ext cx="697401" cy="890665"/>
              <a:chOff x="7608678" y="2072194"/>
              <a:chExt cx="1155251" cy="1492566"/>
            </a:xfrm>
          </p:grpSpPr>
          <p:sp>
            <p:nvSpPr>
              <p:cNvPr id="93" name="等腰三角形 92"/>
              <p:cNvSpPr/>
              <p:nvPr/>
            </p:nvSpPr>
            <p:spPr>
              <a:xfrm rot="10800000" flipH="1" flipV="1">
                <a:off x="7621459" y="2084740"/>
                <a:ext cx="576102" cy="55563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 rot="10800000" flipH="1" flipV="1">
                <a:off x="8197837" y="2070459"/>
                <a:ext cx="573470" cy="568928"/>
              </a:xfrm>
              <a:prstGeom prst="triangle">
                <a:avLst>
                  <a:gd name="adj" fmla="val 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95" name="等腰三角形 94"/>
              <p:cNvSpPr/>
              <p:nvPr/>
            </p:nvSpPr>
            <p:spPr>
              <a:xfrm rot="10800000" flipH="1">
                <a:off x="7618626" y="2635104"/>
                <a:ext cx="573470" cy="914538"/>
              </a:xfrm>
              <a:prstGeom prst="triangle">
                <a:avLst>
                  <a:gd name="adj" fmla="val 10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08" name="等腰三角形 107"/>
              <p:cNvSpPr/>
              <p:nvPr/>
            </p:nvSpPr>
            <p:spPr>
              <a:xfrm rot="10800000" flipH="1">
                <a:off x="8194200" y="2645749"/>
                <a:ext cx="576100" cy="903904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</p:grpSp>
        <p:grpSp>
          <p:nvGrpSpPr>
            <p:cNvPr id="72" name="组合 12"/>
            <p:cNvGrpSpPr/>
            <p:nvPr/>
          </p:nvGrpSpPr>
          <p:grpSpPr>
            <a:xfrm rot="2168517" flipH="1">
              <a:off x="405816" y="3985833"/>
              <a:ext cx="250452" cy="361879"/>
              <a:chOff x="7608678" y="2072194"/>
              <a:chExt cx="1155251" cy="1492566"/>
            </a:xfrm>
          </p:grpSpPr>
          <p:sp>
            <p:nvSpPr>
              <p:cNvPr id="73" name="等腰三角形 72"/>
              <p:cNvSpPr/>
              <p:nvPr/>
            </p:nvSpPr>
            <p:spPr>
              <a:xfrm rot="10800000" flipH="1" flipV="1">
                <a:off x="7610639" y="2098000"/>
                <a:ext cx="593335" cy="556180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74" name="等腰三角形 73"/>
              <p:cNvSpPr/>
              <p:nvPr/>
            </p:nvSpPr>
            <p:spPr>
              <a:xfrm rot="10800000" flipH="1" flipV="1">
                <a:off x="8188525" y="2080320"/>
                <a:ext cx="593330" cy="575808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75" name="等腰三角形 74"/>
              <p:cNvSpPr/>
              <p:nvPr/>
            </p:nvSpPr>
            <p:spPr>
              <a:xfrm rot="10800000" flipH="1">
                <a:off x="7618292" y="2662044"/>
                <a:ext cx="586007" cy="916058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92" name="等腰三角形 91"/>
              <p:cNvSpPr/>
              <p:nvPr/>
            </p:nvSpPr>
            <p:spPr>
              <a:xfrm rot="10800000" flipH="1">
                <a:off x="8188804" y="2651033"/>
                <a:ext cx="578684" cy="916058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endParaRPr>
              </a:p>
            </p:txBody>
          </p:sp>
        </p:grpSp>
      </p:grpSp>
      <p:pic>
        <p:nvPicPr>
          <p:cNvPr id="113" name="图片 22"/>
          <p:cNvPicPr>
            <a:picLocks noChangeAspect="1"/>
          </p:cNvPicPr>
          <p:nvPr/>
        </p:nvPicPr>
        <p:blipFill>
          <a:blip r:embed="rId2"/>
          <a:srcRect r="-4947"/>
          <a:stretch>
            <a:fillRect/>
          </a:stretch>
        </p:blipFill>
        <p:spPr>
          <a:xfrm>
            <a:off x="5029248" y="4034112"/>
            <a:ext cx="7974282" cy="284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7"/>
          <a:stretch>
            <a:fillRect/>
          </a:stretch>
        </p:blipFill>
        <p:spPr>
          <a:xfrm rot="16200000">
            <a:off x="2667002" y="-2667001"/>
            <a:ext cx="6858002" cy="12192000"/>
          </a:xfrm>
          <a:prstGeom prst="rect">
            <a:avLst/>
          </a:prstGeom>
        </p:spPr>
      </p:pic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5085897" y="2974613"/>
            <a:ext cx="67868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C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+mn-ea"/>
              </a:rPr>
              <a:t>Entender y definir el Problema</a:t>
            </a:r>
            <a:endParaRPr kumimoji="0" lang="es-EC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+mn-ea"/>
            </a:endParaRPr>
          </a:p>
        </p:txBody>
      </p:sp>
      <p:pic>
        <p:nvPicPr>
          <p:cNvPr id="7198" name="图片 22"/>
          <p:cNvPicPr>
            <a:picLocks noChangeAspect="1"/>
          </p:cNvPicPr>
          <p:nvPr/>
        </p:nvPicPr>
        <p:blipFill>
          <a:blip r:embed="rId2"/>
          <a:srcRect r="-4947"/>
          <a:stretch>
            <a:fillRect/>
          </a:stretch>
        </p:blipFill>
        <p:spPr>
          <a:xfrm>
            <a:off x="5357360" y="3514046"/>
            <a:ext cx="7574869" cy="382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184150"/>
            <a:ext cx="12192000" cy="74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 flipH="1">
            <a:off x="11747160" y="637312"/>
            <a:ext cx="2410890" cy="6592118"/>
            <a:chOff x="-2063225" y="-489538"/>
            <a:chExt cx="2410890" cy="6592118"/>
          </a:xfrm>
        </p:grpSpPr>
        <p:sp>
          <p:nvSpPr>
            <p:cNvPr id="2" name="矩形 1"/>
            <p:cNvSpPr/>
            <p:nvPr/>
          </p:nvSpPr>
          <p:spPr>
            <a:xfrm rot="20712199">
              <a:off x="-2047193" y="-489538"/>
              <a:ext cx="2394858" cy="418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50800" dir="5400000" algn="ctr" rotWithShape="0">
                <a:srgbClr val="000000">
                  <a:alpha val="5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0712199">
              <a:off x="-2063225" y="1917930"/>
              <a:ext cx="2394858" cy="418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50800" dir="5400000" algn="ctr" rotWithShape="0">
                <a:srgbClr val="000000">
                  <a:alpha val="5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8202" name="稻壳天启设计，盗取必究。"/>
          <p:cNvSpPr txBox="1"/>
          <p:nvPr/>
        </p:nvSpPr>
        <p:spPr>
          <a:xfrm>
            <a:off x="1004092" y="254988"/>
            <a:ext cx="633603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C" sz="32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Arial" panose="020B0604020202020204" pitchFamily="34" charset="0"/>
                <a:sym typeface="+mn-ea"/>
              </a:rPr>
              <a:t>Entender y definir el Problema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剪去对角的矩形 15"/>
          <p:cNvSpPr/>
          <p:nvPr/>
        </p:nvSpPr>
        <p:spPr>
          <a:xfrm>
            <a:off x="1017905" y="1979930"/>
            <a:ext cx="2103755" cy="3803650"/>
          </a:xfrm>
          <a:prstGeom prst="snip2Diag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3544570" y="2019935"/>
            <a:ext cx="2103755" cy="3803650"/>
          </a:xfrm>
          <a:prstGeom prst="snip2Diag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剪去对角的矩形 17"/>
          <p:cNvSpPr/>
          <p:nvPr/>
        </p:nvSpPr>
        <p:spPr>
          <a:xfrm>
            <a:off x="6162675" y="2008505"/>
            <a:ext cx="2105025" cy="3803650"/>
          </a:xfrm>
          <a:prstGeom prst="snip2Diag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06" name="文本框 11"/>
          <p:cNvSpPr txBox="1"/>
          <p:nvPr/>
        </p:nvSpPr>
        <p:spPr>
          <a:xfrm>
            <a:off x="3636645" y="2152015"/>
            <a:ext cx="1919605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buFont typeface="Arial" panose="020B0604020202020204" pitchFamily="34" charset="0"/>
            </a:pPr>
            <a:r>
              <a:rPr lang="es-EC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Datos Disponibles</a:t>
            </a:r>
            <a:endParaRPr lang="es-EC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07" name="文本框 12"/>
          <p:cNvSpPr txBox="1"/>
          <p:nvPr/>
        </p:nvSpPr>
        <p:spPr>
          <a:xfrm>
            <a:off x="3641725" y="2797175"/>
            <a:ext cx="1914525" cy="3014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s-EC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Los datos fueron proporcionados por el encargado de laboratorio de dendrocronologia de la carrera de ingenieria forestal</a:t>
            </a:r>
            <a:endParaRPr lang="es-EC" sz="19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08" name="文本框 13"/>
          <p:cNvSpPr txBox="1"/>
          <p:nvPr/>
        </p:nvSpPr>
        <p:spPr>
          <a:xfrm>
            <a:off x="6254750" y="2140585"/>
            <a:ext cx="1920875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buFont typeface="Arial" panose="020B0604020202020204" pitchFamily="34" charset="0"/>
            </a:pPr>
            <a:r>
              <a:rPr lang="es-EC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Tipo de Problema</a:t>
            </a:r>
            <a:endParaRPr lang="es-EC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09" name="文本框 14"/>
          <p:cNvSpPr txBox="1"/>
          <p:nvPr/>
        </p:nvSpPr>
        <p:spPr>
          <a:xfrm>
            <a:off x="6254750" y="2754630"/>
            <a:ext cx="191579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s-EC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 este caso lo que se necesita saber es que caracteristicas de la clasificacion IAWA son las mas importantes al momento de definir una especie forestal es de alta, media o baja calidad comercial</a:t>
            </a:r>
            <a:endParaRPr lang="es-EC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10" name="文本框 15"/>
          <p:cNvSpPr txBox="1"/>
          <p:nvPr/>
        </p:nvSpPr>
        <p:spPr>
          <a:xfrm>
            <a:off x="1104900" y="2059940"/>
            <a:ext cx="1918970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buFont typeface="Arial" panose="020B0604020202020204" pitchFamily="34" charset="0"/>
            </a:pPr>
            <a:r>
              <a:rPr lang="es-EC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Publico Objetivo y Contexto</a:t>
            </a:r>
            <a:endParaRPr lang="es-EC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11" name="文本框 16"/>
          <p:cNvSpPr txBox="1"/>
          <p:nvPr/>
        </p:nvSpPr>
        <p:spPr>
          <a:xfrm>
            <a:off x="1111885" y="2981960"/>
            <a:ext cx="1915795" cy="2646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s-EC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Nuestro Publico objetivo en este ejemplo va ser la comunidad de ingenieros y estudiantes  forestales de la facultad de recursos renovables de la Universidad Nacional de Loja</a:t>
            </a:r>
            <a:r>
              <a:rPr lang="es-EC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EC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剪去对角的矩形 17"/>
          <p:cNvSpPr/>
          <p:nvPr/>
        </p:nvSpPr>
        <p:spPr>
          <a:xfrm>
            <a:off x="8834755" y="1997075"/>
            <a:ext cx="2105025" cy="3803650"/>
          </a:xfrm>
          <a:prstGeom prst="snip2Diag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3"/>
          <p:cNvSpPr txBox="1"/>
          <p:nvPr/>
        </p:nvSpPr>
        <p:spPr>
          <a:xfrm>
            <a:off x="8926830" y="2129155"/>
            <a:ext cx="19208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>
              <a:buFont typeface="Arial" panose="020B0604020202020204" pitchFamily="34" charset="0"/>
            </a:pPr>
            <a:r>
              <a:rPr lang="es-EC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Aplicación</a:t>
            </a:r>
            <a:endParaRPr lang="es-EC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文本框 14"/>
          <p:cNvSpPr txBox="1"/>
          <p:nvPr/>
        </p:nvSpPr>
        <p:spPr>
          <a:xfrm>
            <a:off x="8926830" y="2581910"/>
            <a:ext cx="1915795" cy="3091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buFont typeface="Arial" panose="020B0604020202020204" pitchFamily="34" charset="0"/>
            </a:pPr>
            <a:r>
              <a:rPr lang="es-EC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El uso que se le dara a este modelo de machine learning sera para la prediccion de la calidad de las especies nuevas encontradas y para determinar que otro tipo de especie forestal se podria usar para la comercializacion</a:t>
            </a:r>
            <a:endParaRPr lang="es-EC" sz="15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7"/>
          <a:stretch>
            <a:fillRect/>
          </a:stretch>
        </p:blipFill>
        <p:spPr>
          <a:xfrm rot="16200000">
            <a:off x="2667002" y="-2667001"/>
            <a:ext cx="6858002" cy="12192000"/>
          </a:xfrm>
          <a:prstGeom prst="rect">
            <a:avLst/>
          </a:prstGeom>
        </p:spPr>
      </p:pic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6057447" y="2960008"/>
            <a:ext cx="3662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C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+mn-ea"/>
              </a:rPr>
              <a:t>Recopilar Datos</a:t>
            </a:r>
            <a:endParaRPr kumimoji="0" lang="es-EC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+mn-ea"/>
            </a:endParaRPr>
          </a:p>
        </p:txBody>
      </p:sp>
      <p:pic>
        <p:nvPicPr>
          <p:cNvPr id="7198" name="图片 22"/>
          <p:cNvPicPr>
            <a:picLocks noChangeAspect="1"/>
          </p:cNvPicPr>
          <p:nvPr/>
        </p:nvPicPr>
        <p:blipFill>
          <a:blip r:embed="rId2"/>
          <a:srcRect r="-4947"/>
          <a:stretch>
            <a:fillRect/>
          </a:stretch>
        </p:blipFill>
        <p:spPr>
          <a:xfrm>
            <a:off x="5357360" y="3514046"/>
            <a:ext cx="7574869" cy="382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84150"/>
            <a:ext cx="12192000" cy="74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11747160" y="637312"/>
            <a:ext cx="2410890" cy="6592118"/>
            <a:chOff x="-2063225" y="-489538"/>
            <a:chExt cx="2410890" cy="6592118"/>
          </a:xfrm>
          <a:solidFill>
            <a:schemeClr val="bg1"/>
          </a:solidFill>
        </p:grpSpPr>
        <p:sp>
          <p:nvSpPr>
            <p:cNvPr id="31" name="矩形 30"/>
            <p:cNvSpPr/>
            <p:nvPr/>
          </p:nvSpPr>
          <p:spPr>
            <a:xfrm rot="20712199">
              <a:off x="-2047193" y="-489538"/>
              <a:ext cx="2394858" cy="4184650"/>
            </a:xfrm>
            <a:prstGeom prst="rect">
              <a:avLst/>
            </a:prstGeom>
            <a:grpFill/>
            <a:ln>
              <a:noFill/>
            </a:ln>
            <a:effectLst>
              <a:outerShdw blurRad="127000" dist="50800" dir="5400000" algn="ctr" rotWithShape="0">
                <a:srgbClr val="000000">
                  <a:alpha val="5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20712199">
              <a:off x="-2063225" y="1917930"/>
              <a:ext cx="2394858" cy="4184650"/>
            </a:xfrm>
            <a:prstGeom prst="rect">
              <a:avLst/>
            </a:prstGeom>
            <a:grpFill/>
            <a:ln>
              <a:noFill/>
            </a:ln>
            <a:effectLst>
              <a:outerShdw blurRad="127000" dist="50800" dir="5400000" algn="ctr" rotWithShape="0">
                <a:srgbClr val="000000">
                  <a:alpha val="5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3" name="稻壳天启设计，盗取必究。"/>
          <p:cNvSpPr txBox="1"/>
          <p:nvPr/>
        </p:nvSpPr>
        <p:spPr>
          <a:xfrm>
            <a:off x="742835" y="254988"/>
            <a:ext cx="327723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s-EC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Recopilar Datos</a:t>
            </a:r>
            <a:endParaRPr lang="es-EC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917190" y="1396365"/>
            <a:ext cx="2619375" cy="4065905"/>
          </a:xfrm>
          <a:prstGeom prst="roundRect">
            <a:avLst>
              <a:gd name="adj" fmla="val 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917190" y="1396365"/>
            <a:ext cx="2619375" cy="1135380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655435" y="1396365"/>
            <a:ext cx="2619375" cy="4065905"/>
          </a:xfrm>
          <a:prstGeom prst="roundRect">
            <a:avLst>
              <a:gd name="adj" fmla="val 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655435" y="1396365"/>
            <a:ext cx="2619375" cy="1135380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4" name="天启设计模板 盗取必究"/>
          <p:cNvSpPr>
            <a:spLocks noEditPoints="1"/>
          </p:cNvSpPr>
          <p:nvPr/>
        </p:nvSpPr>
        <p:spPr>
          <a:xfrm>
            <a:off x="4080510" y="1830705"/>
            <a:ext cx="398780" cy="26733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87" h="59">
                <a:moveTo>
                  <a:pt x="87" y="50"/>
                </a:moveTo>
                <a:cubicBezTo>
                  <a:pt x="87" y="54"/>
                  <a:pt x="87" y="54"/>
                  <a:pt x="87" y="54"/>
                </a:cubicBezTo>
                <a:cubicBezTo>
                  <a:pt x="87" y="57"/>
                  <a:pt x="84" y="59"/>
                  <a:pt x="80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7"/>
                  <a:pt x="0" y="54"/>
                </a:cubicBezTo>
                <a:cubicBezTo>
                  <a:pt x="0" y="50"/>
                  <a:pt x="0" y="50"/>
                  <a:pt x="0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80" y="50"/>
                  <a:pt x="80" y="50"/>
                  <a:pt x="80" y="50"/>
                </a:cubicBezTo>
                <a:lnTo>
                  <a:pt x="87" y="50"/>
                </a:lnTo>
                <a:close/>
                <a:moveTo>
                  <a:pt x="11" y="40"/>
                </a:moveTo>
                <a:cubicBezTo>
                  <a:pt x="11" y="8"/>
                  <a:pt x="11" y="8"/>
                  <a:pt x="11" y="8"/>
                </a:cubicBezTo>
                <a:cubicBezTo>
                  <a:pt x="11" y="4"/>
                  <a:pt x="15" y="0"/>
                  <a:pt x="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6" y="4"/>
                  <a:pt x="76" y="8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4"/>
                  <a:pt x="72" y="47"/>
                  <a:pt x="68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5" y="47"/>
                  <a:pt x="11" y="44"/>
                  <a:pt x="11" y="40"/>
                </a:cubicBezTo>
                <a:close/>
                <a:moveTo>
                  <a:pt x="17" y="40"/>
                </a:moveTo>
                <a:cubicBezTo>
                  <a:pt x="17" y="41"/>
                  <a:pt x="18" y="41"/>
                  <a:pt x="19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41"/>
                  <a:pt x="70" y="41"/>
                  <a:pt x="70" y="40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7"/>
                  <a:pt x="69" y="6"/>
                  <a:pt x="68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6"/>
                  <a:pt x="17" y="7"/>
                  <a:pt x="17" y="8"/>
                </a:cubicBezTo>
                <a:lnTo>
                  <a:pt x="17" y="40"/>
                </a:lnTo>
                <a:close/>
                <a:moveTo>
                  <a:pt x="48" y="54"/>
                </a:moveTo>
                <a:cubicBezTo>
                  <a:pt x="48" y="53"/>
                  <a:pt x="48" y="53"/>
                  <a:pt x="47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39" y="53"/>
                  <a:pt x="39" y="53"/>
                  <a:pt x="39" y="54"/>
                </a:cubicBezTo>
                <a:cubicBezTo>
                  <a:pt x="39" y="54"/>
                  <a:pt x="39" y="54"/>
                  <a:pt x="40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8" y="54"/>
                  <a:pt x="48" y="54"/>
                  <a:pt x="48" y="54"/>
                </a:cubicBezTo>
                <a:close/>
              </a:path>
            </a:pathLst>
          </a:custGeom>
          <a:solidFill>
            <a:srgbClr val="FECB18"/>
          </a:solidFill>
          <a:ln w="9525" cap="flat" cmpd="sng">
            <a:solidFill>
              <a:srgbClr val="FECB18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276" name="天启设计模板 盗取必究"/>
          <p:cNvSpPr>
            <a:spLocks noEditPoints="1"/>
          </p:cNvSpPr>
          <p:nvPr/>
        </p:nvSpPr>
        <p:spPr>
          <a:xfrm>
            <a:off x="7880985" y="1765300"/>
            <a:ext cx="242570" cy="3968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53" h="88">
                <a:moveTo>
                  <a:pt x="53" y="79"/>
                </a:moveTo>
                <a:cubicBezTo>
                  <a:pt x="53" y="84"/>
                  <a:pt x="49" y="88"/>
                  <a:pt x="44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9" y="0"/>
                  <a:pt x="53" y="4"/>
                  <a:pt x="53" y="9"/>
                </a:cubicBezTo>
                <a:lnTo>
                  <a:pt x="53" y="79"/>
                </a:lnTo>
                <a:close/>
                <a:moveTo>
                  <a:pt x="46" y="20"/>
                </a:moveTo>
                <a:cubicBezTo>
                  <a:pt x="46" y="18"/>
                  <a:pt x="45" y="17"/>
                  <a:pt x="44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8" y="17"/>
                  <a:pt x="7" y="18"/>
                  <a:pt x="7" y="20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9"/>
                  <a:pt x="8" y="70"/>
                  <a:pt x="9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45" y="70"/>
                  <a:pt x="46" y="69"/>
                  <a:pt x="46" y="68"/>
                </a:cubicBezTo>
                <a:lnTo>
                  <a:pt x="46" y="20"/>
                </a:lnTo>
                <a:close/>
                <a:moveTo>
                  <a:pt x="32" y="9"/>
                </a:moveTo>
                <a:cubicBezTo>
                  <a:pt x="21" y="9"/>
                  <a:pt x="21" y="9"/>
                  <a:pt x="21" y="9"/>
                </a:cubicBezTo>
                <a:cubicBezTo>
                  <a:pt x="20" y="9"/>
                  <a:pt x="20" y="9"/>
                  <a:pt x="20" y="10"/>
                </a:cubicBezTo>
                <a:cubicBezTo>
                  <a:pt x="20" y="10"/>
                  <a:pt x="20" y="11"/>
                  <a:pt x="21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3" y="11"/>
                  <a:pt x="33" y="10"/>
                  <a:pt x="33" y="10"/>
                </a:cubicBezTo>
                <a:cubicBezTo>
                  <a:pt x="33" y="9"/>
                  <a:pt x="33" y="9"/>
                  <a:pt x="32" y="9"/>
                </a:cubicBezTo>
                <a:close/>
                <a:moveTo>
                  <a:pt x="27" y="74"/>
                </a:moveTo>
                <a:cubicBezTo>
                  <a:pt x="24" y="74"/>
                  <a:pt x="21" y="76"/>
                  <a:pt x="21" y="79"/>
                </a:cubicBezTo>
                <a:cubicBezTo>
                  <a:pt x="21" y="82"/>
                  <a:pt x="24" y="85"/>
                  <a:pt x="27" y="85"/>
                </a:cubicBezTo>
                <a:cubicBezTo>
                  <a:pt x="30" y="85"/>
                  <a:pt x="32" y="82"/>
                  <a:pt x="32" y="79"/>
                </a:cubicBezTo>
                <a:cubicBezTo>
                  <a:pt x="32" y="76"/>
                  <a:pt x="30" y="74"/>
                  <a:pt x="27" y="74"/>
                </a:cubicBezTo>
                <a:close/>
              </a:path>
            </a:pathLst>
          </a:custGeom>
          <a:solidFill>
            <a:srgbClr val="FECB18"/>
          </a:solidFill>
          <a:ln w="9525" cap="flat" cmpd="sng">
            <a:solidFill>
              <a:srgbClr val="FECB18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277" name="文本框 17"/>
          <p:cNvSpPr txBox="1"/>
          <p:nvPr/>
        </p:nvSpPr>
        <p:spPr>
          <a:xfrm>
            <a:off x="3073400" y="2562225"/>
            <a:ext cx="230886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buFont typeface="Arial" panose="020B0604020202020204" pitchFamily="34" charset="0"/>
            </a:pPr>
            <a:r>
              <a:rPr lang="es-EC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Recolección</a:t>
            </a:r>
            <a:endParaRPr lang="es-EC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8" name="文本框 19"/>
          <p:cNvSpPr txBox="1"/>
          <p:nvPr/>
        </p:nvSpPr>
        <p:spPr>
          <a:xfrm>
            <a:off x="6795770" y="2667000"/>
            <a:ext cx="230695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buFont typeface="Arial" panose="020B0604020202020204" pitchFamily="34" charset="0"/>
            </a:pPr>
            <a:r>
              <a:rPr lang="es-EC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Disponibilidad</a:t>
            </a:r>
            <a:endParaRPr lang="es-EC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80" name="天启设计模板 盗取必究"/>
          <p:cNvSpPr txBox="1"/>
          <p:nvPr/>
        </p:nvSpPr>
        <p:spPr>
          <a:xfrm>
            <a:off x="3073400" y="2930525"/>
            <a:ext cx="2413000" cy="24149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s-EC" altLang="en-US" sz="15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Este dataset fue producto de una investigacion que tuvo una duracion de 2 años, en la cual se definio las caraceristicas encontradas en las especies forestales pertenecientes a las provincias de Loja y Zamora </a:t>
            </a:r>
            <a:r>
              <a:rPr lang="es-EC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EC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81" name="天启设计模板 盗取必究"/>
          <p:cNvSpPr txBox="1"/>
          <p:nvPr/>
        </p:nvSpPr>
        <p:spPr>
          <a:xfrm>
            <a:off x="6795770" y="3035300"/>
            <a:ext cx="2414270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s-EC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Los datos fueron proporcionados por el encargado de laboratorio de dendrocronologia de la carrera de ingenieria forestal con fines academicos</a:t>
            </a:r>
            <a:endParaRPr lang="es-EC" alt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7"/>
          <a:stretch>
            <a:fillRect/>
          </a:stretch>
        </p:blipFill>
        <p:spPr>
          <a:xfrm rot="16200000">
            <a:off x="2667002" y="-2667001"/>
            <a:ext cx="6858002" cy="12192000"/>
          </a:xfrm>
          <a:prstGeom prst="rect">
            <a:avLst/>
          </a:prstGeom>
        </p:spPr>
      </p:pic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6057447" y="2960008"/>
            <a:ext cx="5618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C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+mn-ea"/>
              </a:rPr>
              <a:t>Preparación de los datos</a:t>
            </a:r>
            <a:endParaRPr kumimoji="0" lang="es-EC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+mn-ea"/>
            </a:endParaRPr>
          </a:p>
        </p:txBody>
      </p:sp>
      <p:pic>
        <p:nvPicPr>
          <p:cNvPr id="7198" name="图片 22"/>
          <p:cNvPicPr>
            <a:picLocks noChangeAspect="1"/>
          </p:cNvPicPr>
          <p:nvPr/>
        </p:nvPicPr>
        <p:blipFill>
          <a:blip r:embed="rId2"/>
          <a:srcRect r="-4947"/>
          <a:stretch>
            <a:fillRect/>
          </a:stretch>
        </p:blipFill>
        <p:spPr>
          <a:xfrm>
            <a:off x="5357360" y="3514046"/>
            <a:ext cx="7574869" cy="382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84150"/>
            <a:ext cx="12192000" cy="74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31" name="稻壳天启设计，盗取必究。"/>
          <p:cNvSpPr txBox="1"/>
          <p:nvPr/>
        </p:nvSpPr>
        <p:spPr>
          <a:xfrm>
            <a:off x="1004092" y="254988"/>
            <a:ext cx="510540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C" sz="32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Arial" panose="020B0604020202020204" pitchFamily="34" charset="0"/>
                <a:sym typeface="+mn-ea"/>
              </a:rPr>
              <a:t>Preparación de los datos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 flipH="1">
            <a:off x="11747160" y="637312"/>
            <a:ext cx="2410890" cy="6592118"/>
            <a:chOff x="-2063225" y="-489538"/>
            <a:chExt cx="2410890" cy="6592118"/>
          </a:xfrm>
          <a:solidFill>
            <a:schemeClr val="bg1"/>
          </a:solidFill>
        </p:grpSpPr>
        <p:sp>
          <p:nvSpPr>
            <p:cNvPr id="35" name="矩形 34"/>
            <p:cNvSpPr/>
            <p:nvPr/>
          </p:nvSpPr>
          <p:spPr>
            <a:xfrm rot="20712199">
              <a:off x="-2047193" y="-489538"/>
              <a:ext cx="2394858" cy="4184650"/>
            </a:xfrm>
            <a:prstGeom prst="rect">
              <a:avLst/>
            </a:prstGeom>
            <a:grpFill/>
            <a:ln>
              <a:noFill/>
            </a:ln>
            <a:effectLst>
              <a:outerShdw blurRad="127000" dist="50800" dir="5400000" algn="ctr" rotWithShape="0">
                <a:srgbClr val="000000">
                  <a:alpha val="5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20712199">
              <a:off x="-2063225" y="1917930"/>
              <a:ext cx="2394858" cy="4184650"/>
            </a:xfrm>
            <a:prstGeom prst="rect">
              <a:avLst/>
            </a:prstGeom>
            <a:grpFill/>
            <a:ln>
              <a:noFill/>
            </a:ln>
            <a:effectLst>
              <a:outerShdw blurRad="127000" dist="50800" dir="5400000" algn="ctr" rotWithShape="0">
                <a:srgbClr val="000000">
                  <a:alpha val="5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8434" name="组合 1"/>
          <p:cNvGrpSpPr/>
          <p:nvPr/>
        </p:nvGrpSpPr>
        <p:grpSpPr>
          <a:xfrm>
            <a:off x="1201738" y="2808605"/>
            <a:ext cx="9788525" cy="2098675"/>
            <a:chOff x="2071688" y="2330903"/>
            <a:chExt cx="7989887" cy="1712913"/>
          </a:xfrm>
        </p:grpSpPr>
        <p:grpSp>
          <p:nvGrpSpPr>
            <p:cNvPr id="18435" name="组合 21"/>
            <p:cNvGrpSpPr/>
            <p:nvPr/>
          </p:nvGrpSpPr>
          <p:grpSpPr>
            <a:xfrm>
              <a:off x="2071688" y="2413453"/>
              <a:ext cx="1920875" cy="1630363"/>
              <a:chOff x="1777687" y="2504594"/>
              <a:chExt cx="1920240" cy="1630445"/>
            </a:xfrm>
          </p:grpSpPr>
          <p:grpSp>
            <p:nvGrpSpPr>
              <p:cNvPr id="18436" name="组合 10"/>
              <p:cNvGrpSpPr/>
              <p:nvPr/>
            </p:nvGrpSpPr>
            <p:grpSpPr>
              <a:xfrm>
                <a:off x="1792149" y="2504594"/>
                <a:ext cx="1891317" cy="1630445"/>
                <a:chOff x="1408177" y="1698082"/>
                <a:chExt cx="1431102" cy="1233708"/>
              </a:xfrm>
            </p:grpSpPr>
            <p:sp>
              <p:nvSpPr>
                <p:cNvPr id="23" name="六边形 22"/>
                <p:cNvSpPr/>
                <p:nvPr/>
              </p:nvSpPr>
              <p:spPr>
                <a:xfrm>
                  <a:off x="1538378" y="1779744"/>
                  <a:ext cx="1170319" cy="1007918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dist="50800" dir="5400000" algn="ctr" rotWithShape="0">
                    <a:srgbClr val="000000">
                      <a:alpha val="58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4" name="六边形 23"/>
                <p:cNvSpPr/>
                <p:nvPr/>
              </p:nvSpPr>
              <p:spPr>
                <a:xfrm>
                  <a:off x="1408016" y="1698365"/>
                  <a:ext cx="1431043" cy="1233425"/>
                </a:xfrm>
                <a:prstGeom prst="hexagon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endParaRPr>
                </a:p>
              </p:txBody>
            </p:sp>
          </p:grpSp>
          <p:sp>
            <p:nvSpPr>
              <p:cNvPr id="18439" name="文本框 7"/>
              <p:cNvSpPr txBox="1"/>
              <p:nvPr/>
            </p:nvSpPr>
            <p:spPr>
              <a:xfrm>
                <a:off x="1777687" y="3129316"/>
                <a:ext cx="1920240" cy="3006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</a:pPr>
                <a:r>
                  <a:rPr lang="es-EC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Limpieza</a:t>
                </a:r>
                <a:endParaRPr lang="es-EC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8440" name="组合 20"/>
            <p:cNvGrpSpPr/>
            <p:nvPr/>
          </p:nvGrpSpPr>
          <p:grpSpPr>
            <a:xfrm>
              <a:off x="8140700" y="2372178"/>
              <a:ext cx="1920875" cy="1630363"/>
              <a:chOff x="8141266" y="2545850"/>
              <a:chExt cx="1920240" cy="1630445"/>
            </a:xfrm>
          </p:grpSpPr>
          <p:grpSp>
            <p:nvGrpSpPr>
              <p:cNvPr id="18441" name="组合 11"/>
              <p:cNvGrpSpPr/>
              <p:nvPr/>
            </p:nvGrpSpPr>
            <p:grpSpPr>
              <a:xfrm>
                <a:off x="8141266" y="2545850"/>
                <a:ext cx="1891317" cy="1630445"/>
                <a:chOff x="1408177" y="1698082"/>
                <a:chExt cx="1431102" cy="1233708"/>
              </a:xfrm>
            </p:grpSpPr>
            <p:sp>
              <p:nvSpPr>
                <p:cNvPr id="28" name="六边形 27"/>
                <p:cNvSpPr/>
                <p:nvPr/>
              </p:nvSpPr>
              <p:spPr>
                <a:xfrm>
                  <a:off x="1539900" y="1779603"/>
                  <a:ext cx="1169339" cy="1007918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dist="50800" dir="5400000" algn="ctr" rotWithShape="0">
                    <a:srgbClr val="000000">
                      <a:alpha val="58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9" name="六边形 28"/>
                <p:cNvSpPr/>
                <p:nvPr/>
              </p:nvSpPr>
              <p:spPr>
                <a:xfrm>
                  <a:off x="1408557" y="1698224"/>
                  <a:ext cx="1431043" cy="1233425"/>
                </a:xfrm>
                <a:prstGeom prst="hexagon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endParaRPr>
                </a:p>
              </p:txBody>
            </p:sp>
          </p:grpSp>
          <p:sp>
            <p:nvSpPr>
              <p:cNvPr id="18444" name="文本框 8"/>
              <p:cNvSpPr txBox="1"/>
              <p:nvPr/>
            </p:nvSpPr>
            <p:spPr>
              <a:xfrm>
                <a:off x="8141266" y="3170573"/>
                <a:ext cx="1920240" cy="5265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</a:pPr>
                <a:r>
                  <a:rPr lang="es-EC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Aumento de Variables</a:t>
                </a:r>
                <a:endParaRPr lang="es-EC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8445" name="组合 19"/>
            <p:cNvGrpSpPr/>
            <p:nvPr/>
          </p:nvGrpSpPr>
          <p:grpSpPr>
            <a:xfrm>
              <a:off x="5106988" y="2330903"/>
              <a:ext cx="1920875" cy="1630363"/>
              <a:chOff x="4336451" y="4068481"/>
              <a:chExt cx="1920240" cy="1630445"/>
            </a:xfrm>
          </p:grpSpPr>
          <p:grpSp>
            <p:nvGrpSpPr>
              <p:cNvPr id="18446" name="组合 12"/>
              <p:cNvGrpSpPr/>
              <p:nvPr/>
            </p:nvGrpSpPr>
            <p:grpSpPr>
              <a:xfrm>
                <a:off x="4336451" y="4068481"/>
                <a:ext cx="1891317" cy="1630445"/>
                <a:chOff x="1408177" y="1698082"/>
                <a:chExt cx="1431102" cy="1233708"/>
              </a:xfrm>
            </p:grpSpPr>
            <p:sp>
              <p:nvSpPr>
                <p:cNvPr id="33" name="六边形 32"/>
                <p:cNvSpPr/>
                <p:nvPr/>
              </p:nvSpPr>
              <p:spPr>
                <a:xfrm>
                  <a:off x="1539109" y="1779461"/>
                  <a:ext cx="1170319" cy="1007918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dist="50800" dir="5400000" algn="ctr" rotWithShape="0">
                    <a:srgbClr val="000000">
                      <a:alpha val="58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34" name="六边形 33"/>
                <p:cNvSpPr/>
                <p:nvPr/>
              </p:nvSpPr>
              <p:spPr>
                <a:xfrm>
                  <a:off x="1407766" y="1698082"/>
                  <a:ext cx="1433984" cy="1233425"/>
                </a:xfrm>
                <a:prstGeom prst="hexagon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endParaRPr>
                </a:p>
              </p:txBody>
            </p:sp>
          </p:grpSp>
          <p:sp>
            <p:nvSpPr>
              <p:cNvPr id="18449" name="文本框 9"/>
              <p:cNvSpPr txBox="1"/>
              <p:nvPr/>
            </p:nvSpPr>
            <p:spPr>
              <a:xfrm>
                <a:off x="4336451" y="4745452"/>
                <a:ext cx="1920240" cy="3006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algn="ctr" eaLnBrk="0" hangingPunct="0">
                  <a:buFont typeface="Arial" panose="020B0604020202020204" pitchFamily="34" charset="0"/>
                </a:pPr>
                <a:r>
                  <a:rPr lang="es-EC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+mn-ea"/>
                  </a:rPr>
                  <a:t>Transformación </a:t>
                </a:r>
                <a:endPara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7"/>
          <a:stretch>
            <a:fillRect/>
          </a:stretch>
        </p:blipFill>
        <p:spPr>
          <a:xfrm rot="16200000">
            <a:off x="2667002" y="-2667001"/>
            <a:ext cx="6858002" cy="12192000"/>
          </a:xfrm>
          <a:prstGeom prst="rect">
            <a:avLst/>
          </a:prstGeom>
        </p:spPr>
      </p:pic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6057447" y="2960008"/>
            <a:ext cx="3789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C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Arial" panose="020B0604020202020204" pitchFamily="34" charset="0"/>
                <a:cs typeface="+mn-cs"/>
                <a:sym typeface="+mn-ea"/>
              </a:rPr>
              <a:t>Dividir los Datos</a:t>
            </a:r>
            <a:endParaRPr kumimoji="0" lang="es-EC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ea typeface="Arial" panose="020B0604020202020204" pitchFamily="34" charset="0"/>
              <a:cs typeface="+mn-cs"/>
              <a:sym typeface="+mn-ea"/>
            </a:endParaRPr>
          </a:p>
        </p:txBody>
      </p:sp>
      <p:pic>
        <p:nvPicPr>
          <p:cNvPr id="7198" name="图片 22"/>
          <p:cNvPicPr>
            <a:picLocks noChangeAspect="1"/>
          </p:cNvPicPr>
          <p:nvPr/>
        </p:nvPicPr>
        <p:blipFill>
          <a:blip r:embed="rId2"/>
          <a:srcRect r="-4947"/>
          <a:stretch>
            <a:fillRect/>
          </a:stretch>
        </p:blipFill>
        <p:spPr>
          <a:xfrm>
            <a:off x="5357360" y="3514046"/>
            <a:ext cx="7574869" cy="382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WPS Presentation</Application>
  <PresentationFormat>宽屏</PresentationFormat>
  <Paragraphs>51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darkp</cp:lastModifiedBy>
  <cp:revision>6</cp:revision>
  <dcterms:created xsi:type="dcterms:W3CDTF">2019-09-06T08:42:00Z</dcterms:created>
  <dcterms:modified xsi:type="dcterms:W3CDTF">2020-01-08T13:40:57Z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1033-11.2.0.9127</vt:lpwstr>
  </property>
</Properties>
</file>