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handoutMasterIdLst>
    <p:handoutMasterId r:id="rId9"/>
  </p:handoutMasterIdLst>
  <p:sldIdLst>
    <p:sldId id="257" r:id="rId2"/>
    <p:sldId id="278" r:id="rId3"/>
    <p:sldId id="283" r:id="rId4"/>
    <p:sldId id="282" r:id="rId5"/>
    <p:sldId id="284" r:id="rId6"/>
    <p:sldId id="285" r:id="rId7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7"/>
    <a:srgbClr val="FF2600"/>
    <a:srgbClr val="1DB3BF"/>
    <a:srgbClr val="2D8DA8"/>
    <a:srgbClr val="A8E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 autoAdjust="0"/>
    <p:restoredTop sz="89894" autoAdjust="0"/>
  </p:normalViewPr>
  <p:slideViewPr>
    <p:cSldViewPr snapToGrid="0">
      <p:cViewPr varScale="1">
        <p:scale>
          <a:sx n="91" d="100"/>
          <a:sy n="91" d="100"/>
        </p:scale>
        <p:origin x="216" y="6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6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0EBC56-5F8C-4B5D-98A8-4F1D09312B3A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C18A07-A655-4DCE-BF39-E7BD2ACB7DFF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4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0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3033-D228-4CE2-8746-E28B1BE870AD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57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C8626E-29B7-474C-870F-627A64362DAD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66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F5235C-8912-4B97-9530-FC94A1B4F326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0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59B18B-BBC9-4C3A-8AD4-C457578C78AA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8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A5FDE-5D5C-499D-BD22-6F7F59261447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78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640F554B-CDAA-4E7E-B954-9B769FBD8FD2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8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5A7090-FD05-4F2D-A978-F97B6598DAA9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8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13/03/19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191A652-492C-2942-B02D-B41DE728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703653" cy="180066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A448763E-2754-834B-B963-2F3217F17D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270" y="3801812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Customer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churn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analysis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1 15"/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con angoli arrotondati 9">
            <a:extLst>
              <a:ext uri="{FF2B5EF4-FFF2-40B4-BE49-F238E27FC236}">
                <a16:creationId xmlns:a16="http://schemas.microsoft.com/office/drawing/2014/main" id="{B744630F-931C-477A-B2AA-B83DC0314E75}"/>
              </a:ext>
            </a:extLst>
          </p:cNvPr>
          <p:cNvSpPr/>
          <p:nvPr/>
        </p:nvSpPr>
        <p:spPr>
          <a:xfrm>
            <a:off x="7956828" y="3413606"/>
            <a:ext cx="3645970" cy="597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1. International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users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chin" charset="0"/>
              <a:cs typeface="Cochin" charset="0"/>
            </a:endParaRPr>
          </a:p>
        </p:txBody>
      </p:sp>
      <p:sp>
        <p:nvSpPr>
          <p:cNvPr id="20" name="Rettangolo con angoli arrotondati 10">
            <a:extLst>
              <a:ext uri="{FF2B5EF4-FFF2-40B4-BE49-F238E27FC236}">
                <a16:creationId xmlns:a16="http://schemas.microsoft.com/office/drawing/2014/main" id="{01A22336-7DEF-45B5-ADF1-1AD2E61AF08A}"/>
              </a:ext>
            </a:extLst>
          </p:cNvPr>
          <p:cNvSpPr/>
          <p:nvPr/>
        </p:nvSpPr>
        <p:spPr>
          <a:xfrm>
            <a:off x="7956828" y="4341959"/>
            <a:ext cx="3645953" cy="597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2.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Customer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 service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calls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21" name="Rettangolo con angoli arrotondati 11">
            <a:extLst>
              <a:ext uri="{FF2B5EF4-FFF2-40B4-BE49-F238E27FC236}">
                <a16:creationId xmlns:a16="http://schemas.microsoft.com/office/drawing/2014/main" id="{B777A5F9-7ACE-4B2F-BB0F-4098C272FA0A}"/>
              </a:ext>
            </a:extLst>
          </p:cNvPr>
          <p:cNvSpPr/>
          <p:nvPr/>
        </p:nvSpPr>
        <p:spPr>
          <a:xfrm>
            <a:off x="7956828" y="5256643"/>
            <a:ext cx="3645939" cy="597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3.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Frequent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users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22" name="Rettangolo con angoli arrotondati 11">
            <a:extLst>
              <a:ext uri="{FF2B5EF4-FFF2-40B4-BE49-F238E27FC236}">
                <a16:creationId xmlns:a16="http://schemas.microsoft.com/office/drawing/2014/main" id="{B777A5F9-7ACE-4B2F-BB0F-4098C272FA0A}"/>
              </a:ext>
            </a:extLst>
          </p:cNvPr>
          <p:cNvSpPr/>
          <p:nvPr/>
        </p:nvSpPr>
        <p:spPr>
          <a:xfrm>
            <a:off x="7900885" y="1226502"/>
            <a:ext cx="3938933" cy="1258751"/>
          </a:xfrm>
          <a:prstGeom prst="roundRect">
            <a:avLst/>
          </a:prstGeom>
          <a:solidFill>
            <a:srgbClr val="1FB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HOW TO DETECT IF OUR CUSTOMERS</a:t>
            </a:r>
          </a:p>
          <a:p>
            <a:pPr algn="ctr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ARE LIKELY TO CHANGE PROVIDER?</a:t>
            </a:r>
          </a:p>
        </p:txBody>
      </p:sp>
      <p:cxnSp>
        <p:nvCxnSpPr>
          <p:cNvPr id="4" name="Connettore 2 3"/>
          <p:cNvCxnSpPr/>
          <p:nvPr/>
        </p:nvCxnSpPr>
        <p:spPr>
          <a:xfrm flipH="1">
            <a:off x="9779813" y="2626883"/>
            <a:ext cx="1" cy="64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cxnSpLocks/>
          </p:cNvCxnSpPr>
          <p:nvPr/>
        </p:nvCxnSpPr>
        <p:spPr>
          <a:xfrm>
            <a:off x="3981150" y="1594677"/>
            <a:ext cx="1152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ttangolo con angoli arrotondati 9">
            <a:extLst>
              <a:ext uri="{FF2B5EF4-FFF2-40B4-BE49-F238E27FC236}">
                <a16:creationId xmlns:a16="http://schemas.microsoft.com/office/drawing/2014/main" id="{B744630F-931C-477A-B2AA-B83DC0314E75}"/>
              </a:ext>
            </a:extLst>
          </p:cNvPr>
          <p:cNvSpPr/>
          <p:nvPr/>
        </p:nvSpPr>
        <p:spPr>
          <a:xfrm>
            <a:off x="820" y="1295913"/>
            <a:ext cx="6724866" cy="597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Actual Churn proportion</a:t>
            </a:r>
          </a:p>
        </p:txBody>
      </p:sp>
      <p:cxnSp>
        <p:nvCxnSpPr>
          <p:cNvPr id="38" name="Connettore 1 37"/>
          <p:cNvCxnSpPr/>
          <p:nvPr/>
        </p:nvCxnSpPr>
        <p:spPr>
          <a:xfrm>
            <a:off x="6725685" y="1892424"/>
            <a:ext cx="0" cy="442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olo 9">
            <a:extLst>
              <a:ext uri="{FF2B5EF4-FFF2-40B4-BE49-F238E27FC236}">
                <a16:creationId xmlns:a16="http://schemas.microsoft.com/office/drawing/2014/main" id="{98E308B1-CF3F-7C43-B0C7-E0B1F525C5CC}"/>
              </a:ext>
            </a:extLst>
          </p:cNvPr>
          <p:cNvSpPr txBox="1">
            <a:spLocks/>
          </p:cNvSpPr>
          <p:nvPr/>
        </p:nvSpPr>
        <p:spPr>
          <a:xfrm>
            <a:off x="770598" y="182086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churn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rate 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AE19371-8C7B-E44E-80DF-11B79F8FF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C047546-2AB3-A34F-B92C-57131585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" y="2039981"/>
            <a:ext cx="6706115" cy="4135901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B09DCAE-0BB5-1F47-872F-502BA264B5C2}"/>
              </a:ext>
            </a:extLst>
          </p:cNvPr>
          <p:cNvCxnSpPr>
            <a:cxnSpLocks/>
          </p:cNvCxnSpPr>
          <p:nvPr/>
        </p:nvCxnSpPr>
        <p:spPr>
          <a:xfrm flipV="1">
            <a:off x="6824321" y="1594677"/>
            <a:ext cx="10206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6EEC95-5AC0-DC4C-AD46-8DBBDF97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98" y="1905084"/>
            <a:ext cx="6185431" cy="42661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B804F9-CC6A-3D4F-9425-B66F3AD0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13F42C4-2E43-884E-AFA6-24BBD5CD2BA3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8E169B6D-CEE4-2340-8827-20B57EF135B2}"/>
              </a:ext>
            </a:extLst>
          </p:cNvPr>
          <p:cNvSpPr txBox="1">
            <a:spLocks/>
          </p:cNvSpPr>
          <p:nvPr/>
        </p:nvSpPr>
        <p:spPr>
          <a:xfrm>
            <a:off x="925343" y="240472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Main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concerns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8" name="Rettangolo con angoli arrotondati 9">
            <a:extLst>
              <a:ext uri="{FF2B5EF4-FFF2-40B4-BE49-F238E27FC236}">
                <a16:creationId xmlns:a16="http://schemas.microsoft.com/office/drawing/2014/main" id="{591265ED-F0AA-BE41-9850-DBEBAF8557F4}"/>
              </a:ext>
            </a:extLst>
          </p:cNvPr>
          <p:cNvSpPr/>
          <p:nvPr/>
        </p:nvSpPr>
        <p:spPr>
          <a:xfrm>
            <a:off x="5260363" y="1292348"/>
            <a:ext cx="6724866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Churn rate in customers with </a:t>
            </a:r>
            <a:r>
              <a:rPr lang="en-GB" sz="2000" b="1" dirty="0" err="1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InternationalPlan</a:t>
            </a: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 active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48AE61AC-FD76-6E4A-AB5F-54A8742293AD}"/>
              </a:ext>
            </a:extLst>
          </p:cNvPr>
          <p:cNvCxnSpPr>
            <a:cxnSpLocks/>
          </p:cNvCxnSpPr>
          <p:nvPr/>
        </p:nvCxnSpPr>
        <p:spPr>
          <a:xfrm flipH="1">
            <a:off x="5260363" y="1742277"/>
            <a:ext cx="29463" cy="4602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tangolo con angoli arrotondati 11">
            <a:extLst>
              <a:ext uri="{FF2B5EF4-FFF2-40B4-BE49-F238E27FC236}">
                <a16:creationId xmlns:a16="http://schemas.microsoft.com/office/drawing/2014/main" id="{2A19F20B-7C82-5743-BF72-9ABB7E8EBE60}"/>
              </a:ext>
            </a:extLst>
          </p:cNvPr>
          <p:cNvSpPr/>
          <p:nvPr/>
        </p:nvSpPr>
        <p:spPr>
          <a:xfrm>
            <a:off x="734145" y="1298321"/>
            <a:ext cx="3638247" cy="1572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THE DIFFERECE BETWEEN THIS TWO TYPE OF CUSTOMER IS TO HUGE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3371A29-3C93-CB40-A492-DC595B40A7FA}"/>
              </a:ext>
            </a:extLst>
          </p:cNvPr>
          <p:cNvCxnSpPr/>
          <p:nvPr/>
        </p:nvCxnSpPr>
        <p:spPr>
          <a:xfrm flipH="1">
            <a:off x="2475884" y="3098175"/>
            <a:ext cx="1" cy="64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ttangolo con angoli arrotondati 9">
            <a:extLst>
              <a:ext uri="{FF2B5EF4-FFF2-40B4-BE49-F238E27FC236}">
                <a16:creationId xmlns:a16="http://schemas.microsoft.com/office/drawing/2014/main" id="{997EF46A-CC94-1F47-8859-237A2745783A}"/>
              </a:ext>
            </a:extLst>
          </p:cNvPr>
          <p:cNvSpPr/>
          <p:nvPr/>
        </p:nvSpPr>
        <p:spPr>
          <a:xfrm>
            <a:off x="332394" y="3881784"/>
            <a:ext cx="4388509" cy="13563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New business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strategy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is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needed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to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retain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customers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that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wants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an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international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plan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. </a:t>
            </a:r>
          </a:p>
        </p:txBody>
      </p:sp>
      <p:pic>
        <p:nvPicPr>
          <p:cNvPr id="18" name="Elemento grafico 17" descr="Centro del bersaglio">
            <a:extLst>
              <a:ext uri="{FF2B5EF4-FFF2-40B4-BE49-F238E27FC236}">
                <a16:creationId xmlns:a16="http://schemas.microsoft.com/office/drawing/2014/main" id="{7622A421-1896-214A-B53A-E6D6B46D1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0791" y="3106453"/>
            <a:ext cx="645093" cy="6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78D0E06-880B-B542-8448-36AD40ABA66E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9">
            <a:extLst>
              <a:ext uri="{FF2B5EF4-FFF2-40B4-BE49-F238E27FC236}">
                <a16:creationId xmlns:a16="http://schemas.microsoft.com/office/drawing/2014/main" id="{F750A356-8A8E-7344-BD84-AA93637B6570}"/>
              </a:ext>
            </a:extLst>
          </p:cNvPr>
          <p:cNvSpPr txBox="1">
            <a:spLocks/>
          </p:cNvSpPr>
          <p:nvPr/>
        </p:nvSpPr>
        <p:spPr>
          <a:xfrm>
            <a:off x="865164" y="253560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Main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concerns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03A91D-234F-1941-946C-AC06F2A98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2" y="1777883"/>
            <a:ext cx="6402178" cy="44028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B5715E-27B6-AA47-BFF7-874E8B29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E9DE6637-A252-B144-80CE-B4A36276AACD}"/>
              </a:ext>
            </a:extLst>
          </p:cNvPr>
          <p:cNvCxnSpPr/>
          <p:nvPr/>
        </p:nvCxnSpPr>
        <p:spPr>
          <a:xfrm>
            <a:off x="5558067" y="1751747"/>
            <a:ext cx="0" cy="442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con angoli arrotondati 9">
            <a:extLst>
              <a:ext uri="{FF2B5EF4-FFF2-40B4-BE49-F238E27FC236}">
                <a16:creationId xmlns:a16="http://schemas.microsoft.com/office/drawing/2014/main" id="{E016FA31-A5B1-B545-8ADA-70901027AB5D}"/>
              </a:ext>
            </a:extLst>
          </p:cNvPr>
          <p:cNvSpPr/>
          <p:nvPr/>
        </p:nvSpPr>
        <p:spPr>
          <a:xfrm>
            <a:off x="5558066" y="1220874"/>
            <a:ext cx="6633933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Churn rate in relation with customer service calls</a:t>
            </a:r>
          </a:p>
        </p:txBody>
      </p:sp>
      <p:sp>
        <p:nvSpPr>
          <p:cNvPr id="13" name="Rettangolo con angoli arrotondati 11">
            <a:extLst>
              <a:ext uri="{FF2B5EF4-FFF2-40B4-BE49-F238E27FC236}">
                <a16:creationId xmlns:a16="http://schemas.microsoft.com/office/drawing/2014/main" id="{3C9C0448-73CD-1A4C-A94F-7002C14497C1}"/>
              </a:ext>
            </a:extLst>
          </p:cNvPr>
          <p:cNvSpPr/>
          <p:nvPr/>
        </p:nvSpPr>
        <p:spPr>
          <a:xfrm>
            <a:off x="734145" y="1298321"/>
            <a:ext cx="3638247" cy="1572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CALLING THE CUSTOMER SERVICE IS  CLEARLY A NEGATIVE SIGN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991C5FA-7A4F-B44E-92C5-982FFFC1E222}"/>
              </a:ext>
            </a:extLst>
          </p:cNvPr>
          <p:cNvCxnSpPr/>
          <p:nvPr/>
        </p:nvCxnSpPr>
        <p:spPr>
          <a:xfrm flipH="1">
            <a:off x="2475884" y="3098175"/>
            <a:ext cx="1" cy="64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ttangolo con angoli arrotondati 9">
            <a:extLst>
              <a:ext uri="{FF2B5EF4-FFF2-40B4-BE49-F238E27FC236}">
                <a16:creationId xmlns:a16="http://schemas.microsoft.com/office/drawing/2014/main" id="{487360B5-95C1-DF46-A33D-16EC862F3478}"/>
              </a:ext>
            </a:extLst>
          </p:cNvPr>
          <p:cNvSpPr/>
          <p:nvPr/>
        </p:nvSpPr>
        <p:spPr>
          <a:xfrm>
            <a:off x="656771" y="3966238"/>
            <a:ext cx="3638226" cy="816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1.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Improving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the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customers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service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quality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  </a:t>
            </a:r>
          </a:p>
        </p:txBody>
      </p:sp>
      <p:pic>
        <p:nvPicPr>
          <p:cNvPr id="21" name="Elemento grafico 20" descr="Centro del bersaglio">
            <a:extLst>
              <a:ext uri="{FF2B5EF4-FFF2-40B4-BE49-F238E27FC236}">
                <a16:creationId xmlns:a16="http://schemas.microsoft.com/office/drawing/2014/main" id="{4AC37356-13B9-4A47-B8C6-4D23D164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0791" y="3106453"/>
            <a:ext cx="645093" cy="645093"/>
          </a:xfrm>
          <a:prstGeom prst="rect">
            <a:avLst/>
          </a:prstGeom>
        </p:spPr>
      </p:pic>
      <p:sp>
        <p:nvSpPr>
          <p:cNvPr id="24" name="Rettangolo con angoli arrotondati 9">
            <a:extLst>
              <a:ext uri="{FF2B5EF4-FFF2-40B4-BE49-F238E27FC236}">
                <a16:creationId xmlns:a16="http://schemas.microsoft.com/office/drawing/2014/main" id="{71FD43DF-6C2F-5842-B5EE-C8C4994AE9F0}"/>
              </a:ext>
            </a:extLst>
          </p:cNvPr>
          <p:cNvSpPr/>
          <p:nvPr/>
        </p:nvSpPr>
        <p:spPr>
          <a:xfrm>
            <a:off x="656771" y="4970068"/>
            <a:ext cx="3638226" cy="816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2.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Store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information of the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reason</a:t>
            </a:r>
            <a:r>
              <a:rPr lang="it-IT" sz="2000" dirty="0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 of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  <a:latin typeface="Cochin" panose="02000603020000020003" pitchFamily="2" charset="0"/>
                <a:ea typeface="Copperplate" charset="0"/>
                <a:cs typeface="Copperplate" charset="0"/>
              </a:rPr>
              <a:t>complain</a:t>
            </a:r>
            <a:endParaRPr lang="it-IT" sz="2000" dirty="0">
              <a:solidFill>
                <a:schemeClr val="bg2">
                  <a:lumMod val="10000"/>
                </a:schemeClr>
              </a:solidFill>
              <a:latin typeface="Cochin" panose="02000603020000020003" pitchFamily="2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7C7ADA-D9A2-FC4E-A9B3-D463FCC0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63D4FA3-54A5-AA45-BAA3-841C13FD4EE5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9">
            <a:extLst>
              <a:ext uri="{FF2B5EF4-FFF2-40B4-BE49-F238E27FC236}">
                <a16:creationId xmlns:a16="http://schemas.microsoft.com/office/drawing/2014/main" id="{38595205-4BD4-2147-8314-485689266256}"/>
              </a:ext>
            </a:extLst>
          </p:cNvPr>
          <p:cNvSpPr txBox="1">
            <a:spLocks/>
          </p:cNvSpPr>
          <p:nvPr/>
        </p:nvSpPr>
        <p:spPr>
          <a:xfrm>
            <a:off x="770598" y="182086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Statistical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analysis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284776A3-3706-E444-BF1C-439F26F1F989}"/>
              </a:ext>
            </a:extLst>
          </p:cNvPr>
          <p:cNvCxnSpPr>
            <a:cxnSpLocks/>
          </p:cNvCxnSpPr>
          <p:nvPr/>
        </p:nvCxnSpPr>
        <p:spPr>
          <a:xfrm>
            <a:off x="6875191" y="1683684"/>
            <a:ext cx="0" cy="460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con angoli arrotondati 9">
            <a:extLst>
              <a:ext uri="{FF2B5EF4-FFF2-40B4-BE49-F238E27FC236}">
                <a16:creationId xmlns:a16="http://schemas.microsoft.com/office/drawing/2014/main" id="{4D89F9AD-5BE0-A34C-BF41-51212428274C}"/>
              </a:ext>
            </a:extLst>
          </p:cNvPr>
          <p:cNvSpPr/>
          <p:nvPr/>
        </p:nvSpPr>
        <p:spPr>
          <a:xfrm>
            <a:off x="47672" y="1233755"/>
            <a:ext cx="6827519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Logistic Regression estimates magnitude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A1F043-B75A-1243-92E1-74654ECB3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6" y="1732864"/>
            <a:ext cx="6690663" cy="4603720"/>
          </a:xfrm>
          <a:prstGeom prst="rect">
            <a:avLst/>
          </a:prstGeom>
        </p:spPr>
      </p:pic>
      <p:sp>
        <p:nvSpPr>
          <p:cNvPr id="17" name="Rettangolo con angoli arrotondati 11">
            <a:extLst>
              <a:ext uri="{FF2B5EF4-FFF2-40B4-BE49-F238E27FC236}">
                <a16:creationId xmlns:a16="http://schemas.microsoft.com/office/drawing/2014/main" id="{21B39A68-566B-FD47-A972-39C01EC9404D}"/>
              </a:ext>
            </a:extLst>
          </p:cNvPr>
          <p:cNvSpPr/>
          <p:nvPr/>
        </p:nvSpPr>
        <p:spPr>
          <a:xfrm>
            <a:off x="8049871" y="1997201"/>
            <a:ext cx="3657584" cy="1321022"/>
          </a:xfrm>
          <a:prstGeom prst="roundRect">
            <a:avLst/>
          </a:prstGeom>
          <a:solidFill>
            <a:srgbClr val="FF5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THIS VARIABLES IMPACT NEGATIVELY ON THE PROBABILITY OF CHURN </a:t>
            </a:r>
          </a:p>
        </p:txBody>
      </p:sp>
      <p:sp>
        <p:nvSpPr>
          <p:cNvPr id="19" name="Rettangolo con angoli arrotondati 11">
            <a:extLst>
              <a:ext uri="{FF2B5EF4-FFF2-40B4-BE49-F238E27FC236}">
                <a16:creationId xmlns:a16="http://schemas.microsoft.com/office/drawing/2014/main" id="{347DB4F4-7DE7-E64B-A591-F5DADBCFE462}"/>
              </a:ext>
            </a:extLst>
          </p:cNvPr>
          <p:cNvSpPr/>
          <p:nvPr/>
        </p:nvSpPr>
        <p:spPr>
          <a:xfrm>
            <a:off x="8049871" y="4750038"/>
            <a:ext cx="3784176" cy="1181972"/>
          </a:xfrm>
          <a:prstGeom prst="roundRect">
            <a:avLst/>
          </a:prstGeom>
          <a:solidFill>
            <a:srgbClr val="92D05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THIS VARIABLE IMPACT POSITIVELY ON THE PROBABILITY OF CHURN 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A2F1908-03D2-D142-87E7-9154D68708C0}"/>
              </a:ext>
            </a:extLst>
          </p:cNvPr>
          <p:cNvCxnSpPr>
            <a:cxnSpLocks/>
          </p:cNvCxnSpPr>
          <p:nvPr/>
        </p:nvCxnSpPr>
        <p:spPr>
          <a:xfrm>
            <a:off x="7019020" y="5341024"/>
            <a:ext cx="887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1094F8A-C53B-164C-806E-CA69FE443226}"/>
              </a:ext>
            </a:extLst>
          </p:cNvPr>
          <p:cNvCxnSpPr>
            <a:cxnSpLocks/>
          </p:cNvCxnSpPr>
          <p:nvPr/>
        </p:nvCxnSpPr>
        <p:spPr>
          <a:xfrm>
            <a:off x="7019020" y="2657712"/>
            <a:ext cx="887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85ED80-E680-324A-B362-D2DDC118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9648" cy="105872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FC37E4-2C2F-F845-9245-00CDF2C7E707}"/>
              </a:ext>
            </a:extLst>
          </p:cNvPr>
          <p:cNvCxnSpPr/>
          <p:nvPr/>
        </p:nvCxnSpPr>
        <p:spPr>
          <a:xfrm>
            <a:off x="0" y="1071154"/>
            <a:ext cx="12192000" cy="0"/>
          </a:xfrm>
          <a:prstGeom prst="line">
            <a:avLst/>
          </a:prstGeom>
          <a:ln>
            <a:solidFill>
              <a:srgbClr val="1DB3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9">
            <a:extLst>
              <a:ext uri="{FF2B5EF4-FFF2-40B4-BE49-F238E27FC236}">
                <a16:creationId xmlns:a16="http://schemas.microsoft.com/office/drawing/2014/main" id="{DF28ADEF-E37D-D94C-8AA0-E55653092335}"/>
              </a:ext>
            </a:extLst>
          </p:cNvPr>
          <p:cNvSpPr txBox="1">
            <a:spLocks/>
          </p:cNvSpPr>
          <p:nvPr/>
        </p:nvSpPr>
        <p:spPr>
          <a:xfrm>
            <a:off x="911275" y="195424"/>
            <a:ext cx="10058400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From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stastics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 to 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insights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7DFF467-71DB-7647-A5D8-44337486DE62}"/>
              </a:ext>
            </a:extLst>
          </p:cNvPr>
          <p:cNvSpPr/>
          <p:nvPr/>
        </p:nvSpPr>
        <p:spPr>
          <a:xfrm>
            <a:off x="5277516" y="1110813"/>
            <a:ext cx="6827516" cy="4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ochin" charset="0"/>
                <a:ea typeface="Cochin" charset="0"/>
                <a:cs typeface="Cochin" charset="0"/>
              </a:rPr>
              <a:t>ODDS % DIFFERENCE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20F9B78A-2A5C-914E-AE81-3EC88461EFBD}"/>
              </a:ext>
            </a:extLst>
          </p:cNvPr>
          <p:cNvCxnSpPr>
            <a:cxnSpLocks/>
          </p:cNvCxnSpPr>
          <p:nvPr/>
        </p:nvCxnSpPr>
        <p:spPr>
          <a:xfrm>
            <a:off x="5277523" y="1574565"/>
            <a:ext cx="0" cy="460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D5698C-0F4F-F340-90D3-14F613045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90" y="1600400"/>
            <a:ext cx="6827510" cy="4727758"/>
          </a:xfrm>
          <a:prstGeom prst="rect">
            <a:avLst/>
          </a:prstGeom>
        </p:spPr>
      </p:pic>
      <p:sp>
        <p:nvSpPr>
          <p:cNvPr id="17" name="Rettangolo con angoli arrotondati 11">
            <a:extLst>
              <a:ext uri="{FF2B5EF4-FFF2-40B4-BE49-F238E27FC236}">
                <a16:creationId xmlns:a16="http://schemas.microsoft.com/office/drawing/2014/main" id="{5EA1203F-D9D3-1B42-BF99-8E6E1640C286}"/>
              </a:ext>
            </a:extLst>
          </p:cNvPr>
          <p:cNvSpPr/>
          <p:nvPr/>
        </p:nvSpPr>
        <p:spPr>
          <a:xfrm>
            <a:off x="849833" y="2303992"/>
            <a:ext cx="3530991" cy="167758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FOR CATEGORICAL VARIABLE IS IT ILLUSTRATED THE ODDS % CHANGE WITH RESPECT TO REFERENCE CATEGORY</a:t>
            </a:r>
          </a:p>
          <a:p>
            <a:pPr algn="ctr"/>
            <a:endParaRPr lang="en-GB" sz="2000" b="1" dirty="0">
              <a:solidFill>
                <a:schemeClr val="bg1"/>
              </a:solidFill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18" name="Rettangolo con angoli arrotondati 11">
            <a:extLst>
              <a:ext uri="{FF2B5EF4-FFF2-40B4-BE49-F238E27FC236}">
                <a16:creationId xmlns:a16="http://schemas.microsoft.com/office/drawing/2014/main" id="{A4ED4497-6E7B-2349-918A-BD7E3569618F}"/>
              </a:ext>
            </a:extLst>
          </p:cNvPr>
          <p:cNvSpPr/>
          <p:nvPr/>
        </p:nvSpPr>
        <p:spPr>
          <a:xfrm>
            <a:off x="796219" y="4281896"/>
            <a:ext cx="3638220" cy="141149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3137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ochin" charset="0"/>
                <a:ea typeface="Cochin" charset="0"/>
                <a:cs typeface="Cochin" charset="0"/>
              </a:rPr>
              <a:t>FOR NUMERICAL VARIABLES IS IT ILLUSTRATED THE ODDS % CHANGE PER ONE UNIT INCREASE IN THE VARIABLE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BE72A6-102A-1C4F-8509-6CA86BE636C6}"/>
              </a:ext>
            </a:extLst>
          </p:cNvPr>
          <p:cNvSpPr txBox="1"/>
          <p:nvPr/>
        </p:nvSpPr>
        <p:spPr>
          <a:xfrm>
            <a:off x="328767" y="1271376"/>
            <a:ext cx="45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Cochin" panose="02000603020000020003" pitchFamily="2" charset="0"/>
              </a:rPr>
              <a:t>Keeping</a:t>
            </a:r>
            <a:r>
              <a:rPr lang="it-IT" dirty="0">
                <a:latin typeface="Cochin" panose="02000603020000020003" pitchFamily="2" charset="0"/>
              </a:rPr>
              <a:t> </a:t>
            </a:r>
            <a:r>
              <a:rPr lang="it-IT" dirty="0" err="1">
                <a:latin typeface="Cochin" panose="02000603020000020003" pitchFamily="2" charset="0"/>
              </a:rPr>
              <a:t>at</a:t>
            </a:r>
            <a:r>
              <a:rPr lang="it-IT" dirty="0">
                <a:latin typeface="Cochin" panose="02000603020000020003" pitchFamily="2" charset="0"/>
              </a:rPr>
              <a:t> </a:t>
            </a:r>
            <a:r>
              <a:rPr lang="it-IT" dirty="0" err="1">
                <a:latin typeface="Cochin" panose="02000603020000020003" pitchFamily="2" charset="0"/>
              </a:rPr>
              <a:t>fixed</a:t>
            </a:r>
            <a:r>
              <a:rPr lang="it-IT" dirty="0">
                <a:latin typeface="Cochin" panose="02000603020000020003" pitchFamily="2" charset="0"/>
              </a:rPr>
              <a:t> </a:t>
            </a:r>
            <a:r>
              <a:rPr lang="it-IT" dirty="0" err="1">
                <a:latin typeface="Cochin" panose="02000603020000020003" pitchFamily="2" charset="0"/>
              </a:rPr>
              <a:t>value</a:t>
            </a:r>
            <a:r>
              <a:rPr lang="it-IT" dirty="0">
                <a:latin typeface="Cochin" panose="02000603020000020003" pitchFamily="2" charset="0"/>
              </a:rPr>
              <a:t> </a:t>
            </a:r>
            <a:r>
              <a:rPr lang="it-IT" dirty="0" err="1">
                <a:latin typeface="Cochin" panose="02000603020000020003" pitchFamily="2" charset="0"/>
              </a:rPr>
              <a:t>all</a:t>
            </a:r>
            <a:r>
              <a:rPr lang="it-IT" dirty="0">
                <a:latin typeface="Cochin" panose="02000603020000020003" pitchFamily="2" charset="0"/>
              </a:rPr>
              <a:t> the </a:t>
            </a:r>
            <a:r>
              <a:rPr lang="it-IT" dirty="0" err="1">
                <a:latin typeface="Cochin" panose="02000603020000020003" pitchFamily="2" charset="0"/>
              </a:rPr>
              <a:t>other</a:t>
            </a:r>
            <a:r>
              <a:rPr lang="it-IT" dirty="0">
                <a:latin typeface="Cochin" panose="02000603020000020003" pitchFamily="2" charset="0"/>
              </a:rPr>
              <a:t> </a:t>
            </a:r>
            <a:r>
              <a:rPr lang="it-IT" dirty="0" err="1">
                <a:latin typeface="Cochin" panose="02000603020000020003" pitchFamily="2" charset="0"/>
              </a:rPr>
              <a:t>variables</a:t>
            </a:r>
            <a:endParaRPr lang="it-IT" dirty="0">
              <a:latin typeface="Cochin" panose="02000603020000020003" pitchFamily="2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04061E-4700-B541-AB27-D6A929A4CDF6}"/>
              </a:ext>
            </a:extLst>
          </p:cNvPr>
          <p:cNvCxnSpPr>
            <a:cxnSpLocks/>
          </p:cNvCxnSpPr>
          <p:nvPr/>
        </p:nvCxnSpPr>
        <p:spPr>
          <a:xfrm>
            <a:off x="2664037" y="1799582"/>
            <a:ext cx="0" cy="380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665</TotalTime>
  <Words>175</Words>
  <Application>Microsoft Macintosh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BankGothic Md BT</vt:lpstr>
      <vt:lpstr>Calibri</vt:lpstr>
      <vt:lpstr>Calibri Light</vt:lpstr>
      <vt:lpstr>Cochin</vt:lpstr>
      <vt:lpstr>Retrospettivo</vt:lpstr>
      <vt:lpstr>Customer churn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ATS MILANO</dc:title>
  <dc:creator>Sonia Mangiarotti</dc:creator>
  <cp:lastModifiedBy>Piermattia Schoch</cp:lastModifiedBy>
  <cp:revision>105</cp:revision>
  <dcterms:created xsi:type="dcterms:W3CDTF">2018-01-26T19:37:46Z</dcterms:created>
  <dcterms:modified xsi:type="dcterms:W3CDTF">2019-03-13T21:55:22Z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