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3" r:id="rId3"/>
    <p:sldId id="288" r:id="rId4"/>
    <p:sldId id="282" r:id="rId5"/>
    <p:sldId id="285" r:id="rId6"/>
    <p:sldId id="286" r:id="rId7"/>
    <p:sldId id="289" r:id="rId8"/>
    <p:sldId id="291" r:id="rId9"/>
    <p:sldId id="292" r:id="rId10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7"/>
    <a:srgbClr val="FF2600"/>
    <a:srgbClr val="1DB3BF"/>
    <a:srgbClr val="2D8DA8"/>
    <a:srgbClr val="A8E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9902" autoAdjust="0"/>
  </p:normalViewPr>
  <p:slideViewPr>
    <p:cSldViewPr snapToGrid="0">
      <p:cViewPr varScale="1">
        <p:scale>
          <a:sx n="90" d="100"/>
          <a:sy n="90" d="100"/>
        </p:scale>
        <p:origin x="224" y="64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18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57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923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148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0EBC56-5F8C-4B5D-98A8-4F1D09312B3A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C18A07-A655-4DCE-BF39-E7BD2ACB7DFF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4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A5FDE-5D5C-499D-BD22-6F7F59261447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0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3033-D228-4CE2-8746-E28B1BE870AD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57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C8626E-29B7-474C-870F-627A64362DAD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A5FDE-5D5C-499D-BD22-6F7F59261447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664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F5235C-8912-4B97-9530-FC94A1B4F326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0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59B18B-BBC9-4C3A-8AD4-C457578C78AA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8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A5FDE-5D5C-499D-BD22-6F7F59261447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78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640F554B-CDAA-4E7E-B954-9B769FBD8FD2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85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5A7090-FD05-4F2D-A978-F97B6598DAA9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98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12/04/19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191A652-492C-2942-B02D-B41DE728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703653" cy="180066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A448763E-2754-834B-B963-2F3217F17D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270" y="3801812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Customer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churn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analysis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B804F9-CC6A-3D4F-9425-B66F3AD0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13F42C4-2E43-884E-AFA6-24BBD5CD2BA3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8E169B6D-CEE4-2340-8827-20B57EF135B2}"/>
              </a:ext>
            </a:extLst>
          </p:cNvPr>
          <p:cNvSpPr txBox="1">
            <a:spLocks/>
          </p:cNvSpPr>
          <p:nvPr/>
        </p:nvSpPr>
        <p:spPr>
          <a:xfrm>
            <a:off x="925343" y="240472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PREDICTION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- </a:t>
            </a:r>
            <a:r>
              <a:rPr lang="it-I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strategy</a:t>
            </a:r>
            <a:endPara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8" name="Rettangolo con angoli arrotondati 9">
            <a:extLst>
              <a:ext uri="{FF2B5EF4-FFF2-40B4-BE49-F238E27FC236}">
                <a16:creationId xmlns:a16="http://schemas.microsoft.com/office/drawing/2014/main" id="{591265ED-F0AA-BE41-9850-DBEBAF8557F4}"/>
              </a:ext>
            </a:extLst>
          </p:cNvPr>
          <p:cNvSpPr/>
          <p:nvPr/>
        </p:nvSpPr>
        <p:spPr>
          <a:xfrm>
            <a:off x="5260363" y="1292348"/>
            <a:ext cx="6724866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STRATEGY USED 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48AE61AC-FD76-6E4A-AB5F-54A8742293AD}"/>
              </a:ext>
            </a:extLst>
          </p:cNvPr>
          <p:cNvCxnSpPr>
            <a:cxnSpLocks/>
          </p:cNvCxnSpPr>
          <p:nvPr/>
        </p:nvCxnSpPr>
        <p:spPr>
          <a:xfrm flipH="1">
            <a:off x="5260363" y="1742277"/>
            <a:ext cx="29463" cy="460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EEE90743-D065-114E-9632-346A322D7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4" y="1882935"/>
            <a:ext cx="6476590" cy="4182199"/>
          </a:xfrm>
          <a:prstGeom prst="rect">
            <a:avLst/>
          </a:prstGeom>
        </p:spPr>
      </p:pic>
      <p:sp>
        <p:nvSpPr>
          <p:cNvPr id="17" name="Rettangolo con angoli arrotondati 9">
            <a:extLst>
              <a:ext uri="{FF2B5EF4-FFF2-40B4-BE49-F238E27FC236}">
                <a16:creationId xmlns:a16="http://schemas.microsoft.com/office/drawing/2014/main" id="{0A63CAA4-A307-D74C-BCC1-A43A7D3EF0CF}"/>
              </a:ext>
            </a:extLst>
          </p:cNvPr>
          <p:cNvSpPr/>
          <p:nvPr/>
        </p:nvSpPr>
        <p:spPr>
          <a:xfrm>
            <a:off x="548727" y="1742277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1. Set the random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seed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(54321)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19" name="Rettangolo con angoli arrotondati 9">
            <a:extLst>
              <a:ext uri="{FF2B5EF4-FFF2-40B4-BE49-F238E27FC236}">
                <a16:creationId xmlns:a16="http://schemas.microsoft.com/office/drawing/2014/main" id="{9AFCD439-E04E-8947-8B76-AA6DBDB2D834}"/>
              </a:ext>
            </a:extLst>
          </p:cNvPr>
          <p:cNvSpPr/>
          <p:nvPr/>
        </p:nvSpPr>
        <p:spPr>
          <a:xfrm>
            <a:off x="571245" y="2822335"/>
            <a:ext cx="3623452" cy="817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2. Train 80% - Test 20% </a:t>
            </a:r>
          </a:p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(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stratified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random sample)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20" name="Rettangolo con angoli arrotondati 9">
            <a:extLst>
              <a:ext uri="{FF2B5EF4-FFF2-40B4-BE49-F238E27FC236}">
                <a16:creationId xmlns:a16="http://schemas.microsoft.com/office/drawing/2014/main" id="{886E62DA-56BD-B04E-9064-FE9DE11D284E}"/>
              </a:ext>
            </a:extLst>
          </p:cNvPr>
          <p:cNvSpPr/>
          <p:nvPr/>
        </p:nvSpPr>
        <p:spPr>
          <a:xfrm>
            <a:off x="571245" y="3894742"/>
            <a:ext cx="3623452" cy="817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3.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Calculate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accuracy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each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model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21" name="Rettangolo con angoli arrotondati 9">
            <a:extLst>
              <a:ext uri="{FF2B5EF4-FFF2-40B4-BE49-F238E27FC236}">
                <a16:creationId xmlns:a16="http://schemas.microsoft.com/office/drawing/2014/main" id="{940E85B7-0261-CA4E-8B5A-DEBBDD8066F4}"/>
              </a:ext>
            </a:extLst>
          </p:cNvPr>
          <p:cNvSpPr/>
          <p:nvPr/>
        </p:nvSpPr>
        <p:spPr>
          <a:xfrm>
            <a:off x="548727" y="4968961"/>
            <a:ext cx="3623452" cy="817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4.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Pick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the best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one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B804F9-CC6A-3D4F-9425-B66F3AD0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13F42C4-2E43-884E-AFA6-24BBD5CD2BA3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8E169B6D-CEE4-2340-8827-20B57EF135B2}"/>
              </a:ext>
            </a:extLst>
          </p:cNvPr>
          <p:cNvSpPr txBox="1">
            <a:spLocks/>
          </p:cNvSpPr>
          <p:nvPr/>
        </p:nvSpPr>
        <p:spPr>
          <a:xfrm>
            <a:off x="925343" y="240472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PREDICTION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- </a:t>
            </a:r>
            <a:r>
              <a:rPr lang="it-I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strategy</a:t>
            </a:r>
            <a:endPara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8" name="Rettangolo con angoli arrotondati 9">
            <a:extLst>
              <a:ext uri="{FF2B5EF4-FFF2-40B4-BE49-F238E27FC236}">
                <a16:creationId xmlns:a16="http://schemas.microsoft.com/office/drawing/2014/main" id="{591265ED-F0AA-BE41-9850-DBEBAF8557F4}"/>
              </a:ext>
            </a:extLst>
          </p:cNvPr>
          <p:cNvSpPr/>
          <p:nvPr/>
        </p:nvSpPr>
        <p:spPr>
          <a:xfrm>
            <a:off x="4676172" y="1292348"/>
            <a:ext cx="7309057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STRATEGY USED 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48AE61AC-FD76-6E4A-AB5F-54A8742293AD}"/>
              </a:ext>
            </a:extLst>
          </p:cNvPr>
          <p:cNvCxnSpPr>
            <a:cxnSpLocks/>
          </p:cNvCxnSpPr>
          <p:nvPr/>
        </p:nvCxnSpPr>
        <p:spPr>
          <a:xfrm flipH="1">
            <a:off x="4676172" y="1742277"/>
            <a:ext cx="29463" cy="460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tangolo con angoli arrotondati 9">
            <a:extLst>
              <a:ext uri="{FF2B5EF4-FFF2-40B4-BE49-F238E27FC236}">
                <a16:creationId xmlns:a16="http://schemas.microsoft.com/office/drawing/2014/main" id="{0A63CAA4-A307-D74C-BCC1-A43A7D3EF0CF}"/>
              </a:ext>
            </a:extLst>
          </p:cNvPr>
          <p:cNvSpPr/>
          <p:nvPr/>
        </p:nvSpPr>
        <p:spPr>
          <a:xfrm>
            <a:off x="514950" y="1586155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5.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Tune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parameters</a:t>
            </a:r>
            <a:endParaRPr lang="it-IT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pperplate" charset="0"/>
              <a:cs typeface="Copperplate" charset="0"/>
            </a:endParaRPr>
          </a:p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(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not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done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in CV)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19" name="Rettangolo con angoli arrotondati 9">
            <a:extLst>
              <a:ext uri="{FF2B5EF4-FFF2-40B4-BE49-F238E27FC236}">
                <a16:creationId xmlns:a16="http://schemas.microsoft.com/office/drawing/2014/main" id="{9AFCD439-E04E-8947-8B76-AA6DBDB2D834}"/>
              </a:ext>
            </a:extLst>
          </p:cNvPr>
          <p:cNvSpPr/>
          <p:nvPr/>
        </p:nvSpPr>
        <p:spPr>
          <a:xfrm>
            <a:off x="526209" y="2673961"/>
            <a:ext cx="3623452" cy="817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6. Train model with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hyperparameter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tuned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20" name="Rettangolo con angoli arrotondati 9">
            <a:extLst>
              <a:ext uri="{FF2B5EF4-FFF2-40B4-BE49-F238E27FC236}">
                <a16:creationId xmlns:a16="http://schemas.microsoft.com/office/drawing/2014/main" id="{886E62DA-56BD-B04E-9064-FE9DE11D284E}"/>
              </a:ext>
            </a:extLst>
          </p:cNvPr>
          <p:cNvSpPr/>
          <p:nvPr/>
        </p:nvSpPr>
        <p:spPr>
          <a:xfrm>
            <a:off x="537468" y="3644992"/>
            <a:ext cx="3657229" cy="950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7.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Calculate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accuracy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on the test data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21" name="Rettangolo con angoli arrotondati 9">
            <a:extLst>
              <a:ext uri="{FF2B5EF4-FFF2-40B4-BE49-F238E27FC236}">
                <a16:creationId xmlns:a16="http://schemas.microsoft.com/office/drawing/2014/main" id="{940E85B7-0261-CA4E-8B5A-DEBBDD8066F4}"/>
              </a:ext>
            </a:extLst>
          </p:cNvPr>
          <p:cNvSpPr/>
          <p:nvPr/>
        </p:nvSpPr>
        <p:spPr>
          <a:xfrm>
            <a:off x="537468" y="4839095"/>
            <a:ext cx="3645970" cy="86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8. Cross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validation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</a:p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(Bootstrap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resampling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 &amp;</a:t>
            </a:r>
          </a:p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Repeated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 K-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fold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chin" charset="0"/>
                <a:cs typeface="Cochin" charset="0"/>
              </a:rPr>
              <a:t>  (K = 10))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435A87-8461-7F41-AF57-F53B0B7DB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77" y="2151216"/>
            <a:ext cx="7107752" cy="36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78D0E06-880B-B542-8448-36AD40ABA66E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F750A356-8A8E-7344-BD84-AA93637B6570}"/>
              </a:ext>
            </a:extLst>
          </p:cNvPr>
          <p:cNvSpPr txBox="1">
            <a:spLocks/>
          </p:cNvSpPr>
          <p:nvPr/>
        </p:nvSpPr>
        <p:spPr>
          <a:xfrm>
            <a:off x="865164" y="253560"/>
            <a:ext cx="10058400" cy="129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PREDICTION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- </a:t>
            </a:r>
            <a:r>
              <a:rPr lang="it-I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results</a:t>
            </a:r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  <a:p>
            <a:pPr algn="ctr"/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DB5715E-27B6-AA47-BFF7-874E8B294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E9DE6637-A252-B144-80CE-B4A36276AACD}"/>
              </a:ext>
            </a:extLst>
          </p:cNvPr>
          <p:cNvCxnSpPr>
            <a:cxnSpLocks/>
          </p:cNvCxnSpPr>
          <p:nvPr/>
        </p:nvCxnSpPr>
        <p:spPr>
          <a:xfrm>
            <a:off x="4829410" y="1549299"/>
            <a:ext cx="0" cy="479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con angoli arrotondati 9">
            <a:extLst>
              <a:ext uri="{FF2B5EF4-FFF2-40B4-BE49-F238E27FC236}">
                <a16:creationId xmlns:a16="http://schemas.microsoft.com/office/drawing/2014/main" id="{E016FA31-A5B1-B545-8ADA-70901027AB5D}"/>
              </a:ext>
            </a:extLst>
          </p:cNvPr>
          <p:cNvSpPr/>
          <p:nvPr/>
        </p:nvSpPr>
        <p:spPr>
          <a:xfrm>
            <a:off x="4800603" y="1105218"/>
            <a:ext cx="7391397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Churn rate in relation with customer service calls</a:t>
            </a:r>
          </a:p>
        </p:txBody>
      </p:sp>
      <p:sp>
        <p:nvSpPr>
          <p:cNvPr id="13" name="Rettangolo con angoli arrotondati 11">
            <a:extLst>
              <a:ext uri="{FF2B5EF4-FFF2-40B4-BE49-F238E27FC236}">
                <a16:creationId xmlns:a16="http://schemas.microsoft.com/office/drawing/2014/main" id="{3C9C0448-73CD-1A4C-A94F-7002C14497C1}"/>
              </a:ext>
            </a:extLst>
          </p:cNvPr>
          <p:cNvSpPr/>
          <p:nvPr/>
        </p:nvSpPr>
        <p:spPr>
          <a:xfrm>
            <a:off x="729774" y="1217326"/>
            <a:ext cx="3638247" cy="1572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u="sng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RANDOM FORESTS: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Cochin" charset="0"/>
                <a:ea typeface="Cochin" charset="0"/>
                <a:cs typeface="Cochin" charset="0"/>
              </a:rPr>
              <a:t>n_tree</a:t>
            </a:r>
            <a:r>
              <a:rPr lang="en-GB" sz="1600" dirty="0">
                <a:solidFill>
                  <a:schemeClr val="tx1"/>
                </a:solidFill>
                <a:latin typeface="Cochin" charset="0"/>
                <a:ea typeface="Cochin" charset="0"/>
                <a:cs typeface="Cochin" charset="0"/>
              </a:rPr>
              <a:t> = 300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Cochin" charset="0"/>
                <a:ea typeface="Cochin" charset="0"/>
                <a:cs typeface="Cochin" charset="0"/>
              </a:rPr>
              <a:t>m_try</a:t>
            </a:r>
            <a:r>
              <a:rPr lang="en-GB" sz="1600" dirty="0">
                <a:solidFill>
                  <a:schemeClr val="tx1"/>
                </a:solidFill>
                <a:latin typeface="Cochin" charset="0"/>
                <a:ea typeface="Cochin" charset="0"/>
                <a:cs typeface="Cochin" charset="0"/>
              </a:rPr>
              <a:t> = 8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Cochin" charset="0"/>
                <a:ea typeface="Cochin" charset="0"/>
                <a:cs typeface="Cochin" charset="0"/>
              </a:rPr>
              <a:t>min_node_size</a:t>
            </a:r>
            <a:r>
              <a:rPr lang="en-GB" sz="1600" dirty="0">
                <a:solidFill>
                  <a:schemeClr val="tx1"/>
                </a:solidFill>
                <a:latin typeface="Cochin" charset="0"/>
                <a:ea typeface="Cochin" charset="0"/>
                <a:cs typeface="Cochin" charset="0"/>
              </a:rPr>
              <a:t> = 2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991C5FA-7A4F-B44E-92C5-982FFFC1E222}"/>
              </a:ext>
            </a:extLst>
          </p:cNvPr>
          <p:cNvCxnSpPr/>
          <p:nvPr/>
        </p:nvCxnSpPr>
        <p:spPr>
          <a:xfrm flipH="1">
            <a:off x="2475884" y="3098175"/>
            <a:ext cx="1" cy="64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ttangolo con angoli arrotondati 9">
            <a:extLst>
              <a:ext uri="{FF2B5EF4-FFF2-40B4-BE49-F238E27FC236}">
                <a16:creationId xmlns:a16="http://schemas.microsoft.com/office/drawing/2014/main" id="{487360B5-95C1-DF46-A33D-16EC862F3478}"/>
              </a:ext>
            </a:extLst>
          </p:cNvPr>
          <p:cNvSpPr/>
          <p:nvPr/>
        </p:nvSpPr>
        <p:spPr>
          <a:xfrm>
            <a:off x="656771" y="3966238"/>
            <a:ext cx="3638226" cy="816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00B050"/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MEAN ACC: 0.95%</a:t>
            </a:r>
          </a:p>
        </p:txBody>
      </p:sp>
      <p:pic>
        <p:nvPicPr>
          <p:cNvPr id="21" name="Elemento grafico 20" descr="Centro del bersaglio">
            <a:extLst>
              <a:ext uri="{FF2B5EF4-FFF2-40B4-BE49-F238E27FC236}">
                <a16:creationId xmlns:a16="http://schemas.microsoft.com/office/drawing/2014/main" id="{4AC37356-13B9-4A47-B8C6-4D23D164C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0791" y="3106453"/>
            <a:ext cx="645093" cy="645093"/>
          </a:xfrm>
          <a:prstGeom prst="rect">
            <a:avLst/>
          </a:prstGeom>
        </p:spPr>
      </p:pic>
      <p:sp>
        <p:nvSpPr>
          <p:cNvPr id="24" name="Rettangolo con angoli arrotondati 9">
            <a:extLst>
              <a:ext uri="{FF2B5EF4-FFF2-40B4-BE49-F238E27FC236}">
                <a16:creationId xmlns:a16="http://schemas.microsoft.com/office/drawing/2014/main" id="{71FD43DF-6C2F-5842-B5EE-C8C4994AE9F0}"/>
              </a:ext>
            </a:extLst>
          </p:cNvPr>
          <p:cNvSpPr/>
          <p:nvPr/>
        </p:nvSpPr>
        <p:spPr>
          <a:xfrm>
            <a:off x="656771" y="4970068"/>
            <a:ext cx="3638226" cy="816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C000"/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STANDARD DEVIATION: 0.006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865476F-3B4D-224F-AE1E-9EC0C0F50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" y="1583362"/>
            <a:ext cx="7229003" cy="46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85ED80-E680-324A-B362-D2DDC11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FC37E4-2C2F-F845-9245-00CDF2C7E707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9">
            <a:extLst>
              <a:ext uri="{FF2B5EF4-FFF2-40B4-BE49-F238E27FC236}">
                <a16:creationId xmlns:a16="http://schemas.microsoft.com/office/drawing/2014/main" id="{DF28ADEF-E37D-D94C-8AA0-E55653092335}"/>
              </a:ext>
            </a:extLst>
          </p:cNvPr>
          <p:cNvSpPr txBox="1">
            <a:spLocks/>
          </p:cNvSpPr>
          <p:nvPr/>
        </p:nvSpPr>
        <p:spPr>
          <a:xfrm>
            <a:off x="911275" y="195424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CLUSTERING - </a:t>
            </a:r>
            <a:r>
              <a:rPr lang="it-I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usage</a:t>
            </a:r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04061E-4700-B541-AB27-D6A929A4CDF6}"/>
              </a:ext>
            </a:extLst>
          </p:cNvPr>
          <p:cNvCxnSpPr>
            <a:cxnSpLocks/>
          </p:cNvCxnSpPr>
          <p:nvPr/>
        </p:nvCxnSpPr>
        <p:spPr>
          <a:xfrm flipV="1">
            <a:off x="4593195" y="3386273"/>
            <a:ext cx="2207655" cy="42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tangolo con angoli arrotondati 9">
            <a:extLst>
              <a:ext uri="{FF2B5EF4-FFF2-40B4-BE49-F238E27FC236}">
                <a16:creationId xmlns:a16="http://schemas.microsoft.com/office/drawing/2014/main" id="{CCAAA5D0-937A-2F41-BB6F-D81361018F2E}"/>
              </a:ext>
            </a:extLst>
          </p:cNvPr>
          <p:cNvSpPr/>
          <p:nvPr/>
        </p:nvSpPr>
        <p:spPr>
          <a:xfrm>
            <a:off x="794825" y="2753352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VARIABLE USED TO CLUSTER OUR CUSTOMERS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3D369CD-ED59-7D46-AE46-E6F507787AAD}"/>
              </a:ext>
            </a:extLst>
          </p:cNvPr>
          <p:cNvCxnSpPr>
            <a:cxnSpLocks/>
          </p:cNvCxnSpPr>
          <p:nvPr/>
        </p:nvCxnSpPr>
        <p:spPr>
          <a:xfrm flipV="1">
            <a:off x="4593195" y="1883320"/>
            <a:ext cx="1979055" cy="153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0C5AFD-D243-BD46-8F14-97B41BBB8ECA}"/>
              </a:ext>
            </a:extLst>
          </p:cNvPr>
          <p:cNvCxnSpPr>
            <a:cxnSpLocks/>
          </p:cNvCxnSpPr>
          <p:nvPr/>
        </p:nvCxnSpPr>
        <p:spPr>
          <a:xfrm>
            <a:off x="4593195" y="3429001"/>
            <a:ext cx="1979055" cy="1685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ttangolo con angoli arrotondati 9">
            <a:extLst>
              <a:ext uri="{FF2B5EF4-FFF2-40B4-BE49-F238E27FC236}">
                <a16:creationId xmlns:a16="http://schemas.microsoft.com/office/drawing/2014/main" id="{7BFBEB72-6BEA-0448-A6C0-1C205BFDF1BD}"/>
              </a:ext>
            </a:extLst>
          </p:cNvPr>
          <p:cNvSpPr/>
          <p:nvPr/>
        </p:nvSpPr>
        <p:spPr>
          <a:xfrm>
            <a:off x="7090850" y="1474380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TOTAL MINS PER DAY </a:t>
            </a:r>
          </a:p>
        </p:txBody>
      </p:sp>
      <p:sp>
        <p:nvSpPr>
          <p:cNvPr id="23" name="Rettangolo con angoli arrotondati 9">
            <a:extLst>
              <a:ext uri="{FF2B5EF4-FFF2-40B4-BE49-F238E27FC236}">
                <a16:creationId xmlns:a16="http://schemas.microsoft.com/office/drawing/2014/main" id="{8BC2BA25-9D54-1D47-9CF1-5C0F51DC4EF8}"/>
              </a:ext>
            </a:extLst>
          </p:cNvPr>
          <p:cNvSpPr/>
          <p:nvPr/>
        </p:nvSpPr>
        <p:spPr>
          <a:xfrm>
            <a:off x="7090850" y="3005908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TOTAL CALLS PER DAY</a:t>
            </a:r>
          </a:p>
        </p:txBody>
      </p:sp>
      <p:sp>
        <p:nvSpPr>
          <p:cNvPr id="24" name="Rettangolo con angoli arrotondati 9">
            <a:extLst>
              <a:ext uri="{FF2B5EF4-FFF2-40B4-BE49-F238E27FC236}">
                <a16:creationId xmlns:a16="http://schemas.microsoft.com/office/drawing/2014/main" id="{6CECF630-4A99-AB4E-874D-64E2B1E7B733}"/>
              </a:ext>
            </a:extLst>
          </p:cNvPr>
          <p:cNvSpPr/>
          <p:nvPr/>
        </p:nvSpPr>
        <p:spPr>
          <a:xfrm>
            <a:off x="7090850" y="4537436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INTERNATIONAL MINS</a:t>
            </a:r>
          </a:p>
        </p:txBody>
      </p:sp>
    </p:spTree>
    <p:extLst>
      <p:ext uri="{BB962C8B-B14F-4D97-AF65-F5344CB8AC3E}">
        <p14:creationId xmlns:p14="http://schemas.microsoft.com/office/powerpoint/2010/main" val="8460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85ED80-E680-324A-B362-D2DDC11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FC37E4-2C2F-F845-9245-00CDF2C7E707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7DFF467-71DB-7647-A5D8-44337486DE62}"/>
              </a:ext>
            </a:extLst>
          </p:cNvPr>
          <p:cNvSpPr/>
          <p:nvPr/>
        </p:nvSpPr>
        <p:spPr>
          <a:xfrm>
            <a:off x="5277516" y="1110813"/>
            <a:ext cx="6827516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HIERARCHICAL - 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WARD LINKAGE</a:t>
            </a:r>
            <a:endParaRPr lang="en-GB" sz="2000" b="1" dirty="0">
              <a:solidFill>
                <a:schemeClr val="bg2">
                  <a:lumMod val="10000"/>
                </a:schemeClr>
              </a:solidFill>
              <a:latin typeface="Cochin" charset="0"/>
              <a:ea typeface="Cochin" charset="0"/>
              <a:cs typeface="Cochin" charset="0"/>
            </a:endParaRP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20F9B78A-2A5C-914E-AE81-3EC88461EFBD}"/>
              </a:ext>
            </a:extLst>
          </p:cNvPr>
          <p:cNvCxnSpPr>
            <a:cxnSpLocks/>
          </p:cNvCxnSpPr>
          <p:nvPr/>
        </p:nvCxnSpPr>
        <p:spPr>
          <a:xfrm>
            <a:off x="5277523" y="1574565"/>
            <a:ext cx="0" cy="460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tangolo con angoli arrotondati 11">
            <a:extLst>
              <a:ext uri="{FF2B5EF4-FFF2-40B4-BE49-F238E27FC236}">
                <a16:creationId xmlns:a16="http://schemas.microsoft.com/office/drawing/2014/main" id="{A4ED4497-6E7B-2349-918A-BD7E3569618F}"/>
              </a:ext>
            </a:extLst>
          </p:cNvPr>
          <p:cNvSpPr/>
          <p:nvPr/>
        </p:nvSpPr>
        <p:spPr>
          <a:xfrm>
            <a:off x="888129" y="1265030"/>
            <a:ext cx="3638220" cy="141149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HIERARCHICAL CLUSTERING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04061E-4700-B541-AB27-D6A929A4CDF6}"/>
              </a:ext>
            </a:extLst>
          </p:cNvPr>
          <p:cNvCxnSpPr>
            <a:cxnSpLocks/>
          </p:cNvCxnSpPr>
          <p:nvPr/>
        </p:nvCxnSpPr>
        <p:spPr>
          <a:xfrm>
            <a:off x="2615329" y="2885432"/>
            <a:ext cx="0" cy="380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itolo 9">
            <a:extLst>
              <a:ext uri="{FF2B5EF4-FFF2-40B4-BE49-F238E27FC236}">
                <a16:creationId xmlns:a16="http://schemas.microsoft.com/office/drawing/2014/main" id="{DA1BE549-B399-6947-9431-9658691D7DCF}"/>
              </a:ext>
            </a:extLst>
          </p:cNvPr>
          <p:cNvSpPr txBox="1">
            <a:spLocks/>
          </p:cNvSpPr>
          <p:nvPr/>
        </p:nvSpPr>
        <p:spPr>
          <a:xfrm>
            <a:off x="1063675" y="347824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CLUSTERING </a:t>
            </a: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- </a:t>
            </a:r>
            <a:r>
              <a:rPr lang="it-I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METHOD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85DCAF-5275-8949-8609-6A48F8136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38" y="1640708"/>
            <a:ext cx="6733945" cy="4603720"/>
          </a:xfrm>
          <a:prstGeom prst="rect">
            <a:avLst/>
          </a:prstGeom>
        </p:spPr>
      </p:pic>
      <p:sp>
        <p:nvSpPr>
          <p:cNvPr id="15" name="Rettangolo con angoli arrotondati 9">
            <a:extLst>
              <a:ext uri="{FF2B5EF4-FFF2-40B4-BE49-F238E27FC236}">
                <a16:creationId xmlns:a16="http://schemas.microsoft.com/office/drawing/2014/main" id="{FB8076F2-D7D3-8C40-8B2C-85E08FF59255}"/>
              </a:ext>
            </a:extLst>
          </p:cNvPr>
          <p:cNvSpPr/>
          <p:nvPr/>
        </p:nvSpPr>
        <p:spPr>
          <a:xfrm>
            <a:off x="880379" y="3505200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WARD LINKAGE</a:t>
            </a:r>
          </a:p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(more compact clusters)</a:t>
            </a:r>
          </a:p>
        </p:txBody>
      </p:sp>
      <p:sp>
        <p:nvSpPr>
          <p:cNvPr id="19" name="Rettangolo con angoli arrotondati 9">
            <a:extLst>
              <a:ext uri="{FF2B5EF4-FFF2-40B4-BE49-F238E27FC236}">
                <a16:creationId xmlns:a16="http://schemas.microsoft.com/office/drawing/2014/main" id="{57D39F34-C355-5046-8C1B-4975A6D91309}"/>
              </a:ext>
            </a:extLst>
          </p:cNvPr>
          <p:cNvSpPr/>
          <p:nvPr/>
        </p:nvSpPr>
        <p:spPr>
          <a:xfrm>
            <a:off x="880379" y="4637599"/>
            <a:ext cx="3645970" cy="81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5278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85ED80-E680-324A-B362-D2DDC11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FC37E4-2C2F-F845-9245-00CDF2C7E707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7DFF467-71DB-7647-A5D8-44337486DE62}"/>
              </a:ext>
            </a:extLst>
          </p:cNvPr>
          <p:cNvSpPr/>
          <p:nvPr/>
        </p:nvSpPr>
        <p:spPr>
          <a:xfrm>
            <a:off x="5277516" y="1110813"/>
            <a:ext cx="6827516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HIERARCHICAL - 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WARD LINKAGE</a:t>
            </a:r>
            <a:endParaRPr lang="en-GB" sz="2000" b="1" dirty="0">
              <a:solidFill>
                <a:schemeClr val="bg2">
                  <a:lumMod val="10000"/>
                </a:schemeClr>
              </a:solidFill>
              <a:latin typeface="Cochin" charset="0"/>
              <a:ea typeface="Cochin" charset="0"/>
              <a:cs typeface="Cochin" charset="0"/>
            </a:endParaRP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20F9B78A-2A5C-914E-AE81-3EC88461EFBD}"/>
              </a:ext>
            </a:extLst>
          </p:cNvPr>
          <p:cNvCxnSpPr>
            <a:cxnSpLocks/>
          </p:cNvCxnSpPr>
          <p:nvPr/>
        </p:nvCxnSpPr>
        <p:spPr>
          <a:xfrm>
            <a:off x="5277523" y="1574565"/>
            <a:ext cx="0" cy="460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tangolo con angoli arrotondati 11">
            <a:extLst>
              <a:ext uri="{FF2B5EF4-FFF2-40B4-BE49-F238E27FC236}">
                <a16:creationId xmlns:a16="http://schemas.microsoft.com/office/drawing/2014/main" id="{A4ED4497-6E7B-2349-918A-BD7E3569618F}"/>
              </a:ext>
            </a:extLst>
          </p:cNvPr>
          <p:cNvSpPr/>
          <p:nvPr/>
        </p:nvSpPr>
        <p:spPr>
          <a:xfrm>
            <a:off x="796219" y="1363523"/>
            <a:ext cx="3638220" cy="141149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CLUSTER SEPARATION 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04061E-4700-B541-AB27-D6A929A4CDF6}"/>
              </a:ext>
            </a:extLst>
          </p:cNvPr>
          <p:cNvCxnSpPr>
            <a:cxnSpLocks/>
          </p:cNvCxnSpPr>
          <p:nvPr/>
        </p:nvCxnSpPr>
        <p:spPr>
          <a:xfrm>
            <a:off x="2615329" y="3048090"/>
            <a:ext cx="0" cy="82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itolo 9">
            <a:extLst>
              <a:ext uri="{FF2B5EF4-FFF2-40B4-BE49-F238E27FC236}">
                <a16:creationId xmlns:a16="http://schemas.microsoft.com/office/drawing/2014/main" id="{DA1BE549-B399-6947-9431-9658691D7DCF}"/>
              </a:ext>
            </a:extLst>
          </p:cNvPr>
          <p:cNvSpPr txBox="1">
            <a:spLocks/>
          </p:cNvSpPr>
          <p:nvPr/>
        </p:nvSpPr>
        <p:spPr>
          <a:xfrm>
            <a:off x="1063675" y="347824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CLUSTERING </a:t>
            </a: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- </a:t>
            </a:r>
            <a:r>
              <a:rPr lang="it-I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METHOD</a:t>
            </a:r>
          </a:p>
        </p:txBody>
      </p:sp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EFF23B5-399F-3044-B4F6-0A06F8E99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49" y="1746364"/>
            <a:ext cx="6229211" cy="4260122"/>
          </a:xfrm>
          <a:prstGeom prst="rect">
            <a:avLst/>
          </a:prstGeom>
        </p:spPr>
      </p:pic>
      <p:sp>
        <p:nvSpPr>
          <p:cNvPr id="15" name="Rettangolo con angoli arrotondati 9">
            <a:extLst>
              <a:ext uri="{FF2B5EF4-FFF2-40B4-BE49-F238E27FC236}">
                <a16:creationId xmlns:a16="http://schemas.microsoft.com/office/drawing/2014/main" id="{2537E4D5-3949-A345-BACD-74A9BEED9F1F}"/>
              </a:ext>
            </a:extLst>
          </p:cNvPr>
          <p:cNvSpPr/>
          <p:nvPr/>
        </p:nvSpPr>
        <p:spPr>
          <a:xfrm>
            <a:off x="796219" y="4082983"/>
            <a:ext cx="3638220" cy="10429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pperplate" charset="0"/>
              <a:cs typeface="Copperplate" charset="0"/>
            </a:endParaRPr>
          </a:p>
          <a:p>
            <a:pPr algn="ctr"/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Classes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are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well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separated</a:t>
            </a:r>
            <a:endParaRPr lang="it-IT" sz="2400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pperplate" charset="0"/>
              <a:cs typeface="Copperplate" charset="0"/>
            </a:endParaRPr>
          </a:p>
          <a:p>
            <a:pPr algn="ctr"/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(The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axis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are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scaled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)</a:t>
            </a: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85ED80-E680-324A-B362-D2DDC1183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FC37E4-2C2F-F845-9245-00CDF2C7E707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9">
            <a:extLst>
              <a:ext uri="{FF2B5EF4-FFF2-40B4-BE49-F238E27FC236}">
                <a16:creationId xmlns:a16="http://schemas.microsoft.com/office/drawing/2014/main" id="{DA1BE549-B399-6947-9431-9658691D7DCF}"/>
              </a:ext>
            </a:extLst>
          </p:cNvPr>
          <p:cNvSpPr txBox="1">
            <a:spLocks/>
          </p:cNvSpPr>
          <p:nvPr/>
        </p:nvSpPr>
        <p:spPr>
          <a:xfrm>
            <a:off x="1063675" y="347824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CLUSTERING </a:t>
            </a: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–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radar plot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84D3D1-8B4F-9748-B763-2E72B6CA9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5" y="1990037"/>
            <a:ext cx="10232360" cy="438690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B23E73-2752-DC4F-84A1-79DFB5F07775}"/>
              </a:ext>
            </a:extLst>
          </p:cNvPr>
          <p:cNvSpPr txBox="1"/>
          <p:nvPr/>
        </p:nvSpPr>
        <p:spPr>
          <a:xfrm>
            <a:off x="1589649" y="1497594"/>
            <a:ext cx="8758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We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can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see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the 3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groups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of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customer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generated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. </a:t>
            </a:r>
          </a:p>
          <a:p>
            <a:pPr algn="ctr"/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Each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group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has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a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particular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value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for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each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variable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42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85ED80-E680-324A-B362-D2DDC11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FC37E4-2C2F-F845-9245-00CDF2C7E707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con angoli arrotondati 11">
            <a:extLst>
              <a:ext uri="{FF2B5EF4-FFF2-40B4-BE49-F238E27FC236}">
                <a16:creationId xmlns:a16="http://schemas.microsoft.com/office/drawing/2014/main" id="{A4ED4497-6E7B-2349-918A-BD7E3569618F}"/>
              </a:ext>
            </a:extLst>
          </p:cNvPr>
          <p:cNvSpPr/>
          <p:nvPr/>
        </p:nvSpPr>
        <p:spPr>
          <a:xfrm>
            <a:off x="924806" y="1600291"/>
            <a:ext cx="4390144" cy="1128615"/>
          </a:xfrm>
          <a:prstGeom prst="roundRect">
            <a:avLst/>
          </a:prstGeom>
          <a:solidFill>
            <a:srgbClr val="FF0000">
              <a:alpha val="83137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GROUP 1:</a:t>
            </a:r>
          </a:p>
          <a:p>
            <a:pPr algn="ctr"/>
            <a:r>
              <a:rPr lang="en-GB" b="1" u="sng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LONG CALLS</a:t>
            </a:r>
          </a:p>
        </p:txBody>
      </p:sp>
      <p:sp>
        <p:nvSpPr>
          <p:cNvPr id="12" name="Titolo 9">
            <a:extLst>
              <a:ext uri="{FF2B5EF4-FFF2-40B4-BE49-F238E27FC236}">
                <a16:creationId xmlns:a16="http://schemas.microsoft.com/office/drawing/2014/main" id="{DA1BE549-B399-6947-9431-9658691D7DCF}"/>
              </a:ext>
            </a:extLst>
          </p:cNvPr>
          <p:cNvSpPr txBox="1">
            <a:spLocks/>
          </p:cNvSpPr>
          <p:nvPr/>
        </p:nvSpPr>
        <p:spPr>
          <a:xfrm>
            <a:off x="1063675" y="347824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CLUSTERING </a:t>
            </a: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- </a:t>
            </a:r>
            <a:r>
              <a:rPr lang="it-I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results</a:t>
            </a:r>
            <a:endPara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93B4AB3-0239-FB4A-A823-2E5161BFC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363523"/>
            <a:ext cx="3857623" cy="4646315"/>
          </a:xfrm>
          <a:prstGeom prst="rect">
            <a:avLst/>
          </a:prstGeom>
        </p:spPr>
      </p:pic>
      <p:sp>
        <p:nvSpPr>
          <p:cNvPr id="16" name="Rettangolo con angoli arrotondati 11">
            <a:extLst>
              <a:ext uri="{FF2B5EF4-FFF2-40B4-BE49-F238E27FC236}">
                <a16:creationId xmlns:a16="http://schemas.microsoft.com/office/drawing/2014/main" id="{0A9E4A64-8217-F140-B69E-AE61041F4402}"/>
              </a:ext>
            </a:extLst>
          </p:cNvPr>
          <p:cNvSpPr/>
          <p:nvPr/>
        </p:nvSpPr>
        <p:spPr>
          <a:xfrm>
            <a:off x="992514" y="3038566"/>
            <a:ext cx="4390144" cy="1128615"/>
          </a:xfrm>
          <a:prstGeom prst="roundRect">
            <a:avLst/>
          </a:prstGeom>
          <a:solidFill>
            <a:srgbClr val="92D050">
              <a:alpha val="83137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GROUP 2:</a:t>
            </a:r>
          </a:p>
          <a:p>
            <a:pPr algn="ctr"/>
            <a:r>
              <a:rPr lang="en-GB" b="1" u="sng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NORMAL CALLS</a:t>
            </a:r>
          </a:p>
        </p:txBody>
      </p:sp>
      <p:sp>
        <p:nvSpPr>
          <p:cNvPr id="17" name="Rettangolo con angoli arrotondati 11">
            <a:extLst>
              <a:ext uri="{FF2B5EF4-FFF2-40B4-BE49-F238E27FC236}">
                <a16:creationId xmlns:a16="http://schemas.microsoft.com/office/drawing/2014/main" id="{215AC807-11AE-9A4F-97DF-BA3B3658760F}"/>
              </a:ext>
            </a:extLst>
          </p:cNvPr>
          <p:cNvSpPr/>
          <p:nvPr/>
        </p:nvSpPr>
        <p:spPr>
          <a:xfrm>
            <a:off x="924806" y="4476841"/>
            <a:ext cx="4390144" cy="112861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GROUP 3:</a:t>
            </a:r>
          </a:p>
          <a:p>
            <a:pPr algn="ctr"/>
            <a:r>
              <a:rPr lang="en-GB" b="1" u="sng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SHORT CALLS</a:t>
            </a:r>
          </a:p>
          <a:p>
            <a:pPr algn="ctr"/>
            <a:endParaRPr lang="en-GB" sz="1600" b="1" dirty="0">
              <a:solidFill>
                <a:schemeClr val="bg1"/>
              </a:solidFill>
              <a:latin typeface="Cochin" charset="0"/>
              <a:ea typeface="Cochin" charset="0"/>
              <a:cs typeface="Coc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</TotalTime>
  <Words>235</Words>
  <Application>Microsoft Macintosh PowerPoint</Application>
  <PresentationFormat>Widescreen</PresentationFormat>
  <Paragraphs>57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BankGothic Md BT</vt:lpstr>
      <vt:lpstr>Calibri</vt:lpstr>
      <vt:lpstr>Calibri Light</vt:lpstr>
      <vt:lpstr>Cochin</vt:lpstr>
      <vt:lpstr>Retrospettivo</vt:lpstr>
      <vt:lpstr>Customer churn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ATS MILANO</dc:title>
  <dc:creator>Sonia Mangiarotti</dc:creator>
  <cp:lastModifiedBy>Piermattia Schoch</cp:lastModifiedBy>
  <cp:revision>111</cp:revision>
  <dcterms:created xsi:type="dcterms:W3CDTF">2018-01-26T19:37:46Z</dcterms:created>
  <dcterms:modified xsi:type="dcterms:W3CDTF">2019-04-12T20:46:07Z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