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72" r:id="rId11"/>
    <p:sldId id="273" r:id="rId12"/>
    <p:sldId id="274" r:id="rId13"/>
    <p:sldId id="261" r:id="rId14"/>
    <p:sldId id="262" r:id="rId15"/>
    <p:sldId id="263" r:id="rId16"/>
    <p:sldId id="275" r:id="rId17"/>
    <p:sldId id="276" r:id="rId18"/>
    <p:sldId id="277" r:id="rId19"/>
    <p:sldId id="271" r:id="rId20"/>
    <p:sldId id="278" r:id="rId21"/>
    <p:sldId id="279" r:id="rId22"/>
    <p:sldId id="280" r:id="rId23"/>
    <p:sldId id="265" r:id="rId24"/>
    <p:sldId id="281" r:id="rId25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69" autoAdjust="0"/>
  </p:normalViewPr>
  <p:slideViewPr>
    <p:cSldViewPr>
      <p:cViewPr varScale="1">
        <p:scale>
          <a:sx n="70" d="100"/>
          <a:sy n="70" d="100"/>
        </p:scale>
        <p:origin x="536" y="5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26/08/2025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26/08/2025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757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8408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514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EDF84-401E-28F0-6B4B-D7771BC82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D9133BF-B5EF-D5C1-356C-F6616FC13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56C9008-DFF7-1071-FB50-3101659CC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521B455-8A82-5714-C00C-C5700CEE83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7539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B6063-3454-3832-AD4A-42561D6AF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D53A80-D860-BFEA-51A7-A1CA9DF95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D9823AD-BCE3-FCCE-FF15-C93DBFCCC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E1E219-8BC5-AFE5-4B95-033576DC83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6642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BB11D-899E-9254-447D-3E9C78110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DE86EF3-7084-CD1F-8F01-C495CFA917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43C3EC9-A418-259D-070C-3C0E3C7B6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0B890-23E1-1282-1E47-74A2F1778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4055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3812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0D23C-E053-9C8B-C730-1420B1A8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00A7254-A0D1-C9FB-8D76-D1B4453F73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E84BD29-0770-2DFA-93E4-C5D835337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8E06B6-AF96-F58D-A5EA-B92F474728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9104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DB056-F6D7-9463-ED83-A76E7784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3E3EC4B-4D73-7D53-9E94-92A4B3213E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1387C9-8EFE-7D2D-045F-32D0B51C0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79D46-7C2F-E52F-21E0-D896BAB405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069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99E79-1BEA-9E6F-3945-EB68A7A01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669736-FA2C-3042-FEF6-256BF5D53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C8FD268-8CC7-FBDC-F0E5-E3C674C1F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C10DA2-28EA-CC35-DB41-34CF0E57D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264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174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7831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9B017-A101-7400-7108-2D86747D8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580147E-24F5-C609-2BA5-19E419914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DD83A2B-1C2F-BEC6-81A2-6BBDC095B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A57808-7DDD-6ECE-BFDA-C46A4128DA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506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1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843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7727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C85E-04B8-A978-D845-F73ECC366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463DD92-B2DA-366A-81AF-9AF4903959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ED4D622-1C3C-E13E-3F76-E6D8060AF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6F4CF9-351A-0169-CC8D-35EA1A28BF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6459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7DF8A-8CA0-71EF-F3B3-156F3763C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EDC66EF-7CDE-3BCA-9A31-4F7E3FAE35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D11C118-8422-9D0C-25A4-1AB277A32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02C02A-6ED9-94AF-831B-F3C1D81545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8626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5EEC0-C09D-B44B-102D-C4DDB691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F431F46-DEE7-2C50-9DE2-035FCF8545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153A98F-6032-F26E-C569-E5D587641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A50843-3513-6989-076D-A182D3DA5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180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26/08/2025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26/08/2025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26/08/2025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26/08/2025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26/08/2025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26/08/2025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26/08/2025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26/08/2025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26/08/2025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26/08/2025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n-US"/>
              <a:t>Click icon to add picture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26/08/2025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26/08/2025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Edu Connect App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Progetto DSBD a.a. 2024/2025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89981-23DB-479F-EC71-B2B6F1FB5DA2}"/>
              </a:ext>
            </a:extLst>
          </p:cNvPr>
          <p:cNvSpPr txBox="1"/>
          <p:nvPr/>
        </p:nvSpPr>
        <p:spPr>
          <a:xfrm>
            <a:off x="1625176" y="3261667"/>
            <a:ext cx="3312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Piero Galatà 1000066734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1320456" y="404664"/>
            <a:ext cx="10360501" cy="72008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it-IT" sz="4000" dirty="0">
                <a:solidFill>
                  <a:schemeClr val="accent1"/>
                </a:solidFill>
              </a:rPr>
              <a:t>Distribuzione e orchestrazione</a:t>
            </a:r>
          </a:p>
        </p:txBody>
      </p:sp>
      <p:sp>
        <p:nvSpPr>
          <p:cNvPr id="10" name="Segnaposto contenuto 9"/>
          <p:cNvSpPr>
            <a:spLocks noGrp="1"/>
          </p:cNvSpPr>
          <p:nvPr>
            <p:ph sz="half" idx="1"/>
          </p:nvPr>
        </p:nvSpPr>
        <p:spPr>
          <a:xfrm>
            <a:off x="1125860" y="1772816"/>
            <a:ext cx="5451593" cy="475942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1800" dirty="0"/>
              <a:t>La distribuzione di EduConnect è stata progettata per essere flessibile e portabile, supportando sia l’esecuzione in ambiente Docker Compose sia in ambiente Kubernetes.</a:t>
            </a:r>
            <a:br>
              <a:rPr lang="it-IT" sz="1800" dirty="0"/>
            </a:br>
            <a:br>
              <a:rPr lang="it-IT" sz="1800" dirty="0"/>
            </a:br>
            <a:r>
              <a:rPr lang="it-IT" sz="1800" dirty="0"/>
              <a:t>In </a:t>
            </a:r>
            <a:r>
              <a:rPr lang="it-IT" sz="1800" dirty="0">
                <a:solidFill>
                  <a:schemeClr val="accent1"/>
                </a:solidFill>
              </a:rPr>
              <a:t>Docker Compose</a:t>
            </a:r>
            <a:r>
              <a:rPr lang="it-IT" sz="1800" dirty="0"/>
              <a:t>, si sfrutta un file docker-compose.yaml presente nella root del progetto per coordinare l’avvio di tutti i microservizi. Ogni servizio dispone di un proprio Dockerfile, che descrive i passaggi necessari alla containerizzazione. </a:t>
            </a:r>
            <a:br>
              <a:rPr lang="it-IT" sz="1800" dirty="0"/>
            </a:br>
            <a:br>
              <a:rPr lang="it-IT" sz="1800" dirty="0"/>
            </a:br>
            <a:r>
              <a:rPr lang="it-IT" sz="1800" dirty="0"/>
              <a:t>In ambiente </a:t>
            </a:r>
            <a:r>
              <a:rPr lang="it-IT" sz="1800" dirty="0">
                <a:solidFill>
                  <a:schemeClr val="accent1"/>
                </a:solidFill>
              </a:rPr>
              <a:t>Kubernetes</a:t>
            </a:r>
            <a:r>
              <a:rPr lang="it-IT" sz="1800" dirty="0"/>
              <a:t>, ogni microservizio presenta i manifest YAML necessari, ovvero Deployment, Service, Secret, ConfigMap e PVC, utili alla creazione e gestione delle risorse raggruppate all’interno del namespace «educonnect». </a:t>
            </a:r>
          </a:p>
        </p:txBody>
      </p:sp>
      <p:pic>
        <p:nvPicPr>
          <p:cNvPr id="4098" name="Picture 2" descr="Docker e Kubernetes - Introduzione">
            <a:extLst>
              <a:ext uri="{FF2B5EF4-FFF2-40B4-BE49-F238E27FC236}">
                <a16:creationId xmlns:a16="http://schemas.microsoft.com/office/drawing/2014/main" id="{040C4F0C-8E3C-0A84-8F38-5FD5837F0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8508" y="2924944"/>
            <a:ext cx="4469235" cy="175417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circle with white text&#10;&#10;AI-generated content may be incorrect.">
            <a:extLst>
              <a:ext uri="{FF2B5EF4-FFF2-40B4-BE49-F238E27FC236}">
                <a16:creationId xmlns:a16="http://schemas.microsoft.com/office/drawing/2014/main" id="{F35F9CF5-06C1-FFDE-9CBE-8CB44C793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78" y="772719"/>
            <a:ext cx="8353684" cy="2448272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02A2AB-A41E-3129-16B8-3515E80A1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78" y="3637009"/>
            <a:ext cx="8396868" cy="206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1C38D8-9BCF-ABAC-3DDA-38B26E08E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692696"/>
            <a:ext cx="10328612" cy="5264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22745-8CFA-F6FF-5AC6-E0A770D1C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84928F-C463-5B1C-C52F-7C28A27A8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620688"/>
            <a:ext cx="1024172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4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3FC7F-D3A7-3A0E-255F-7CF4B49BB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AE6BF1B-7D40-5216-0201-EE88BC31A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836712"/>
            <a:ext cx="1012251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7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1F09F-8C6A-8A9B-213C-FAFAF0B59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1D583F-A2F1-AB78-AFA2-C264EEE5A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00" y="303085"/>
            <a:ext cx="7416824" cy="2573884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E3B54F-0B68-8A0E-1011-FFDFD796F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7"/>
          <a:stretch>
            <a:fillRect/>
          </a:stretch>
        </p:blipFill>
        <p:spPr>
          <a:xfrm>
            <a:off x="2386000" y="3051696"/>
            <a:ext cx="7416824" cy="2236717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3B5A20-E39D-F3A9-36BC-E3537B309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338" y="5470510"/>
            <a:ext cx="7437751" cy="11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17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D8EEBCA-518D-5736-C407-59741A17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383" y="291596"/>
            <a:ext cx="10360501" cy="804669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Funzionamento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applicativo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0B495A-DF4C-1327-6419-5FA051AE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755" y="1484784"/>
            <a:ext cx="6011785" cy="44622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Il </a:t>
            </a:r>
            <a:r>
              <a:rPr lang="en-US" sz="2000" dirty="0" err="1"/>
              <a:t>funzionamento</a:t>
            </a:r>
            <a:r>
              <a:rPr lang="en-US" sz="2000" dirty="0"/>
              <a:t> </a:t>
            </a:r>
            <a:r>
              <a:rPr lang="en-US" sz="2000" dirty="0" err="1"/>
              <a:t>dell’applicativo</a:t>
            </a:r>
            <a:r>
              <a:rPr lang="en-US" sz="2000" dirty="0"/>
              <a:t> dal punto di vista </a:t>
            </a:r>
            <a:r>
              <a:rPr lang="en-US" sz="2000" dirty="0" err="1"/>
              <a:t>dell’utente</a:t>
            </a:r>
            <a:r>
              <a:rPr lang="en-US" sz="2000" dirty="0"/>
              <a:t> è il </a:t>
            </a:r>
            <a:r>
              <a:rPr lang="en-US" sz="2000" dirty="0" err="1"/>
              <a:t>seguente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L’utente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interfaccia</a:t>
            </a:r>
            <a:r>
              <a:rPr lang="en-US" sz="2000" dirty="0"/>
              <a:t> con lo User Service per </a:t>
            </a:r>
            <a:r>
              <a:rPr lang="en-US" sz="2000" dirty="0" err="1">
                <a:solidFill>
                  <a:schemeClr val="accent1"/>
                </a:solidFill>
              </a:rPr>
              <a:t>creare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una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nuova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utenza</a:t>
            </a:r>
            <a:r>
              <a:rPr lang="en-US" sz="2000" dirty="0"/>
              <a:t>, </a:t>
            </a:r>
            <a:r>
              <a:rPr lang="en-US" sz="2000" dirty="0" err="1"/>
              <a:t>specificando</a:t>
            </a:r>
            <a:r>
              <a:rPr lang="en-US" sz="2000" dirty="0"/>
              <a:t> </a:t>
            </a:r>
            <a:r>
              <a:rPr lang="en-US" sz="2000" dirty="0" err="1"/>
              <a:t>nome</a:t>
            </a:r>
            <a:r>
              <a:rPr lang="en-US" sz="2000" dirty="0"/>
              <a:t>, email e password.</a:t>
            </a:r>
          </a:p>
          <a:p>
            <a:r>
              <a:rPr lang="en-US" sz="2000" dirty="0"/>
              <a:t>Dopo </a:t>
            </a:r>
            <a:r>
              <a:rPr lang="en-US" sz="2000" dirty="0" err="1"/>
              <a:t>essersi</a:t>
            </a:r>
            <a:r>
              <a:rPr lang="en-US" sz="2000" dirty="0"/>
              <a:t> </a:t>
            </a:r>
            <a:r>
              <a:rPr lang="en-US" sz="2000" dirty="0" err="1"/>
              <a:t>registrato</a:t>
            </a:r>
            <a:r>
              <a:rPr lang="en-US" sz="2000" dirty="0"/>
              <a:t>, </a:t>
            </a:r>
            <a:r>
              <a:rPr lang="en-US" sz="2000" dirty="0" err="1"/>
              <a:t>l’utente</a:t>
            </a:r>
            <a:r>
              <a:rPr lang="en-US" sz="2000" dirty="0"/>
              <a:t> </a:t>
            </a:r>
            <a:r>
              <a:rPr lang="en-US" sz="2000" dirty="0" err="1"/>
              <a:t>dovrà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/>
                </a:solidFill>
              </a:rPr>
              <a:t>autenticarsi</a:t>
            </a:r>
            <a:r>
              <a:rPr lang="en-US" sz="2000" dirty="0"/>
              <a:t>, </a:t>
            </a:r>
            <a:r>
              <a:rPr lang="en-US" sz="2000" dirty="0" err="1"/>
              <a:t>tramite</a:t>
            </a:r>
            <a:r>
              <a:rPr lang="en-US" sz="2000" dirty="0"/>
              <a:t> </a:t>
            </a:r>
            <a:r>
              <a:rPr lang="en-US" sz="2000" dirty="0" err="1"/>
              <a:t>l’utilizzo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credenziali</a:t>
            </a:r>
            <a:r>
              <a:rPr lang="en-US" sz="2000" dirty="0"/>
              <a:t> (email e password). Lo User Service </a:t>
            </a:r>
            <a:r>
              <a:rPr lang="en-US" sz="2000" dirty="0" err="1"/>
              <a:t>contatterà</a:t>
            </a:r>
            <a:r>
              <a:rPr lang="en-US" sz="2000" dirty="0"/>
              <a:t> </a:t>
            </a:r>
            <a:r>
              <a:rPr lang="en-US" sz="2000" dirty="0" err="1"/>
              <a:t>l’Auth</a:t>
            </a:r>
            <a:r>
              <a:rPr lang="en-US" sz="2000" dirty="0"/>
              <a:t> Service per la </a:t>
            </a:r>
            <a:r>
              <a:rPr lang="en-US" sz="2000" dirty="0" err="1"/>
              <a:t>creazione</a:t>
            </a:r>
            <a:r>
              <a:rPr lang="en-US" sz="2000" dirty="0"/>
              <a:t> di un JWT Token da </a:t>
            </a:r>
            <a:r>
              <a:rPr lang="en-US" sz="2000" dirty="0" err="1"/>
              <a:t>associare</a:t>
            </a:r>
            <a:r>
              <a:rPr lang="en-US" sz="2000" dirty="0"/>
              <a:t> </a:t>
            </a:r>
            <a:r>
              <a:rPr lang="en-US" sz="2000" dirty="0" err="1"/>
              <a:t>all’utente</a:t>
            </a:r>
            <a:r>
              <a:rPr lang="en-US" sz="2000" dirty="0"/>
              <a:t> per le successive </a:t>
            </a:r>
            <a:r>
              <a:rPr lang="en-US" sz="2000" dirty="0" err="1"/>
              <a:t>operazioni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Successivamente</a:t>
            </a:r>
            <a:r>
              <a:rPr lang="en-US" sz="2000" dirty="0"/>
              <a:t>, </a:t>
            </a:r>
            <a:r>
              <a:rPr lang="en-US" sz="2000" dirty="0" err="1"/>
              <a:t>l’utente</a:t>
            </a:r>
            <a:r>
              <a:rPr lang="en-US" sz="2000" dirty="0"/>
              <a:t> </a:t>
            </a:r>
            <a:r>
              <a:rPr lang="en-US" sz="2000" dirty="0" err="1"/>
              <a:t>potrà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/>
                </a:solidFill>
              </a:rPr>
              <a:t>iscriversi</a:t>
            </a:r>
            <a:r>
              <a:rPr lang="en-US" sz="2000" dirty="0">
                <a:solidFill>
                  <a:schemeClr val="accent1"/>
                </a:solidFill>
              </a:rPr>
              <a:t> ai </a:t>
            </a:r>
            <a:r>
              <a:rPr lang="en-US" sz="2000" dirty="0" err="1">
                <a:solidFill>
                  <a:schemeClr val="accent1"/>
                </a:solidFill>
              </a:rPr>
              <a:t>corsi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/>
              <a:t>presenti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database, </a:t>
            </a:r>
            <a:r>
              <a:rPr lang="en-US" sz="2000" dirty="0" err="1"/>
              <a:t>contattando</a:t>
            </a:r>
            <a:r>
              <a:rPr lang="en-US" sz="2000" dirty="0"/>
              <a:t> il Course Service e </a:t>
            </a:r>
            <a:r>
              <a:rPr lang="en-US" sz="2000" dirty="0" err="1"/>
              <a:t>specificando</a:t>
            </a:r>
            <a:r>
              <a:rPr lang="en-US" sz="2000" dirty="0"/>
              <a:t> </a:t>
            </a:r>
            <a:r>
              <a:rPr lang="en-US" sz="2000" dirty="0" err="1"/>
              <a:t>l’id</a:t>
            </a:r>
            <a:r>
              <a:rPr lang="en-US" sz="2000" dirty="0"/>
              <a:t> del Corso al quale </a:t>
            </a:r>
            <a:r>
              <a:rPr lang="en-US" sz="2000" dirty="0" err="1"/>
              <a:t>iscriversi</a:t>
            </a:r>
            <a:r>
              <a:rPr lang="en-US" sz="2000" dirty="0"/>
              <a:t> e </a:t>
            </a:r>
            <a:r>
              <a:rPr lang="en-US" sz="2000" dirty="0" err="1"/>
              <a:t>inserendo</a:t>
            </a:r>
            <a:r>
              <a:rPr lang="en-US" sz="2000" dirty="0"/>
              <a:t> il </a:t>
            </a:r>
            <a:r>
              <a:rPr lang="en-US" sz="2000" dirty="0" err="1"/>
              <a:t>jwt</a:t>
            </a:r>
            <a:r>
              <a:rPr lang="en-US" sz="2000" dirty="0"/>
              <a:t> </a:t>
            </a:r>
            <a:r>
              <a:rPr lang="en-US" sz="2000" dirty="0" err="1"/>
              <a:t>ricevuto</a:t>
            </a:r>
            <a:r>
              <a:rPr lang="en-US" sz="2000" dirty="0"/>
              <a:t> in </a:t>
            </a:r>
            <a:r>
              <a:rPr lang="en-US" sz="2000" dirty="0" err="1"/>
              <a:t>fase</a:t>
            </a:r>
            <a:r>
              <a:rPr lang="en-US" sz="2000" dirty="0"/>
              <a:t> di </a:t>
            </a:r>
            <a:r>
              <a:rPr lang="en-US" sz="2000" dirty="0" err="1"/>
              <a:t>autenticazione</a:t>
            </a:r>
            <a:r>
              <a:rPr lang="en-US" sz="2000" dirty="0"/>
              <a:t>, il quale </a:t>
            </a:r>
            <a:r>
              <a:rPr lang="en-US" sz="2000" dirty="0" err="1"/>
              <a:t>verrà</a:t>
            </a:r>
            <a:r>
              <a:rPr lang="en-US" sz="2000" dirty="0"/>
              <a:t> </a:t>
            </a:r>
            <a:r>
              <a:rPr lang="en-US" sz="2000" dirty="0" err="1"/>
              <a:t>validato</a:t>
            </a:r>
            <a:r>
              <a:rPr lang="en-US" sz="2000" dirty="0"/>
              <a:t> </a:t>
            </a:r>
            <a:r>
              <a:rPr lang="en-US" sz="2000" dirty="0" err="1"/>
              <a:t>così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possano</a:t>
            </a:r>
            <a:r>
              <a:rPr lang="en-US" sz="2000" dirty="0"/>
              <a:t> </a:t>
            </a:r>
            <a:r>
              <a:rPr lang="en-US" sz="2000" dirty="0" err="1"/>
              <a:t>recuperare</a:t>
            </a:r>
            <a:r>
              <a:rPr lang="en-US" sz="2000" dirty="0"/>
              <a:t> le info </a:t>
            </a:r>
            <a:r>
              <a:rPr lang="en-US" sz="2000" dirty="0" err="1"/>
              <a:t>dell’utente</a:t>
            </a:r>
            <a:r>
              <a:rPr lang="en-US" sz="20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AAE406-4C7C-D126-619B-DBA580858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36" y="2132856"/>
            <a:ext cx="3036424" cy="10081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2BD205-F16E-560F-084F-2211B0C4D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636" y="3429000"/>
            <a:ext cx="3036424" cy="10081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E4A51D-6438-6570-1190-3A4A3E19C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636" y="4725144"/>
            <a:ext cx="30364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2A429-FD2A-0184-3526-B019080F8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A5723C-0595-68A0-E3AB-033E3FD6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383" y="291596"/>
            <a:ext cx="10360501" cy="804669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Funzionamento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applicativo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CA69E4-033C-0528-165A-143832F73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755" y="1803267"/>
            <a:ext cx="5651745" cy="1555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Quando il </a:t>
            </a:r>
            <a:r>
              <a:rPr lang="en-US" sz="2000" dirty="0">
                <a:solidFill>
                  <a:schemeClr val="accent1"/>
                </a:solidFill>
              </a:rPr>
              <a:t>Publisher Service</a:t>
            </a:r>
            <a:r>
              <a:rPr lang="en-US" sz="2000" dirty="0"/>
              <a:t> </a:t>
            </a:r>
            <a:r>
              <a:rPr lang="en-US" sz="2000" dirty="0" err="1"/>
              <a:t>riceve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richiesta</a:t>
            </a:r>
            <a:r>
              <a:rPr lang="en-US" sz="2000" dirty="0"/>
              <a:t> </a:t>
            </a:r>
            <a:r>
              <a:rPr lang="en-US" sz="2000" dirty="0" err="1"/>
              <a:t>contenente</a:t>
            </a:r>
            <a:r>
              <a:rPr lang="en-US" sz="2000" dirty="0"/>
              <a:t>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dell’avviso</a:t>
            </a:r>
            <a:r>
              <a:rPr lang="en-US" sz="2000" dirty="0"/>
              <a:t> da </a:t>
            </a:r>
            <a:r>
              <a:rPr lang="en-US" sz="2000" dirty="0" err="1"/>
              <a:t>pubblicare</a:t>
            </a:r>
            <a:r>
              <a:rPr lang="en-US" sz="2000" dirty="0"/>
              <a:t> (</a:t>
            </a:r>
            <a:r>
              <a:rPr lang="en-US" sz="2000" dirty="0" err="1"/>
              <a:t>nome</a:t>
            </a:r>
            <a:r>
              <a:rPr lang="en-US" sz="2000" dirty="0"/>
              <a:t> del Corso, </a:t>
            </a:r>
            <a:r>
              <a:rPr lang="en-US" sz="2000" dirty="0" err="1"/>
              <a:t>titolo</a:t>
            </a:r>
            <a:r>
              <a:rPr lang="en-US" sz="2000" dirty="0"/>
              <a:t>, testo e data) </a:t>
            </a:r>
            <a:r>
              <a:rPr lang="en-US" sz="2000" dirty="0" err="1"/>
              <a:t>verrà</a:t>
            </a:r>
            <a:r>
              <a:rPr lang="en-US" sz="2000" dirty="0"/>
              <a:t> </a:t>
            </a:r>
            <a:r>
              <a:rPr lang="en-US" sz="2000" dirty="0" err="1"/>
              <a:t>inviato</a:t>
            </a:r>
            <a:r>
              <a:rPr lang="en-US" sz="2000" dirty="0"/>
              <a:t> il </a:t>
            </a:r>
            <a:r>
              <a:rPr lang="en-US" sz="2000" dirty="0" err="1"/>
              <a:t>messaggio</a:t>
            </a:r>
            <a:r>
              <a:rPr lang="en-US" sz="2000" dirty="0"/>
              <a:t> in modo </a:t>
            </a:r>
            <a:r>
              <a:rPr lang="en-US" sz="2000" dirty="0" err="1"/>
              <a:t>asincrono</a:t>
            </a:r>
            <a:r>
              <a:rPr lang="en-US" sz="2000" dirty="0"/>
              <a:t> al topic </a:t>
            </a:r>
            <a:r>
              <a:rPr lang="en-US" sz="2000" dirty="0" err="1"/>
              <a:t>kafka</a:t>
            </a:r>
            <a:r>
              <a:rPr lang="en-US" sz="2000" dirty="0"/>
              <a:t> del </a:t>
            </a:r>
            <a:r>
              <a:rPr lang="en-US" sz="2000" dirty="0" err="1"/>
              <a:t>relativo</a:t>
            </a:r>
            <a:r>
              <a:rPr lang="en-US" sz="2000" dirty="0"/>
              <a:t> </a:t>
            </a:r>
            <a:r>
              <a:rPr lang="en-US" sz="2000" dirty="0" err="1"/>
              <a:t>corso</a:t>
            </a:r>
            <a:r>
              <a:rPr lang="en-US" sz="2000" dirty="0"/>
              <a:t>. </a:t>
            </a:r>
            <a:endParaRPr lang="it-IT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62D8C-5CA1-DE42-409A-5AF1E7FF9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33" y="1988840"/>
            <a:ext cx="4425352" cy="1184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9131BD-12E8-2654-6369-011E17C33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568" y="5373216"/>
            <a:ext cx="10258000" cy="7561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D00933-A446-4B7D-1B5F-C8E00A9C4668}"/>
              </a:ext>
            </a:extLst>
          </p:cNvPr>
          <p:cNvSpPr txBox="1">
            <a:spLocks/>
          </p:cNvSpPr>
          <p:nvPr/>
        </p:nvSpPr>
        <p:spPr>
          <a:xfrm>
            <a:off x="1234755" y="3929624"/>
            <a:ext cx="10344401" cy="158760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Il </a:t>
            </a:r>
            <a:r>
              <a:rPr lang="it-IT" sz="2000" dirty="0">
                <a:solidFill>
                  <a:schemeClr val="accent1"/>
                </a:solidFill>
              </a:rPr>
              <a:t>Subscriber</a:t>
            </a:r>
            <a:r>
              <a:rPr lang="it-IT" sz="2000" dirty="0"/>
              <a:t> estrae, decodifica e interpreta i messaggi pubblicati dal Publisher Service, nei topic, come avvisi destinati agli studenti iscritti al corso corrispondente. Per identificare e recuperare le email degli studenti iscritti al corso viene contattato il Course Service. Nella versione attuale la notifica è simulata tramite logging.</a:t>
            </a:r>
          </a:p>
          <a:p>
            <a:pPr marL="0" indent="0">
              <a:buFont typeface="Arial" pitchFamily="34" charset="0"/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89630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39882-6A9A-B4B5-8DE2-B4B11C108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ACE1A7-1CE4-26A1-3A89-EBB02E5E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54" y="274090"/>
            <a:ext cx="10360501" cy="778646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Funzionamento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applicativo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67876C-4C0E-E9D5-17A6-DCB7BF14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754" y="1237333"/>
            <a:ext cx="10360501" cy="93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Il Predictor Service permette di osservare le metriche back-box e white-box raccolte da Prometheus e cAdvisor. In seguito, i risultati ottenuti durante i test.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802E17D-BB78-047F-CBA8-E805F0229CAB}"/>
              </a:ext>
            </a:extLst>
          </p:cNvPr>
          <p:cNvSpPr txBox="1">
            <a:spLocks/>
          </p:cNvSpPr>
          <p:nvPr/>
        </p:nvSpPr>
        <p:spPr>
          <a:xfrm>
            <a:off x="1125860" y="2591329"/>
            <a:ext cx="5184576" cy="403244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Tempo medio di risposta</a:t>
            </a:r>
            <a:br>
              <a:rPr lang="it-IT" sz="2000" dirty="0"/>
            </a:br>
            <a:endParaRPr lang="it-IT" sz="2000" dirty="0"/>
          </a:p>
          <a:p>
            <a:pPr marL="0" indent="0">
              <a:buNone/>
            </a:pPr>
            <a:br>
              <a:rPr lang="it-IT" sz="2000" dirty="0"/>
            </a:br>
            <a:endParaRPr lang="it-IT" sz="2000" dirty="0"/>
          </a:p>
          <a:p>
            <a:r>
              <a:rPr lang="it-IT" sz="2000" dirty="0"/>
              <a:t>Totale richieste in range temporale</a:t>
            </a:r>
          </a:p>
          <a:p>
            <a:pPr marL="0" indent="0">
              <a:buNone/>
            </a:pPr>
            <a:br>
              <a:rPr lang="it-IT" sz="2000" dirty="0"/>
            </a:br>
            <a:br>
              <a:rPr lang="it-IT" sz="2000" dirty="0"/>
            </a:br>
            <a:endParaRPr lang="it-IT" sz="2000" dirty="0"/>
          </a:p>
          <a:p>
            <a:r>
              <a:rPr lang="it-IT" sz="2000" dirty="0"/>
              <a:t>Memoria usata da un container specificato</a:t>
            </a:r>
            <a:br>
              <a:rPr lang="it-IT" sz="2000" dirty="0"/>
            </a:br>
            <a:endParaRPr lang="it-IT" sz="2000" dirty="0"/>
          </a:p>
        </p:txBody>
      </p:sp>
      <p:pic>
        <p:nvPicPr>
          <p:cNvPr id="17" name="Picture 16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E6FAD679-CEF7-4070-DBC5-8357885DF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6" y="2412310"/>
            <a:ext cx="4492731" cy="1016690"/>
          </a:xfrm>
          <a:prstGeom prst="rect">
            <a:avLst/>
          </a:prstGeom>
        </p:spPr>
      </p:pic>
      <p:pic>
        <p:nvPicPr>
          <p:cNvPr id="19" name="Picture 1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D783D76-5EC5-69C5-A4BE-B99AF6088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7" y="3906747"/>
            <a:ext cx="4492731" cy="1016690"/>
          </a:xfrm>
          <a:prstGeom prst="rect">
            <a:avLst/>
          </a:prstGeom>
        </p:spPr>
      </p:pic>
      <p:pic>
        <p:nvPicPr>
          <p:cNvPr id="21" name="Picture 20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4DCBBB9-9368-81F0-C197-2856D2ADF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17" y="5401184"/>
            <a:ext cx="4492732" cy="101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2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2752B-FFD8-2E76-2C96-A605A441B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CBA495B-F035-19B9-A93E-155FB1DA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383" y="291596"/>
            <a:ext cx="10360501" cy="804669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accent1"/>
                </a:solidFill>
              </a:rPr>
              <a:t>Funzionamento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applicativo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DF89AC6-78D1-CB0C-F87A-0171AE2B0E1A}"/>
              </a:ext>
            </a:extLst>
          </p:cNvPr>
          <p:cNvSpPr txBox="1">
            <a:spLocks/>
          </p:cNvSpPr>
          <p:nvPr/>
        </p:nvSpPr>
        <p:spPr>
          <a:xfrm>
            <a:off x="1125860" y="1844824"/>
            <a:ext cx="5184576" cy="4032448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Tempo di avvio del container specificato</a:t>
            </a:r>
          </a:p>
          <a:p>
            <a:pPr marL="0" indent="0">
              <a:buNone/>
            </a:pPr>
            <a:br>
              <a:rPr lang="it-IT" sz="2000" dirty="0"/>
            </a:br>
            <a:endParaRPr lang="it-IT" sz="2000" dirty="0"/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Totale errori di rete del container specificato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br>
              <a:rPr lang="it-IT" sz="2000" dirty="0"/>
            </a:br>
            <a:endParaRPr lang="it-IT" sz="2000" dirty="0"/>
          </a:p>
          <a:p>
            <a:r>
              <a:rPr lang="it-IT" sz="2000" dirty="0"/>
              <a:t>Predittore ARIMA sul tempo medio di risposta dei prossimi x minuti</a:t>
            </a:r>
          </a:p>
          <a:p>
            <a:endParaRPr lang="it-IT" sz="2000" dirty="0"/>
          </a:p>
        </p:txBody>
      </p:sp>
      <p:pic>
        <p:nvPicPr>
          <p:cNvPr id="7" name="Picture 6" descr="A screen shot of a black background&#10;&#10;AI-generated content may be incorrect.">
            <a:extLst>
              <a:ext uri="{FF2B5EF4-FFF2-40B4-BE49-F238E27FC236}">
                <a16:creationId xmlns:a16="http://schemas.microsoft.com/office/drawing/2014/main" id="{43BE9CF0-9CE0-CC95-53C8-3973C9E26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3" y="1585655"/>
            <a:ext cx="4320480" cy="1035573"/>
          </a:xfrm>
          <a:prstGeom prst="rect">
            <a:avLst/>
          </a:prstGeom>
        </p:spPr>
      </p:pic>
      <p:pic>
        <p:nvPicPr>
          <p:cNvPr id="10" name="Picture 9" descr="A black background with orange and white text&#10;&#10;AI-generated content may be incorrect.">
            <a:extLst>
              <a:ext uri="{FF2B5EF4-FFF2-40B4-BE49-F238E27FC236}">
                <a16:creationId xmlns:a16="http://schemas.microsoft.com/office/drawing/2014/main" id="{692D2738-6ADB-E681-131C-5EAD1B259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3013545"/>
            <a:ext cx="4320480" cy="1035574"/>
          </a:xfrm>
          <a:prstGeom prst="rect">
            <a:avLst/>
          </a:prstGeom>
        </p:spPr>
      </p:pic>
      <p:pic>
        <p:nvPicPr>
          <p:cNvPr id="12" name="Picture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BA70A32-E496-BE65-8F24-2E29B9EC5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0" y="4437980"/>
            <a:ext cx="4320481" cy="210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5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218883" y="404664"/>
            <a:ext cx="10360501" cy="804669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4000" dirty="0">
                <a:solidFill>
                  <a:schemeClr val="accent1"/>
                </a:solidFill>
              </a:rPr>
              <a:t>Introduzione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218883" y="1736812"/>
            <a:ext cx="10360501" cy="3384376"/>
          </a:xfrm>
        </p:spPr>
        <p:txBody>
          <a:bodyPr rtlCol="0">
            <a:normAutofit/>
          </a:bodyPr>
          <a:lstStyle/>
          <a:p>
            <a:r>
              <a:rPr lang="it-IT" sz="2000" dirty="0">
                <a:solidFill>
                  <a:schemeClr val="accent1"/>
                </a:solidFill>
              </a:rPr>
              <a:t>EduConnect </a:t>
            </a:r>
            <a:r>
              <a:rPr lang="it-IT" sz="2000" dirty="0"/>
              <a:t>è una piattaforma a microservizi realizzata per la gestione di corsi linguistici e informatici erogati da una scuola. Gli studenti possono registrarsi, iscriversi ai corsi e ricevere notifiche in tempo reale. </a:t>
            </a:r>
            <a:br>
              <a:rPr lang="it-IT" sz="2000" dirty="0"/>
            </a:br>
            <a:r>
              <a:rPr lang="it-IT" sz="2000" dirty="0"/>
              <a:t>Tutti i microservizi sono stati realizzati utilizzando il linguaggio di programmazione Python.</a:t>
            </a:r>
          </a:p>
          <a:p>
            <a:r>
              <a:rPr lang="it-IT" sz="2000" dirty="0"/>
              <a:t>La distribuzione di EduConnect è stata progettata per essere flessibile e portabile, supportando sia l’esecuzione in ambiente Docker Compose sia in ambiente Kubernetes, così da essere facilmente eseguibile e distribuito su larga scala.</a:t>
            </a:r>
          </a:p>
          <a:p>
            <a:r>
              <a:rPr lang="it-IT" sz="2000" dirty="0"/>
              <a:t>Il sistema EduConnect integra un’infrastruttura di monitoraggio basata su Prometheus e cAdvisor, con l’obiettivo di raccogliere e analizzare metriche a livello sia applicativo (white-box) che di container (black-box).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1218882" y="295424"/>
            <a:ext cx="10276130" cy="780752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4000" dirty="0"/>
              <a:t>ConCLUSIONI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>
          <a:xfrm>
            <a:off x="1094098" y="2195285"/>
            <a:ext cx="5576378" cy="2467427"/>
          </a:xfrm>
        </p:spPr>
        <p:txBody>
          <a:bodyPr rtlCol="0">
            <a:normAutofit/>
          </a:bodyPr>
          <a:lstStyle/>
          <a:p>
            <a:r>
              <a:rPr lang="it-IT" dirty="0"/>
              <a:t>EduConnect è una piattaforma moderna, sicura e scalabile.</a:t>
            </a:r>
            <a:br>
              <a:rPr lang="it-IT" dirty="0"/>
            </a:br>
            <a:r>
              <a:rPr lang="it-IT" dirty="0"/>
              <a:t>Garantisce gestione efficace dei corsi, notifiche in tempo reale e monitoraggio predittivo delle prestazioni.</a:t>
            </a:r>
            <a:br>
              <a:rPr lang="it-IT" dirty="0"/>
            </a:br>
            <a:r>
              <a:rPr lang="it-IT" dirty="0"/>
              <a:t>L’architettura è flessibile e pronta ad evolversi con nuove funzionalità, mantenendo sicurezza e affidabilità al centro.</a:t>
            </a:r>
          </a:p>
        </p:txBody>
      </p:sp>
      <p:pic>
        <p:nvPicPr>
          <p:cNvPr id="1026" name="Picture 2" descr="Che cos'è, tipologie e componenti di un prodotto software in informatica |  Informatica e Ingegneria Online">
            <a:extLst>
              <a:ext uri="{FF2B5EF4-FFF2-40B4-BE49-F238E27FC236}">
                <a16:creationId xmlns:a16="http://schemas.microsoft.com/office/drawing/2014/main" id="{2A2775AF-AA94-8EF9-2D81-77876A01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556" y="2437736"/>
            <a:ext cx="3965054" cy="198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2B895-1B76-FE2F-B39D-04B231679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4">
            <a:extLst>
              <a:ext uri="{FF2B5EF4-FFF2-40B4-BE49-F238E27FC236}">
                <a16:creationId xmlns:a16="http://schemas.microsoft.com/office/drawing/2014/main" id="{519D41BD-FB57-C15F-43EC-AFC7BF6FDC70}"/>
              </a:ext>
            </a:extLst>
          </p:cNvPr>
          <p:cNvSpPr txBox="1">
            <a:spLocks/>
          </p:cNvSpPr>
          <p:nvPr/>
        </p:nvSpPr>
        <p:spPr>
          <a:xfrm>
            <a:off x="2908058" y="2709632"/>
            <a:ext cx="6372708" cy="143873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accent1"/>
                </a:solidFill>
              </a:rPr>
              <a:t>GRAZIE PER L’ ATTENZIONE</a:t>
            </a:r>
          </a:p>
        </p:txBody>
      </p:sp>
    </p:spTree>
    <p:extLst>
      <p:ext uri="{BB962C8B-B14F-4D97-AF65-F5344CB8AC3E}">
        <p14:creationId xmlns:p14="http://schemas.microsoft.com/office/powerpoint/2010/main" val="384663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1162676" y="332656"/>
            <a:ext cx="10360501" cy="877912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4000" dirty="0">
                <a:solidFill>
                  <a:schemeClr val="accent1"/>
                </a:solidFill>
              </a:rPr>
              <a:t>Architettura applicativo</a:t>
            </a:r>
          </a:p>
        </p:txBody>
      </p:sp>
      <p:pic>
        <p:nvPicPr>
          <p:cNvPr id="5" name="Content Placeholder 4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E7233B90-EA7F-8ECB-2CDF-80D681A15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700808"/>
            <a:ext cx="9426022" cy="4132948"/>
          </a:xfr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3" y="404664"/>
            <a:ext cx="10360501" cy="812800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4000" dirty="0">
                <a:solidFill>
                  <a:schemeClr val="accent1"/>
                </a:solidFill>
              </a:rPr>
              <a:t>Microservizi implementati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077E65-B427-4277-B9C3-0E983CD49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884" y="1717040"/>
            <a:ext cx="3312369" cy="4026376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/>
              <a:t>Interfaccia</a:t>
            </a:r>
            <a:r>
              <a:rPr lang="it-IT" dirty="0"/>
              <a:t> Utenti</a:t>
            </a:r>
          </a:p>
          <a:p>
            <a:r>
              <a:rPr lang="it-IT" sz="2000" dirty="0"/>
              <a:t>Authentication Service</a:t>
            </a:r>
          </a:p>
          <a:p>
            <a:r>
              <a:rPr lang="it-IT" sz="2000" dirty="0"/>
              <a:t>User Service</a:t>
            </a:r>
          </a:p>
          <a:p>
            <a:r>
              <a:rPr lang="it-IT" sz="2000" dirty="0"/>
              <a:t>Course Service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96808B01-3DBB-71F0-6012-65C011765B5E}"/>
              </a:ext>
            </a:extLst>
          </p:cNvPr>
          <p:cNvSpPr txBox="1">
            <a:spLocks/>
          </p:cNvSpPr>
          <p:nvPr/>
        </p:nvSpPr>
        <p:spPr>
          <a:xfrm>
            <a:off x="5194313" y="1717040"/>
            <a:ext cx="3060340" cy="4026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sz="2400" dirty="0"/>
              <a:t>Sistema Pub-Sub</a:t>
            </a:r>
            <a:endParaRPr lang="it-IT" dirty="0"/>
          </a:p>
          <a:p>
            <a:r>
              <a:rPr lang="it-IT" sz="2000" dirty="0"/>
              <a:t>Publisher Service</a:t>
            </a:r>
          </a:p>
          <a:p>
            <a:r>
              <a:rPr lang="it-IT" sz="2000" dirty="0"/>
              <a:t>Subscrber Service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1352D21A-E5F3-9134-F871-2C6B808C9164}"/>
              </a:ext>
            </a:extLst>
          </p:cNvPr>
          <p:cNvSpPr txBox="1">
            <a:spLocks/>
          </p:cNvSpPr>
          <p:nvPr/>
        </p:nvSpPr>
        <p:spPr>
          <a:xfrm>
            <a:off x="8794713" y="1717040"/>
            <a:ext cx="3003323" cy="402637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sz="2400" dirty="0"/>
              <a:t>Monitoring</a:t>
            </a:r>
          </a:p>
          <a:p>
            <a:r>
              <a:rPr lang="it-IT" sz="2000" dirty="0"/>
              <a:t>Predictor Service</a:t>
            </a:r>
          </a:p>
          <a:p>
            <a:pPr marL="0" indent="0">
              <a:buFont typeface="Arial" pitchFamily="34" charset="0"/>
              <a:buNone/>
            </a:pPr>
            <a:endParaRPr lang="it-IT" dirty="0"/>
          </a:p>
        </p:txBody>
      </p:sp>
      <p:pic>
        <p:nvPicPr>
          <p:cNvPr id="24" name="Picture 23" descr="A magnifying glass over a computer screen&#10;&#10;AI-generated content may be incorrect.">
            <a:extLst>
              <a:ext uri="{FF2B5EF4-FFF2-40B4-BE49-F238E27FC236}">
                <a16:creationId xmlns:a16="http://schemas.microsoft.com/office/drawing/2014/main" id="{EF982594-24DD-17E8-39DE-C4FA9C9B2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297" y="4365104"/>
            <a:ext cx="2962275" cy="1543050"/>
          </a:xfrm>
          <a:prstGeom prst="rect">
            <a:avLst/>
          </a:prstGeom>
        </p:spPr>
      </p:pic>
      <p:pic>
        <p:nvPicPr>
          <p:cNvPr id="26" name="Picture 25" descr="A computer and a phone with text boxes&#10;&#10;AI-generated content may be incorrect.">
            <a:extLst>
              <a:ext uri="{FF2B5EF4-FFF2-40B4-BE49-F238E27FC236}">
                <a16:creationId xmlns:a16="http://schemas.microsoft.com/office/drawing/2014/main" id="{C815820C-008E-ED90-B487-D28578CE9C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789" y="4365104"/>
            <a:ext cx="2962275" cy="1543050"/>
          </a:xfrm>
          <a:prstGeom prst="rect">
            <a:avLst/>
          </a:prstGeom>
        </p:spPr>
      </p:pic>
      <p:pic>
        <p:nvPicPr>
          <p:cNvPr id="28" name="Picture 27" descr="A black and white logo&#10;&#10;AI-generated content may be incorrect.">
            <a:extLst>
              <a:ext uri="{FF2B5EF4-FFF2-40B4-BE49-F238E27FC236}">
                <a16:creationId xmlns:a16="http://schemas.microsoft.com/office/drawing/2014/main" id="{CEAF1405-A1EE-A0DD-C120-96D3E5DB6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33" y="4365104"/>
            <a:ext cx="1800200" cy="15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3" y="279400"/>
            <a:ext cx="10360501" cy="81280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it-IT" sz="4000" dirty="0">
                <a:solidFill>
                  <a:schemeClr val="accent1"/>
                </a:solidFill>
              </a:rPr>
              <a:t>API Gateway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40559" y="1998565"/>
            <a:ext cx="5078677" cy="3881948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Nella distribuzione basata su </a:t>
            </a:r>
            <a:r>
              <a:rPr lang="it-IT" sz="2000" dirty="0">
                <a:solidFill>
                  <a:schemeClr val="accent1"/>
                </a:solidFill>
              </a:rPr>
              <a:t>Docker Compose</a:t>
            </a:r>
            <a:r>
              <a:rPr lang="it-IT" sz="2000" dirty="0"/>
              <a:t>, l’</a:t>
            </a:r>
            <a:r>
              <a:rPr lang="it-IT" sz="2000" dirty="0">
                <a:solidFill>
                  <a:schemeClr val="accent1"/>
                </a:solidFill>
              </a:rPr>
              <a:t>API Gateway</a:t>
            </a:r>
            <a:r>
              <a:rPr lang="it-IT" sz="2000" dirty="0"/>
              <a:t> rappresenta l’entry point centralizzato dell’applicazione. Si occupa di ricevere tutte le richieste esterne e di indirizzarle dinamicamente verso il microservizio corretto. </a:t>
            </a:r>
            <a:br>
              <a:rPr lang="it-IT" sz="2000" dirty="0"/>
            </a:br>
            <a:endParaRPr lang="it-IT" sz="2000" dirty="0"/>
          </a:p>
          <a:p>
            <a:pPr marL="0" indent="0">
              <a:buNone/>
            </a:pPr>
            <a:r>
              <a:rPr lang="it-IT" sz="2000" dirty="0"/>
              <a:t>In ambiente </a:t>
            </a:r>
            <a:r>
              <a:rPr lang="it-IT" sz="2000" dirty="0">
                <a:solidFill>
                  <a:schemeClr val="accent1"/>
                </a:solidFill>
              </a:rPr>
              <a:t>Kubernetes</a:t>
            </a:r>
            <a:r>
              <a:rPr lang="it-IT" sz="2000" dirty="0"/>
              <a:t>, questo ruolo non è più svolto da un microservizio dedicato, ma viene sostituito dall’</a:t>
            </a:r>
            <a:r>
              <a:rPr lang="it-IT" sz="2000" dirty="0">
                <a:solidFill>
                  <a:schemeClr val="accent1"/>
                </a:solidFill>
              </a:rPr>
              <a:t>Ingress Controller</a:t>
            </a:r>
            <a:r>
              <a:rPr lang="it-IT" sz="2000" dirty="0"/>
              <a:t>, che fornisce funzionalità di routing e bilanciamento direttamente a livello di orchestratore.</a:t>
            </a:r>
          </a:p>
        </p:txBody>
      </p:sp>
      <p:pic>
        <p:nvPicPr>
          <p:cNvPr id="8" name="Picture 7" descr="A diagram of a api gateway&#10;&#10;AI-generated content may be incorrect.">
            <a:extLst>
              <a:ext uri="{FF2B5EF4-FFF2-40B4-BE49-F238E27FC236}">
                <a16:creationId xmlns:a16="http://schemas.microsoft.com/office/drawing/2014/main" id="{C6255250-AB8A-0876-7FB7-22934D6E5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1"/>
          <a:stretch>
            <a:fillRect/>
          </a:stretch>
        </p:blipFill>
        <p:spPr>
          <a:xfrm>
            <a:off x="7066992" y="2636912"/>
            <a:ext cx="3881274" cy="21598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1218883" y="354856"/>
            <a:ext cx="10360501" cy="841896"/>
          </a:xfrm>
        </p:spPr>
        <p:txBody>
          <a:bodyPr vert="horz" lIns="121899" tIns="60949" rIns="121899" bIns="60949" rtlCol="0" anchor="b">
            <a:normAutofit/>
          </a:bodyPr>
          <a:lstStyle/>
          <a:p>
            <a:pPr algn="ctr"/>
            <a:r>
              <a:rPr lang="it-IT" sz="4000" dirty="0">
                <a:solidFill>
                  <a:schemeClr val="accent1"/>
                </a:solidFill>
              </a:rPr>
              <a:t>Interfaccia utente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4CCCF-2926-7887-DC6F-34364CB4E598}"/>
              </a:ext>
            </a:extLst>
          </p:cNvPr>
          <p:cNvSpPr txBox="1"/>
          <p:nvPr/>
        </p:nvSpPr>
        <p:spPr>
          <a:xfrm>
            <a:off x="981844" y="1772816"/>
            <a:ext cx="6387697" cy="439248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marL="304747" indent="-30474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Auth Service: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occupa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dell’autenticazione</a:t>
            </a:r>
            <a:r>
              <a:rPr lang="en-US" sz="2000" dirty="0"/>
              <a:t>,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generazione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token JWT, </a:t>
            </a:r>
            <a:r>
              <a:rPr lang="en-US" sz="2000" dirty="0" err="1"/>
              <a:t>consentendo</a:t>
            </a:r>
            <a:r>
              <a:rPr lang="en-US" sz="2000" dirty="0"/>
              <a:t> </a:t>
            </a:r>
            <a:r>
              <a:rPr lang="en-US" sz="2000" dirty="0" err="1"/>
              <a:t>l’accesso</a:t>
            </a:r>
            <a:r>
              <a:rPr lang="en-US" sz="2000" dirty="0"/>
              <a:t> </a:t>
            </a:r>
            <a:r>
              <a:rPr lang="en-US" sz="2000" dirty="0" err="1"/>
              <a:t>sicuro</a:t>
            </a:r>
            <a:r>
              <a:rPr lang="en-US" sz="2000" dirty="0"/>
              <a:t> alle API, e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validazione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token, </a:t>
            </a:r>
            <a:r>
              <a:rPr lang="en-US" sz="2000" dirty="0" err="1"/>
              <a:t>precedentemente</a:t>
            </a:r>
            <a:r>
              <a:rPr lang="en-US" sz="2000" dirty="0"/>
              <a:t> </a:t>
            </a:r>
            <a:r>
              <a:rPr lang="en-US" sz="2000" dirty="0" err="1"/>
              <a:t>emessi</a:t>
            </a:r>
            <a:r>
              <a:rPr lang="en-US" sz="2000" dirty="0"/>
              <a:t>, </a:t>
            </a:r>
            <a:r>
              <a:rPr lang="en-US" sz="2000" dirty="0" err="1"/>
              <a:t>verificandone</a:t>
            </a:r>
            <a:r>
              <a:rPr lang="en-US" sz="2000" dirty="0"/>
              <a:t> </a:t>
            </a:r>
            <a:r>
              <a:rPr lang="en-US" sz="2000" dirty="0" err="1"/>
              <a:t>l’autenticità</a:t>
            </a:r>
            <a:r>
              <a:rPr lang="en-US" sz="2000" dirty="0"/>
              <a:t> e la </a:t>
            </a:r>
            <a:r>
              <a:rPr lang="en-US" sz="2000" dirty="0" err="1"/>
              <a:t>scadenza</a:t>
            </a:r>
            <a:r>
              <a:rPr lang="en-US" sz="2000" dirty="0"/>
              <a:t>. </a:t>
            </a:r>
          </a:p>
          <a:p>
            <a:pPr marL="304747" indent="-30474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User Service:</a:t>
            </a:r>
            <a:r>
              <a:rPr lang="en-US" sz="2000" dirty="0"/>
              <a:t> </a:t>
            </a:r>
            <a:r>
              <a:rPr lang="en-US" sz="2000" dirty="0" err="1"/>
              <a:t>gestice</a:t>
            </a:r>
            <a:r>
              <a:rPr lang="en-US" sz="2000" dirty="0"/>
              <a:t> le </a:t>
            </a:r>
            <a:r>
              <a:rPr lang="en-US" sz="2000" dirty="0" err="1"/>
              <a:t>informazioni</a:t>
            </a:r>
            <a:r>
              <a:rPr lang="en-US" sz="2000" dirty="0"/>
              <a:t> </a:t>
            </a:r>
            <a:r>
              <a:rPr lang="en-US" sz="2000" dirty="0" err="1"/>
              <a:t>sugli</a:t>
            </a:r>
            <a:r>
              <a:rPr lang="en-US" sz="2000" dirty="0"/>
              <a:t> </a:t>
            </a:r>
            <a:r>
              <a:rPr lang="en-US" sz="2000" dirty="0" err="1"/>
              <a:t>utenti</a:t>
            </a:r>
            <a:r>
              <a:rPr lang="en-US" sz="2000" dirty="0"/>
              <a:t> </a:t>
            </a:r>
            <a:r>
              <a:rPr lang="en-US" sz="2000" dirty="0" err="1"/>
              <a:t>registrati</a:t>
            </a:r>
            <a:r>
              <a:rPr lang="en-US" sz="2000" dirty="0"/>
              <a:t>, </a:t>
            </a:r>
            <a:r>
              <a:rPr lang="en-US" sz="2000" dirty="0" err="1"/>
              <a:t>permettendo</a:t>
            </a:r>
            <a:r>
              <a:rPr lang="en-US" sz="2000" dirty="0"/>
              <a:t> la </a:t>
            </a:r>
            <a:r>
              <a:rPr lang="en-US" sz="2000" dirty="0" err="1"/>
              <a:t>creazione</a:t>
            </a:r>
            <a:r>
              <a:rPr lang="en-US" sz="2000" dirty="0"/>
              <a:t>, la </a:t>
            </a:r>
            <a:r>
              <a:rPr lang="en-US" sz="2000" dirty="0" err="1"/>
              <a:t>modifica</a:t>
            </a:r>
            <a:r>
              <a:rPr lang="en-US" sz="2000" dirty="0"/>
              <a:t> e la </a:t>
            </a:r>
            <a:r>
              <a:rPr lang="en-US" sz="2000" dirty="0" err="1"/>
              <a:t>consultazione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profili</a:t>
            </a:r>
            <a:r>
              <a:rPr lang="en-US" sz="2000" dirty="0"/>
              <a:t>. </a:t>
            </a:r>
          </a:p>
          <a:p>
            <a:pPr marL="304747" indent="-30474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Course Service:</a:t>
            </a:r>
            <a:r>
              <a:rPr lang="en-US" sz="2000" dirty="0"/>
              <a:t> </a:t>
            </a:r>
            <a:r>
              <a:rPr lang="en-US" sz="2000" dirty="0" err="1"/>
              <a:t>gestisce</a:t>
            </a:r>
            <a:r>
              <a:rPr lang="en-US" sz="2000" dirty="0"/>
              <a:t> tutte le </a:t>
            </a:r>
            <a:r>
              <a:rPr lang="en-US" sz="2000" dirty="0" err="1"/>
              <a:t>funzionalità</a:t>
            </a:r>
            <a:r>
              <a:rPr lang="en-US" sz="2000" dirty="0"/>
              <a:t> legate ai </a:t>
            </a:r>
            <a:r>
              <a:rPr lang="en-US" sz="2000" dirty="0" err="1"/>
              <a:t>corsi</a:t>
            </a:r>
            <a:r>
              <a:rPr lang="en-US" sz="2000" dirty="0"/>
              <a:t> </a:t>
            </a:r>
            <a:r>
              <a:rPr lang="en-US" sz="2000" dirty="0" err="1"/>
              <a:t>disponibili</a:t>
            </a:r>
            <a:r>
              <a:rPr lang="en-US" sz="2000" dirty="0"/>
              <a:t> </a:t>
            </a:r>
            <a:r>
              <a:rPr lang="en-US" sz="2000" dirty="0" err="1"/>
              <a:t>nella</a:t>
            </a:r>
            <a:r>
              <a:rPr lang="en-US" sz="2000" dirty="0"/>
              <a:t> </a:t>
            </a:r>
            <a:r>
              <a:rPr lang="en-US" sz="2000" dirty="0" err="1"/>
              <a:t>piattaforma</a:t>
            </a:r>
            <a:r>
              <a:rPr lang="en-US" sz="2000" dirty="0"/>
              <a:t>. </a:t>
            </a:r>
            <a:r>
              <a:rPr lang="en-US" sz="2000" dirty="0" err="1"/>
              <a:t>Consente</a:t>
            </a:r>
            <a:r>
              <a:rPr lang="en-US" sz="2000" dirty="0"/>
              <a:t> la </a:t>
            </a:r>
            <a:r>
              <a:rPr lang="en-US" sz="2000" dirty="0" err="1"/>
              <a:t>creazione</a:t>
            </a:r>
            <a:r>
              <a:rPr lang="en-US" sz="2000" dirty="0"/>
              <a:t> di </a:t>
            </a:r>
            <a:r>
              <a:rPr lang="en-US" sz="2000" dirty="0" err="1"/>
              <a:t>nuovi</a:t>
            </a:r>
            <a:r>
              <a:rPr lang="en-US" sz="2000" dirty="0"/>
              <a:t> </a:t>
            </a:r>
            <a:r>
              <a:rPr lang="en-US" sz="2000" dirty="0" err="1"/>
              <a:t>corsi</a:t>
            </a:r>
            <a:r>
              <a:rPr lang="en-US" sz="2000" dirty="0"/>
              <a:t>, la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iscrizioni</a:t>
            </a:r>
            <a:r>
              <a:rPr lang="en-US" sz="2000" dirty="0"/>
              <a:t> e </a:t>
            </a:r>
            <a:r>
              <a:rPr lang="en-US" sz="2000" dirty="0" err="1"/>
              <a:t>l’associazione</a:t>
            </a:r>
            <a:r>
              <a:rPr lang="en-US" sz="2000" dirty="0"/>
              <a:t> </a:t>
            </a:r>
            <a:r>
              <a:rPr lang="en-US" sz="2000" dirty="0" err="1"/>
              <a:t>studenti-corsi</a:t>
            </a:r>
            <a:r>
              <a:rPr lang="en-US" sz="2000" dirty="0"/>
              <a:t> (</a:t>
            </a:r>
            <a:r>
              <a:rPr lang="en-US" sz="2000" dirty="0" err="1"/>
              <a:t>relazione</a:t>
            </a:r>
            <a:r>
              <a:rPr lang="en-US" sz="2000" dirty="0"/>
              <a:t> </a:t>
            </a:r>
            <a:r>
              <a:rPr lang="en-US" sz="2000" dirty="0" err="1"/>
              <a:t>molti</a:t>
            </a:r>
            <a:r>
              <a:rPr lang="en-US" sz="2000" dirty="0"/>
              <a:t>-a-</a:t>
            </a:r>
            <a:r>
              <a:rPr lang="en-US" sz="2000" dirty="0" err="1"/>
              <a:t>molti</a:t>
            </a:r>
            <a:r>
              <a:rPr lang="en-US" sz="2000" dirty="0"/>
              <a:t>), </a:t>
            </a:r>
            <a:r>
              <a:rPr lang="en-US" sz="2000" dirty="0" err="1"/>
              <a:t>ovvero</a:t>
            </a:r>
            <a:r>
              <a:rPr lang="en-US" sz="2000" dirty="0"/>
              <a:t> </a:t>
            </a:r>
            <a:r>
              <a:rPr lang="en-US" sz="2000" dirty="0" err="1"/>
              <a:t>permette</a:t>
            </a:r>
            <a:r>
              <a:rPr lang="en-US" sz="2000" dirty="0"/>
              <a:t> </a:t>
            </a:r>
            <a:r>
              <a:rPr lang="en-US" sz="2000" dirty="0" err="1"/>
              <a:t>agli</a:t>
            </a:r>
            <a:r>
              <a:rPr lang="en-US" sz="2000" dirty="0"/>
              <a:t> </a:t>
            </a:r>
            <a:r>
              <a:rPr lang="en-US" sz="2000" dirty="0" err="1"/>
              <a:t>studenti</a:t>
            </a:r>
            <a:r>
              <a:rPr lang="en-US" sz="2000" dirty="0"/>
              <a:t> di </a:t>
            </a:r>
            <a:r>
              <a:rPr lang="en-US" sz="2000" dirty="0" err="1"/>
              <a:t>registrarsi</a:t>
            </a:r>
            <a:r>
              <a:rPr lang="en-US" sz="2000" dirty="0"/>
              <a:t> ai </a:t>
            </a:r>
            <a:r>
              <a:rPr lang="en-US" sz="2000" dirty="0" err="1"/>
              <a:t>corsi</a:t>
            </a:r>
            <a:r>
              <a:rPr lang="en-US" sz="2000" dirty="0"/>
              <a:t> e al </a:t>
            </a:r>
            <a:r>
              <a:rPr lang="en-US" sz="2000" dirty="0" err="1"/>
              <a:t>relativo</a:t>
            </a:r>
            <a:r>
              <a:rPr lang="en-US" sz="2000" dirty="0"/>
              <a:t> topic </a:t>
            </a:r>
            <a:r>
              <a:rPr lang="en-US" sz="2000" dirty="0" err="1"/>
              <a:t>kafka</a:t>
            </a:r>
            <a:r>
              <a:rPr lang="en-US" sz="2000" dirty="0"/>
              <a:t>.</a:t>
            </a:r>
          </a:p>
        </p:txBody>
      </p:sp>
      <p:pic>
        <p:nvPicPr>
          <p:cNvPr id="2050" name="Picture 2" descr="Che cos'è, progettazione e tipologie dell'interfaccia utente (UI) in  informatica | Informatica e Ingegneria Online">
            <a:extLst>
              <a:ext uri="{FF2B5EF4-FFF2-40B4-BE49-F238E27FC236}">
                <a16:creationId xmlns:a16="http://schemas.microsoft.com/office/drawing/2014/main" id="{B2433C48-78AF-F818-7517-9AAFC658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6580" y="2951029"/>
            <a:ext cx="3972804" cy="203606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D7F84-BC6C-62E3-9E8F-8ACDF9580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D8E03A3-84B5-947A-E767-63DB5931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812800"/>
          </a:xfrm>
        </p:spPr>
        <p:txBody>
          <a:bodyPr vert="horz" lIns="121899" tIns="60949" rIns="121899" bIns="60949" rtlCol="0" anchor="b">
            <a:normAutofit/>
          </a:bodyPr>
          <a:lstStyle/>
          <a:p>
            <a:pPr algn="ctr"/>
            <a:r>
              <a:rPr lang="it-IT" sz="4000" dirty="0">
                <a:solidFill>
                  <a:schemeClr val="accent1"/>
                </a:solidFill>
              </a:rPr>
              <a:t>Publisher-Subscriber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CD78B-6EFB-5852-0630-9B272FA6EF60}"/>
              </a:ext>
            </a:extLst>
          </p:cNvPr>
          <p:cNvSpPr txBox="1"/>
          <p:nvPr/>
        </p:nvSpPr>
        <p:spPr>
          <a:xfrm>
            <a:off x="981844" y="2015841"/>
            <a:ext cx="5832648" cy="3510391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/>
          <a:p>
            <a:pPr marL="304747" indent="-30474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Publisher Service:</a:t>
            </a:r>
            <a:r>
              <a:rPr lang="en-US" sz="2000" dirty="0"/>
              <a:t>  è </a:t>
            </a:r>
            <a:r>
              <a:rPr lang="en-US" sz="2000" dirty="0" err="1"/>
              <a:t>responsabile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topic Kafka </a:t>
            </a:r>
            <a:r>
              <a:rPr lang="en-US" sz="2000" dirty="0" err="1"/>
              <a:t>relativi</a:t>
            </a:r>
            <a:r>
              <a:rPr lang="en-US" sz="2000" dirty="0"/>
              <a:t> ai </a:t>
            </a:r>
            <a:r>
              <a:rPr lang="en-US" sz="2000" dirty="0" err="1"/>
              <a:t>corsi</a:t>
            </a:r>
            <a:r>
              <a:rPr lang="en-US" sz="2000" dirty="0"/>
              <a:t> e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pubblicazione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messaggi</a:t>
            </a:r>
            <a:r>
              <a:rPr lang="en-US" sz="2000" dirty="0"/>
              <a:t> al </a:t>
            </a:r>
            <a:r>
              <a:rPr lang="en-US" sz="2000" dirty="0" err="1"/>
              <a:t>suo</a:t>
            </a:r>
            <a:r>
              <a:rPr lang="en-US" sz="2000" dirty="0"/>
              <a:t> </a:t>
            </a:r>
            <a:r>
              <a:rPr lang="en-US" sz="2000" dirty="0" err="1"/>
              <a:t>interno</a:t>
            </a:r>
            <a:r>
              <a:rPr lang="en-US" sz="2000" dirty="0"/>
              <a:t>, </a:t>
            </a:r>
            <a:r>
              <a:rPr lang="en-US" sz="2000" dirty="0" err="1"/>
              <a:t>tramite</a:t>
            </a:r>
            <a:r>
              <a:rPr lang="en-US" sz="2000" dirty="0"/>
              <a:t> API </a:t>
            </a:r>
            <a:r>
              <a:rPr lang="en-US" sz="2000" dirty="0" err="1"/>
              <a:t>apposita</a:t>
            </a:r>
            <a:r>
              <a:rPr lang="en-US" sz="2000" dirty="0"/>
              <a:t>. In </a:t>
            </a:r>
            <a:r>
              <a:rPr lang="en-US" sz="2000" dirty="0" err="1"/>
              <a:t>questo</a:t>
            </a:r>
            <a:r>
              <a:rPr lang="en-US" sz="2000" dirty="0"/>
              <a:t> modo è </a:t>
            </a:r>
            <a:r>
              <a:rPr lang="en-US" sz="2000" dirty="0" err="1"/>
              <a:t>possibile</a:t>
            </a:r>
            <a:r>
              <a:rPr lang="en-US" sz="2000" dirty="0"/>
              <a:t> </a:t>
            </a:r>
            <a:r>
              <a:rPr lang="en-US" sz="2000" dirty="0" err="1"/>
              <a:t>informare</a:t>
            </a:r>
            <a:r>
              <a:rPr lang="en-US" sz="2000" dirty="0"/>
              <a:t>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studenti</a:t>
            </a:r>
            <a:r>
              <a:rPr lang="en-US" sz="2000" dirty="0"/>
              <a:t> </a:t>
            </a:r>
            <a:r>
              <a:rPr lang="en-US" sz="2000" dirty="0" err="1"/>
              <a:t>iscritti</a:t>
            </a:r>
            <a:r>
              <a:rPr lang="en-US" sz="2000" dirty="0"/>
              <a:t> </a:t>
            </a:r>
            <a:r>
              <a:rPr lang="en-US" sz="2000" dirty="0" err="1"/>
              <a:t>riguardo</a:t>
            </a:r>
            <a:r>
              <a:rPr lang="en-US" sz="2000" dirty="0"/>
              <a:t> aggiornamenti, </a:t>
            </a:r>
            <a:r>
              <a:rPr lang="en-US" sz="2000" dirty="0" err="1"/>
              <a:t>annunci</a:t>
            </a:r>
            <a:r>
              <a:rPr lang="en-US" sz="2000" dirty="0"/>
              <a:t> o </a:t>
            </a:r>
            <a:r>
              <a:rPr lang="en-US" sz="2000" dirty="0" err="1"/>
              <a:t>notifiche</a:t>
            </a:r>
            <a:r>
              <a:rPr lang="en-US" sz="2000" dirty="0"/>
              <a:t> legate al </a:t>
            </a:r>
            <a:r>
              <a:rPr lang="en-US" sz="2000" dirty="0" err="1"/>
              <a:t>corso</a:t>
            </a:r>
            <a:r>
              <a:rPr lang="en-US" sz="2000" dirty="0"/>
              <a:t>. </a:t>
            </a:r>
            <a:br>
              <a:rPr lang="en-US" sz="2000" dirty="0"/>
            </a:br>
            <a:endParaRPr lang="en-US" sz="2000" dirty="0"/>
          </a:p>
          <a:p>
            <a:pPr marL="304747" indent="-30474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Subscriber Service: </a:t>
            </a:r>
            <a:r>
              <a:rPr lang="en-US" sz="2000" dirty="0"/>
              <a:t>ha il </a:t>
            </a:r>
            <a:r>
              <a:rPr lang="en-US" sz="2000" dirty="0" err="1"/>
              <a:t>compito</a:t>
            </a:r>
            <a:r>
              <a:rPr lang="en-US" sz="2000" dirty="0"/>
              <a:t> di </a:t>
            </a:r>
            <a:r>
              <a:rPr lang="en-US" sz="2000" dirty="0" err="1"/>
              <a:t>consumare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messaggi</a:t>
            </a:r>
            <a:r>
              <a:rPr lang="en-US" sz="2000" dirty="0"/>
              <a:t> </a:t>
            </a:r>
            <a:r>
              <a:rPr lang="en-US" sz="2000" dirty="0" err="1"/>
              <a:t>pubblicati</a:t>
            </a:r>
            <a:r>
              <a:rPr lang="en-US" sz="2000" dirty="0"/>
              <a:t> </a:t>
            </a:r>
            <a:r>
              <a:rPr lang="en-US" sz="2000" dirty="0" err="1"/>
              <a:t>nei</a:t>
            </a:r>
            <a:r>
              <a:rPr lang="en-US" sz="2000" dirty="0"/>
              <a:t> topic Kafka </a:t>
            </a:r>
            <a:r>
              <a:rPr lang="en-US" sz="2000" dirty="0" err="1"/>
              <a:t>relativi</a:t>
            </a:r>
            <a:r>
              <a:rPr lang="en-US" sz="2000" dirty="0"/>
              <a:t> ai </a:t>
            </a:r>
            <a:r>
              <a:rPr lang="en-US" sz="2000" dirty="0" err="1"/>
              <a:t>corsi</a:t>
            </a:r>
            <a:r>
              <a:rPr lang="en-US" sz="2000" dirty="0"/>
              <a:t> ed </a:t>
            </a:r>
            <a:r>
              <a:rPr lang="en-US" sz="2000" dirty="0" err="1"/>
              <a:t>informare</a:t>
            </a:r>
            <a:r>
              <a:rPr lang="en-US" sz="2000" dirty="0"/>
              <a:t>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studenti</a:t>
            </a:r>
            <a:r>
              <a:rPr lang="en-US" sz="2000" dirty="0"/>
              <a:t> </a:t>
            </a:r>
            <a:r>
              <a:rPr lang="en-US" sz="2000" dirty="0" err="1"/>
              <a:t>iscritti</a:t>
            </a:r>
            <a:r>
              <a:rPr lang="en-US" sz="2000" dirty="0"/>
              <a:t>. Il Subscriber </a:t>
            </a:r>
            <a:r>
              <a:rPr lang="en-US" sz="2000" dirty="0" err="1"/>
              <a:t>recupera</a:t>
            </a:r>
            <a:r>
              <a:rPr lang="en-US" sz="2000" dirty="0"/>
              <a:t> dal Course Service </a:t>
            </a:r>
            <a:r>
              <a:rPr lang="en-US" sz="2000" dirty="0" err="1"/>
              <a:t>l’elenco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studenti</a:t>
            </a:r>
            <a:r>
              <a:rPr lang="en-US" sz="2000" dirty="0"/>
              <a:t> </a:t>
            </a:r>
            <a:r>
              <a:rPr lang="en-US" sz="2000" dirty="0" err="1"/>
              <a:t>associati</a:t>
            </a:r>
            <a:r>
              <a:rPr lang="en-US" sz="2000" dirty="0"/>
              <a:t> a </a:t>
            </a:r>
            <a:r>
              <a:rPr lang="en-US" sz="2000" dirty="0" err="1"/>
              <a:t>quel</a:t>
            </a:r>
            <a:r>
              <a:rPr lang="en-US" sz="2000" dirty="0"/>
              <a:t> </a:t>
            </a:r>
            <a:r>
              <a:rPr lang="en-US" sz="2000" dirty="0" err="1"/>
              <a:t>corso</a:t>
            </a:r>
            <a:r>
              <a:rPr lang="en-US" sz="2000" dirty="0"/>
              <a:t> e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rispettivi</a:t>
            </a:r>
            <a:r>
              <a:rPr lang="en-US" sz="2000" dirty="0"/>
              <a:t> </a:t>
            </a:r>
            <a:r>
              <a:rPr lang="en-US" sz="2000" dirty="0" err="1"/>
              <a:t>indirizzi</a:t>
            </a:r>
            <a:r>
              <a:rPr lang="en-US" sz="2000" dirty="0"/>
              <a:t> email.</a:t>
            </a:r>
          </a:p>
        </p:txBody>
      </p:sp>
      <p:pic>
        <p:nvPicPr>
          <p:cNvPr id="1026" name="Picture 2" descr="Pub/Sub Messaging: What Is It? | Knowledge Base | Dashbird">
            <a:extLst>
              <a:ext uri="{FF2B5EF4-FFF2-40B4-BE49-F238E27FC236}">
                <a16:creationId xmlns:a16="http://schemas.microsoft.com/office/drawing/2014/main" id="{4E83EB5F-F213-197D-6915-11BA84ACF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8864" y="3068960"/>
            <a:ext cx="4680520" cy="140415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6411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5322A-3154-E00F-0ABD-81620C967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9E92F99-4C3B-D4A9-3DBF-F9A52EEB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812800"/>
          </a:xfrm>
        </p:spPr>
        <p:txBody>
          <a:bodyPr vert="horz" lIns="121899" tIns="60949" rIns="121899" bIns="60949" rtlCol="0" anchor="b">
            <a:normAutofit/>
          </a:bodyPr>
          <a:lstStyle/>
          <a:p>
            <a:pPr algn="ctr"/>
            <a:r>
              <a:rPr lang="it-IT" sz="4000" dirty="0">
                <a:solidFill>
                  <a:schemeClr val="accent1"/>
                </a:solidFill>
              </a:rPr>
              <a:t>Monitoring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E12B0-30CE-EB9D-EEDB-A41DBD465AB1}"/>
              </a:ext>
            </a:extLst>
          </p:cNvPr>
          <p:cNvSpPr txBox="1"/>
          <p:nvPr/>
        </p:nvSpPr>
        <p:spPr>
          <a:xfrm>
            <a:off x="1123747" y="1340768"/>
            <a:ext cx="10585176" cy="194421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marL="304747" indent="-30474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Predictor Service:</a:t>
            </a:r>
            <a:r>
              <a:rPr lang="en-US" sz="1800" dirty="0"/>
              <a:t>  </a:t>
            </a:r>
            <a:r>
              <a:rPr lang="it-IT" sz="1800" dirty="0"/>
              <a:t>rappresenta il componente dedicato al monitoraggio e all’analisi predittiva delle performance del sistema. Si integra con Prometheus e cAdvisor per raccogliere metriche sia di tipo white-box (ad esempio il tempo medio di risposta delle API e il numero di richieste gestite) sia di tipo black-box (come l’utilizzo di memoria, il tempo di avvio dei container e gli errori di rete). Queste metriche vengono elaborate dal Predictor, che utilizza modelli di serie temporali come ARIMA per prevedere l’andamento futuro delle prestazioni, in particolare i tempi di risposta delle API. </a:t>
            </a:r>
            <a:endParaRPr lang="en-US" sz="1800" dirty="0"/>
          </a:p>
        </p:txBody>
      </p:sp>
      <p:pic>
        <p:nvPicPr>
          <p:cNvPr id="3074" name="Picture 2" descr="Exploring IT System Monitoring: A Guide | NinjaOne">
            <a:extLst>
              <a:ext uri="{FF2B5EF4-FFF2-40B4-BE49-F238E27FC236}">
                <a16:creationId xmlns:a16="http://schemas.microsoft.com/office/drawing/2014/main" id="{788C14D4-5551-03F0-6A8C-90ADF8312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144" y="3573016"/>
            <a:ext cx="4824536" cy="251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30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7D44D-05A4-AAF5-9592-C5FFDE8F1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51DB723-0044-468A-3278-2A049BF7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812800"/>
          </a:xfrm>
        </p:spPr>
        <p:txBody>
          <a:bodyPr vert="horz" lIns="121899" tIns="60949" rIns="121899" bIns="60949" rtlCol="0" anchor="b">
            <a:normAutofit/>
          </a:bodyPr>
          <a:lstStyle/>
          <a:p>
            <a:pPr algn="ctr"/>
            <a:r>
              <a:rPr lang="it-IT" sz="4000" dirty="0">
                <a:solidFill>
                  <a:schemeClr val="accent1"/>
                </a:solidFill>
              </a:rPr>
              <a:t>Databases MySQL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DDAB1-3F4C-0B1C-D4BD-1F3DA5716846}"/>
              </a:ext>
            </a:extLst>
          </p:cNvPr>
          <p:cNvSpPr txBox="1"/>
          <p:nvPr/>
        </p:nvSpPr>
        <p:spPr>
          <a:xfrm>
            <a:off x="1123747" y="1340768"/>
            <a:ext cx="10585176" cy="1944216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</a:pPr>
            <a:r>
              <a:rPr lang="en-US" sz="1800" dirty="0"/>
              <a:t>I </a:t>
            </a:r>
            <a:r>
              <a:rPr lang="en-US" sz="1800" dirty="0" err="1"/>
              <a:t>microservizi</a:t>
            </a:r>
            <a:r>
              <a:rPr lang="en-US" sz="1800" dirty="0"/>
              <a:t> User Service e Course Service </a:t>
            </a:r>
            <a:r>
              <a:rPr lang="en-US" sz="1800" dirty="0" err="1"/>
              <a:t>utilizzano</a:t>
            </a:r>
            <a:r>
              <a:rPr lang="en-US" sz="1800" dirty="0"/>
              <a:t> un proprio database </a:t>
            </a:r>
            <a:r>
              <a:rPr lang="en-US" sz="1800" dirty="0" err="1"/>
              <a:t>MySql</a:t>
            </a:r>
            <a:r>
              <a:rPr lang="en-US" sz="1800" dirty="0"/>
              <a:t> per la </a:t>
            </a:r>
            <a:r>
              <a:rPr lang="en-US" sz="1800" dirty="0" err="1"/>
              <a:t>gestione</a:t>
            </a:r>
            <a:r>
              <a:rPr lang="en-US" sz="1800" dirty="0"/>
              <a:t> </a:t>
            </a:r>
            <a:r>
              <a:rPr lang="en-US" sz="1800" dirty="0" err="1"/>
              <a:t>dei</a:t>
            </a:r>
            <a:r>
              <a:rPr lang="en-US" sz="1800" dirty="0"/>
              <a:t> </a:t>
            </a:r>
            <a:r>
              <a:rPr lang="en-US" sz="1800" dirty="0" err="1"/>
              <a:t>dati</a:t>
            </a:r>
            <a:r>
              <a:rPr lang="en-US" sz="1800" dirty="0"/>
              <a:t>. Ogni database </a:t>
            </a:r>
            <a:r>
              <a:rPr lang="en-US" sz="1800" dirty="0" err="1"/>
              <a:t>viene</a:t>
            </a:r>
            <a:r>
              <a:rPr lang="en-US" sz="1800" dirty="0"/>
              <a:t> </a:t>
            </a:r>
            <a:r>
              <a:rPr lang="en-US" sz="1800" dirty="0" err="1"/>
              <a:t>avviato</a:t>
            </a:r>
            <a:r>
              <a:rPr lang="en-US" sz="1800" dirty="0"/>
              <a:t> come container </a:t>
            </a:r>
            <a:r>
              <a:rPr lang="en-US" sz="1800" dirty="0" err="1"/>
              <a:t>dedicato</a:t>
            </a:r>
            <a:r>
              <a:rPr lang="en-US" sz="1800" dirty="0"/>
              <a:t> in Docker compose e come Pod </a:t>
            </a:r>
            <a:r>
              <a:rPr lang="en-US" sz="1800" dirty="0" err="1"/>
              <a:t>separato</a:t>
            </a:r>
            <a:r>
              <a:rPr lang="en-US" sz="1800" dirty="0"/>
              <a:t> in k8s. </a:t>
            </a:r>
          </a:p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</a:pPr>
            <a:r>
              <a:rPr lang="en-US" sz="1800" dirty="0"/>
              <a:t>Lo User Service </a:t>
            </a:r>
            <a:r>
              <a:rPr lang="en-US" sz="1800" dirty="0" err="1"/>
              <a:t>mantiene</a:t>
            </a:r>
            <a:r>
              <a:rPr lang="en-US" sz="1800" dirty="0"/>
              <a:t> </a:t>
            </a:r>
            <a:r>
              <a:rPr lang="en-US" sz="1800" dirty="0" err="1"/>
              <a:t>nel</a:t>
            </a:r>
            <a:r>
              <a:rPr lang="en-US" sz="1800" dirty="0"/>
              <a:t> proprio database </a:t>
            </a:r>
            <a:r>
              <a:rPr lang="en-US" sz="1800" dirty="0" err="1">
                <a:solidFill>
                  <a:schemeClr val="accent1"/>
                </a:solidFill>
              </a:rPr>
              <a:t>mysql-userdb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it-IT" sz="1800" dirty="0"/>
              <a:t>le informazioni sugli utenti registrati (user_id, name, email e password) all’interno della tabella </a:t>
            </a:r>
            <a:r>
              <a:rPr lang="it-IT" sz="1800" dirty="0">
                <a:solidFill>
                  <a:schemeClr val="accent1"/>
                </a:solidFill>
              </a:rPr>
              <a:t>users</a:t>
            </a:r>
            <a:r>
              <a:rPr lang="it-IT" sz="1800" dirty="0"/>
              <a:t>.</a:t>
            </a:r>
          </a:p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</a:pPr>
            <a:r>
              <a:rPr lang="it-IT" sz="1800" dirty="0"/>
              <a:t>Il Course Service gestisce, invece, tramite il proprio schema </a:t>
            </a:r>
            <a:r>
              <a:rPr lang="it-IT" sz="1800" dirty="0">
                <a:solidFill>
                  <a:schemeClr val="accent1"/>
                </a:solidFill>
              </a:rPr>
              <a:t>mysql-coursedb</a:t>
            </a:r>
            <a:r>
              <a:rPr lang="it-IT" sz="1800" dirty="0"/>
              <a:t>, le informazioni relative ai corsi (course_id, title, description, duration) all’interno della tabella </a:t>
            </a:r>
            <a:r>
              <a:rPr lang="it-IT" sz="1800" dirty="0">
                <a:solidFill>
                  <a:schemeClr val="accent1"/>
                </a:solidFill>
              </a:rPr>
              <a:t>courses</a:t>
            </a:r>
            <a:r>
              <a:rPr lang="it-IT" sz="1800" dirty="0"/>
              <a:t>. Mentre all’interno della tabella </a:t>
            </a:r>
            <a:r>
              <a:rPr lang="it-IT" sz="1800" dirty="0">
                <a:solidFill>
                  <a:schemeClr val="accent1"/>
                </a:solidFill>
              </a:rPr>
              <a:t>enrollments</a:t>
            </a:r>
            <a:r>
              <a:rPr lang="it-IT" sz="1800" dirty="0"/>
              <a:t> mantiene i dati relativi alle iscrizioni degli tudenti ai corsi (id, course_id, user_email).</a:t>
            </a:r>
            <a:endParaRPr lang="en-US" sz="1800" dirty="0"/>
          </a:p>
        </p:txBody>
      </p:sp>
      <p:pic>
        <p:nvPicPr>
          <p:cNvPr id="5122" name="Picture 2" descr="What Is Database ? | Learn Database Definition , Types And Components">
            <a:extLst>
              <a:ext uri="{FF2B5EF4-FFF2-40B4-BE49-F238E27FC236}">
                <a16:creationId xmlns:a16="http://schemas.microsoft.com/office/drawing/2014/main" id="{998BAEE9-8553-3FEE-D7B8-92562F7FA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116" y="3552304"/>
            <a:ext cx="5946819" cy="244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589</TotalTime>
  <Words>1117</Words>
  <Application>Microsoft Office PowerPoint</Application>
  <PresentationFormat>Custom</PresentationFormat>
  <Paragraphs>83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Tecnologia 16x9</vt:lpstr>
      <vt:lpstr>Edu Connect App</vt:lpstr>
      <vt:lpstr>Introduzione</vt:lpstr>
      <vt:lpstr>Architettura applicativo</vt:lpstr>
      <vt:lpstr>Microservizi implementati</vt:lpstr>
      <vt:lpstr>API Gateway</vt:lpstr>
      <vt:lpstr>Interfaccia utente</vt:lpstr>
      <vt:lpstr>Publisher-Subscriber System</vt:lpstr>
      <vt:lpstr>Monitoring System</vt:lpstr>
      <vt:lpstr>Databases MySQL</vt:lpstr>
      <vt:lpstr>Distribuzione e orchestrazione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Funzionamento applicativo</vt:lpstr>
      <vt:lpstr>Funzionamento applicativo</vt:lpstr>
      <vt:lpstr>Funzionamento applicativo</vt:lpstr>
      <vt:lpstr>Funzionamento applicativo</vt:lpstr>
      <vt:lpstr>ConCLUSIONI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Piero Galata</dc:creator>
  <cp:lastModifiedBy>Piero Galata</cp:lastModifiedBy>
  <cp:revision>30</cp:revision>
  <dcterms:created xsi:type="dcterms:W3CDTF">2025-08-25T14:16:38Z</dcterms:created>
  <dcterms:modified xsi:type="dcterms:W3CDTF">2025-08-26T17:16:57Z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