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9" d="100"/>
          <a:sy n="99" d="100"/>
        </p:scale>
        <p:origin x="82" y="-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10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1819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3785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0824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9174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83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3200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7283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932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43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19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554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66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543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251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181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360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7EC2159-401C-43F8-BC69-F6878AAF64E0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1708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670857-6FD4-4440-9AFF-1067480A6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956" y="630315"/>
            <a:ext cx="6788088" cy="21572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4400" dirty="0">
                <a:latin typeface="Bookman Old Style" panose="02050604050505020204" pitchFamily="18" charset="0"/>
                <a:cs typeface="AngsanaUPC" panose="020B0502040204020203" pitchFamily="18" charset="-34"/>
              </a:rPr>
              <a:t>WEB PROGRAMMING</a:t>
            </a:r>
            <a:br>
              <a:rPr lang="it-IT" sz="4400" dirty="0">
                <a:latin typeface="Bookman Old Style" panose="02050604050505020204" pitchFamily="18" charset="0"/>
                <a:cs typeface="AngsanaUPC" panose="020B0502040204020203" pitchFamily="18" charset="-34"/>
              </a:rPr>
            </a:br>
            <a:r>
              <a:rPr lang="it-IT" sz="4400" dirty="0">
                <a:latin typeface="Bookman Old Style" panose="02050604050505020204" pitchFamily="18" charset="0"/>
                <a:cs typeface="AngsanaUPC" panose="020B0502040204020203" pitchFamily="18" charset="-34"/>
              </a:rPr>
              <a:t>  2020/2021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5BD870A-AF8C-452D-BFC2-D12424D74CB7}"/>
              </a:ext>
            </a:extLst>
          </p:cNvPr>
          <p:cNvSpPr txBox="1"/>
          <p:nvPr/>
        </p:nvSpPr>
        <p:spPr>
          <a:xfrm>
            <a:off x="3526284" y="3244198"/>
            <a:ext cx="5139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/>
              <a:t>MHW1 – Piero Galatà</a:t>
            </a:r>
          </a:p>
          <a:p>
            <a:pPr algn="ctr"/>
            <a:r>
              <a:rPr lang="it-IT" sz="3600" dirty="0"/>
              <a:t>Matricola: O46001900</a:t>
            </a:r>
          </a:p>
        </p:txBody>
      </p:sp>
    </p:spTree>
    <p:extLst>
      <p:ext uri="{BB962C8B-B14F-4D97-AF65-F5344CB8AC3E}">
        <p14:creationId xmlns:p14="http://schemas.microsoft.com/office/powerpoint/2010/main" val="28562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A1906127-3804-4418-A981-E9FCD116C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12" y="685799"/>
            <a:ext cx="3897912" cy="4892040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latin typeface="Bookman Old Style" panose="02050604050505020204" pitchFamily="18" charset="0"/>
              </a:rPr>
              <a:t>OBIETTIVO</a:t>
            </a:r>
          </a:p>
        </p:txBody>
      </p:sp>
      <p:cxnSp>
        <p:nvCxnSpPr>
          <p:cNvPr id="26" name="Straight Connector 10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116668-7E3E-49D9-90C1-C03E77854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L’obiettivo del mio progetto è quello di realizzare la home page di un’azienda produttrice di liquori, la F.lli Pistone, attraverso la quale si  riesce a dare una breve introduzione dell’azienda e dei prodotti.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 seguito saranno illustrate tutte le dimensioni degli elementi della pagina html</a:t>
            </a:r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69635C86-72FD-4C48-B827-8A9A79BA5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129" y="5872163"/>
            <a:ext cx="26098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8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ABA255-E01F-4D5D-9A9E-F5FFBA257A69}"/>
              </a:ext>
            </a:extLst>
          </p:cNvPr>
          <p:cNvSpPr txBox="1"/>
          <p:nvPr/>
        </p:nvSpPr>
        <p:spPr>
          <a:xfrm>
            <a:off x="1914617" y="435848"/>
            <a:ext cx="83627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chemeClr val="bg2">
                    <a:lumMod val="75000"/>
                  </a:schemeClr>
                </a:solidFill>
                <a:latin typeface="Bookman Old Style" panose="02050604050505020204" pitchFamily="18" charset="0"/>
              </a:rPr>
              <a:t>HEADER E NAV</a:t>
            </a:r>
          </a:p>
        </p:txBody>
      </p:sp>
      <p:pic>
        <p:nvPicPr>
          <p:cNvPr id="8" name="Immagine 7" descr="Immagine che contiene tavolo, tazza, interni, vetro&#10;&#10;Descrizione generata automaticamente">
            <a:extLst>
              <a:ext uri="{FF2B5EF4-FFF2-40B4-BE49-F238E27FC236}">
                <a16:creationId xmlns:a16="http://schemas.microsoft.com/office/drawing/2014/main" id="{2DE0E55C-B9E2-4496-9A5C-9BD511A55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12" y="1913868"/>
            <a:ext cx="9812143" cy="3364636"/>
          </a:xfrm>
          <a:prstGeom prst="rect">
            <a:avLst/>
          </a:prstGeom>
        </p:spPr>
      </p:pic>
      <p:sp>
        <p:nvSpPr>
          <p:cNvPr id="9" name="Parentesi graffa aperta 8">
            <a:extLst>
              <a:ext uri="{FF2B5EF4-FFF2-40B4-BE49-F238E27FC236}">
                <a16:creationId xmlns:a16="http://schemas.microsoft.com/office/drawing/2014/main" id="{03C568E8-3FDC-418D-8A40-99C3E2016002}"/>
              </a:ext>
            </a:extLst>
          </p:cNvPr>
          <p:cNvSpPr/>
          <p:nvPr/>
        </p:nvSpPr>
        <p:spPr>
          <a:xfrm>
            <a:off x="874529" y="1935459"/>
            <a:ext cx="373342" cy="3343045"/>
          </a:xfrm>
          <a:prstGeom prst="leftBrace">
            <a:avLst>
              <a:gd name="adj1" fmla="val 205979"/>
              <a:gd name="adj2" fmla="val 50528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315F71A-0EFF-4A08-BA61-8140D1E4CAD1}"/>
              </a:ext>
            </a:extLst>
          </p:cNvPr>
          <p:cNvSpPr txBox="1"/>
          <p:nvPr/>
        </p:nvSpPr>
        <p:spPr>
          <a:xfrm>
            <a:off x="87018" y="3448502"/>
            <a:ext cx="878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Bookman Old Style" panose="02050604050505020204" pitchFamily="18" charset="0"/>
                <a:cs typeface="Arial" panose="020B0604020202020204" pitchFamily="34" charset="0"/>
              </a:rPr>
              <a:t>500px</a:t>
            </a:r>
          </a:p>
        </p:txBody>
      </p:sp>
      <p:sp>
        <p:nvSpPr>
          <p:cNvPr id="11" name="Parentesi graffa aperta 10">
            <a:extLst>
              <a:ext uri="{FF2B5EF4-FFF2-40B4-BE49-F238E27FC236}">
                <a16:creationId xmlns:a16="http://schemas.microsoft.com/office/drawing/2014/main" id="{A58720AA-3F35-44EE-911A-70E65F7B3557}"/>
              </a:ext>
            </a:extLst>
          </p:cNvPr>
          <p:cNvSpPr/>
          <p:nvPr/>
        </p:nvSpPr>
        <p:spPr>
          <a:xfrm rot="16200000">
            <a:off x="6068803" y="631207"/>
            <a:ext cx="338555" cy="9812145"/>
          </a:xfrm>
          <a:prstGeom prst="leftBrace">
            <a:avLst>
              <a:gd name="adj1" fmla="val 205979"/>
              <a:gd name="adj2" fmla="val 50528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D9322D8-ED0A-4DF3-94DD-B571769EB9CF}"/>
              </a:ext>
            </a:extLst>
          </p:cNvPr>
          <p:cNvSpPr txBox="1"/>
          <p:nvPr/>
        </p:nvSpPr>
        <p:spPr>
          <a:xfrm>
            <a:off x="5950218" y="5706557"/>
            <a:ext cx="752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Bookman Old Style" panose="02050604050505020204" pitchFamily="18" charset="0"/>
                <a:cs typeface="Arial" panose="020B0604020202020204" pitchFamily="34" charset="0"/>
              </a:rPr>
              <a:t>100%</a:t>
            </a:r>
          </a:p>
        </p:txBody>
      </p:sp>
      <p:sp>
        <p:nvSpPr>
          <p:cNvPr id="13" name="Parentesi graffa aperta 12">
            <a:extLst>
              <a:ext uri="{FF2B5EF4-FFF2-40B4-BE49-F238E27FC236}">
                <a16:creationId xmlns:a16="http://schemas.microsoft.com/office/drawing/2014/main" id="{B1C6B48D-296C-4921-9CD5-7FDF4D29D2A2}"/>
              </a:ext>
            </a:extLst>
          </p:cNvPr>
          <p:cNvSpPr/>
          <p:nvPr/>
        </p:nvSpPr>
        <p:spPr>
          <a:xfrm rot="10800000">
            <a:off x="11177539" y="1935460"/>
            <a:ext cx="101514" cy="355086"/>
          </a:xfrm>
          <a:prstGeom prst="leftBrace">
            <a:avLst>
              <a:gd name="adj1" fmla="val 205979"/>
              <a:gd name="adj2" fmla="val 50528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91DFF12-A969-418F-A184-0057D72409A0}"/>
              </a:ext>
            </a:extLst>
          </p:cNvPr>
          <p:cNvSpPr txBox="1"/>
          <p:nvPr/>
        </p:nvSpPr>
        <p:spPr>
          <a:xfrm>
            <a:off x="11228296" y="1943725"/>
            <a:ext cx="735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Bookman Old Style" panose="02050604050505020204" pitchFamily="18" charset="0"/>
                <a:cs typeface="Arial" panose="020B0604020202020204" pitchFamily="34" charset="0"/>
              </a:rPr>
              <a:t>60px</a:t>
            </a:r>
          </a:p>
        </p:txBody>
      </p:sp>
      <p:sp>
        <p:nvSpPr>
          <p:cNvPr id="15" name="Parentesi graffa aperta 14">
            <a:extLst>
              <a:ext uri="{FF2B5EF4-FFF2-40B4-BE49-F238E27FC236}">
                <a16:creationId xmlns:a16="http://schemas.microsoft.com/office/drawing/2014/main" id="{C2D0B4A9-C23B-45C6-9D12-A408A8B815A7}"/>
              </a:ext>
            </a:extLst>
          </p:cNvPr>
          <p:cNvSpPr/>
          <p:nvPr/>
        </p:nvSpPr>
        <p:spPr>
          <a:xfrm rot="5400000">
            <a:off x="1954888" y="1003230"/>
            <a:ext cx="243496" cy="1461407"/>
          </a:xfrm>
          <a:prstGeom prst="leftBrace">
            <a:avLst>
              <a:gd name="adj1" fmla="val 205979"/>
              <a:gd name="adj2" fmla="val 50528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1C8DA1E-43B5-45D0-AC92-E61ADFE3B006}"/>
              </a:ext>
            </a:extLst>
          </p:cNvPr>
          <p:cNvSpPr txBox="1"/>
          <p:nvPr/>
        </p:nvSpPr>
        <p:spPr>
          <a:xfrm>
            <a:off x="1548723" y="1258013"/>
            <a:ext cx="105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Bookman Old Style" panose="02050604050505020204" pitchFamily="18" charset="0"/>
              </a:rPr>
              <a:t>210px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1BFCF0-905F-468D-91B3-1CA0BAD5F4DB}"/>
              </a:ext>
            </a:extLst>
          </p:cNvPr>
          <p:cNvSpPr txBox="1"/>
          <p:nvPr/>
        </p:nvSpPr>
        <p:spPr>
          <a:xfrm>
            <a:off x="271783" y="5695265"/>
            <a:ext cx="32856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Bookman Old Style" panose="02050604050505020204" pitchFamily="18" charset="0"/>
              </a:rPr>
              <a:t>Nel #logo </a:t>
            </a:r>
            <a:r>
              <a:rPr lang="it-IT" sz="1600" dirty="0" err="1">
                <a:latin typeface="Bookman Old Style" panose="02050604050505020204" pitchFamily="18" charset="0"/>
              </a:rPr>
              <a:t>img</a:t>
            </a:r>
            <a:r>
              <a:rPr lang="it-IT" sz="1600" dirty="0">
                <a:latin typeface="Bookman Old Style" panose="02050604050505020204" pitchFamily="18" charset="0"/>
              </a:rPr>
              <a:t> ci sono anche:</a:t>
            </a:r>
          </a:p>
          <a:p>
            <a:r>
              <a:rPr lang="it-IT" sz="1600" dirty="0" err="1">
                <a:latin typeface="Bookman Old Style" panose="02050604050505020204" pitchFamily="18" charset="0"/>
              </a:rPr>
              <a:t>padding-left</a:t>
            </a:r>
            <a:r>
              <a:rPr lang="it-IT" sz="1600" dirty="0">
                <a:latin typeface="Bookman Old Style" panose="02050604050505020204" pitchFamily="18" charset="0"/>
              </a:rPr>
              <a:t>: 7px</a:t>
            </a:r>
          </a:p>
          <a:p>
            <a:r>
              <a:rPr lang="it-IT" sz="1600" dirty="0" err="1">
                <a:latin typeface="Bookman Old Style" panose="02050604050505020204" pitchFamily="18" charset="0"/>
              </a:rPr>
              <a:t>padding</a:t>
            </a:r>
            <a:r>
              <a:rPr lang="it-IT" sz="1600" dirty="0">
                <a:latin typeface="Bookman Old Style" panose="02050604050505020204" pitchFamily="18" charset="0"/>
              </a:rPr>
              <a:t>-bottom: 15px</a:t>
            </a:r>
          </a:p>
          <a:p>
            <a:r>
              <a:rPr lang="it-IT" sz="1600" dirty="0" err="1">
                <a:latin typeface="Bookman Old Style" panose="02050604050505020204" pitchFamily="18" charset="0"/>
              </a:rPr>
              <a:t>margin</a:t>
            </a:r>
            <a:r>
              <a:rPr lang="it-IT" sz="1600" dirty="0">
                <a:latin typeface="Bookman Old Style" panose="02050604050505020204" pitchFamily="18" charset="0"/>
              </a:rPr>
              <a:t>: 5px</a:t>
            </a:r>
          </a:p>
        </p:txBody>
      </p:sp>
      <p:sp>
        <p:nvSpPr>
          <p:cNvPr id="20" name="Parentesi graffa aperta 19">
            <a:extLst>
              <a:ext uri="{FF2B5EF4-FFF2-40B4-BE49-F238E27FC236}">
                <a16:creationId xmlns:a16="http://schemas.microsoft.com/office/drawing/2014/main" id="{A8BC1B9D-348A-46F5-B871-9E55F95DA58F}"/>
              </a:ext>
            </a:extLst>
          </p:cNvPr>
          <p:cNvSpPr/>
          <p:nvPr/>
        </p:nvSpPr>
        <p:spPr>
          <a:xfrm rot="5400000">
            <a:off x="8293696" y="1827071"/>
            <a:ext cx="66446" cy="316289"/>
          </a:xfrm>
          <a:prstGeom prst="leftBrace">
            <a:avLst>
              <a:gd name="adj1" fmla="val 205979"/>
              <a:gd name="adj2" fmla="val 50528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2CE3338-974D-480F-AE4A-ED7A6036483C}"/>
              </a:ext>
            </a:extLst>
          </p:cNvPr>
          <p:cNvSpPr txBox="1"/>
          <p:nvPr/>
        </p:nvSpPr>
        <p:spPr>
          <a:xfrm>
            <a:off x="7968093" y="1582660"/>
            <a:ext cx="77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ookman Old Style" panose="02050604050505020204" pitchFamily="18" charset="0"/>
              </a:rPr>
              <a:t>40px</a:t>
            </a:r>
          </a:p>
        </p:txBody>
      </p:sp>
      <p:sp>
        <p:nvSpPr>
          <p:cNvPr id="22" name="Parentesi graffa aperta 21">
            <a:extLst>
              <a:ext uri="{FF2B5EF4-FFF2-40B4-BE49-F238E27FC236}">
                <a16:creationId xmlns:a16="http://schemas.microsoft.com/office/drawing/2014/main" id="{74740FB1-91E6-43B6-8B7B-FF44691B9BC9}"/>
              </a:ext>
            </a:extLst>
          </p:cNvPr>
          <p:cNvSpPr/>
          <p:nvPr/>
        </p:nvSpPr>
        <p:spPr>
          <a:xfrm rot="10800000">
            <a:off x="2920429" y="1983944"/>
            <a:ext cx="84699" cy="274649"/>
          </a:xfrm>
          <a:prstGeom prst="leftBrace">
            <a:avLst>
              <a:gd name="adj1" fmla="val 205979"/>
              <a:gd name="adj2" fmla="val 50528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0C37304-095E-4191-A296-8B9B8AF131B3}"/>
              </a:ext>
            </a:extLst>
          </p:cNvPr>
          <p:cNvSpPr txBox="1"/>
          <p:nvPr/>
        </p:nvSpPr>
        <p:spPr>
          <a:xfrm>
            <a:off x="3005128" y="1951992"/>
            <a:ext cx="735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Bookman Old Style" panose="02050604050505020204" pitchFamily="18" charset="0"/>
                <a:cs typeface="Arial" panose="020B0604020202020204" pitchFamily="34" charset="0"/>
              </a:rPr>
              <a:t>50px</a:t>
            </a:r>
          </a:p>
        </p:txBody>
      </p:sp>
      <p:sp>
        <p:nvSpPr>
          <p:cNvPr id="24" name="Parentesi graffa aperta 23">
            <a:extLst>
              <a:ext uri="{FF2B5EF4-FFF2-40B4-BE49-F238E27FC236}">
                <a16:creationId xmlns:a16="http://schemas.microsoft.com/office/drawing/2014/main" id="{B3CAE4FB-C444-4791-AA65-4A9A1E9CA37B}"/>
              </a:ext>
            </a:extLst>
          </p:cNvPr>
          <p:cNvSpPr/>
          <p:nvPr/>
        </p:nvSpPr>
        <p:spPr>
          <a:xfrm rot="5400000">
            <a:off x="1390825" y="3057600"/>
            <a:ext cx="68439" cy="186072"/>
          </a:xfrm>
          <a:prstGeom prst="leftBrace">
            <a:avLst>
              <a:gd name="adj1" fmla="val 205979"/>
              <a:gd name="adj2" fmla="val 50528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D185C7A-CF86-4F83-A0BE-73B53FAB9738}"/>
              </a:ext>
            </a:extLst>
          </p:cNvPr>
          <p:cNvSpPr txBox="1"/>
          <p:nvPr/>
        </p:nvSpPr>
        <p:spPr>
          <a:xfrm>
            <a:off x="1240715" y="2772017"/>
            <a:ext cx="68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Bookman Old Style" panose="02050604050505020204" pitchFamily="18" charset="0"/>
              </a:rPr>
              <a:t>30px</a:t>
            </a:r>
            <a:endParaRPr lang="it-IT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08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FC7034-BD89-49F4-BFCC-8EAAAD39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375" y="261281"/>
            <a:ext cx="8534400" cy="1123356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900" dirty="0" err="1">
                <a:solidFill>
                  <a:schemeClr val="bg2">
                    <a:lumMod val="75000"/>
                  </a:schemeClr>
                </a:solidFill>
                <a:latin typeface="Bookman Old Style" panose="02050604050505020204" pitchFamily="18" charset="0"/>
              </a:rPr>
              <a:t>section</a:t>
            </a:r>
            <a:br>
              <a:rPr lang="it-IT" sz="3600" dirty="0">
                <a:solidFill>
                  <a:schemeClr val="bg2">
                    <a:lumMod val="75000"/>
                  </a:schemeClr>
                </a:solidFill>
                <a:latin typeface="Bookman Old Style" panose="02050604050505020204" pitchFamily="18" charset="0"/>
              </a:rPr>
            </a:b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4B5D78C-1118-44F6-AB9C-4B7F01DF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833" y="1245465"/>
            <a:ext cx="6652334" cy="4919564"/>
          </a:xfrm>
          <a:prstGeom prst="rect">
            <a:avLst/>
          </a:prstGeom>
        </p:spPr>
      </p:pic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290766A2-4836-40C7-A469-D0DAA8A92B2E}"/>
              </a:ext>
            </a:extLst>
          </p:cNvPr>
          <p:cNvSpPr/>
          <p:nvPr/>
        </p:nvSpPr>
        <p:spPr>
          <a:xfrm>
            <a:off x="2331029" y="2556770"/>
            <a:ext cx="373342" cy="3608259"/>
          </a:xfrm>
          <a:prstGeom prst="leftBrace">
            <a:avLst>
              <a:gd name="adj1" fmla="val 205979"/>
              <a:gd name="adj2" fmla="val 50528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Parentesi graffa aperta 7">
            <a:extLst>
              <a:ext uri="{FF2B5EF4-FFF2-40B4-BE49-F238E27FC236}">
                <a16:creationId xmlns:a16="http://schemas.microsoft.com/office/drawing/2014/main" id="{A73642E1-5955-42F4-9972-1512D8674A69}"/>
              </a:ext>
            </a:extLst>
          </p:cNvPr>
          <p:cNvSpPr/>
          <p:nvPr/>
        </p:nvSpPr>
        <p:spPr>
          <a:xfrm>
            <a:off x="2608472" y="1255220"/>
            <a:ext cx="108587" cy="183833"/>
          </a:xfrm>
          <a:prstGeom prst="leftBrace">
            <a:avLst>
              <a:gd name="adj1" fmla="val 205979"/>
              <a:gd name="adj2" fmla="val 50528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0AE4C31-5D0D-4943-BCD4-17700958D2A8}"/>
              </a:ext>
            </a:extLst>
          </p:cNvPr>
          <p:cNvSpPr txBox="1"/>
          <p:nvPr/>
        </p:nvSpPr>
        <p:spPr>
          <a:xfrm>
            <a:off x="1975164" y="1177859"/>
            <a:ext cx="710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Bookman Old Style" panose="02050604050505020204" pitchFamily="18" charset="0"/>
                <a:cs typeface="Arial" panose="020B0604020202020204" pitchFamily="34" charset="0"/>
              </a:rPr>
              <a:t>30px</a:t>
            </a:r>
          </a:p>
        </p:txBody>
      </p:sp>
      <p:sp>
        <p:nvSpPr>
          <p:cNvPr id="16" name="Parentesi graffa aperta 15">
            <a:extLst>
              <a:ext uri="{FF2B5EF4-FFF2-40B4-BE49-F238E27FC236}">
                <a16:creationId xmlns:a16="http://schemas.microsoft.com/office/drawing/2014/main" id="{1DAE2274-4816-4ED2-981A-AC4B9331B183}"/>
              </a:ext>
            </a:extLst>
          </p:cNvPr>
          <p:cNvSpPr/>
          <p:nvPr/>
        </p:nvSpPr>
        <p:spPr>
          <a:xfrm>
            <a:off x="2577118" y="2311833"/>
            <a:ext cx="108587" cy="183833"/>
          </a:xfrm>
          <a:prstGeom prst="leftBrace">
            <a:avLst>
              <a:gd name="adj1" fmla="val 205979"/>
              <a:gd name="adj2" fmla="val 50528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0C11D9D-D3B4-4997-BE1F-6FB7012F0070}"/>
              </a:ext>
            </a:extLst>
          </p:cNvPr>
          <p:cNvSpPr txBox="1"/>
          <p:nvPr/>
        </p:nvSpPr>
        <p:spPr>
          <a:xfrm>
            <a:off x="1975164" y="2226213"/>
            <a:ext cx="669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cs typeface="Arial" panose="020B0604020202020204" pitchFamily="34" charset="0"/>
              </a:rPr>
              <a:t>30px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4933CF3-B156-4ECC-850C-DC12C6D01A7A}"/>
              </a:ext>
            </a:extLst>
          </p:cNvPr>
          <p:cNvSpPr txBox="1"/>
          <p:nvPr/>
        </p:nvSpPr>
        <p:spPr>
          <a:xfrm>
            <a:off x="1515996" y="4041732"/>
            <a:ext cx="878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ookman Old Style" panose="02050604050505020204" pitchFamily="18" charset="0"/>
              </a:rPr>
              <a:t>#part</a:t>
            </a:r>
          </a:p>
          <a:p>
            <a:r>
              <a:rPr lang="it-IT" sz="1800" dirty="0">
                <a:cs typeface="Arial" panose="020B0604020202020204" pitchFamily="34" charset="0"/>
              </a:rPr>
              <a:t>800px</a:t>
            </a:r>
          </a:p>
        </p:txBody>
      </p:sp>
      <p:sp>
        <p:nvSpPr>
          <p:cNvPr id="21" name="Parentesi graffa aperta 20">
            <a:extLst>
              <a:ext uri="{FF2B5EF4-FFF2-40B4-BE49-F238E27FC236}">
                <a16:creationId xmlns:a16="http://schemas.microsoft.com/office/drawing/2014/main" id="{A8A804DF-105D-4902-83FA-77FDB76A2CF3}"/>
              </a:ext>
            </a:extLst>
          </p:cNvPr>
          <p:cNvSpPr/>
          <p:nvPr/>
        </p:nvSpPr>
        <p:spPr>
          <a:xfrm rot="5400000">
            <a:off x="9247619" y="1032722"/>
            <a:ext cx="77028" cy="213245"/>
          </a:xfrm>
          <a:prstGeom prst="leftBrace">
            <a:avLst>
              <a:gd name="adj1" fmla="val 205979"/>
              <a:gd name="adj2" fmla="val 50528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3FC60AF-9A4B-4545-865D-53DABA8D14F8}"/>
              </a:ext>
            </a:extLst>
          </p:cNvPr>
          <p:cNvSpPr txBox="1"/>
          <p:nvPr/>
        </p:nvSpPr>
        <p:spPr>
          <a:xfrm>
            <a:off x="8951393" y="728473"/>
            <a:ext cx="814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Bookman Old Style" panose="02050604050505020204" pitchFamily="18" charset="0"/>
                <a:cs typeface="Arial" panose="020B0604020202020204" pitchFamily="34" charset="0"/>
              </a:rPr>
              <a:t>30px</a:t>
            </a:r>
          </a:p>
        </p:txBody>
      </p:sp>
      <p:sp>
        <p:nvSpPr>
          <p:cNvPr id="23" name="Parentesi graffa aperta 22">
            <a:extLst>
              <a:ext uri="{FF2B5EF4-FFF2-40B4-BE49-F238E27FC236}">
                <a16:creationId xmlns:a16="http://schemas.microsoft.com/office/drawing/2014/main" id="{8AAF13A8-3296-4A33-894D-F5324D0705FD}"/>
              </a:ext>
            </a:extLst>
          </p:cNvPr>
          <p:cNvSpPr/>
          <p:nvPr/>
        </p:nvSpPr>
        <p:spPr>
          <a:xfrm>
            <a:off x="3387583" y="1661402"/>
            <a:ext cx="108587" cy="183833"/>
          </a:xfrm>
          <a:prstGeom prst="leftBrace">
            <a:avLst>
              <a:gd name="adj1" fmla="val 205979"/>
              <a:gd name="adj2" fmla="val 50528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08A35DE-BA22-4A16-886B-94DC1EE2BB25}"/>
              </a:ext>
            </a:extLst>
          </p:cNvPr>
          <p:cNvSpPr txBox="1"/>
          <p:nvPr/>
        </p:nvSpPr>
        <p:spPr>
          <a:xfrm>
            <a:off x="2704371" y="1571632"/>
            <a:ext cx="862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30px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D5C3BD3-8686-4147-873E-652DE2D68DB4}"/>
              </a:ext>
            </a:extLst>
          </p:cNvPr>
          <p:cNvSpPr txBox="1"/>
          <p:nvPr/>
        </p:nvSpPr>
        <p:spPr>
          <a:xfrm>
            <a:off x="3548944" y="1610104"/>
            <a:ext cx="1023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 </a:t>
            </a:r>
            <a:r>
              <a:rPr lang="it-IT" sz="11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padding</a:t>
            </a:r>
            <a:endParaRPr lang="it-IT" sz="11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4E69959A-90EF-4FFE-B4F3-D0530E8D8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965195" y="1078048"/>
            <a:ext cx="261609" cy="3346880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BFD6E18C-14C6-4441-BA99-77707BEFA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7865168" y="2907455"/>
            <a:ext cx="192298" cy="2019651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509A21D-C173-464F-9136-CA1AA3681509}"/>
              </a:ext>
            </a:extLst>
          </p:cNvPr>
          <p:cNvSpPr txBox="1"/>
          <p:nvPr/>
        </p:nvSpPr>
        <p:spPr>
          <a:xfrm>
            <a:off x="5061340" y="2351636"/>
            <a:ext cx="206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55% del 100% di part 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CDC7401B-4109-447C-B9B2-D6D837FD290A}"/>
              </a:ext>
            </a:extLst>
          </p:cNvPr>
          <p:cNvSpPr txBox="1"/>
          <p:nvPr/>
        </p:nvSpPr>
        <p:spPr>
          <a:xfrm>
            <a:off x="7988906" y="3626413"/>
            <a:ext cx="1535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55% di 800px di part</a:t>
            </a:r>
          </a:p>
        </p:txBody>
      </p:sp>
      <p:sp>
        <p:nvSpPr>
          <p:cNvPr id="31" name="Parentesi graffa aperta 30">
            <a:extLst>
              <a:ext uri="{FF2B5EF4-FFF2-40B4-BE49-F238E27FC236}">
                <a16:creationId xmlns:a16="http://schemas.microsoft.com/office/drawing/2014/main" id="{9ABABDE2-A8E6-4B8E-B2EA-CD20F617C0F2}"/>
              </a:ext>
            </a:extLst>
          </p:cNvPr>
          <p:cNvSpPr/>
          <p:nvPr/>
        </p:nvSpPr>
        <p:spPr>
          <a:xfrm>
            <a:off x="4711458" y="4973877"/>
            <a:ext cx="85779" cy="183833"/>
          </a:xfrm>
          <a:prstGeom prst="leftBrace">
            <a:avLst>
              <a:gd name="adj1" fmla="val 205979"/>
              <a:gd name="adj2" fmla="val 50528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C0D2CF8-DD8D-4468-8E4E-D3A9C0121560}"/>
              </a:ext>
            </a:extLst>
          </p:cNvPr>
          <p:cNvSpPr txBox="1"/>
          <p:nvPr/>
        </p:nvSpPr>
        <p:spPr>
          <a:xfrm>
            <a:off x="4078227" y="4864249"/>
            <a:ext cx="811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35px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1758F864-619C-46E8-8551-36ABF975763E}"/>
              </a:ext>
            </a:extLst>
          </p:cNvPr>
          <p:cNvSpPr txBox="1"/>
          <p:nvPr/>
        </p:nvSpPr>
        <p:spPr>
          <a:xfrm>
            <a:off x="4797237" y="4896402"/>
            <a:ext cx="1438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 </a:t>
            </a:r>
            <a:r>
              <a:rPr lang="it-IT" sz="11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padding</a:t>
            </a:r>
            <a:r>
              <a:rPr lang="it-IT" sz="1100" dirty="0">
                <a:solidFill>
                  <a:schemeClr val="bg1"/>
                </a:solidFill>
                <a:latin typeface="Bookman Old Style" panose="02050604050505020204" pitchFamily="18" charset="0"/>
              </a:rPr>
              <a:t>-top</a:t>
            </a:r>
          </a:p>
        </p:txBody>
      </p:sp>
      <p:sp>
        <p:nvSpPr>
          <p:cNvPr id="34" name="Parentesi graffa aperta 33">
            <a:extLst>
              <a:ext uri="{FF2B5EF4-FFF2-40B4-BE49-F238E27FC236}">
                <a16:creationId xmlns:a16="http://schemas.microsoft.com/office/drawing/2014/main" id="{1EF64696-FBCB-4836-909E-240AFFE1F089}"/>
              </a:ext>
            </a:extLst>
          </p:cNvPr>
          <p:cNvSpPr/>
          <p:nvPr/>
        </p:nvSpPr>
        <p:spPr>
          <a:xfrm>
            <a:off x="4734267" y="5357899"/>
            <a:ext cx="62970" cy="153529"/>
          </a:xfrm>
          <a:prstGeom prst="leftBrace">
            <a:avLst>
              <a:gd name="adj1" fmla="val 205979"/>
              <a:gd name="adj2" fmla="val 50528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FED608B0-8743-4E69-A552-78357DB64A4B}"/>
              </a:ext>
            </a:extLst>
          </p:cNvPr>
          <p:cNvSpPr txBox="1"/>
          <p:nvPr/>
        </p:nvSpPr>
        <p:spPr>
          <a:xfrm>
            <a:off x="4078227" y="5247896"/>
            <a:ext cx="807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25px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7E92A820-B930-4135-98CA-625D536BA0F8}"/>
              </a:ext>
            </a:extLst>
          </p:cNvPr>
          <p:cNvSpPr txBox="1"/>
          <p:nvPr/>
        </p:nvSpPr>
        <p:spPr>
          <a:xfrm>
            <a:off x="4841381" y="5306591"/>
            <a:ext cx="4338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it-IT" sz="11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padding</a:t>
            </a:r>
            <a:r>
              <a:rPr lang="it-IT" sz="1100" dirty="0">
                <a:solidFill>
                  <a:schemeClr val="bg1"/>
                </a:solidFill>
                <a:latin typeface="Bookman Old Style" panose="02050604050505020204" pitchFamily="18" charset="0"/>
              </a:rPr>
              <a:t>-bottom h1 15px + </a:t>
            </a:r>
            <a:r>
              <a:rPr lang="it-IT" sz="11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padding</a:t>
            </a:r>
            <a:r>
              <a:rPr lang="it-IT" sz="11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article</a:t>
            </a:r>
            <a:r>
              <a:rPr lang="it-IT" sz="1100" dirty="0">
                <a:solidFill>
                  <a:schemeClr val="bg1"/>
                </a:solidFill>
                <a:latin typeface="Bookman Old Style" panose="02050604050505020204" pitchFamily="18" charset="0"/>
              </a:rPr>
              <a:t> 10px </a:t>
            </a:r>
          </a:p>
        </p:txBody>
      </p:sp>
    </p:spTree>
    <p:extLst>
      <p:ext uri="{BB962C8B-B14F-4D97-AF65-F5344CB8AC3E}">
        <p14:creationId xmlns:p14="http://schemas.microsoft.com/office/powerpoint/2010/main" val="210530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9BFC9C-3E85-4019-ADA9-71F8D3DE9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100" y="148032"/>
            <a:ext cx="6019800" cy="884901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chemeClr val="bg2">
                    <a:lumMod val="75000"/>
                  </a:schemeClr>
                </a:solidFill>
                <a:latin typeface="Bookman Old Style" panose="02050604050505020204" pitchFamily="18" charset="0"/>
              </a:rPr>
              <a:t>SECTION</a:t>
            </a:r>
            <a:endParaRPr lang="it-IT" sz="4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283677D-52D8-4B4F-A1DD-DDCF74729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500" y="1236134"/>
            <a:ext cx="7960991" cy="5012267"/>
          </a:xfrm>
          <a:prstGeom prst="rect">
            <a:avLst/>
          </a:prstGeom>
        </p:spPr>
      </p:pic>
      <p:sp>
        <p:nvSpPr>
          <p:cNvPr id="5" name="Parentesi graffa aperta 4">
            <a:extLst>
              <a:ext uri="{FF2B5EF4-FFF2-40B4-BE49-F238E27FC236}">
                <a16:creationId xmlns:a16="http://schemas.microsoft.com/office/drawing/2014/main" id="{842A17FD-28AC-497B-8C99-62F085E01045}"/>
              </a:ext>
            </a:extLst>
          </p:cNvPr>
          <p:cNvSpPr/>
          <p:nvPr/>
        </p:nvSpPr>
        <p:spPr>
          <a:xfrm rot="10800000">
            <a:off x="10107162" y="1268032"/>
            <a:ext cx="49648" cy="248595"/>
          </a:xfrm>
          <a:prstGeom prst="leftBrace">
            <a:avLst>
              <a:gd name="adj1" fmla="val 205979"/>
              <a:gd name="adj2" fmla="val 50528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F61765D-04C7-461B-8824-02F5A05EDFB4}"/>
              </a:ext>
            </a:extLst>
          </p:cNvPr>
          <p:cNvSpPr txBox="1"/>
          <p:nvPr/>
        </p:nvSpPr>
        <p:spPr>
          <a:xfrm>
            <a:off x="10103631" y="1207664"/>
            <a:ext cx="73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ookman Old Style" panose="02050604050505020204" pitchFamily="18" charset="0"/>
              </a:rPr>
              <a:t>30px</a:t>
            </a:r>
          </a:p>
        </p:txBody>
      </p:sp>
      <p:sp>
        <p:nvSpPr>
          <p:cNvPr id="12" name="Parentesi graffa aperta 11">
            <a:extLst>
              <a:ext uri="{FF2B5EF4-FFF2-40B4-BE49-F238E27FC236}">
                <a16:creationId xmlns:a16="http://schemas.microsoft.com/office/drawing/2014/main" id="{6CA85011-1913-4DB0-B784-872CD3A13CD6}"/>
              </a:ext>
            </a:extLst>
          </p:cNvPr>
          <p:cNvSpPr/>
          <p:nvPr/>
        </p:nvSpPr>
        <p:spPr>
          <a:xfrm rot="10800000">
            <a:off x="10111091" y="1947420"/>
            <a:ext cx="45719" cy="246132"/>
          </a:xfrm>
          <a:prstGeom prst="leftBrace">
            <a:avLst>
              <a:gd name="adj1" fmla="val 205979"/>
              <a:gd name="adj2" fmla="val 50528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D8573A9-378B-4356-B29B-404F9B9B0375}"/>
              </a:ext>
            </a:extLst>
          </p:cNvPr>
          <p:cNvSpPr txBox="1"/>
          <p:nvPr/>
        </p:nvSpPr>
        <p:spPr>
          <a:xfrm>
            <a:off x="10128482" y="1872946"/>
            <a:ext cx="73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ookman Old Style" panose="02050604050505020204" pitchFamily="18" charset="0"/>
              </a:rPr>
              <a:t>30px</a:t>
            </a:r>
          </a:p>
        </p:txBody>
      </p:sp>
      <p:sp>
        <p:nvSpPr>
          <p:cNvPr id="21" name="Parentesi graffa aperta 20">
            <a:extLst>
              <a:ext uri="{FF2B5EF4-FFF2-40B4-BE49-F238E27FC236}">
                <a16:creationId xmlns:a16="http://schemas.microsoft.com/office/drawing/2014/main" id="{D7539BB5-091C-471F-BCC2-06068598ADD7}"/>
              </a:ext>
            </a:extLst>
          </p:cNvPr>
          <p:cNvSpPr/>
          <p:nvPr/>
        </p:nvSpPr>
        <p:spPr>
          <a:xfrm rot="5400000">
            <a:off x="3324355" y="1067360"/>
            <a:ext cx="194984" cy="2057400"/>
          </a:xfrm>
          <a:prstGeom prst="leftBrace">
            <a:avLst>
              <a:gd name="adj1" fmla="val 205979"/>
              <a:gd name="adj2" fmla="val 50528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090FEBB-6956-4A6F-8FD5-AC987D501549}"/>
              </a:ext>
            </a:extLst>
          </p:cNvPr>
          <p:cNvSpPr txBox="1"/>
          <p:nvPr/>
        </p:nvSpPr>
        <p:spPr>
          <a:xfrm>
            <a:off x="3120691" y="1610702"/>
            <a:ext cx="75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Bookman Old Style" panose="02050604050505020204" pitchFamily="18" charset="0"/>
              </a:rPr>
              <a:t>30%</a:t>
            </a:r>
          </a:p>
        </p:txBody>
      </p:sp>
      <p:sp>
        <p:nvSpPr>
          <p:cNvPr id="23" name="Parentesi graffa aperta 22">
            <a:extLst>
              <a:ext uri="{FF2B5EF4-FFF2-40B4-BE49-F238E27FC236}">
                <a16:creationId xmlns:a16="http://schemas.microsoft.com/office/drawing/2014/main" id="{DD167F32-B972-47BA-A64E-9D10B008053E}"/>
              </a:ext>
            </a:extLst>
          </p:cNvPr>
          <p:cNvSpPr/>
          <p:nvPr/>
        </p:nvSpPr>
        <p:spPr>
          <a:xfrm rot="16200000">
            <a:off x="5967255" y="4677199"/>
            <a:ext cx="203200" cy="2346534"/>
          </a:xfrm>
          <a:prstGeom prst="leftBrace">
            <a:avLst>
              <a:gd name="adj1" fmla="val 205979"/>
              <a:gd name="adj2" fmla="val 50528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D7FFE03-3D57-486E-B0B4-DB2ABB6DC84B}"/>
              </a:ext>
            </a:extLst>
          </p:cNvPr>
          <p:cNvSpPr txBox="1"/>
          <p:nvPr/>
        </p:nvSpPr>
        <p:spPr>
          <a:xfrm>
            <a:off x="5767122" y="5952066"/>
            <a:ext cx="73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Bookman Old Style" panose="02050604050505020204" pitchFamily="18" charset="0"/>
              </a:rPr>
              <a:t>30%</a:t>
            </a:r>
          </a:p>
        </p:txBody>
      </p:sp>
      <p:sp>
        <p:nvSpPr>
          <p:cNvPr id="25" name="Parentesi graffa aperta 24">
            <a:extLst>
              <a:ext uri="{FF2B5EF4-FFF2-40B4-BE49-F238E27FC236}">
                <a16:creationId xmlns:a16="http://schemas.microsoft.com/office/drawing/2014/main" id="{5A87FC27-40D6-4715-8190-515D6E892991}"/>
              </a:ext>
            </a:extLst>
          </p:cNvPr>
          <p:cNvSpPr/>
          <p:nvPr/>
        </p:nvSpPr>
        <p:spPr>
          <a:xfrm rot="5400000">
            <a:off x="8701615" y="950143"/>
            <a:ext cx="158388" cy="2214938"/>
          </a:xfrm>
          <a:prstGeom prst="leftBrace">
            <a:avLst>
              <a:gd name="adj1" fmla="val 205979"/>
              <a:gd name="adj2" fmla="val 50528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284339A-D00A-416C-AEC8-E25DC3617996}"/>
              </a:ext>
            </a:extLst>
          </p:cNvPr>
          <p:cNvSpPr txBox="1"/>
          <p:nvPr/>
        </p:nvSpPr>
        <p:spPr>
          <a:xfrm>
            <a:off x="8458923" y="1590552"/>
            <a:ext cx="86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Bookman Old Style" panose="02050604050505020204" pitchFamily="18" charset="0"/>
              </a:rPr>
              <a:t>30%</a:t>
            </a:r>
          </a:p>
        </p:txBody>
      </p:sp>
      <p:sp>
        <p:nvSpPr>
          <p:cNvPr id="27" name="Parentesi graffa aperta 26">
            <a:extLst>
              <a:ext uri="{FF2B5EF4-FFF2-40B4-BE49-F238E27FC236}">
                <a16:creationId xmlns:a16="http://schemas.microsoft.com/office/drawing/2014/main" id="{0F6BAD66-ED46-4867-BF91-A557D30FA731}"/>
              </a:ext>
            </a:extLst>
          </p:cNvPr>
          <p:cNvSpPr/>
          <p:nvPr/>
        </p:nvSpPr>
        <p:spPr>
          <a:xfrm>
            <a:off x="2913023" y="4581525"/>
            <a:ext cx="55778" cy="127635"/>
          </a:xfrm>
          <a:prstGeom prst="leftBrace">
            <a:avLst>
              <a:gd name="adj1" fmla="val 205979"/>
              <a:gd name="adj2" fmla="val 50528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CA2662E-EAA1-47F2-BAFA-9AEAA07A01E3}"/>
              </a:ext>
            </a:extLst>
          </p:cNvPr>
          <p:cNvSpPr txBox="1"/>
          <p:nvPr/>
        </p:nvSpPr>
        <p:spPr>
          <a:xfrm>
            <a:off x="2293823" y="4491453"/>
            <a:ext cx="6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15px</a:t>
            </a:r>
            <a:endParaRPr lang="it-IT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Parentesi graffa aperta 28">
            <a:extLst>
              <a:ext uri="{FF2B5EF4-FFF2-40B4-BE49-F238E27FC236}">
                <a16:creationId xmlns:a16="http://schemas.microsoft.com/office/drawing/2014/main" id="{C3D3D3DC-870C-4E01-BD31-AAB836F3A210}"/>
              </a:ext>
            </a:extLst>
          </p:cNvPr>
          <p:cNvSpPr/>
          <p:nvPr/>
        </p:nvSpPr>
        <p:spPr>
          <a:xfrm>
            <a:off x="5429467" y="4581525"/>
            <a:ext cx="45719" cy="146339"/>
          </a:xfrm>
          <a:prstGeom prst="leftBrace">
            <a:avLst>
              <a:gd name="adj1" fmla="val 205979"/>
              <a:gd name="adj2" fmla="val 50528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71732EF-DA3D-4567-98ED-211D22F93775}"/>
              </a:ext>
            </a:extLst>
          </p:cNvPr>
          <p:cNvSpPr txBox="1"/>
          <p:nvPr/>
        </p:nvSpPr>
        <p:spPr>
          <a:xfrm>
            <a:off x="4833187" y="4500805"/>
            <a:ext cx="754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15px</a:t>
            </a:r>
            <a:endParaRPr lang="it-IT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" name="Parentesi graffa aperta 30">
            <a:extLst>
              <a:ext uri="{FF2B5EF4-FFF2-40B4-BE49-F238E27FC236}">
                <a16:creationId xmlns:a16="http://schemas.microsoft.com/office/drawing/2014/main" id="{5855D3BD-DC3F-4A1B-9756-8EF5D6C7972C}"/>
              </a:ext>
            </a:extLst>
          </p:cNvPr>
          <p:cNvSpPr/>
          <p:nvPr/>
        </p:nvSpPr>
        <p:spPr>
          <a:xfrm>
            <a:off x="8243571" y="4581525"/>
            <a:ext cx="45719" cy="127635"/>
          </a:xfrm>
          <a:prstGeom prst="leftBrace">
            <a:avLst>
              <a:gd name="adj1" fmla="val 205979"/>
              <a:gd name="adj2" fmla="val 50528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50253C02-869D-4CA8-B477-FAEFEB092595}"/>
              </a:ext>
            </a:extLst>
          </p:cNvPr>
          <p:cNvSpPr txBox="1"/>
          <p:nvPr/>
        </p:nvSpPr>
        <p:spPr>
          <a:xfrm>
            <a:off x="7673340" y="4500805"/>
            <a:ext cx="651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15px</a:t>
            </a:r>
            <a:endParaRPr lang="it-IT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" name="Parentesi graffa aperta 32">
            <a:extLst>
              <a:ext uri="{FF2B5EF4-FFF2-40B4-BE49-F238E27FC236}">
                <a16:creationId xmlns:a16="http://schemas.microsoft.com/office/drawing/2014/main" id="{4BE19187-6F40-451C-A9F3-ACF9EBC3EB22}"/>
              </a:ext>
            </a:extLst>
          </p:cNvPr>
          <p:cNvSpPr/>
          <p:nvPr/>
        </p:nvSpPr>
        <p:spPr>
          <a:xfrm rot="10800000" flipH="1">
            <a:off x="2008838" y="5952065"/>
            <a:ext cx="52382" cy="296335"/>
          </a:xfrm>
          <a:prstGeom prst="leftBrace">
            <a:avLst>
              <a:gd name="adj1" fmla="val 205979"/>
              <a:gd name="adj2" fmla="val 50528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F152D321-9922-4830-8B59-EF848F74C7BD}"/>
              </a:ext>
            </a:extLst>
          </p:cNvPr>
          <p:cNvSpPr txBox="1"/>
          <p:nvPr/>
        </p:nvSpPr>
        <p:spPr>
          <a:xfrm>
            <a:off x="1461700" y="5915566"/>
            <a:ext cx="6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Bookman Old Style" panose="02050604050505020204" pitchFamily="18" charset="0"/>
              </a:rPr>
              <a:t>30px</a:t>
            </a:r>
          </a:p>
        </p:txBody>
      </p:sp>
      <p:sp>
        <p:nvSpPr>
          <p:cNvPr id="35" name="Parentesi graffa aperta 34">
            <a:extLst>
              <a:ext uri="{FF2B5EF4-FFF2-40B4-BE49-F238E27FC236}">
                <a16:creationId xmlns:a16="http://schemas.microsoft.com/office/drawing/2014/main" id="{C8BF1C84-0447-400C-A60B-EE11C6A8E75F}"/>
              </a:ext>
            </a:extLst>
          </p:cNvPr>
          <p:cNvSpPr/>
          <p:nvPr/>
        </p:nvSpPr>
        <p:spPr>
          <a:xfrm rot="10800000" flipV="1">
            <a:off x="3951365" y="4911279"/>
            <a:ext cx="73841" cy="235841"/>
          </a:xfrm>
          <a:prstGeom prst="leftBrace">
            <a:avLst>
              <a:gd name="adj1" fmla="val 205979"/>
              <a:gd name="adj2" fmla="val 50528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0B8593F0-AE94-40EB-BDBF-D30730AD6899}"/>
              </a:ext>
            </a:extLst>
          </p:cNvPr>
          <p:cNvSpPr txBox="1"/>
          <p:nvPr/>
        </p:nvSpPr>
        <p:spPr>
          <a:xfrm>
            <a:off x="3951364" y="4875311"/>
            <a:ext cx="6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20px</a:t>
            </a:r>
            <a:endParaRPr lang="it-IT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Parentesi graffa aperta 36">
            <a:extLst>
              <a:ext uri="{FF2B5EF4-FFF2-40B4-BE49-F238E27FC236}">
                <a16:creationId xmlns:a16="http://schemas.microsoft.com/office/drawing/2014/main" id="{3822D2AF-3723-4656-9B1E-CFB0EDD144FA}"/>
              </a:ext>
            </a:extLst>
          </p:cNvPr>
          <p:cNvSpPr/>
          <p:nvPr/>
        </p:nvSpPr>
        <p:spPr>
          <a:xfrm rot="10800000" flipV="1">
            <a:off x="9323847" y="4911278"/>
            <a:ext cx="73841" cy="235841"/>
          </a:xfrm>
          <a:prstGeom prst="leftBrace">
            <a:avLst>
              <a:gd name="adj1" fmla="val 205979"/>
              <a:gd name="adj2" fmla="val 50528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94362F0A-864E-4883-8FBE-32F546CDF361}"/>
              </a:ext>
            </a:extLst>
          </p:cNvPr>
          <p:cNvSpPr txBox="1"/>
          <p:nvPr/>
        </p:nvSpPr>
        <p:spPr>
          <a:xfrm>
            <a:off x="9360767" y="4875310"/>
            <a:ext cx="6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20px</a:t>
            </a:r>
            <a:endParaRPr lang="it-IT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Parentesi graffa aperta 38">
            <a:extLst>
              <a:ext uri="{FF2B5EF4-FFF2-40B4-BE49-F238E27FC236}">
                <a16:creationId xmlns:a16="http://schemas.microsoft.com/office/drawing/2014/main" id="{A558B2F2-F1DC-4480-B912-171C810B223F}"/>
              </a:ext>
            </a:extLst>
          </p:cNvPr>
          <p:cNvSpPr/>
          <p:nvPr/>
        </p:nvSpPr>
        <p:spPr>
          <a:xfrm rot="10800000" flipV="1">
            <a:off x="6734879" y="4888994"/>
            <a:ext cx="73841" cy="235841"/>
          </a:xfrm>
          <a:prstGeom prst="leftBrace">
            <a:avLst>
              <a:gd name="adj1" fmla="val 205979"/>
              <a:gd name="adj2" fmla="val 50528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566C48D0-C2FA-4451-B026-B1551C8B9E25}"/>
              </a:ext>
            </a:extLst>
          </p:cNvPr>
          <p:cNvSpPr txBox="1"/>
          <p:nvPr/>
        </p:nvSpPr>
        <p:spPr>
          <a:xfrm>
            <a:off x="6734878" y="4853026"/>
            <a:ext cx="6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20px</a:t>
            </a:r>
            <a:endParaRPr lang="it-IT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Parentesi graffa aperta 40">
            <a:extLst>
              <a:ext uri="{FF2B5EF4-FFF2-40B4-BE49-F238E27FC236}">
                <a16:creationId xmlns:a16="http://schemas.microsoft.com/office/drawing/2014/main" id="{6C37D8AB-1E03-4820-90E1-67AED993F513}"/>
              </a:ext>
            </a:extLst>
          </p:cNvPr>
          <p:cNvSpPr/>
          <p:nvPr/>
        </p:nvSpPr>
        <p:spPr>
          <a:xfrm flipV="1">
            <a:off x="2014377" y="5748865"/>
            <a:ext cx="46842" cy="166701"/>
          </a:xfrm>
          <a:prstGeom prst="leftBrace">
            <a:avLst>
              <a:gd name="adj1" fmla="val 205979"/>
              <a:gd name="adj2" fmla="val 50528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DDB3598-AA6B-4870-8FBB-0A5F1A640540}"/>
              </a:ext>
            </a:extLst>
          </p:cNvPr>
          <p:cNvSpPr txBox="1"/>
          <p:nvPr/>
        </p:nvSpPr>
        <p:spPr>
          <a:xfrm>
            <a:off x="1469160" y="5678326"/>
            <a:ext cx="6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Bookman Old Style" panose="02050604050505020204" pitchFamily="18" charset="0"/>
              </a:rPr>
              <a:t>20px</a:t>
            </a:r>
            <a:endParaRPr lang="it-IT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09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5CB066-2E5A-4358-9F1D-0DD0D3C4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830" y="279317"/>
            <a:ext cx="3868337" cy="1061211"/>
          </a:xfrm>
        </p:spPr>
        <p:txBody>
          <a:bodyPr>
            <a:normAutofit/>
          </a:bodyPr>
          <a:lstStyle/>
          <a:p>
            <a:pPr algn="ctr"/>
            <a:r>
              <a:rPr lang="it-IT" sz="4400" dirty="0" err="1">
                <a:solidFill>
                  <a:schemeClr val="bg2">
                    <a:lumMod val="75000"/>
                  </a:schemeClr>
                </a:solidFill>
                <a:latin typeface="Bookman Old Style" panose="02050604050505020204" pitchFamily="18" charset="0"/>
              </a:rPr>
              <a:t>Footer</a:t>
            </a:r>
            <a:endParaRPr lang="it-IT" sz="4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CF75AE7-9D9F-43AB-8914-F62AF0B54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5" y="2133559"/>
            <a:ext cx="11706225" cy="1550952"/>
          </a:xfrm>
          <a:prstGeom prst="rect">
            <a:avLst/>
          </a:prstGeom>
        </p:spPr>
      </p:pic>
      <p:sp>
        <p:nvSpPr>
          <p:cNvPr id="5" name="Parentesi graffa aperta 4">
            <a:extLst>
              <a:ext uri="{FF2B5EF4-FFF2-40B4-BE49-F238E27FC236}">
                <a16:creationId xmlns:a16="http://schemas.microsoft.com/office/drawing/2014/main" id="{6FE76E8E-855D-4486-ADED-EF8089F3F5B2}"/>
              </a:ext>
            </a:extLst>
          </p:cNvPr>
          <p:cNvSpPr/>
          <p:nvPr/>
        </p:nvSpPr>
        <p:spPr>
          <a:xfrm rot="10800000" flipV="1">
            <a:off x="7268134" y="2164644"/>
            <a:ext cx="85780" cy="462845"/>
          </a:xfrm>
          <a:prstGeom prst="leftBrace">
            <a:avLst>
              <a:gd name="adj1" fmla="val 205979"/>
              <a:gd name="adj2" fmla="val 50528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41917CC-871F-4E6B-9376-DEAF4692FDDF}"/>
              </a:ext>
            </a:extLst>
          </p:cNvPr>
          <p:cNvSpPr txBox="1"/>
          <p:nvPr/>
        </p:nvSpPr>
        <p:spPr>
          <a:xfrm>
            <a:off x="7353915" y="2226789"/>
            <a:ext cx="907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Bookman Old Style" panose="02050604050505020204" pitchFamily="18" charset="0"/>
              </a:rPr>
              <a:t>40px</a:t>
            </a:r>
            <a:endParaRPr lang="it-IT" sz="2000" dirty="0">
              <a:latin typeface="Bookman Old Style" panose="02050604050505020204" pitchFamily="18" charset="0"/>
            </a:endParaRPr>
          </a:p>
        </p:txBody>
      </p:sp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15A2DC26-7A4C-40D6-8E8A-1C9386F75F52}"/>
              </a:ext>
            </a:extLst>
          </p:cNvPr>
          <p:cNvSpPr/>
          <p:nvPr/>
        </p:nvSpPr>
        <p:spPr>
          <a:xfrm rot="5400000" flipV="1">
            <a:off x="11664462" y="1796212"/>
            <a:ext cx="106451" cy="462845"/>
          </a:xfrm>
          <a:prstGeom prst="leftBrace">
            <a:avLst>
              <a:gd name="adj1" fmla="val 205979"/>
              <a:gd name="adj2" fmla="val 50528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D45E2C2-B95B-44E1-B699-A4152200D5AF}"/>
              </a:ext>
            </a:extLst>
          </p:cNvPr>
          <p:cNvSpPr txBox="1"/>
          <p:nvPr/>
        </p:nvSpPr>
        <p:spPr>
          <a:xfrm>
            <a:off x="11263846" y="1552378"/>
            <a:ext cx="90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ookman Old Style" panose="02050604050505020204" pitchFamily="18" charset="0"/>
              </a:rPr>
              <a:t>40px</a:t>
            </a:r>
            <a:endParaRPr lang="it-IT" sz="2000" dirty="0">
              <a:latin typeface="Bookman Old Style" panose="020506040505050202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14E04D0-2B82-40FB-A5BF-659BBE401CCF}"/>
              </a:ext>
            </a:extLst>
          </p:cNvPr>
          <p:cNvSpPr txBox="1"/>
          <p:nvPr/>
        </p:nvSpPr>
        <p:spPr>
          <a:xfrm>
            <a:off x="4539596" y="3259723"/>
            <a:ext cx="807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Bookman Old Style" panose="02050604050505020204" pitchFamily="18" charset="0"/>
                <a:cs typeface="Arial" panose="020B0604020202020204" pitchFamily="34" charset="0"/>
              </a:rPr>
              <a:t>40px</a:t>
            </a:r>
          </a:p>
        </p:txBody>
      </p:sp>
      <p:sp>
        <p:nvSpPr>
          <p:cNvPr id="11" name="Parentesi graffa aperta 10">
            <a:extLst>
              <a:ext uri="{FF2B5EF4-FFF2-40B4-BE49-F238E27FC236}">
                <a16:creationId xmlns:a16="http://schemas.microsoft.com/office/drawing/2014/main" id="{167F0A36-FB69-4929-8CD6-ABF211CC564F}"/>
              </a:ext>
            </a:extLst>
          </p:cNvPr>
          <p:cNvSpPr/>
          <p:nvPr/>
        </p:nvSpPr>
        <p:spPr>
          <a:xfrm flipV="1">
            <a:off x="5190053" y="3210485"/>
            <a:ext cx="94641" cy="433666"/>
          </a:xfrm>
          <a:prstGeom prst="leftBrace">
            <a:avLst>
              <a:gd name="adj1" fmla="val 205979"/>
              <a:gd name="adj2" fmla="val 50528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1DB3C4A-666E-4D51-9A91-F4C35786846C}"/>
              </a:ext>
            </a:extLst>
          </p:cNvPr>
          <p:cNvSpPr txBox="1"/>
          <p:nvPr/>
        </p:nvSpPr>
        <p:spPr>
          <a:xfrm>
            <a:off x="4893440" y="4133850"/>
            <a:ext cx="2749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Bookman Old Style" panose="02050604050505020204" pitchFamily="18" charset="0"/>
              </a:rPr>
              <a:t>I due paragrafi &lt;p&gt; presentano un </a:t>
            </a:r>
            <a:r>
              <a:rPr lang="it-IT" sz="2000" dirty="0" err="1">
                <a:latin typeface="Bookman Old Style" panose="02050604050505020204" pitchFamily="18" charset="0"/>
              </a:rPr>
              <a:t>padding</a:t>
            </a:r>
            <a:r>
              <a:rPr lang="it-IT" sz="2000" dirty="0">
                <a:latin typeface="Bookman Old Style" panose="02050604050505020204" pitchFamily="18" charset="0"/>
              </a:rPr>
              <a:t> di 5px</a:t>
            </a:r>
          </a:p>
        </p:txBody>
      </p:sp>
    </p:spTree>
    <p:extLst>
      <p:ext uri="{BB962C8B-B14F-4D97-AF65-F5344CB8AC3E}">
        <p14:creationId xmlns:p14="http://schemas.microsoft.com/office/powerpoint/2010/main" val="548993956"/>
      </p:ext>
    </p:extLst>
  </p:cSld>
  <p:clrMapOvr>
    <a:masterClrMapping/>
  </p:clrMapOvr>
</p:sld>
</file>

<file path=ppt/theme/theme1.xml><?xml version="1.0" encoding="utf-8"?>
<a:theme xmlns:a="http://schemas.openxmlformats.org/drawingml/2006/main" name="Sezione">
  <a:themeElements>
    <a:clrScheme name="Sezion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256</TotalTime>
  <Words>159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Bookman Old Style</vt:lpstr>
      <vt:lpstr>Century Gothic</vt:lpstr>
      <vt:lpstr>Wingdings 3</vt:lpstr>
      <vt:lpstr>Sezione</vt:lpstr>
      <vt:lpstr>Presentazione standard di PowerPoint</vt:lpstr>
      <vt:lpstr>OBIETTIVO</vt:lpstr>
      <vt:lpstr>Presentazione standard di PowerPoint</vt:lpstr>
      <vt:lpstr>section </vt:lpstr>
      <vt:lpstr>SECTION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Piero</dc:creator>
  <cp:lastModifiedBy>Piero</cp:lastModifiedBy>
  <cp:revision>24</cp:revision>
  <dcterms:created xsi:type="dcterms:W3CDTF">2021-03-25T16:01:57Z</dcterms:created>
  <dcterms:modified xsi:type="dcterms:W3CDTF">2021-03-26T15:45:22Z</dcterms:modified>
</cp:coreProperties>
</file>