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</p:sldIdLst>
  <p:sldSz cx="18288000" cy="10287000"/>
  <p:notesSz cx="6858000" cy="9144000"/>
  <p:embeddedFontLst>
    <p:embeddedFont>
      <p:font typeface="Norwester" charset="1" panose="00000506000000000000"/>
      <p:regular r:id="rId6"/>
    </p:embeddedFont>
    <p:embeddedFont>
      <p:font typeface="Arimo" charset="1" panose="020B0604020202020204"/>
      <p:regular r:id="rId7"/>
    </p:embeddedFont>
    <p:embeddedFont>
      <p:font typeface="Arimo Bold" charset="1" panose="020B0704020202020204"/>
      <p:regular r:id="rId8"/>
    </p:embeddedFont>
    <p:embeddedFont>
      <p:font typeface="Arimo Italics" charset="1" panose="020B0604020202090204"/>
      <p:regular r:id="rId9"/>
    </p:embeddedFont>
    <p:embeddedFont>
      <p:font typeface="Arimo Bold Italics" charset="1" panose="020B0704020202090204"/>
      <p:regular r:id="rId10"/>
    </p:embeddedFont>
    <p:embeddedFont>
      <p:font typeface="Muli Bold" charset="1" panose="00000800000000000000"/>
      <p:regular r:id="rId11"/>
    </p:embeddedFont>
    <p:embeddedFont>
      <p:font typeface="Muli Bold Bold" charset="1" panose="00000900000000000000"/>
      <p:regular r:id="rId12"/>
    </p:embeddedFont>
    <p:embeddedFont>
      <p:font typeface="Muli Bold Italics" charset="1" panose="00000800000000000000"/>
      <p:regular r:id="rId13"/>
    </p:embeddedFont>
    <p:embeddedFont>
      <p:font typeface="Muli Bold Bold Italics" charset="1" panose="00000900000000000000"/>
      <p:regular r:id="rId14"/>
    </p:embeddedFont>
    <p:embeddedFont>
      <p:font typeface="Muli Regular" charset="1" panose="00000500000000000000"/>
      <p:regular r:id="rId15"/>
    </p:embeddedFont>
    <p:embeddedFont>
      <p:font typeface="Muli Regular Bold" charset="1" panose="00000700000000000000"/>
      <p:regular r:id="rId16"/>
    </p:embeddedFont>
    <p:embeddedFont>
      <p:font typeface="Muli Regular Italics" charset="1" panose="00000500000000000000"/>
      <p:regular r:id="rId17"/>
    </p:embeddedFont>
    <p:embeddedFont>
      <p:font typeface="Muli Regular Bold Italics" charset="1" panose="000007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slides/slide1.xml" Type="http://schemas.openxmlformats.org/officeDocument/2006/relationships/slide"/><Relationship Id="rId2" Target="presProps.xml" Type="http://schemas.openxmlformats.org/officeDocument/2006/relationships/presProps"/><Relationship Id="rId20" Target="slides/slide2.xml" Type="http://schemas.openxmlformats.org/officeDocument/2006/relationships/slide"/><Relationship Id="rId21" Target="slides/slide3.xml" Type="http://schemas.openxmlformats.org/officeDocument/2006/relationships/slide"/><Relationship Id="rId22" Target="slides/slide4.xml" Type="http://schemas.openxmlformats.org/officeDocument/2006/relationships/slide"/><Relationship Id="rId23" Target="slides/slide5.xml" Type="http://schemas.openxmlformats.org/officeDocument/2006/relationships/slide"/><Relationship Id="rId24" Target="slides/slide6.xml" Type="http://schemas.openxmlformats.org/officeDocument/2006/relationships/slide"/><Relationship Id="rId25" Target="slides/slide7.xml" Type="http://schemas.openxmlformats.org/officeDocument/2006/relationships/slide"/><Relationship Id="rId26" Target="slides/slide8.xml" Type="http://schemas.openxmlformats.org/officeDocument/2006/relationships/slide"/><Relationship Id="rId27" Target="slides/slide9.xml" Type="http://schemas.openxmlformats.org/officeDocument/2006/relationships/slide"/><Relationship Id="rId28" Target="slides/slide10.xml" Type="http://schemas.openxmlformats.org/officeDocument/2006/relationships/slide"/><Relationship Id="rId29" Target="slides/slide11.xml" Type="http://schemas.openxmlformats.org/officeDocument/2006/relationships/slide"/><Relationship Id="rId3" Target="viewProps.xml" Type="http://schemas.openxmlformats.org/officeDocument/2006/relationships/viewProps"/><Relationship Id="rId30" Target="slides/slide12.xml" Type="http://schemas.openxmlformats.org/officeDocument/2006/relationships/slide"/><Relationship Id="rId31" Target="slides/slide13.xml" Type="http://schemas.openxmlformats.org/officeDocument/2006/relationships/slide"/><Relationship Id="rId32" Target="slides/slide14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Relationship Id="rId7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9712" y="1394149"/>
            <a:ext cx="2334288" cy="2334288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3989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9144000" y="-1131128"/>
            <a:ext cx="13224599" cy="13224546"/>
            <a:chOff x="0" y="0"/>
            <a:chExt cx="6350000" cy="6349975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8965" r="-18965" t="0" b="0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610076" y="4271656"/>
            <a:ext cx="6953496" cy="3988441"/>
            <a:chOff x="0" y="0"/>
            <a:chExt cx="7981950" cy="4578350"/>
          </a:xfrm>
        </p:grpSpPr>
        <p:sp>
          <p:nvSpPr>
            <p:cNvPr name="Freeform 7" id="7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r="r" b="b" t="t" l="l"/>
              <a:pathLst>
                <a:path h="4326890" w="645160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r="r" b="b" t="t" l="l"/>
              <a:pathLst>
                <a:path h="4542790" w="798195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9" id="9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r="r" b="b" t="t" l="l"/>
              <a:pathLst>
                <a:path h="96520" w="105918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Freeform 10" id="10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r="r" b="b" t="t" l="l"/>
              <a:pathLst>
                <a:path h="35560" w="765429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962660" y="276860"/>
              <a:ext cx="6055360" cy="3789680"/>
            </a:xfrm>
            <a:custGeom>
              <a:avLst/>
              <a:gdLst/>
              <a:ahLst/>
              <a:cxnLst/>
              <a:rect r="r" b="b" t="t" l="l"/>
              <a:pathLst>
                <a:path h="3789680" w="605536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3"/>
              <a:stretch>
                <a:fillRect l="0" r="0" t="-232" b="-232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440415" y="9658466"/>
            <a:ext cx="3844019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39"/>
              </a:lnSpc>
            </a:pPr>
            <a:r>
              <a:rPr lang="en-US" sz="2100">
                <a:solidFill>
                  <a:srgbClr val="171717"/>
                </a:solidFill>
                <a:latin typeface="Muli Regular"/>
              </a:rPr>
              <a:t>Autor: Piero Termini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440415" y="1028700"/>
            <a:ext cx="9292817" cy="2131910"/>
            <a:chOff x="0" y="0"/>
            <a:chExt cx="12390422" cy="2842547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1043592"/>
              <a:ext cx="12390422" cy="17989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230"/>
                </a:lnSpc>
              </a:pPr>
              <a:r>
                <a:rPr lang="en-US" sz="9300">
                  <a:solidFill>
                    <a:srgbClr val="171717"/>
                  </a:solidFill>
                  <a:latin typeface="Muli Bold Bold"/>
                </a:rPr>
                <a:t>Cryptomonedas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-57150"/>
              <a:ext cx="10130007" cy="666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171717"/>
                  </a:solidFill>
                  <a:latin typeface="Muli Regular Bold"/>
                </a:rPr>
                <a:t>Exploratory Data Analysis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12058" y="9523188"/>
            <a:ext cx="3015157" cy="763812"/>
            <a:chOff x="0" y="0"/>
            <a:chExt cx="3139680" cy="795357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139679" cy="795357"/>
            </a:xfrm>
            <a:custGeom>
              <a:avLst/>
              <a:gdLst/>
              <a:ahLst/>
              <a:cxnLst/>
              <a:rect r="r" b="b" t="t" l="l"/>
              <a:pathLst>
                <a:path h="795357" w="3139679">
                  <a:moveTo>
                    <a:pt x="0" y="0"/>
                  </a:moveTo>
                  <a:lnTo>
                    <a:pt x="3139679" y="0"/>
                  </a:lnTo>
                  <a:lnTo>
                    <a:pt x="3139679" y="795357"/>
                  </a:lnTo>
                  <a:lnTo>
                    <a:pt x="0" y="795357"/>
                  </a:lnTo>
                  <a:close/>
                </a:path>
              </a:pathLst>
            </a:custGeom>
            <a:solidFill>
              <a:srgbClr val="FEFFFD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019636" y="311247"/>
            <a:ext cx="5474191" cy="1744898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533400"/>
            <a:ext cx="15947336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>
                <a:solidFill>
                  <a:srgbClr val="03989E"/>
                </a:solidFill>
                <a:latin typeface="Muli Bold"/>
              </a:rPr>
              <a:t>Millones de Transacciones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249400" y="2874122"/>
            <a:ext cx="2702570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Muli Regular Bold"/>
              </a:rPr>
              <a:t>Compra/Venta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650441" y="4622165"/>
            <a:ext cx="3900488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Muli Regular Bold"/>
              </a:rPr>
              <a:t>Volumen de Mercado</a:t>
            </a:r>
          </a:p>
        </p:txBody>
      </p:sp>
      <p:sp>
        <p:nvSpPr>
          <p:cNvPr name="AutoShape 8" id="8"/>
          <p:cNvSpPr/>
          <p:nvPr/>
        </p:nvSpPr>
        <p:spPr>
          <a:xfrm rot="5400000">
            <a:off x="15191479" y="4001153"/>
            <a:ext cx="818411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9" id="9"/>
          <p:cNvSpPr txBox="true"/>
          <p:nvPr/>
        </p:nvSpPr>
        <p:spPr>
          <a:xfrm rot="0">
            <a:off x="13650441" y="5967200"/>
            <a:ext cx="4134601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Muli Regular Bold"/>
              </a:rPr>
              <a:t>Resguardo de posiciones por medio de las stablecoins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650441" y="7909720"/>
            <a:ext cx="4134601" cy="16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Muli Regular Bold"/>
              </a:rPr>
              <a:t>Evitar comisiones y cargos, mayor comodidad y mantener activos en el Blockchain </a:t>
            </a:r>
          </a:p>
        </p:txBody>
      </p:sp>
      <p:sp>
        <p:nvSpPr>
          <p:cNvPr name="AutoShape 11" id="11"/>
          <p:cNvSpPr/>
          <p:nvPr/>
        </p:nvSpPr>
        <p:spPr>
          <a:xfrm rot="5400000">
            <a:off x="15215292" y="7364973"/>
            <a:ext cx="818411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" id="12"/>
          <p:cNvSpPr/>
          <p:nvPr/>
        </p:nvSpPr>
        <p:spPr>
          <a:xfrm rot="0">
            <a:off x="14265579" y="5485840"/>
            <a:ext cx="2717836" cy="0"/>
          </a:xfrm>
          <a:prstGeom prst="line">
            <a:avLst/>
          </a:prstGeom>
          <a:ln cap="rnd" w="47625">
            <a:solidFill>
              <a:srgbClr val="03989E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35247" y="1028700"/>
            <a:ext cx="15417505" cy="8720526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341606"/>
            <a:ext cx="18091942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>
                <a:solidFill>
                  <a:srgbClr val="03989E"/>
                </a:solidFill>
                <a:latin typeface="Muli Bold"/>
              </a:rPr>
              <a:t>¿Un mercado predecible? ¿Existe un ciclo?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834102" y="7471769"/>
            <a:ext cx="5862802" cy="586280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3989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752961" y="-285584"/>
            <a:ext cx="2128543" cy="2128543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3989E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59890" b="0"/>
          <a:stretch>
            <a:fillRect/>
          </a:stretch>
        </p:blipFill>
        <p:spPr>
          <a:xfrm flipH="false" flipV="false" rot="0">
            <a:off x="10091393" y="3487165"/>
            <a:ext cx="5338221" cy="617215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rcRect l="71520" t="0" r="12889" b="0"/>
          <a:stretch>
            <a:fillRect/>
          </a:stretch>
        </p:blipFill>
        <p:spPr>
          <a:xfrm flipH="false" flipV="false" rot="0">
            <a:off x="15429615" y="3487165"/>
            <a:ext cx="2074863" cy="6172159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2911079" y="283388"/>
            <a:ext cx="13302762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6500">
                <a:solidFill>
                  <a:srgbClr val="03989E"/>
                </a:solidFill>
                <a:latin typeface="Muli Bold"/>
              </a:rPr>
              <a:t>Otros Datos a Considerar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119620" y="2600698"/>
            <a:ext cx="6347426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999" spc="79">
                <a:solidFill>
                  <a:srgbClr val="000000"/>
                </a:solidFill>
                <a:latin typeface="Norwester"/>
              </a:rPr>
              <a:t>VALOR EN PERSPECTIVA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333978" y="2886102"/>
            <a:ext cx="338926" cy="257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6"/>
              </a:lnSpc>
              <a:spcBef>
                <a:spcPct val="0"/>
              </a:spcBef>
            </a:pPr>
            <a:r>
              <a:rPr lang="en-US" sz="1504">
                <a:solidFill>
                  <a:srgbClr val="000000"/>
                </a:solidFill>
                <a:latin typeface="Muli Regular Bold"/>
              </a:rPr>
              <a:t>9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7768923" y="7934931"/>
            <a:ext cx="2124888" cy="538286"/>
            <a:chOff x="0" y="0"/>
            <a:chExt cx="3139680" cy="795357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3139679" cy="795357"/>
            </a:xfrm>
            <a:custGeom>
              <a:avLst/>
              <a:gdLst/>
              <a:ahLst/>
              <a:cxnLst/>
              <a:rect r="r" b="b" t="t" l="l"/>
              <a:pathLst>
                <a:path h="795357" w="3139679">
                  <a:moveTo>
                    <a:pt x="0" y="0"/>
                  </a:moveTo>
                  <a:lnTo>
                    <a:pt x="3139679" y="0"/>
                  </a:lnTo>
                  <a:lnTo>
                    <a:pt x="3139679" y="795357"/>
                  </a:lnTo>
                  <a:lnTo>
                    <a:pt x="0" y="795357"/>
                  </a:lnTo>
                  <a:close/>
                </a:path>
              </a:pathLst>
            </a:custGeom>
            <a:solidFill>
              <a:srgbClr val="FEFFFD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551716" y="7745676"/>
            <a:ext cx="7094600" cy="1407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8"/>
              </a:lnSpc>
            </a:pPr>
            <a:r>
              <a:rPr lang="en-US" sz="2713">
                <a:solidFill>
                  <a:srgbClr val="000000"/>
                </a:solidFill>
                <a:latin typeface="Muli Regular"/>
              </a:rPr>
              <a:t>Datos públicos del Top 27 de empresas con mayores inversiones en Bitcoin.</a:t>
            </a:r>
          </a:p>
          <a:p>
            <a:pPr algn="ctr">
              <a:lnSpc>
                <a:spcPts val="3798"/>
              </a:lnSpc>
              <a:spcBef>
                <a:spcPct val="0"/>
              </a:spcBef>
            </a:pPr>
            <a:r>
              <a:rPr lang="en-US" sz="2713">
                <a:solidFill>
                  <a:srgbClr val="000000"/>
                </a:solidFill>
                <a:latin typeface="Muli Regular"/>
              </a:rPr>
              <a:t>Solo representan el 1% del Mercado.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307390" y="2576540"/>
            <a:ext cx="338926" cy="257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6"/>
              </a:lnSpc>
              <a:spcBef>
                <a:spcPct val="0"/>
              </a:spcBef>
            </a:pPr>
            <a:r>
              <a:rPr lang="en-US" sz="1504">
                <a:solidFill>
                  <a:srgbClr val="000000"/>
                </a:solidFill>
                <a:latin typeface="Muli Regular Bold"/>
              </a:rPr>
              <a:t>10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333978" y="3162673"/>
            <a:ext cx="338926" cy="257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6"/>
              </a:lnSpc>
              <a:spcBef>
                <a:spcPct val="0"/>
              </a:spcBef>
            </a:pPr>
            <a:r>
              <a:rPr lang="en-US" sz="1504">
                <a:solidFill>
                  <a:srgbClr val="000000"/>
                </a:solidFill>
                <a:latin typeface="Muli Regular Bold"/>
              </a:rPr>
              <a:t>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355015" y="3430895"/>
            <a:ext cx="338926" cy="257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6"/>
              </a:lnSpc>
              <a:spcBef>
                <a:spcPct val="0"/>
              </a:spcBef>
            </a:pPr>
            <a:r>
              <a:rPr lang="en-US" sz="1504">
                <a:solidFill>
                  <a:srgbClr val="000000"/>
                </a:solidFill>
                <a:latin typeface="Muli Regular Bold"/>
              </a:rPr>
              <a:t>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355015" y="3734642"/>
            <a:ext cx="338926" cy="257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6"/>
              </a:lnSpc>
              <a:spcBef>
                <a:spcPct val="0"/>
              </a:spcBef>
            </a:pPr>
            <a:r>
              <a:rPr lang="en-US" sz="1504">
                <a:solidFill>
                  <a:srgbClr val="000000"/>
                </a:solidFill>
                <a:latin typeface="Muli Regular Bold"/>
              </a:rPr>
              <a:t>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355015" y="4010694"/>
            <a:ext cx="338926" cy="257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6"/>
              </a:lnSpc>
              <a:spcBef>
                <a:spcPct val="0"/>
              </a:spcBef>
            </a:pPr>
            <a:r>
              <a:rPr lang="en-US" sz="1504">
                <a:solidFill>
                  <a:srgbClr val="000000"/>
                </a:solidFill>
                <a:latin typeface="Muli Regular Bold"/>
              </a:rPr>
              <a:t>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355015" y="4637743"/>
            <a:ext cx="338926" cy="257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6"/>
              </a:lnSpc>
              <a:spcBef>
                <a:spcPct val="0"/>
              </a:spcBef>
            </a:pPr>
            <a:r>
              <a:rPr lang="en-US" sz="1504">
                <a:solidFill>
                  <a:srgbClr val="000000"/>
                </a:solidFill>
                <a:latin typeface="Muli Regular Bold"/>
              </a:rPr>
              <a:t>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355015" y="4335063"/>
            <a:ext cx="338926" cy="257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6"/>
              </a:lnSpc>
              <a:spcBef>
                <a:spcPct val="0"/>
              </a:spcBef>
            </a:pPr>
            <a:r>
              <a:rPr lang="en-US" sz="1504">
                <a:solidFill>
                  <a:srgbClr val="000000"/>
                </a:solidFill>
                <a:latin typeface="Muli Regular Bold"/>
              </a:rPr>
              <a:t>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355015" y="4885979"/>
            <a:ext cx="338926" cy="257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6"/>
              </a:lnSpc>
              <a:spcBef>
                <a:spcPct val="0"/>
              </a:spcBef>
            </a:pPr>
            <a:r>
              <a:rPr lang="en-US" sz="1504">
                <a:solidFill>
                  <a:srgbClr val="000000"/>
                </a:solidFill>
                <a:latin typeface="Muli Regular Bold"/>
              </a:rPr>
              <a:t>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27440" y="9210675"/>
            <a:ext cx="7065020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Muli Regular"/>
              </a:rPr>
              <a:t>12 Mil millones de $ en un mercado de 2.5 Billones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7660" y="186307"/>
            <a:ext cx="12948374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>
                <a:solidFill>
                  <a:srgbClr val="03989E"/>
                </a:solidFill>
                <a:latin typeface="Muli Bold"/>
              </a:rPr>
              <a:t>Crypto - El futuro: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25102" y="1447760"/>
            <a:ext cx="2423071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3989E"/>
                </a:solidFill>
                <a:latin typeface="Muli Regular Bold"/>
              </a:rPr>
              <a:t>Conclusiones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25102" y="5159703"/>
            <a:ext cx="2758083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3989E"/>
                </a:solidFill>
                <a:latin typeface="Muli Regular Bold"/>
              </a:rPr>
              <a:t>Oportunidades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73825" y="1921470"/>
            <a:ext cx="15892700" cy="3295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98"/>
              </a:lnSpc>
              <a:spcBef>
                <a:spcPct val="0"/>
              </a:spcBef>
            </a:pPr>
            <a:r>
              <a:rPr lang="en-US" sz="2713">
                <a:solidFill>
                  <a:srgbClr val="000000"/>
                </a:solidFill>
                <a:latin typeface="Muli Regular"/>
              </a:rPr>
              <a:t>1.Las Altcoins están influenciadas por Bitcoin, y el mercado esta dominado por esta.</a:t>
            </a:r>
          </a:p>
          <a:p>
            <a:pPr>
              <a:lnSpc>
                <a:spcPts val="3798"/>
              </a:lnSpc>
              <a:spcBef>
                <a:spcPct val="0"/>
              </a:spcBef>
            </a:pPr>
          </a:p>
          <a:p>
            <a:pPr>
              <a:lnSpc>
                <a:spcPts val="3798"/>
              </a:lnSpc>
              <a:spcBef>
                <a:spcPct val="0"/>
              </a:spcBef>
            </a:pPr>
            <a:r>
              <a:rPr lang="en-US" sz="2713">
                <a:solidFill>
                  <a:srgbClr val="000000"/>
                </a:solidFill>
                <a:latin typeface="Muli Regular"/>
              </a:rPr>
              <a:t>2.El mercado de Crypto es extreamadamente volátil, pero sí existen monedas estables</a:t>
            </a:r>
          </a:p>
          <a:p>
            <a:pPr>
              <a:lnSpc>
                <a:spcPts val="3798"/>
              </a:lnSpc>
              <a:spcBef>
                <a:spcPct val="0"/>
              </a:spcBef>
            </a:pPr>
          </a:p>
          <a:p>
            <a:pPr>
              <a:lnSpc>
                <a:spcPts val="3798"/>
              </a:lnSpc>
              <a:spcBef>
                <a:spcPct val="0"/>
              </a:spcBef>
            </a:pPr>
            <a:r>
              <a:rPr lang="en-US" sz="2713">
                <a:solidFill>
                  <a:srgbClr val="000000"/>
                </a:solidFill>
                <a:latin typeface="Muli Regular"/>
              </a:rPr>
              <a:t>3.Con un análisis breve, 4 años de datos, se puede ver que hay ocasiones en dónde se identifica un ciclo en el mercado, sin embargo, es recomendable recabar más data.</a:t>
            </a:r>
          </a:p>
          <a:p>
            <a:pPr>
              <a:lnSpc>
                <a:spcPts val="3798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673825" y="6043996"/>
            <a:ext cx="15892700" cy="2347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98"/>
              </a:lnSpc>
              <a:spcBef>
                <a:spcPct val="0"/>
              </a:spcBef>
            </a:pPr>
            <a:r>
              <a:rPr lang="en-US" sz="2713">
                <a:solidFill>
                  <a:srgbClr val="000000"/>
                </a:solidFill>
                <a:latin typeface="Muli Regular"/>
              </a:rPr>
              <a:t>1.Emplear software automatizado de análisis predictivo para estudiar el comportamiento del mercado y determinar oportunidades de compra, con una acertividad basada en datos históricos</a:t>
            </a:r>
          </a:p>
          <a:p>
            <a:pPr>
              <a:lnSpc>
                <a:spcPts val="3798"/>
              </a:lnSpc>
              <a:spcBef>
                <a:spcPct val="0"/>
              </a:spcBef>
            </a:pPr>
          </a:p>
          <a:p>
            <a:pPr>
              <a:lnSpc>
                <a:spcPts val="3798"/>
              </a:lnSpc>
              <a:spcBef>
                <a:spcPct val="0"/>
              </a:spcBef>
            </a:pPr>
            <a:r>
              <a:rPr lang="en-US" sz="2713">
                <a:solidFill>
                  <a:srgbClr val="000000"/>
                </a:solidFill>
                <a:latin typeface="Muli Regular"/>
              </a:rPr>
              <a:t>2.Conocer los datos de volatibilidad, el comportamiento de los tokens y conocer los proyetos detrás de cada uno, brinda un mayor nivel de confianza a la hora e invertir.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13653" y="9022080"/>
            <a:ext cx="15213045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3989E"/>
                </a:solidFill>
                <a:latin typeface="Arimo Bold Italics"/>
              </a:rPr>
              <a:t>La </a:t>
            </a:r>
            <a:r>
              <a:rPr lang="en-US" sz="2400">
                <a:solidFill>
                  <a:srgbClr val="03989E"/>
                </a:solidFill>
                <a:latin typeface="Arimo Bold Italics"/>
              </a:rPr>
              <a:t>accesibilidad, crecimiento e irrupción su el mercado, hacen de las cryptomonedas parte fundamental del futuro de las finanzas a nivel mundial.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98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1129709" y="814718"/>
            <a:ext cx="4049502" cy="8229600"/>
            <a:chOff x="0" y="0"/>
            <a:chExt cx="5001260" cy="1016381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000993" cy="10163632"/>
            </a:xfrm>
            <a:custGeom>
              <a:avLst/>
              <a:gdLst/>
              <a:ahLst/>
              <a:cxnLst/>
              <a:rect r="r" b="b" t="t" l="l"/>
              <a:pathLst>
                <a:path h="10163632" w="5000993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r="-45" t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>
              <a:off x="338760" y="288798"/>
              <a:ext cx="4330776" cy="9398000"/>
            </a:xfrm>
            <a:custGeom>
              <a:avLst/>
              <a:gdLst/>
              <a:ahLst/>
              <a:cxnLst/>
              <a:rect r="r" b="b" t="t" l="l"/>
              <a:pathLst>
                <a:path h="9398000" w="4330776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3"/>
              <a:stretch>
                <a:fillRect l="-1510" r="-20554" t="0" b="0"/>
              </a:stretch>
            </a:blip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434144" y="8010301"/>
            <a:ext cx="1490135" cy="149013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3543" r="0" b="3543"/>
          <a:stretch>
            <a:fillRect/>
          </a:stretch>
        </p:blipFill>
        <p:spPr>
          <a:xfrm flipH="false" flipV="false" rot="0">
            <a:off x="818394" y="4392801"/>
            <a:ext cx="1230118" cy="1501398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326736" y="-325300"/>
            <a:ext cx="7833946" cy="794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</a:p>
          <a:p>
            <a:pPr>
              <a:lnSpc>
                <a:spcPts val="7000"/>
              </a:lnSpc>
            </a:pPr>
            <a:r>
              <a:rPr lang="en-US" sz="1200">
                <a:solidFill>
                  <a:srgbClr val="171717"/>
                </a:solidFill>
                <a:latin typeface="Arimo Bold"/>
              </a:rPr>
              <a:t>La </a:t>
            </a:r>
            <a:r>
              <a:rPr lang="en-US" sz="1200">
                <a:solidFill>
                  <a:srgbClr val="FEFFFD"/>
                </a:solidFill>
                <a:latin typeface="Arimo Bold"/>
              </a:rPr>
              <a:t>t</a:t>
            </a:r>
            <a:r>
              <a:rPr lang="en-US" sz="5000">
                <a:solidFill>
                  <a:srgbClr val="FEFFFD"/>
                </a:solidFill>
                <a:latin typeface="Muli Regular Bold"/>
              </a:rPr>
              <a:t>ecnología</a:t>
            </a:r>
            <a:r>
              <a:rPr lang="en-US" sz="5000">
                <a:solidFill>
                  <a:srgbClr val="171717"/>
                </a:solidFill>
                <a:latin typeface="Muli Regular Bold"/>
              </a:rPr>
              <a:t> ha revolucionado las finanzas personales.</a:t>
            </a:r>
          </a:p>
          <a:p>
            <a:pPr>
              <a:lnSpc>
                <a:spcPts val="7000"/>
              </a:lnSpc>
            </a:pPr>
          </a:p>
          <a:p>
            <a:pPr>
              <a:lnSpc>
                <a:spcPts val="7000"/>
              </a:lnSpc>
            </a:pPr>
          </a:p>
          <a:p>
            <a:pPr>
              <a:lnSpc>
                <a:spcPts val="7000"/>
              </a:lnSpc>
            </a:pPr>
            <a:r>
              <a:rPr lang="en-US" sz="5000">
                <a:solidFill>
                  <a:srgbClr val="171717"/>
                </a:solidFill>
                <a:latin typeface="Muli Regular Bold"/>
              </a:rPr>
              <a:t>    rindando a las personas más </a:t>
            </a:r>
            <a:r>
              <a:rPr lang="en-US" sz="5000">
                <a:solidFill>
                  <a:srgbClr val="FEFFFD"/>
                </a:solidFill>
                <a:latin typeface="Muli Regular Bold"/>
              </a:rPr>
              <a:t>facilidad</a:t>
            </a:r>
            <a:r>
              <a:rPr lang="en-US" sz="5000">
                <a:solidFill>
                  <a:srgbClr val="171717"/>
                </a:solidFill>
                <a:latin typeface="Muli Regular Bold"/>
              </a:rPr>
              <a:t> y </a:t>
            </a:r>
            <a:r>
              <a:rPr lang="en-US" sz="5000">
                <a:solidFill>
                  <a:srgbClr val="FEFFFD"/>
                </a:solidFill>
                <a:latin typeface="Muli Regular Bold"/>
              </a:rPr>
              <a:t>control</a:t>
            </a:r>
            <a:r>
              <a:rPr lang="en-US" sz="5000">
                <a:solidFill>
                  <a:srgbClr val="171717"/>
                </a:solidFill>
                <a:latin typeface="Muli Regular Bold"/>
              </a:rPr>
              <a:t> sobre </a:t>
            </a:r>
            <a:r>
              <a:rPr lang="en-US" sz="5000">
                <a:solidFill>
                  <a:srgbClr val="FEFFFD"/>
                </a:solidFill>
                <a:latin typeface="Muli Regular Bold"/>
              </a:rPr>
              <a:t>su</a:t>
            </a:r>
            <a:r>
              <a:rPr lang="en-US" sz="5000">
                <a:solidFill>
                  <a:srgbClr val="171717"/>
                </a:solidFill>
                <a:latin typeface="Muli Regular Bold"/>
              </a:rPr>
              <a:t> dinero.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398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83330" y="3731704"/>
            <a:ext cx="6083531" cy="198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>
                <a:solidFill>
                  <a:srgbClr val="171717"/>
                </a:solidFill>
                <a:latin typeface="Muli Bold"/>
              </a:rPr>
              <a:t>¿Qué cubriremos?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83330" y="6007291"/>
            <a:ext cx="5363505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Muli Regular Bold"/>
              </a:rPr>
              <a:t>Aquí tenemos un breve índice: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8926566" y="1475131"/>
            <a:ext cx="8332734" cy="7336737"/>
            <a:chOff x="0" y="0"/>
            <a:chExt cx="11110311" cy="978231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38100"/>
              <a:ext cx="11110311" cy="5238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82"/>
                </a:lnSpc>
              </a:pPr>
              <a:r>
                <a:rPr lang="en-US" sz="2415">
                  <a:solidFill>
                    <a:srgbClr val="171717"/>
                  </a:solidFill>
                  <a:latin typeface="Muli Regular"/>
                </a:rPr>
                <a:t>El Mundo Crypto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511322"/>
              <a:ext cx="11110311" cy="5238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82"/>
                </a:lnSpc>
              </a:pPr>
              <a:r>
                <a:rPr lang="en-US" sz="2415">
                  <a:solidFill>
                    <a:srgbClr val="171717"/>
                  </a:solidFill>
                  <a:latin typeface="Muli Regular"/>
                </a:rPr>
                <a:t>¿Por qué Cryptomonedas?: hipótesis y datos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060744"/>
              <a:ext cx="11110311" cy="5238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82"/>
                </a:lnSpc>
              </a:pPr>
              <a:r>
                <a:rPr lang="en-US" sz="2415">
                  <a:solidFill>
                    <a:srgbClr val="171717"/>
                  </a:solidFill>
                  <a:latin typeface="Muli Regular"/>
                </a:rPr>
                <a:t>Entendiendo el Mercado: Distribución y Market Cap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4610165"/>
              <a:ext cx="11110311" cy="5238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82"/>
                </a:lnSpc>
              </a:pPr>
              <a:r>
                <a:rPr lang="en-US" sz="2415">
                  <a:solidFill>
                    <a:srgbClr val="171717"/>
                  </a:solidFill>
                  <a:latin typeface="Muli Regular"/>
                </a:rPr>
                <a:t>Análisis de Market Cap, Precios, Supply y Volatibilidad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6159587"/>
              <a:ext cx="11110311" cy="5238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82"/>
                </a:lnSpc>
              </a:pPr>
              <a:r>
                <a:rPr lang="en-US" sz="2415">
                  <a:solidFill>
                    <a:srgbClr val="171717"/>
                  </a:solidFill>
                  <a:latin typeface="Muli Regular"/>
                </a:rPr>
                <a:t>¿Un mercado predecible? ¿Existe un ciclo?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7709009"/>
              <a:ext cx="11110311" cy="5238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82"/>
                </a:lnSpc>
              </a:pPr>
              <a:r>
                <a:rPr lang="en-US" sz="2415">
                  <a:solidFill>
                    <a:srgbClr val="171717"/>
                  </a:solidFill>
                  <a:latin typeface="Muli Regular"/>
                </a:rPr>
                <a:t>Otros datos a considerar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9258431"/>
              <a:ext cx="11110311" cy="5238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82"/>
                </a:lnSpc>
              </a:pPr>
              <a:r>
                <a:rPr lang="en-US" sz="2415">
                  <a:solidFill>
                    <a:srgbClr val="171717"/>
                  </a:solidFill>
                  <a:latin typeface="Muli Regular"/>
                </a:rPr>
                <a:t>Crypto, el futuro: conclusiones y oportunidades</a:t>
              </a:r>
            </a:p>
          </p:txBody>
        </p:sp>
        <p:sp>
          <p:nvSpPr>
            <p:cNvPr name="AutoShape 12" id="12"/>
            <p:cNvSpPr/>
            <p:nvPr/>
          </p:nvSpPr>
          <p:spPr>
            <a:xfrm rot="0">
              <a:off x="80024" y="1021183"/>
              <a:ext cx="11030287" cy="0"/>
            </a:xfrm>
            <a:prstGeom prst="line">
              <a:avLst/>
            </a:prstGeom>
            <a:ln cap="rnd" w="46022">
              <a:solidFill>
                <a:srgbClr val="171717"/>
              </a:solidFill>
              <a:prstDash val="sysDot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 rot="0">
              <a:off x="80024" y="2570605"/>
              <a:ext cx="11030287" cy="0"/>
            </a:xfrm>
            <a:prstGeom prst="line">
              <a:avLst/>
            </a:prstGeom>
            <a:ln cap="rnd" w="46022">
              <a:solidFill>
                <a:srgbClr val="171717"/>
              </a:solidFill>
              <a:prstDash val="sysDot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rot="0">
              <a:off x="80024" y="4120027"/>
              <a:ext cx="11030287" cy="0"/>
            </a:xfrm>
            <a:prstGeom prst="line">
              <a:avLst/>
            </a:prstGeom>
            <a:ln cap="rnd" w="46022">
              <a:solidFill>
                <a:srgbClr val="171717"/>
              </a:solidFill>
              <a:prstDash val="sysDot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 rot="0">
              <a:off x="80024" y="5669448"/>
              <a:ext cx="11030287" cy="0"/>
            </a:xfrm>
            <a:prstGeom prst="line">
              <a:avLst/>
            </a:prstGeom>
            <a:ln cap="rnd" w="46022">
              <a:solidFill>
                <a:srgbClr val="171717"/>
              </a:solidFill>
              <a:prstDash val="sysDot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 rot="0">
              <a:off x="80024" y="7218870"/>
              <a:ext cx="11030287" cy="0"/>
            </a:xfrm>
            <a:prstGeom prst="line">
              <a:avLst/>
            </a:prstGeom>
            <a:ln cap="rnd" w="46022">
              <a:solidFill>
                <a:srgbClr val="171717"/>
              </a:solidFill>
              <a:prstDash val="sysDot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 rot="0">
              <a:off x="80024" y="8768292"/>
              <a:ext cx="11030287" cy="0"/>
            </a:xfrm>
            <a:prstGeom prst="line">
              <a:avLst/>
            </a:prstGeom>
            <a:ln cap="rnd" w="46022">
              <a:solidFill>
                <a:srgbClr val="171717"/>
              </a:solidFill>
              <a:prstDash val="sysDot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4897" r="0" b="0"/>
          <a:stretch>
            <a:fillRect/>
          </a:stretch>
        </p:blipFill>
        <p:spPr>
          <a:xfrm flipH="false" flipV="false" rot="0">
            <a:off x="11496800" y="2095701"/>
            <a:ext cx="6299568" cy="5361065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028700" y="1028700"/>
            <a:ext cx="7286808" cy="1854288"/>
            <a:chOff x="0" y="0"/>
            <a:chExt cx="9715745" cy="247238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9715745" cy="1320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800"/>
                </a:lnSpc>
              </a:pPr>
              <a:r>
                <a:rPr lang="en-US" sz="6500">
                  <a:solidFill>
                    <a:srgbClr val="03989E"/>
                  </a:solidFill>
                  <a:latin typeface="Muli Bold"/>
                </a:rPr>
                <a:t>El Mundo Crypto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859186"/>
              <a:ext cx="8973283" cy="6131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171717"/>
                  </a:solidFill>
                  <a:latin typeface="Muli Regular Bold"/>
                </a:rPr>
                <a:t>¿Qué son las cryptomonedas?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5507689"/>
            <a:ext cx="9936268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Muli Regular"/>
              </a:rPr>
              <a:t>Es</a:t>
            </a:r>
            <a:r>
              <a:rPr lang="en-US" sz="2400">
                <a:solidFill>
                  <a:srgbClr val="000000"/>
                </a:solidFill>
                <a:latin typeface="Muli Regular"/>
              </a:rPr>
              <a:t> el sistema de codificación detrás de las crypto. Sustenta toda su estructura. Está compuesta por bloques de Datos y cada bloque es único.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178994"/>
            <a:ext cx="9936268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Muli Regular"/>
              </a:rPr>
              <a:t>Son una</a:t>
            </a:r>
            <a:r>
              <a:rPr lang="en-US" sz="2400">
                <a:solidFill>
                  <a:srgbClr val="000000"/>
                </a:solidFill>
                <a:latin typeface="Muli Regular"/>
              </a:rPr>
              <a:t> forma de moneda digital que utiliza protocolos criptográficos para registrar la propiedad y evitar la falsificación. Los intercambios de estás se realizan dentro de la cadena de bloques o "Block Chain".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892040"/>
            <a:ext cx="1980754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Muli Regular Bold"/>
              </a:rPr>
              <a:t>Block Chain: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8014335"/>
            <a:ext cx="9936268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Muli Regular"/>
              </a:rPr>
              <a:t>Primera cryptomoneda creada en 2009 por Satoshi Nakamoto</a:t>
            </a:r>
            <a:r>
              <a:rPr lang="en-US" sz="2400">
                <a:solidFill>
                  <a:srgbClr val="000000"/>
                </a:solidFill>
                <a:latin typeface="Muli Regular"/>
              </a:rPr>
              <a:t>. Y conductor principal del auge de las cryptos a nivel mundial.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409141"/>
            <a:ext cx="1185118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Muli Regular Bold"/>
              </a:rPr>
              <a:t>Bitcoin: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222594" y="1757922"/>
            <a:ext cx="5622295" cy="316254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584525" y="6350390"/>
            <a:ext cx="5081225" cy="7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19"/>
              </a:lnSpc>
            </a:pPr>
            <a:r>
              <a:rPr lang="en-US" sz="5016">
                <a:solidFill>
                  <a:srgbClr val="03989E"/>
                </a:solidFill>
                <a:latin typeface="Muli Bold"/>
              </a:rPr>
              <a:t>Hipótesis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55190" y="7130812"/>
            <a:ext cx="14377620" cy="1984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94"/>
              </a:lnSpc>
            </a:pPr>
          </a:p>
          <a:p>
            <a:pPr algn="just" marL="507309" indent="-253655" lvl="1">
              <a:lnSpc>
                <a:spcPts val="3994"/>
              </a:lnSpc>
              <a:buFont typeface="Arial"/>
              <a:buChar char="•"/>
            </a:pPr>
            <a:r>
              <a:rPr lang="en-US" sz="2349">
                <a:solidFill>
                  <a:srgbClr val="000000"/>
                </a:solidFill>
                <a:latin typeface="Muli Regular"/>
              </a:rPr>
              <a:t> </a:t>
            </a:r>
            <a:r>
              <a:rPr lang="en-US" sz="2349">
                <a:solidFill>
                  <a:srgbClr val="000000"/>
                </a:solidFill>
                <a:latin typeface="Muli Regular"/>
              </a:rPr>
              <a:t>Las Altcoins son directamente influenciadas por el Bitcoin.</a:t>
            </a:r>
          </a:p>
          <a:p>
            <a:pPr algn="just" marL="507309" indent="-253655" lvl="1">
              <a:lnSpc>
                <a:spcPts val="3994"/>
              </a:lnSpc>
              <a:buFont typeface="Arial"/>
              <a:buChar char="•"/>
            </a:pPr>
            <a:r>
              <a:rPr lang="en-US" sz="2349">
                <a:solidFill>
                  <a:srgbClr val="000000"/>
                </a:solidFill>
                <a:latin typeface="Muli Regular"/>
              </a:rPr>
              <a:t> El mercado de cryptomonedas es extremadamente volátil, no hay monedas estables.</a:t>
            </a:r>
          </a:p>
          <a:p>
            <a:pPr algn="just" marL="507309" indent="-253655" lvl="1">
              <a:lnSpc>
                <a:spcPts val="3994"/>
              </a:lnSpc>
              <a:buFont typeface="Arial"/>
              <a:buChar char="•"/>
            </a:pPr>
            <a:r>
              <a:rPr lang="en-US" sz="2349">
                <a:solidFill>
                  <a:srgbClr val="000000"/>
                </a:solidFill>
                <a:latin typeface="Muli Regular"/>
              </a:rPr>
              <a:t> Existe un ciclo de mercado "predecible" dentro del mundo crypto.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84525" y="752392"/>
            <a:ext cx="10939662" cy="7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19"/>
              </a:lnSpc>
            </a:pPr>
            <a:r>
              <a:rPr lang="en-US" sz="5016">
                <a:solidFill>
                  <a:srgbClr val="03989E"/>
                </a:solidFill>
                <a:latin typeface="Muli Bold"/>
              </a:rPr>
              <a:t>¿Por qué Criptomonedas?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443111" y="1962469"/>
            <a:ext cx="6347426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999" spc="79">
                <a:solidFill>
                  <a:srgbClr val="FF8F0B"/>
                </a:solidFill>
                <a:latin typeface="Norwester"/>
              </a:rPr>
              <a:t>IRRUPCIÓN EN EL MERCADO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54313" y="2943665"/>
            <a:ext cx="6347426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999" spc="79">
                <a:solidFill>
                  <a:srgbClr val="000000"/>
                </a:solidFill>
                <a:latin typeface="Norwester"/>
              </a:rPr>
              <a:t>DESCENTRALIZACIÓN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572368" y="3917215"/>
            <a:ext cx="6347426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999" spc="79">
                <a:solidFill>
                  <a:srgbClr val="FF8F0B"/>
                </a:solidFill>
                <a:latin typeface="Norwester"/>
              </a:rPr>
              <a:t>ACCESIBILIDAD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18504" y="4902227"/>
            <a:ext cx="6347426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999" spc="79">
                <a:solidFill>
                  <a:srgbClr val="000000"/>
                </a:solidFill>
                <a:latin typeface="Norwester"/>
              </a:rPr>
              <a:t>PROYECCIÓN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483709" y="6412653"/>
            <a:ext cx="7320583" cy="194910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523007"/>
            <a:ext cx="5081225" cy="985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00"/>
              </a:lnSpc>
              <a:spcBef>
                <a:spcPct val="0"/>
              </a:spcBef>
            </a:pPr>
            <a:r>
              <a:rPr lang="en-US" sz="6500" u="none">
                <a:solidFill>
                  <a:srgbClr val="03989E"/>
                </a:solidFill>
                <a:latin typeface="Muli Bold"/>
              </a:rPr>
              <a:t>Datos: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70030" y="1794774"/>
            <a:ext cx="14377620" cy="4003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07309" indent="-253655" lvl="1">
              <a:lnSpc>
                <a:spcPts val="3994"/>
              </a:lnSpc>
              <a:buFont typeface="Arial"/>
              <a:buChar char="•"/>
            </a:pPr>
            <a:r>
              <a:rPr lang="en-US" sz="2349">
                <a:solidFill>
                  <a:srgbClr val="000000"/>
                </a:solidFill>
                <a:latin typeface="Muli Regular"/>
              </a:rPr>
              <a:t>CoinGecko API: La información ha sido recabada a tráves de la API de Coingecko, esta empresa se define como: "La fuente de información independiente más grande del mundo sobre datos relacionados a las cryptomonedas"</a:t>
            </a:r>
            <a:r>
              <a:rPr lang="en-US" sz="2349">
                <a:solidFill>
                  <a:srgbClr val="000000"/>
                </a:solidFill>
                <a:latin typeface="Muli Regular Bold"/>
              </a:rPr>
              <a:t>*</a:t>
            </a:r>
            <a:r>
              <a:rPr lang="en-US" sz="2349">
                <a:solidFill>
                  <a:srgbClr val="000000"/>
                </a:solidFill>
                <a:latin typeface="Muli Regular"/>
              </a:rPr>
              <a:t>.</a:t>
            </a:r>
          </a:p>
          <a:p>
            <a:pPr algn="just">
              <a:lnSpc>
                <a:spcPts val="3994"/>
              </a:lnSpc>
            </a:pPr>
          </a:p>
          <a:p>
            <a:pPr algn="just" marL="507309" indent="-253655" lvl="1">
              <a:lnSpc>
                <a:spcPts val="3994"/>
              </a:lnSpc>
              <a:buFont typeface="Arial"/>
              <a:buChar char="•"/>
            </a:pPr>
            <a:r>
              <a:rPr lang="en-US" sz="2349">
                <a:solidFill>
                  <a:srgbClr val="000000"/>
                </a:solidFill>
                <a:latin typeface="Muli Regular"/>
              </a:rPr>
              <a:t>1. Información general de las principales cryptomonedas.</a:t>
            </a:r>
          </a:p>
          <a:p>
            <a:pPr algn="just" marL="507309" indent="-253655" lvl="1">
              <a:lnSpc>
                <a:spcPts val="3994"/>
              </a:lnSpc>
              <a:buFont typeface="Arial"/>
              <a:buChar char="•"/>
            </a:pPr>
            <a:r>
              <a:rPr lang="en-US" sz="2349">
                <a:solidFill>
                  <a:srgbClr val="000000"/>
                </a:solidFill>
                <a:latin typeface="Muli Regular"/>
              </a:rPr>
              <a:t>2. Información específica de la evolución histórica de las top 10 cryptomonedas.</a:t>
            </a:r>
          </a:p>
          <a:p>
            <a:pPr algn="just" marL="507309" indent="-253655" lvl="1">
              <a:lnSpc>
                <a:spcPts val="3994"/>
              </a:lnSpc>
              <a:buFont typeface="Arial"/>
              <a:buChar char="•"/>
            </a:pPr>
            <a:r>
              <a:rPr lang="en-US" sz="2349">
                <a:solidFill>
                  <a:srgbClr val="000000"/>
                </a:solidFill>
                <a:latin typeface="Muli Regular"/>
              </a:rPr>
              <a:t>3. Datos públicos sobre el capital en Bitcoin de las principales empresas dentro del mercado crypto.</a:t>
            </a:r>
          </a:p>
          <a:p>
            <a:pPr algn="just">
              <a:lnSpc>
                <a:spcPts val="3994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410888" y="3017563"/>
            <a:ext cx="13473525" cy="438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43"/>
              </a:lnSpc>
            </a:pPr>
            <a:r>
              <a:rPr lang="en-US" sz="2201">
                <a:solidFill>
                  <a:srgbClr val="000000"/>
                </a:solidFill>
                <a:latin typeface="Muli Regular Italics"/>
              </a:rPr>
              <a:t>*-Web Coingecko: www.coingecko.com/en/about*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721568">
            <a:off x="3640221" y="5739379"/>
            <a:ext cx="2574948" cy="1635092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1054337"/>
            <a:ext cx="11965676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>
                <a:solidFill>
                  <a:srgbClr val="03989E"/>
                </a:solidFill>
                <a:latin typeface="Muli Bold"/>
              </a:rPr>
              <a:t>Entendiendo el Mercado: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17029" y="3197672"/>
            <a:ext cx="7421332" cy="2082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Muli Regular"/>
              </a:rPr>
              <a:t>Bitcoin lleva la delantera, representa alreredor de 45% del volumen total del mercado.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Muli Regular"/>
              </a:rPr>
              <a:t>De momento, Ethereum (19%) es el único de sus competidores que supera un 3% de cuota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58838" y="2478256"/>
            <a:ext cx="1920478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Muli Regular Bold"/>
              </a:rPr>
              <a:t>Distribución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58604" y="7716646"/>
            <a:ext cx="8085396" cy="16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uli Regular"/>
              </a:rPr>
              <a:t>Valor Total del Mercado</a:t>
            </a:r>
            <a:r>
              <a:rPr lang="en-US" sz="2400">
                <a:solidFill>
                  <a:srgbClr val="000000"/>
                </a:solidFill>
                <a:latin typeface="Muli Regular"/>
              </a:rPr>
              <a:t> Crypto: $2.47 Billones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uli Regular"/>
              </a:rPr>
              <a:t>Valor de  Bitcoin: $1.1 Billones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uli Regular"/>
              </a:rPr>
              <a:t>Valor de Ethereum 470 Mil millones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uli Regular"/>
              </a:rPr>
              <a:t>Cuota de Mercado Total restante: $830 Mil millones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EFF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67572" y="9033221"/>
            <a:ext cx="3572744" cy="905063"/>
            <a:chOff x="0" y="0"/>
            <a:chExt cx="3139680" cy="795357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139679" cy="795357"/>
            </a:xfrm>
            <a:custGeom>
              <a:avLst/>
              <a:gdLst/>
              <a:ahLst/>
              <a:cxnLst/>
              <a:rect r="r" b="b" t="t" l="l"/>
              <a:pathLst>
                <a:path h="795357" w="3139679">
                  <a:moveTo>
                    <a:pt x="0" y="0"/>
                  </a:moveTo>
                  <a:lnTo>
                    <a:pt x="3139679" y="0"/>
                  </a:lnTo>
                  <a:lnTo>
                    <a:pt x="3139679" y="795357"/>
                  </a:lnTo>
                  <a:lnTo>
                    <a:pt x="0" y="795357"/>
                  </a:lnTo>
                  <a:close/>
                </a:path>
              </a:pathLst>
            </a:custGeom>
            <a:solidFill>
              <a:srgbClr val="FEFFF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553488" y="8387426"/>
            <a:ext cx="15181024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Muli Regular"/>
              </a:rPr>
              <a:t>La cuota de mercado de Bitcoin es superior a la suma de las siguientes 198 criptomonedas por Market Cap.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Muli Regular"/>
              </a:rPr>
              <a:t>s</a:t>
            </a:r>
            <a:r>
              <a:rPr lang="en-US" sz="2400">
                <a:solidFill>
                  <a:srgbClr val="000000"/>
                </a:solidFill>
                <a:latin typeface="Muli Regular"/>
              </a:rPr>
              <a:t>olo el Top 25 de cryptomonedas representan una cuota de mercado mayor a 10 mil millones de USD por cada una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844537" y="3213332"/>
            <a:ext cx="535316" cy="53531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2914280" y="4735077"/>
            <a:ext cx="465573" cy="46557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2923805" y="7620992"/>
            <a:ext cx="465573" cy="46557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2914280" y="6005823"/>
            <a:ext cx="465573" cy="465573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376960"/>
            <a:ext cx="14913446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>
                <a:solidFill>
                  <a:srgbClr val="03989E"/>
                </a:solidFill>
                <a:latin typeface="Muli Bold"/>
              </a:rPr>
              <a:t>Análisis de Market Cap (Histórico)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280975" y="3213332"/>
            <a:ext cx="4295329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Muli Regular Bold"/>
              </a:rPr>
              <a:t>Predominancia del Bitcoin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Muli Regular Bold"/>
              </a:rPr>
              <a:t>crecimiento - relación Altcoins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586371" y="4741169"/>
            <a:ext cx="2394645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Muli Regular Bold"/>
              </a:rPr>
              <a:t>Ethereum - 2017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633866" y="5958198"/>
            <a:ext cx="3625434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Muli Regular Bold"/>
              </a:rPr>
              <a:t>Crypto Bubble Crash 2018-2019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597979" y="7563842"/>
            <a:ext cx="4057587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Muli Regular Bold"/>
              </a:rPr>
              <a:t>Explosión del Mercado en 2020-2021 - Relación a la pandemia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548743" y="9510208"/>
            <a:ext cx="3572744" cy="905063"/>
            <a:chOff x="0" y="0"/>
            <a:chExt cx="3139680" cy="795357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3139679" cy="795357"/>
            </a:xfrm>
            <a:custGeom>
              <a:avLst/>
              <a:gdLst/>
              <a:ahLst/>
              <a:cxnLst/>
              <a:rect r="r" b="b" t="t" l="l"/>
              <a:pathLst>
                <a:path h="795357" w="3139679">
                  <a:moveTo>
                    <a:pt x="0" y="0"/>
                  </a:moveTo>
                  <a:lnTo>
                    <a:pt x="3139679" y="0"/>
                  </a:lnTo>
                  <a:lnTo>
                    <a:pt x="3139679" y="795357"/>
                  </a:lnTo>
                  <a:lnTo>
                    <a:pt x="0" y="795357"/>
                  </a:lnTo>
                  <a:close/>
                </a:path>
              </a:pathLst>
            </a:custGeom>
            <a:solidFill>
              <a:srgbClr val="FEFFFD"/>
            </a:solid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272843" y="9555303"/>
            <a:ext cx="3015157" cy="763812"/>
            <a:chOff x="0" y="0"/>
            <a:chExt cx="3139680" cy="795357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139679" cy="795357"/>
            </a:xfrm>
            <a:custGeom>
              <a:avLst/>
              <a:gdLst/>
              <a:ahLst/>
              <a:cxnLst/>
              <a:rect r="r" b="b" t="t" l="l"/>
              <a:pathLst>
                <a:path h="795357" w="3139679">
                  <a:moveTo>
                    <a:pt x="0" y="0"/>
                  </a:moveTo>
                  <a:lnTo>
                    <a:pt x="3139679" y="0"/>
                  </a:lnTo>
                  <a:lnTo>
                    <a:pt x="3139679" y="795357"/>
                  </a:lnTo>
                  <a:lnTo>
                    <a:pt x="0" y="795357"/>
                  </a:lnTo>
                  <a:close/>
                </a:path>
              </a:pathLst>
            </a:custGeom>
            <a:solidFill>
              <a:srgbClr val="FEFFF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610240" y="6599936"/>
            <a:ext cx="8709140" cy="3295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98"/>
              </a:lnSpc>
              <a:spcBef>
                <a:spcPct val="0"/>
              </a:spcBef>
            </a:pPr>
            <a:r>
              <a:rPr lang="en-US" sz="2713">
                <a:solidFill>
                  <a:srgbClr val="000000"/>
                </a:solidFill>
                <a:latin typeface="Muli Regular"/>
              </a:rPr>
              <a:t>1</a:t>
            </a:r>
            <a:r>
              <a:rPr lang="en-US" sz="2713">
                <a:solidFill>
                  <a:srgbClr val="000000"/>
                </a:solidFill>
                <a:latin typeface="Muli Regular"/>
              </a:rPr>
              <a:t>. Monedas deflacionarias = Alta volatibilidad </a:t>
            </a:r>
          </a:p>
          <a:p>
            <a:pPr>
              <a:lnSpc>
                <a:spcPts val="3798"/>
              </a:lnSpc>
              <a:spcBef>
                <a:spcPct val="0"/>
              </a:spcBef>
            </a:pPr>
          </a:p>
          <a:p>
            <a:pPr>
              <a:lnSpc>
                <a:spcPts val="3798"/>
              </a:lnSpc>
              <a:spcBef>
                <a:spcPct val="0"/>
              </a:spcBef>
            </a:pPr>
            <a:r>
              <a:rPr lang="en-US" sz="2713">
                <a:solidFill>
                  <a:srgbClr val="000000"/>
                </a:solidFill>
                <a:latin typeface="Muli Regular"/>
              </a:rPr>
              <a:t>2. Monedas inflacionarias =  Volatibilidad considerable</a:t>
            </a:r>
          </a:p>
          <a:p>
            <a:pPr>
              <a:lnSpc>
                <a:spcPts val="3798"/>
              </a:lnSpc>
              <a:spcBef>
                <a:spcPct val="0"/>
              </a:spcBef>
            </a:pPr>
          </a:p>
          <a:p>
            <a:pPr>
              <a:lnSpc>
                <a:spcPts val="3798"/>
              </a:lnSpc>
              <a:spcBef>
                <a:spcPct val="0"/>
              </a:spcBef>
            </a:pPr>
            <a:r>
              <a:rPr lang="en-US" sz="2713">
                <a:solidFill>
                  <a:srgbClr val="000000"/>
                </a:solidFill>
                <a:latin typeface="Muli Regular"/>
              </a:rPr>
              <a:t>3. Monedas respaldadas = Estabilidad relativa</a:t>
            </a:r>
          </a:p>
          <a:p>
            <a:pPr>
              <a:lnSpc>
                <a:spcPts val="3798"/>
              </a:lnSpc>
              <a:spcBef>
                <a:spcPct val="0"/>
              </a:spcBef>
            </a:pPr>
          </a:p>
          <a:p>
            <a:pPr>
              <a:lnSpc>
                <a:spcPts val="3798"/>
              </a:lnSpc>
              <a:spcBef>
                <a:spcPct val="0"/>
              </a:spcBef>
            </a:pPr>
            <a:r>
              <a:rPr lang="en-US" sz="2713">
                <a:solidFill>
                  <a:srgbClr val="000000"/>
                </a:solidFill>
                <a:latin typeface="Muli Regular"/>
              </a:rPr>
              <a:t>4. Menor Volatibilidad = Confianza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000" y="389524"/>
            <a:ext cx="8641725" cy="198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>
                <a:solidFill>
                  <a:srgbClr val="03989E"/>
                </a:solidFill>
                <a:latin typeface="Muli Bold"/>
              </a:rPr>
              <a:t>Crypto - ¿Un mercado volátil?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7803795" y="6109275"/>
            <a:ext cx="2124888" cy="538286"/>
            <a:chOff x="0" y="0"/>
            <a:chExt cx="3139680" cy="795357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3139679" cy="795357"/>
            </a:xfrm>
            <a:custGeom>
              <a:avLst/>
              <a:gdLst/>
              <a:ahLst/>
              <a:cxnLst/>
              <a:rect r="r" b="b" t="t" l="l"/>
              <a:pathLst>
                <a:path h="795357" w="3139679">
                  <a:moveTo>
                    <a:pt x="0" y="0"/>
                  </a:moveTo>
                  <a:lnTo>
                    <a:pt x="3139679" y="0"/>
                  </a:lnTo>
                  <a:lnTo>
                    <a:pt x="3139679" y="795357"/>
                  </a:lnTo>
                  <a:lnTo>
                    <a:pt x="0" y="795357"/>
                  </a:lnTo>
                  <a:close/>
                </a:path>
              </a:pathLst>
            </a:custGeom>
            <a:solidFill>
              <a:srgbClr val="FEFFFD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1022" r="0" b="1022"/>
          <a:stretch>
            <a:fillRect/>
          </a:stretch>
        </p:blipFill>
        <p:spPr>
          <a:xfrm flipH="false" flipV="false" rot="0">
            <a:off x="11666748" y="3260988"/>
            <a:ext cx="777790" cy="761891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152552" y="3075631"/>
            <a:ext cx="1132606" cy="1132606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4641345" y="3260988"/>
            <a:ext cx="1129670" cy="847253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0948167" y="3514737"/>
            <a:ext cx="896577" cy="896577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5471383" y="3399496"/>
            <a:ext cx="1011818" cy="1011818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9737840" y="2534931"/>
            <a:ext cx="3317230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Muli Regular Bold"/>
              </a:rPr>
              <a:t>Monedas Inflacionarias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045799" y="2534931"/>
            <a:ext cx="3450431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 u="none">
                <a:solidFill>
                  <a:srgbClr val="000000"/>
                </a:solidFill>
                <a:latin typeface="Muli Regular Bold"/>
              </a:rPr>
              <a:t>Monedas Deflacionarias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DAEt9YsQgEY</dc:identifier>
  <dcterms:modified xsi:type="dcterms:W3CDTF">2011-08-01T06:04:30Z</dcterms:modified>
  <cp:revision>1</cp:revision>
  <dc:title>Financial Technology Today</dc:title>
</cp:coreProperties>
</file>