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2"/>
  </p:notesMasterIdLst>
  <p:handoutMasterIdLst>
    <p:handoutMasterId r:id="rId23"/>
  </p:handoutMasterIdLst>
  <p:sldIdLst>
    <p:sldId id="282" r:id="rId4"/>
    <p:sldId id="292" r:id="rId5"/>
    <p:sldId id="293" r:id="rId6"/>
    <p:sldId id="298" r:id="rId7"/>
    <p:sldId id="302" r:id="rId8"/>
    <p:sldId id="303" r:id="rId9"/>
    <p:sldId id="304" r:id="rId10"/>
    <p:sldId id="307" r:id="rId11"/>
    <p:sldId id="309" r:id="rId12"/>
    <p:sldId id="308" r:id="rId13"/>
    <p:sldId id="318" r:id="rId14"/>
    <p:sldId id="310" r:id="rId15"/>
    <p:sldId id="312" r:id="rId16"/>
    <p:sldId id="311" r:id="rId17"/>
    <p:sldId id="313" r:id="rId18"/>
    <p:sldId id="314" r:id="rId19"/>
    <p:sldId id="315" r:id="rId20"/>
    <p:sldId id="297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31" autoAdjust="0"/>
  </p:normalViewPr>
  <p:slideViewPr>
    <p:cSldViewPr snapToGrid="0">
      <p:cViewPr varScale="1">
        <p:scale>
          <a:sx n="87" d="100"/>
          <a:sy n="87" d="100"/>
        </p:scale>
        <p:origin x="52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A5BF37-A56E-42DB-9FF9-AA9AE9304E5A}" type="datetime1">
              <a:rPr lang="it-IT" smtClean="0"/>
              <a:t>26/05/2024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668E-D91E-4625-BADA-3AB1DC4F98BF}" type="datetime1">
              <a:rPr lang="it-IT" smtClean="0"/>
              <a:pPr/>
              <a:t>26/05/2024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31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30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Segnaposto tes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 anchor="ctr" anchorCtr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36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diapositiva divisore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diapositiva divisore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1" name="Figura a mano libera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3" name="Figura a mano libera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4" name="Figura a mano libera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5" name="Figura a mano libera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dirty="0"/>
              <a:t>Immettere la didascalia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 descr="Immagine della diapositiva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Casella di testo 24" descr="Evidenziatore diapositiva per casella del tito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252650"/>
            <a:ext cx="6680416" cy="3342113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n-GB" dirty="0"/>
              <a:t>Study, implementation and simulation of OFDM and FBMC systems in </a:t>
            </a:r>
            <a:r>
              <a:rPr lang="en-GB" dirty="0" err="1"/>
              <a:t>Matlab</a:t>
            </a:r>
            <a:endParaRPr lang="it-IT" sz="5000" dirty="0"/>
          </a:p>
        </p:txBody>
      </p:sp>
      <p:sp>
        <p:nvSpPr>
          <p:cNvPr id="20" name="Triangolo isoscele 19" descr="Ombreggiatura diapositiva per casella del tito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5599" y="5903977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FBMC Frequency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Spreading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8F30F42-1DAD-41B7-B0A8-7EDDB6CA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187"/>
            <a:ext cx="11727657" cy="56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8F30F42-1DAD-41B7-B0A8-7EDDB6CA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187"/>
            <a:ext cx="11727657" cy="56633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0483ABF-E419-47BB-8537-8C8EC463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80" y="3041351"/>
            <a:ext cx="6909753" cy="3372511"/>
          </a:xfrm>
          <a:prstGeom prst="rect">
            <a:avLst/>
          </a:prstGeom>
        </p:spPr>
      </p:pic>
      <p:sp>
        <p:nvSpPr>
          <p:cNvPr id="3" name="Freccia in giù 2">
            <a:extLst>
              <a:ext uri="{FF2B5EF4-FFF2-40B4-BE49-F238E27FC236}">
                <a16:creationId xmlns:a16="http://schemas.microsoft.com/office/drawing/2014/main" id="{3C0E212D-C000-4605-B683-C359442210CC}"/>
              </a:ext>
            </a:extLst>
          </p:cNvPr>
          <p:cNvSpPr/>
          <p:nvPr/>
        </p:nvSpPr>
        <p:spPr>
          <a:xfrm>
            <a:off x="4017076" y="2753968"/>
            <a:ext cx="554924" cy="5747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FDC6EF8F-15DC-4FF1-A662-54B6CC8DE013}"/>
              </a:ext>
            </a:extLst>
          </p:cNvPr>
          <p:cNvSpPr/>
          <p:nvPr/>
        </p:nvSpPr>
        <p:spPr>
          <a:xfrm rot="10800000">
            <a:off x="4791515" y="3675636"/>
            <a:ext cx="483326" cy="70031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81DAF1BC-D6C8-4860-ABA7-C7EA16ABF03B}"/>
              </a:ext>
            </a:extLst>
          </p:cNvPr>
          <p:cNvSpPr/>
          <p:nvPr/>
        </p:nvSpPr>
        <p:spPr>
          <a:xfrm rot="10800000">
            <a:off x="6235458" y="3675636"/>
            <a:ext cx="483326" cy="70031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797936D-28A0-4F37-BFB4-87883537EC68}"/>
              </a:ext>
            </a:extLst>
          </p:cNvPr>
          <p:cNvSpPr txBox="1"/>
          <p:nvPr/>
        </p:nvSpPr>
        <p:spPr>
          <a:xfrm>
            <a:off x="-232172" y="45319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it-IT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91CC1CF-9CF8-452B-84D4-477FCE20DFBE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FBMC Frequency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Spreading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7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12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FBMC-FS Implementation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0AAA117-37CF-419E-AEE8-A0E05B93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33" y="1549309"/>
            <a:ext cx="8714309" cy="445960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AD3C75F-EEBF-472A-BCBC-BFF8128ADBE2}"/>
              </a:ext>
            </a:extLst>
          </p:cNvPr>
          <p:cNvSpPr txBox="1"/>
          <p:nvPr/>
        </p:nvSpPr>
        <p:spPr>
          <a:xfrm>
            <a:off x="1850933" y="2049174"/>
            <a:ext cx="91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94692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FBMC-PPN Implementation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38E73F1-C7DB-4BA1-A0FA-FE097B38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71" y="1768634"/>
            <a:ext cx="7702908" cy="404433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12F9ED-C1A5-4A83-B259-03C30385D329}"/>
              </a:ext>
            </a:extLst>
          </p:cNvPr>
          <p:cNvSpPr txBox="1"/>
          <p:nvPr/>
        </p:nvSpPr>
        <p:spPr>
          <a:xfrm>
            <a:off x="1179835" y="1297213"/>
            <a:ext cx="91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382242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14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FBMC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Polyphase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Network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054C68-4A5A-4FD2-A7DF-0BB770FD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" y="1110152"/>
            <a:ext cx="11070122" cy="55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FBMC-OQAM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Simluations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22A3A5-556F-473D-996C-5BFEFFEE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75" y="1066341"/>
            <a:ext cx="5572903" cy="52109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F592939-FA6F-4B4F-8078-ABC08038AC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3" y="1670106"/>
            <a:ext cx="5493524" cy="24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76FDCAF-A202-4592-BB7A-ABAEBBC20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88" y="4616053"/>
            <a:ext cx="5728595" cy="1262233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5C4B2FB3-4B65-428A-A85A-8968DB92B865}"/>
              </a:ext>
            </a:extLst>
          </p:cNvPr>
          <p:cNvSpPr/>
          <p:nvPr/>
        </p:nvSpPr>
        <p:spPr>
          <a:xfrm rot="5400000">
            <a:off x="2230038" y="1883067"/>
            <a:ext cx="265948" cy="5981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F0998EB6-F603-4589-92F6-DE607C0BABB7}"/>
              </a:ext>
            </a:extLst>
          </p:cNvPr>
          <p:cNvSpPr/>
          <p:nvPr/>
        </p:nvSpPr>
        <p:spPr>
          <a:xfrm>
            <a:off x="403180" y="4321055"/>
            <a:ext cx="378823" cy="39202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D94DC80-EB62-459C-B037-FD6270320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028" y="1387984"/>
            <a:ext cx="1481228" cy="10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16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FBMC-OQAM vs OFDM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5545A4-469E-47A6-918F-267BAF90E330}"/>
              </a:ext>
            </a:extLst>
          </p:cNvPr>
          <p:cNvSpPr txBox="1"/>
          <p:nvPr/>
        </p:nvSpPr>
        <p:spPr>
          <a:xfrm>
            <a:off x="659218" y="1821807"/>
            <a:ext cx="4343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it-I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M = 1024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212 Guard Band Length</a:t>
            </a:r>
          </a:p>
          <a:p>
            <a:pPr marL="342900" indent="-342900">
              <a:buFontTx/>
              <a:buChar char="-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100 Symbols</a:t>
            </a:r>
          </a:p>
          <a:p>
            <a:pPr marL="342900" indent="-342900">
              <a:buFontTx/>
              <a:buChar char="-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4-QAM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CD5833-EA47-4C5F-84F2-BF442292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84" y="1429849"/>
            <a:ext cx="7576272" cy="49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0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17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FBMC-OQAM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Simluations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5545A4-469E-47A6-918F-267BAF90E330}"/>
              </a:ext>
            </a:extLst>
          </p:cNvPr>
          <p:cNvSpPr txBox="1"/>
          <p:nvPr/>
        </p:nvSpPr>
        <p:spPr>
          <a:xfrm>
            <a:off x="659218" y="1821807"/>
            <a:ext cx="4343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BER vs SNR</a:t>
            </a:r>
          </a:p>
          <a:p>
            <a:pPr algn="ctr"/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K= 4</a:t>
            </a:r>
          </a:p>
          <a:p>
            <a:pPr marL="342900" indent="-342900">
              <a:buFontTx/>
              <a:buChar char="-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M = 1024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212 Guard Band Length</a:t>
            </a:r>
          </a:p>
          <a:p>
            <a:pPr marL="342900" indent="-342900">
              <a:buFontTx/>
              <a:buChar char="-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AWGN Channel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A08B3C7-574A-4186-B70C-2D3805339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073" y="1228726"/>
            <a:ext cx="6387738" cy="5048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39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immagine 13" descr="Segnaposto immagine a sinistra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Segnaposto immagine 18" descr="Segnaposto immagine in basso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Segnaposto immagine 16" descr="Segnaposto immagine in alto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B99CE3-8171-4363-9858-416CCD1B3CC7}"/>
              </a:ext>
            </a:extLst>
          </p:cNvPr>
          <p:cNvSpPr txBox="1"/>
          <p:nvPr/>
        </p:nvSpPr>
        <p:spPr>
          <a:xfrm>
            <a:off x="751004" y="444138"/>
            <a:ext cx="6061166" cy="10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The FBMC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better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OFDM :</a:t>
            </a:r>
          </a:p>
          <a:p>
            <a:pPr marL="342900" indent="-342900">
              <a:buFontTx/>
              <a:buChar char="-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Very low out-of-band </a:t>
            </a:r>
            <a:r>
              <a:rPr lang="it-IT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radiation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spectrum efficiency</a:t>
            </a:r>
          </a:p>
          <a:p>
            <a:pPr marL="342900" indent="-342900">
              <a:buFontTx/>
              <a:buChar char="-"/>
            </a:pPr>
            <a:endParaRPr lang="it-IT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it-IT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it-IT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FBMC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it-I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to OFDM</a:t>
            </a:r>
          </a:p>
          <a:p>
            <a:pPr marL="342900" indent="-342900">
              <a:buFontTx/>
              <a:buChar char="-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 work: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coding, study of the behaviour of the system in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Rayleigh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</a:p>
          <a:p>
            <a:pPr marL="342900" indent="-342900">
              <a:buFontTx/>
              <a:buChar char="-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Immagine diapositiva divisor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" b="11"/>
          <a:stretch>
            <a:fillRect/>
          </a:stretch>
        </p:blipFill>
        <p:spPr>
          <a:xfrm>
            <a:off x="0" y="418374"/>
            <a:ext cx="8687356" cy="6439627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15" name="Figura a mano libera 5" descr="Blocco in evidenza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Blocco in evidenza vuot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6" name="Casella di testo 23" descr="Elemento evidenziatore per casella del titolo">
            <a:extLst>
              <a:ext uri="{FF2B5EF4-FFF2-40B4-BE49-F238E27FC236}">
                <a16:creationId xmlns:a16="http://schemas.microsoft.com/office/drawing/2014/main" id="{DA4A69B0-2256-42B1-90E6-D078EF04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rot="10800000">
            <a:off x="0" y="3540303"/>
            <a:ext cx="804898" cy="2432974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27" name="Triangolo isoscele 26" descr="Ombreggiatura per casella del titolo">
            <a:extLst>
              <a:ext uri="{FF2B5EF4-FFF2-40B4-BE49-F238E27FC236}">
                <a16:creationId xmlns:a16="http://schemas.microsoft.com/office/drawing/2014/main" id="{216AA126-7911-4E03-AFB3-74E6B5149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94049" y="5552282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8" name="Titolo 5">
            <a:extLst>
              <a:ext uri="{FF2B5EF4-FFF2-40B4-BE49-F238E27FC236}">
                <a16:creationId xmlns:a16="http://schemas.microsoft.com/office/drawing/2014/main" id="{2B5D88BB-2044-428B-9E5C-CBEE935262A8}"/>
              </a:ext>
            </a:extLst>
          </p:cNvPr>
          <p:cNvSpPr txBox="1">
            <a:spLocks/>
          </p:cNvSpPr>
          <p:nvPr/>
        </p:nvSpPr>
        <p:spPr>
          <a:xfrm>
            <a:off x="294050" y="3203220"/>
            <a:ext cx="4459766" cy="2432973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Modulation schemes candidates for 5G PHY layer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igura a mano libera 5" descr="Evidenziatore vuoto">
            <a:extLst>
              <a:ext uri="{FF2B5EF4-FFF2-40B4-BE49-F238E27FC236}">
                <a16:creationId xmlns:a16="http://schemas.microsoft.com/office/drawing/2014/main" id="{06FFFD7B-17F5-489C-BE54-558008B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103335" y="5063925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DDC2D4D1-8555-45AD-826A-7B641548B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43" y="0"/>
            <a:ext cx="6067425" cy="4695825"/>
          </a:xfrm>
          <a:prstGeom prst="rect">
            <a:avLst/>
          </a:prstGeom>
        </p:spPr>
      </p:pic>
      <p:sp>
        <p:nvSpPr>
          <p:cNvPr id="34" name="Figura a mano libera 5" descr="Blocco in evidenza vuoto">
            <a:extLst>
              <a:ext uri="{FF2B5EF4-FFF2-40B4-BE49-F238E27FC236}">
                <a16:creationId xmlns:a16="http://schemas.microsoft.com/office/drawing/2014/main" id="{2ECA8C1B-575D-478B-B031-B74DAAFC8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9117549" y="3801705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Orthogonal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Frequency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Multiplexing (OFDM)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42571A2-554D-40BF-923A-29EF91EE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9" y="1214755"/>
            <a:ext cx="88868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Orthogonal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Frequency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Multiplexing (OFDM)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7B0B7DE-DF72-4BC3-B79C-379EB76F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22" y="1086370"/>
            <a:ext cx="9488917" cy="51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0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of an OFDM system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88099C-97FA-48F9-ABEA-A7DD8736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127" y="1508974"/>
            <a:ext cx="1781175" cy="18573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37C3AD7-E511-4CD9-9993-6D1897B0E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22" y="1375545"/>
            <a:ext cx="5975788" cy="476399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F8DEBF-4DAD-4F6C-B637-47058F78628D}"/>
              </a:ext>
            </a:extLst>
          </p:cNvPr>
          <p:cNvSpPr txBox="1"/>
          <p:nvPr/>
        </p:nvSpPr>
        <p:spPr>
          <a:xfrm>
            <a:off x="8294914" y="3940333"/>
            <a:ext cx="2430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CP length = 8</a:t>
            </a:r>
          </a:p>
          <a:p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N° FFT points = 32</a:t>
            </a:r>
          </a:p>
        </p:txBody>
      </p:sp>
      <p:sp>
        <p:nvSpPr>
          <p:cNvPr id="7" name="Freccia circolare in giù 6">
            <a:extLst>
              <a:ext uri="{FF2B5EF4-FFF2-40B4-BE49-F238E27FC236}">
                <a16:creationId xmlns:a16="http://schemas.microsoft.com/office/drawing/2014/main" id="{12E3E089-9B9B-4420-B407-47C429BCFC06}"/>
              </a:ext>
            </a:extLst>
          </p:cNvPr>
          <p:cNvSpPr/>
          <p:nvPr/>
        </p:nvSpPr>
        <p:spPr>
          <a:xfrm rot="11036202">
            <a:off x="2762105" y="4833395"/>
            <a:ext cx="3749040" cy="91701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6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OFDM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ED3C0C-FFF0-4E57-B69F-4D41A6FAA9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16" y="1063078"/>
            <a:ext cx="6152606" cy="51992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02A71C-18D3-40CA-94BF-10E879FFF007}"/>
              </a:ext>
            </a:extLst>
          </p:cNvPr>
          <p:cNvSpPr txBox="1"/>
          <p:nvPr/>
        </p:nvSpPr>
        <p:spPr>
          <a:xfrm>
            <a:off x="659218" y="1821807"/>
            <a:ext cx="43438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BER vs SNR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N° of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Subcarr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. = 128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CP length = 32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AWGN Channel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9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0" y="4699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OFDM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06D46E-16C8-4BE3-9D07-F6A27D5CCA49}"/>
              </a:ext>
            </a:extLst>
          </p:cNvPr>
          <p:cNvSpPr txBox="1"/>
          <p:nvPr/>
        </p:nvSpPr>
        <p:spPr>
          <a:xfrm>
            <a:off x="659218" y="1821807"/>
            <a:ext cx="43438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CCDF vs PAPR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N° bits = 10^8</a:t>
            </a:r>
          </a:p>
          <a:p>
            <a:pPr marL="342900" indent="-342900">
              <a:buFontTx/>
              <a:buChar char="-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QPSK 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3FF1095-5D5C-477C-8846-A6F5675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08" y="1119964"/>
            <a:ext cx="5800590" cy="49436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79AAAEF-5BDE-42CF-8E43-48E6D5A2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223" y="1348406"/>
            <a:ext cx="1682655" cy="8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Filter Bank </a:t>
            </a:r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Multicarrier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(FBMC)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DC4F8A-D985-4067-9153-705A0DF2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2" y="1816034"/>
            <a:ext cx="5205299" cy="407765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A4B68BE-5B8E-46A1-BF8C-F8808B54BB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177" y="1036320"/>
            <a:ext cx="5880100" cy="525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43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D82B4-C027-49A4-9A98-59F92864EEAF}"/>
              </a:ext>
            </a:extLst>
          </p:cNvPr>
          <p:cNvSpPr txBox="1"/>
          <p:nvPr/>
        </p:nvSpPr>
        <p:spPr>
          <a:xfrm>
            <a:off x="1" y="4441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 Filter Design (PHYDYAS)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1C13AF-09C0-467E-A57B-3698DB5B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9" y="5360636"/>
            <a:ext cx="5060770" cy="111508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211B6BF-6A42-40DC-A8FC-33375C67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2" y="1283867"/>
            <a:ext cx="4592785" cy="385283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D04A8EF-3DF2-427A-A73A-21E282CC6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464" y="5522143"/>
            <a:ext cx="2807757" cy="9535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606490-D3E0-408C-831E-C6B974283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129" y="1295322"/>
            <a:ext cx="4780428" cy="373735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B98B1F2-3CA2-4125-A3B1-9D6CFFDB11D6}"/>
              </a:ext>
            </a:extLst>
          </p:cNvPr>
          <p:cNvSpPr txBox="1"/>
          <p:nvPr/>
        </p:nvSpPr>
        <p:spPr>
          <a:xfrm>
            <a:off x="5111244" y="1637142"/>
            <a:ext cx="161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K = 4</a:t>
            </a:r>
          </a:p>
          <a:p>
            <a:pPr algn="ctr"/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M = 256 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00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0_TF16411253.potx" id="{D9768FE8-470A-49B9-A52D-5DE781B9AEF7}" vid="{D6860DA0-FAE6-4E23-B055-DF3764F85D8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fb0879af-3eba-417a-a55a-ffe6dcd6ca77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geometrica</Template>
  <TotalTime>0</TotalTime>
  <Words>204</Words>
  <Application>Microsoft Office PowerPoint</Application>
  <PresentationFormat>Widescreen</PresentationFormat>
  <Paragraphs>102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Times New Roman</vt:lpstr>
      <vt:lpstr>Wingdings</vt:lpstr>
      <vt:lpstr>Tema di Office</vt:lpstr>
      <vt:lpstr>Study, implementation and simulation of OFDM and FBMC systems in 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2018-12-08T21:42:50Z</dcterms:created>
  <dcterms:modified xsi:type="dcterms:W3CDTF">2024-05-26T11:38:31Z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5ca717-11da-4935-b601-f527b9741f2e_Enabled">
    <vt:lpwstr>true</vt:lpwstr>
  </property>
  <property fmtid="{D5CDD505-2E9C-101B-9397-08002B2CF9AE}" pid="3" name="MSIP_Label_725ca717-11da-4935-b601-f527b9741f2e_SetDate">
    <vt:lpwstr>2024-05-26T11:37:46Z</vt:lpwstr>
  </property>
  <property fmtid="{D5CDD505-2E9C-101B-9397-08002B2CF9AE}" pid="4" name="MSIP_Label_725ca717-11da-4935-b601-f527b9741f2e_Method">
    <vt:lpwstr>Standard</vt:lpwstr>
  </property>
  <property fmtid="{D5CDD505-2E9C-101B-9397-08002B2CF9AE}" pid="5" name="MSIP_Label_725ca717-11da-4935-b601-f527b9741f2e_Name">
    <vt:lpwstr>C2 - Internal</vt:lpwstr>
  </property>
  <property fmtid="{D5CDD505-2E9C-101B-9397-08002B2CF9AE}" pid="6" name="MSIP_Label_725ca717-11da-4935-b601-f527b9741f2e_SiteId">
    <vt:lpwstr>d852d5cd-724c-4128-8812-ffa5db3f8507</vt:lpwstr>
  </property>
  <property fmtid="{D5CDD505-2E9C-101B-9397-08002B2CF9AE}" pid="7" name="MSIP_Label_725ca717-11da-4935-b601-f527b9741f2e_ActionId">
    <vt:lpwstr>f7484a6b-6a41-47b2-b053-e6840c650ac7</vt:lpwstr>
  </property>
  <property fmtid="{D5CDD505-2E9C-101B-9397-08002B2CF9AE}" pid="8" name="MSIP_Label_725ca717-11da-4935-b601-f527b9741f2e_ContentBits">
    <vt:lpwstr>0</vt:lpwstr>
  </property>
</Properties>
</file>