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7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39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78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0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67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3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63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56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03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Bibliothèque Pandas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BIBLIOTHÈQUE PANDAS – GENERALITES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5B1A95-79C6-34A5-139F-4A2A36000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pic>
        <p:nvPicPr>
          <p:cNvPr id="3" name="Google Shape;154;p6">
            <a:extLst>
              <a:ext uri="{FF2B5EF4-FFF2-40B4-BE49-F238E27FC236}">
                <a16:creationId xmlns:a16="http://schemas.microsoft.com/office/drawing/2014/main" id="{AAD44B11-8329-B7E3-D66D-F5970E2B5C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584" y="1380931"/>
            <a:ext cx="4298432" cy="200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3 – Manipulation de données</a:t>
            </a: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5" name="Google Shape;34;g85f05e7adc_0_75">
            <a:extLst>
              <a:ext uri="{FF2B5EF4-FFF2-40B4-BE49-F238E27FC236}">
                <a16:creationId xmlns:a16="http://schemas.microsoft.com/office/drawing/2014/main" id="{CEA953AF-0003-53C1-1AEB-B2E81AC8E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872605"/>
            <a:ext cx="2952750" cy="4219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Il existe différentes manières de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sélectionner des éléments 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d’une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serie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ou d’un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C72B78-7D7B-91FA-C784-3A131F8A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51" y="1811956"/>
            <a:ext cx="7898709" cy="42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Conclusion</a:t>
            </a: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7" name="Google Shape;34;g85f05e7adc_0_75">
            <a:extLst>
              <a:ext uri="{FF2B5EF4-FFF2-40B4-BE49-F238E27FC236}">
                <a16:creationId xmlns:a16="http://schemas.microsoft.com/office/drawing/2014/main" id="{56C24137-4427-9FBA-68EC-555CC71101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536633"/>
            <a:ext cx="10115203" cy="48175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Pandas est la bibliothèque Python de data science qui permet de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manipuler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et d’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analyser 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la données.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Les deux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structures de données 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en pandas sont 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series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et 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. Les données dans les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sont stockées comme dans une feuille d’Excel ou de Google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Sheet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Sommaire de la présentation</a:t>
            </a: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097280" y="2361460"/>
            <a:ext cx="10058400" cy="313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21640" lvl="0" indent="-457200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fr-FR" sz="4000" dirty="0"/>
              <a:t>Généralités</a:t>
            </a:r>
          </a:p>
          <a:p>
            <a:pPr marL="421640" lvl="0" indent="-457200">
              <a:spcBef>
                <a:spcPts val="0"/>
              </a:spcBef>
              <a:buSzPts val="2000"/>
              <a:buFont typeface="+mj-lt"/>
              <a:buAutoNum type="arabicPeriod"/>
            </a:pPr>
            <a:endParaRPr lang="fr-FR" sz="4000" dirty="0"/>
          </a:p>
          <a:p>
            <a:pPr marL="421640" lvl="0" indent="-457200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fr-FR" sz="4000" dirty="0"/>
              <a:t>Pandas </a:t>
            </a:r>
            <a:r>
              <a:rPr lang="fr-FR" sz="4000" dirty="0" err="1"/>
              <a:t>series</a:t>
            </a:r>
            <a:r>
              <a:rPr lang="fr-FR" sz="4000" dirty="0"/>
              <a:t> et </a:t>
            </a:r>
            <a:r>
              <a:rPr lang="fr-FR" sz="4000" dirty="0" err="1"/>
              <a:t>dataframes</a:t>
            </a:r>
            <a:endParaRPr lang="fr-FR" sz="4000" dirty="0"/>
          </a:p>
          <a:p>
            <a:pPr marL="421640" lvl="0" indent="-457200">
              <a:spcBef>
                <a:spcPts val="0"/>
              </a:spcBef>
              <a:buSzPts val="2000"/>
              <a:buFont typeface="+mj-lt"/>
              <a:buAutoNum type="arabicPeriod"/>
            </a:pPr>
            <a:endParaRPr lang="fr-FR" sz="4000" dirty="0"/>
          </a:p>
          <a:p>
            <a:pPr marL="421640" lvl="0" indent="-457200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fr-FR" sz="4000" dirty="0"/>
              <a:t>Manipulation de données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1 – Généralités</a:t>
            </a: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68072" y="2245931"/>
            <a:ext cx="7132320" cy="313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La bibliothèque pandas permet de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manipuler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et d’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analyser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des données. C’est une des bibliothèques par laquelle les données passent dans un workflow de data science. Elle a pour dépendance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numpy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: 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series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et 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sont construits à partir de tableaux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numpy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 descr="Pandas — Wikipédia">
            <a:extLst>
              <a:ext uri="{FF2B5EF4-FFF2-40B4-BE49-F238E27FC236}">
                <a16:creationId xmlns:a16="http://schemas.microsoft.com/office/drawing/2014/main" id="{EBC708CF-D8D0-9FCB-B237-FAE5C75D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03" y="2863063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1 – Généralités</a:t>
            </a:r>
          </a:p>
        </p:txBody>
      </p:sp>
      <p:sp>
        <p:nvSpPr>
          <p:cNvPr id="6" name="Google Shape;34;g85f05e7adc_0_75">
            <a:extLst>
              <a:ext uri="{FF2B5EF4-FFF2-40B4-BE49-F238E27FC236}">
                <a16:creationId xmlns:a16="http://schemas.microsoft.com/office/drawing/2014/main" id="{D91750CE-DB6A-9DFA-7857-5516A0B64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6139" y="1782701"/>
            <a:ext cx="5580092" cy="42627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sz="2000" dirty="0">
                <a:solidFill>
                  <a:srgbClr val="595959"/>
                </a:solidFill>
                <a:latin typeface="Georgia" panose="02040502050405020303" pitchFamily="18" charset="0"/>
              </a:rPr>
              <a:t>Pour faciliter le travail sur les données, pandas possèdent des méthodes pour importer de données de sources très variées et exporter aussi vers des </a:t>
            </a:r>
            <a:r>
              <a:rPr lang="fr-FR" sz="2000" b="1" dirty="0">
                <a:solidFill>
                  <a:srgbClr val="595959"/>
                </a:solidFill>
                <a:latin typeface="Georgia" panose="02040502050405020303" pitchFamily="18" charset="0"/>
              </a:rPr>
              <a:t>formats très variés</a:t>
            </a:r>
            <a:r>
              <a:rPr lang="fr-FR" sz="2000" dirty="0">
                <a:solidFill>
                  <a:srgbClr val="595959"/>
                </a:solidFill>
                <a:latin typeface="Georgia" panose="02040502050405020303" pitchFamily="18" charset="0"/>
              </a:rPr>
              <a:t>. Les fonctions utilisées sont nommées sur le modèle suivant : </a:t>
            </a:r>
            <a:r>
              <a:rPr lang="fr-FR" sz="2000" b="1" dirty="0" err="1">
                <a:solidFill>
                  <a:srgbClr val="595959"/>
                </a:solidFill>
                <a:latin typeface="Georgia" panose="02040502050405020303" pitchFamily="18" charset="0"/>
              </a:rPr>
              <a:t>read</a:t>
            </a:r>
            <a:r>
              <a:rPr lang="fr-FR" sz="2000" b="1" dirty="0">
                <a:solidFill>
                  <a:srgbClr val="595959"/>
                </a:solidFill>
                <a:latin typeface="Georgia" panose="02040502050405020303" pitchFamily="18" charset="0"/>
              </a:rPr>
              <a:t>_* </a:t>
            </a:r>
            <a:r>
              <a:rPr lang="fr-FR" sz="2000" dirty="0">
                <a:solidFill>
                  <a:srgbClr val="595959"/>
                </a:solidFill>
                <a:latin typeface="Georgia" panose="02040502050405020303" pitchFamily="18" charset="0"/>
              </a:rPr>
              <a:t>et </a:t>
            </a:r>
            <a:r>
              <a:rPr lang="fr-FR" sz="2000" b="1" dirty="0">
                <a:solidFill>
                  <a:srgbClr val="595959"/>
                </a:solidFill>
                <a:latin typeface="Georgia" panose="02040502050405020303" pitchFamily="18" charset="0"/>
              </a:rPr>
              <a:t>to_* </a:t>
            </a: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A9CEB0-FB14-14E3-469E-8CA96AD8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28" y="194886"/>
            <a:ext cx="4857131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1 – Généralités</a:t>
            </a:r>
          </a:p>
        </p:txBody>
      </p:sp>
      <p:sp>
        <p:nvSpPr>
          <p:cNvPr id="5" name="Google Shape;34;g85f05e7adc_0_75">
            <a:extLst>
              <a:ext uri="{FF2B5EF4-FFF2-40B4-BE49-F238E27FC236}">
                <a16:creationId xmlns:a16="http://schemas.microsoft.com/office/drawing/2014/main" id="{C0BA1BE2-1A45-69B3-7B71-8A87D9B4D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968759"/>
            <a:ext cx="10199329" cy="41230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Comme pour les autres librairies de data science, on utilise un alias pour appeler la librairie pandas :</a:t>
            </a:r>
            <a:endParaRPr lang="fr-FR" b="1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71B49F-CDBC-6ECA-E7F2-873A918E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3970393"/>
            <a:ext cx="10120604" cy="6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8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2 – Pandas </a:t>
            </a:r>
            <a:r>
              <a:rPr lang="fr-FR" dirty="0" err="1"/>
              <a:t>series</a:t>
            </a:r>
            <a:r>
              <a:rPr lang="fr-FR" dirty="0"/>
              <a:t> et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6" name="Google Shape;34;g85f05e7adc_0_75">
            <a:extLst>
              <a:ext uri="{FF2B5EF4-FFF2-40B4-BE49-F238E27FC236}">
                <a16:creationId xmlns:a16="http://schemas.microsoft.com/office/drawing/2014/main" id="{106C1CD2-B9D2-3AA1-37B7-F37669617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8" y="1847461"/>
            <a:ext cx="10058401" cy="42443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Les deux grands types de structures de données en pandas sont :</a:t>
            </a:r>
          </a:p>
          <a:p>
            <a:pPr marL="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series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: tableaux à une dimension (vecteurs) avec un index (nom affecté à chaque valeur)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Les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: tableaux à deux dimensions (matrices) avec un index. Les colonnes correspondent à des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series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fr-FR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53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2 – Pandas </a:t>
            </a:r>
            <a:r>
              <a:rPr lang="fr-FR" dirty="0" err="1"/>
              <a:t>series</a:t>
            </a:r>
            <a:r>
              <a:rPr lang="fr-FR" dirty="0"/>
              <a:t> et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5" name="Google Shape;34;g85f05e7adc_0_75">
            <a:extLst>
              <a:ext uri="{FF2B5EF4-FFF2-40B4-BE49-F238E27FC236}">
                <a16:creationId xmlns:a16="http://schemas.microsoft.com/office/drawing/2014/main" id="{DAD19F84-B462-E7CD-E976-4AB7611744DD}"/>
              </a:ext>
            </a:extLst>
          </p:cNvPr>
          <p:cNvSpPr txBox="1">
            <a:spLocks/>
          </p:cNvSpPr>
          <p:nvPr/>
        </p:nvSpPr>
        <p:spPr>
          <a:xfrm>
            <a:off x="181102" y="2650241"/>
            <a:ext cx="3818925" cy="17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200000"/>
              </a:lnSpc>
              <a:buFont typeface="Calibri"/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Pour créer une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serie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, on utilise la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syntaxe suivante 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Font typeface="Calibri"/>
              <a:buNone/>
            </a:pPr>
            <a:endParaRPr lang="fr-FR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F97C10-6754-929A-3BF0-06424CEF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91" y="1826913"/>
            <a:ext cx="7700156" cy="4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8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2 – Pandas </a:t>
            </a:r>
            <a:r>
              <a:rPr lang="fr-FR" dirty="0" err="1"/>
              <a:t>series</a:t>
            </a:r>
            <a:r>
              <a:rPr lang="fr-FR" dirty="0"/>
              <a:t> et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3" name="Google Shape;34;g85f05e7adc_0_75">
            <a:extLst>
              <a:ext uri="{FF2B5EF4-FFF2-40B4-BE49-F238E27FC236}">
                <a16:creationId xmlns:a16="http://schemas.microsoft.com/office/drawing/2014/main" id="{2B1692EB-1D13-ADC3-25FC-C2CFEDA65C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1957" y="2146041"/>
            <a:ext cx="2337268" cy="31713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Pour créer un </a:t>
            </a:r>
            <a:r>
              <a:rPr lang="fr-FR" b="1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, on utilise la syntaxe suivante :</a:t>
            </a:r>
          </a:p>
          <a:p>
            <a:pPr marL="0" indent="0">
              <a:lnSpc>
                <a:spcPct val="200000"/>
              </a:lnSpc>
              <a:buNone/>
            </a:pPr>
            <a:endParaRPr lang="fr-FR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CFF147-0ECA-49AB-76C2-40D902A5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83" y="1737360"/>
            <a:ext cx="9066244" cy="38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3 – Manipulation de données</a:t>
            </a:r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7712FC-DE10-1814-A846-BB4E33A26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7" name="Google Shape;34;g85f05e7adc_0_75">
            <a:extLst>
              <a:ext uri="{FF2B5EF4-FFF2-40B4-BE49-F238E27FC236}">
                <a16:creationId xmlns:a16="http://schemas.microsoft.com/office/drawing/2014/main" id="{F89166E4-4DFB-4BC7-7111-F72B225F6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3470" y="1856419"/>
            <a:ext cx="3027396" cy="42354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Les </a:t>
            </a:r>
            <a:r>
              <a:rPr lang="fr-FR" b="1" dirty="0">
                <a:solidFill>
                  <a:srgbClr val="595959"/>
                </a:solidFill>
                <a:latin typeface="Georgia" panose="02040502050405020303" pitchFamily="18" charset="0"/>
              </a:rPr>
              <a:t>calculs mathématiques 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sur les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series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fonctionnent comme sur les tableaux </a:t>
            </a:r>
            <a:r>
              <a:rPr lang="fr-FR" dirty="0" err="1">
                <a:solidFill>
                  <a:srgbClr val="595959"/>
                </a:solidFill>
                <a:latin typeface="Georgia" panose="02040502050405020303" pitchFamily="18" charset="0"/>
              </a:rPr>
              <a:t>numpy</a:t>
            </a:r>
            <a:r>
              <a:rPr lang="fr-FR" dirty="0">
                <a:solidFill>
                  <a:srgbClr val="595959"/>
                </a:solidFill>
                <a:latin typeface="Georgia" panose="02040502050405020303" pitchFamily="18" charset="0"/>
              </a:rPr>
              <a:t>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20B693-D918-2E93-7139-338F8697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09" y="1856419"/>
            <a:ext cx="7113574" cy="41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17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</TotalTime>
  <Words>491</Words>
  <Application>Microsoft Office PowerPoint</Application>
  <PresentationFormat>Grand écran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Retrospect</vt:lpstr>
      <vt:lpstr>Bibliothèque Pandas</vt:lpstr>
      <vt:lpstr>Sommaire de la présentation</vt:lpstr>
      <vt:lpstr>1 – Généralités</vt:lpstr>
      <vt:lpstr>1 – Généralités</vt:lpstr>
      <vt:lpstr>1 – Généralités</vt:lpstr>
      <vt:lpstr>2 – Pandas series et dataframes</vt:lpstr>
      <vt:lpstr>2 – Pandas series et dataframes</vt:lpstr>
      <vt:lpstr>2 – Pandas series et dataframes</vt:lpstr>
      <vt:lpstr>3 – Manipulation de données</vt:lpstr>
      <vt:lpstr>3 – Manipulation de 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22</cp:revision>
  <dcterms:created xsi:type="dcterms:W3CDTF">2022-11-06T14:07:10Z</dcterms:created>
  <dcterms:modified xsi:type="dcterms:W3CDTF">2022-11-20T09:01:30Z</dcterms:modified>
</cp:coreProperties>
</file>