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5" r:id="rId5"/>
    <p:sldId id="262" r:id="rId6"/>
    <p:sldId id="263" r:id="rId7"/>
    <p:sldId id="264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gM2bTypZt2jy2AbfArY3qoqtXw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34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2702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11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cxnSp>
        <p:nvCxnSpPr>
          <p:cNvPr id="26" name="Google Shape;26;p11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1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body" idx="1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1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cxnSp>
        <p:nvCxnSpPr>
          <p:cNvPr id="41" name="Google Shape;41;p13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9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82" name="Google Shape;82;p19"/>
          <p:cNvPicPr preferRelativeResize="0">
            <a:picLocks noGrp="1"/>
          </p:cNvPicPr>
          <p:nvPr>
            <p:ph type="pic" idx="2"/>
          </p:nvPr>
        </p:nvPicPr>
        <p:blipFill/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pic>
      <p:sp>
        <p:nvSpPr>
          <p:cNvPr id="83" name="Google Shape;83;p19"/>
          <p:cNvSpPr txBox="1">
            <a:spLocks noGrp="1"/>
          </p:cNvSpPr>
          <p:nvPr>
            <p:ph type="body" idx="1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0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cxnSp>
        <p:nvCxnSpPr>
          <p:cNvPr id="17" name="Google Shape;17;p10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fr/users/ttreis-2641058/?utm_source=link-attribution&amp;utm_medium=referral&amp;utm_campaign=image&amp;utm_content=155993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pixabay.com/fr/?utm_source=link-attribution&amp;utm_medium=referral&amp;utm_campaign=image&amp;utm_content=1559935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xabay.com/fr/?utm_source=link-attribution&amp;utm_medium=referral&amp;utm_campaign=image&amp;utm_content=2794684" TargetMode="External"/><Relationship Id="rId4" Type="http://schemas.openxmlformats.org/officeDocument/2006/relationships/hyperlink" Target="https://pixabay.com/fr/users/geralt-9301/?utm_source=link-attribution&amp;utm_medium=referral&amp;utm_campaign=image&amp;utm_content=2794684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>
            <a:spLocks noGrp="1"/>
          </p:cNvSpPr>
          <p:nvPr>
            <p:ph type="ctrTitle"/>
          </p:nvPr>
        </p:nvSpPr>
        <p:spPr>
          <a:xfrm>
            <a:off x="1320800" y="1468191"/>
            <a:ext cx="602488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alibri"/>
              <a:buNone/>
            </a:pPr>
            <a:r>
              <a:rPr lang="fr-FR" dirty="0"/>
              <a:t>Programme de formation</a:t>
            </a:r>
            <a:endParaRPr dirty="0"/>
          </a:p>
        </p:txBody>
      </p:sp>
      <p:sp>
        <p:nvSpPr>
          <p:cNvPr id="106" name="Google Shape;106;p1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 dirty="0"/>
              <a:t>Semaine du 05/12/22 au 08/12/22</a:t>
            </a:r>
            <a:endParaRPr dirty="0"/>
          </a:p>
        </p:txBody>
      </p:sp>
      <p:sp>
        <p:nvSpPr>
          <p:cNvPr id="108" name="Google Shape;108;p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32C6259-92E6-684E-710D-35DB98864E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3C912CB-2179-7890-CADB-15A3980E0790}"/>
              </a:ext>
            </a:extLst>
          </p:cNvPr>
          <p:cNvSpPr txBox="1"/>
          <p:nvPr/>
        </p:nvSpPr>
        <p:spPr>
          <a:xfrm rot="5400000">
            <a:off x="9736544" y="3019201"/>
            <a:ext cx="163985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Image par </a:t>
            </a:r>
            <a:r>
              <a:rPr lang="en-US" sz="800" dirty="0">
                <a:hlinkClick r:id="rId3"/>
              </a:rPr>
              <a:t>Tim </a:t>
            </a:r>
            <a:r>
              <a:rPr lang="en-US" sz="800" dirty="0" err="1">
                <a:hlinkClick r:id="rId3"/>
              </a:rPr>
              <a:t>Treis</a:t>
            </a:r>
            <a:r>
              <a:rPr lang="en-US" sz="800" dirty="0"/>
              <a:t> de </a:t>
            </a:r>
            <a:r>
              <a:rPr lang="en-US" sz="800" dirty="0" err="1">
                <a:hlinkClick r:id="rId4"/>
              </a:rPr>
              <a:t>Pixabay</a:t>
            </a:r>
            <a:endParaRPr lang="en-US" sz="8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78ED461-3393-B6E0-2C07-52A009B42D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7524" y="1454448"/>
            <a:ext cx="2666778" cy="238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fr-FR"/>
              <a:t>Blocs d’activités</a:t>
            </a:r>
            <a:endParaRPr/>
          </a:p>
        </p:txBody>
      </p:sp>
      <p:sp>
        <p:nvSpPr>
          <p:cNvPr id="124" name="Google Shape;124;p3"/>
          <p:cNvSpPr txBox="1">
            <a:spLocks noGrp="1"/>
          </p:cNvSpPr>
          <p:nvPr>
            <p:ph type="body" idx="1"/>
          </p:nvPr>
        </p:nvSpPr>
        <p:spPr>
          <a:xfrm>
            <a:off x="877079" y="2105545"/>
            <a:ext cx="5827556" cy="3483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84048" lvl="1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fr-FR" sz="2400" dirty="0"/>
              <a:t>Collecte de données à partir de fichiers</a:t>
            </a:r>
          </a:p>
          <a:p>
            <a:pPr marL="384048" lvl="1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fr-FR" sz="2400" dirty="0"/>
              <a:t>Collecte de données à partir d’API, des bases  de données et de </a:t>
            </a:r>
            <a:r>
              <a:rPr lang="fr-FR" sz="2400" dirty="0" err="1"/>
              <a:t>scraping</a:t>
            </a:r>
            <a:endParaRPr lang="fr-FR" sz="2400" dirty="0"/>
          </a:p>
          <a:p>
            <a:pPr marL="384048" lvl="1" indent="-182880">
              <a:spcBef>
                <a:spcPts val="0"/>
              </a:spcBef>
              <a:buFont typeface="Arial"/>
              <a:buChar char="•"/>
            </a:pPr>
            <a:r>
              <a:rPr lang="fr-FR" sz="2400" dirty="0"/>
              <a:t>Projet d’analyse de données</a:t>
            </a:r>
          </a:p>
          <a:p>
            <a:pPr marL="384048" lvl="1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fr-FR" sz="2400" dirty="0"/>
              <a:t>Mathématiques appliquées à l’analyse de données</a:t>
            </a:r>
          </a:p>
          <a:p>
            <a:pPr marL="384048" lvl="1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fr-FR" sz="2400" dirty="0"/>
              <a:t>Différents types de modèles d’apprentissage automatique</a:t>
            </a:r>
          </a:p>
          <a:p>
            <a:pPr marL="384048" lvl="1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fr-FR" sz="2400" dirty="0"/>
              <a:t>Manipulation d’images avec Python (préparation pour le module CNN)</a:t>
            </a:r>
          </a:p>
        </p:txBody>
      </p:sp>
      <p:sp>
        <p:nvSpPr>
          <p:cNvPr id="125" name="Google Shape;125;p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126" name="Google Shape;126;p3"/>
          <p:cNvSpPr txBox="1"/>
          <p:nvPr/>
        </p:nvSpPr>
        <p:spPr>
          <a:xfrm rot="5400000">
            <a:off x="10825014" y="4679669"/>
            <a:ext cx="145075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par Pexels de Pixabay 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98065" y="2254928"/>
            <a:ext cx="4644607" cy="30988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C5246D4-2599-4B06-9162-BAA054E8D1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A761D548-D485-E85D-613A-0086E79BB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601" y="2738737"/>
            <a:ext cx="4822804" cy="2268225"/>
          </a:xfrm>
          <a:prstGeom prst="rect">
            <a:avLst/>
          </a:prstGeom>
        </p:spPr>
      </p:pic>
      <p:sp>
        <p:nvSpPr>
          <p:cNvPr id="132" name="Google Shape;132;p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fr-FR" dirty="0"/>
              <a:t>Niveaux d’importances des notions</a:t>
            </a:r>
            <a:endParaRPr dirty="0"/>
          </a:p>
        </p:txBody>
      </p:sp>
      <p:sp>
        <p:nvSpPr>
          <p:cNvPr id="134" name="Google Shape;134;p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4933BF3-821C-5AF0-DDF6-39F4005146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</a:t>
            </a:fld>
            <a:endParaRPr lang="fr-FR"/>
          </a:p>
        </p:txBody>
      </p:sp>
      <p:sp>
        <p:nvSpPr>
          <p:cNvPr id="5" name="Google Shape;163;p7">
            <a:extLst>
              <a:ext uri="{FF2B5EF4-FFF2-40B4-BE49-F238E27FC236}">
                <a16:creationId xmlns:a16="http://schemas.microsoft.com/office/drawing/2014/main" id="{7C44AE82-E998-FF72-A6BC-0CDC4DDA52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4985" y="2360645"/>
            <a:ext cx="6657498" cy="3097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10000"/>
          </a:bodyPr>
          <a:lstStyle/>
          <a:p>
            <a:pPr marL="201137" lvl="1" indent="0">
              <a:spcBef>
                <a:spcPts val="0"/>
              </a:spcBef>
              <a:buSzPct val="100000"/>
              <a:buNone/>
            </a:pPr>
            <a:r>
              <a:rPr lang="fr-FR" sz="2800" b="1" dirty="0"/>
              <a:t>Ajout d’un code dans les activités pour indiquer l’importance des notions</a:t>
            </a:r>
          </a:p>
          <a:p>
            <a:pPr marL="201137" lvl="1" indent="0">
              <a:spcBef>
                <a:spcPts val="0"/>
              </a:spcBef>
              <a:buSzPct val="100000"/>
              <a:buNone/>
            </a:pPr>
            <a:endParaRPr lang="fr-FR" sz="2800" b="1" u="sng" dirty="0"/>
          </a:p>
          <a:p>
            <a:pPr marL="384048" lvl="1" indent="-182911">
              <a:spcBef>
                <a:spcPts val="0"/>
              </a:spcBef>
              <a:buSzPct val="100000"/>
              <a:buFont typeface="Arial"/>
              <a:buChar char="•"/>
            </a:pPr>
            <a:r>
              <a:rPr lang="fr-FR" sz="2800" dirty="0"/>
              <a:t>🥇 : connaissance fondamentale pour l'analyse de données</a:t>
            </a:r>
          </a:p>
          <a:p>
            <a:pPr marL="384048" lvl="1" indent="-182911">
              <a:spcBef>
                <a:spcPts val="0"/>
              </a:spcBef>
              <a:buSzPct val="100000"/>
              <a:buFont typeface="Arial"/>
              <a:buChar char="•"/>
            </a:pPr>
            <a:r>
              <a:rPr lang="fr-FR" sz="2800" dirty="0"/>
              <a:t>🥈 : connaissance importante pour l'analyse de données</a:t>
            </a:r>
          </a:p>
          <a:p>
            <a:pPr marL="384048" lvl="1" indent="-182911">
              <a:spcBef>
                <a:spcPts val="0"/>
              </a:spcBef>
              <a:buSzPct val="100000"/>
              <a:buFont typeface="Arial"/>
              <a:buChar char="•"/>
            </a:pPr>
            <a:r>
              <a:rPr lang="fr-FR" sz="2800" dirty="0"/>
              <a:t>🥉 : connaissance moins importante pour l'analyse de données</a:t>
            </a:r>
            <a:endParaRPr sz="28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55AC968-5982-C1EE-1721-8C4A0F11CB8B}"/>
              </a:ext>
            </a:extLst>
          </p:cNvPr>
          <p:cNvSpPr txBox="1"/>
          <p:nvPr/>
        </p:nvSpPr>
        <p:spPr>
          <a:xfrm rot="5400000">
            <a:off x="10955850" y="3708498"/>
            <a:ext cx="190104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Image par </a:t>
            </a:r>
            <a:r>
              <a:rPr lang="en-US" sz="800" dirty="0">
                <a:hlinkClick r:id="rId4"/>
              </a:rPr>
              <a:t>Gerd Altmann</a:t>
            </a:r>
            <a:r>
              <a:rPr lang="en-US" sz="800" dirty="0"/>
              <a:t> de </a:t>
            </a:r>
            <a:r>
              <a:rPr lang="en-US" sz="800" dirty="0" err="1">
                <a:hlinkClick r:id="rId5"/>
              </a:rPr>
              <a:t>Pixabay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fr-FR"/>
              <a:t>Evaluation des connaissances</a:t>
            </a:r>
            <a:endParaRPr/>
          </a:p>
        </p:txBody>
      </p:sp>
      <p:sp>
        <p:nvSpPr>
          <p:cNvPr id="134" name="Google Shape;134;p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pic>
        <p:nvPicPr>
          <p:cNvPr id="136" name="Google Shape;13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7918" y="1525288"/>
            <a:ext cx="2370338" cy="2370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66072" y="3432949"/>
            <a:ext cx="3869443" cy="285775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4933BF3-821C-5AF0-DDF6-39F4005146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CFA0F57-FFD5-3E0A-61F6-136674EA06EE}"/>
              </a:ext>
            </a:extLst>
          </p:cNvPr>
          <p:cNvSpPr txBox="1"/>
          <p:nvPr/>
        </p:nvSpPr>
        <p:spPr>
          <a:xfrm>
            <a:off x="1566072" y="2301776"/>
            <a:ext cx="4613055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01168" lvl="1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sz="2400" dirty="0"/>
              <a:t>Questionnaire de 10 questions sur les notions vues durant la semaine</a:t>
            </a:r>
          </a:p>
        </p:txBody>
      </p:sp>
      <p:sp>
        <p:nvSpPr>
          <p:cNvPr id="6" name="Google Shape;137;p4">
            <a:extLst>
              <a:ext uri="{FF2B5EF4-FFF2-40B4-BE49-F238E27FC236}">
                <a16:creationId xmlns:a16="http://schemas.microsoft.com/office/drawing/2014/main" id="{6B77F39D-F252-670D-C925-FDF638C5605A}"/>
              </a:ext>
            </a:extLst>
          </p:cNvPr>
          <p:cNvSpPr txBox="1"/>
          <p:nvPr/>
        </p:nvSpPr>
        <p:spPr>
          <a:xfrm rot="5400000">
            <a:off x="8565951" y="2926896"/>
            <a:ext cx="1930683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par </a:t>
            </a:r>
            <a:r>
              <a:rPr lang="fr-FR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Shahid</a:t>
            </a:r>
            <a:r>
              <a:rPr lang="fr-FR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Abdullah de </a:t>
            </a:r>
            <a:r>
              <a:rPr lang="fr-FR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Pixabay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38;p4">
            <a:extLst>
              <a:ext uri="{FF2B5EF4-FFF2-40B4-BE49-F238E27FC236}">
                <a16:creationId xmlns:a16="http://schemas.microsoft.com/office/drawing/2014/main" id="{DD67BDD4-4BFF-E291-A5AF-52884D35D8FC}"/>
              </a:ext>
            </a:extLst>
          </p:cNvPr>
          <p:cNvSpPr txBox="1"/>
          <p:nvPr/>
        </p:nvSpPr>
        <p:spPr>
          <a:xfrm rot="-5400000">
            <a:off x="493008" y="4677894"/>
            <a:ext cx="1930683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par </a:t>
            </a:r>
            <a:r>
              <a:rPr lang="fr-FR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Philipp</a:t>
            </a:r>
            <a:r>
              <a:rPr lang="fr-FR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Marquetand</a:t>
            </a:r>
            <a:r>
              <a:rPr lang="fr-FR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fr-FR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Pixabay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C8A24DD-4D65-A79F-5442-54442A095EFF}"/>
              </a:ext>
            </a:extLst>
          </p:cNvPr>
          <p:cNvSpPr txBox="1"/>
          <p:nvPr/>
        </p:nvSpPr>
        <p:spPr>
          <a:xfrm>
            <a:off x="5643815" y="4444670"/>
            <a:ext cx="4613055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01168" lvl="1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sz="2400" dirty="0"/>
              <a:t>Projet de groupe d’analyse de données</a:t>
            </a:r>
          </a:p>
        </p:txBody>
      </p:sp>
    </p:spTree>
    <p:extLst>
      <p:ext uri="{BB962C8B-B14F-4D97-AF65-F5344CB8AC3E}">
        <p14:creationId xmlns:p14="http://schemas.microsoft.com/office/powerpoint/2010/main" val="228885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"/>
          <p:cNvSpPr txBox="1">
            <a:spLocks noGrp="1"/>
          </p:cNvSpPr>
          <p:nvPr>
            <p:ph type="title"/>
          </p:nvPr>
        </p:nvSpPr>
        <p:spPr>
          <a:xfrm>
            <a:off x="1097280" y="304358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fr-FR"/>
              <a:t>Lien avec le reste de la formation</a:t>
            </a:r>
            <a:endParaRPr/>
          </a:p>
        </p:txBody>
      </p:sp>
      <p:sp>
        <p:nvSpPr>
          <p:cNvPr id="163" name="Google Shape;163;p7"/>
          <p:cNvSpPr txBox="1">
            <a:spLocks noGrp="1"/>
          </p:cNvSpPr>
          <p:nvPr>
            <p:ph type="body" idx="1"/>
          </p:nvPr>
        </p:nvSpPr>
        <p:spPr>
          <a:xfrm>
            <a:off x="1198879" y="4077479"/>
            <a:ext cx="4592320" cy="2166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384048" lvl="1" indent="-18291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fr-FR" dirty="0"/>
              <a:t>Bases de la bibliothèque </a:t>
            </a:r>
            <a:r>
              <a:rPr lang="fr-FR" dirty="0" err="1"/>
              <a:t>Scikit-Learn</a:t>
            </a:r>
            <a:endParaRPr lang="fr-FR" dirty="0"/>
          </a:p>
          <a:p>
            <a:pPr marL="384048" lvl="1" indent="-18291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fr-FR" dirty="0"/>
              <a:t>Normalisation et standardisation</a:t>
            </a:r>
          </a:p>
          <a:p>
            <a:pPr marL="384048" lvl="1" indent="-18291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fr-FR" dirty="0"/>
              <a:t>Analyse univariée, bivariée et multivariée</a:t>
            </a:r>
          </a:p>
          <a:p>
            <a:pPr marL="384048" lvl="1" indent="-18291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fr-FR" dirty="0"/>
              <a:t>Entrainement d’un modèle de régression linéaire</a:t>
            </a:r>
          </a:p>
          <a:p>
            <a:pPr marL="384048" lvl="1" indent="-18291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fr-FR" dirty="0"/>
              <a:t>Traitement du surapprentissage et amélioration de la généralisation</a:t>
            </a:r>
            <a:endParaRPr dirty="0"/>
          </a:p>
        </p:txBody>
      </p:sp>
      <p:sp>
        <p:nvSpPr>
          <p:cNvPr id="164" name="Google Shape;164;p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165" name="Google Shape;165;p7"/>
          <p:cNvSpPr txBox="1"/>
          <p:nvPr/>
        </p:nvSpPr>
        <p:spPr>
          <a:xfrm>
            <a:off x="6242179" y="3876317"/>
            <a:ext cx="5542383" cy="2367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84048" marR="0" lvl="1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fr-FR" sz="1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Collecte de données à partir de différentes sources pour les traiter avec Pandas</a:t>
            </a:r>
          </a:p>
          <a:p>
            <a:pPr marL="384048" marR="0" lvl="1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fr-FR" sz="1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Visualisation de données géographiques</a:t>
            </a:r>
          </a:p>
          <a:p>
            <a:pPr marL="384048" marR="0" lvl="1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fr-FR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Mathématiques appliquées à l’analyse de données</a:t>
            </a:r>
          </a:p>
          <a:p>
            <a:pPr marL="384048" marR="0" lvl="1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fr-FR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Différents types de problèmes d’apprentissage automatique</a:t>
            </a:r>
          </a:p>
          <a:p>
            <a:pPr marL="384048" marR="0" lvl="1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fr-FR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Base de la manipulation d’images avec Python (préparation module CNN)</a:t>
            </a:r>
          </a:p>
          <a:p>
            <a:pPr marL="384048" marR="0" lvl="1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fr-FR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Projet de groupe d’analyse de données</a:t>
            </a:r>
          </a:p>
          <a:p>
            <a:pPr marL="384048" marR="0" lvl="1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endParaRPr lang="fr-FR" sz="18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7"/>
          <p:cNvSpPr/>
          <p:nvPr/>
        </p:nvSpPr>
        <p:spPr>
          <a:xfrm>
            <a:off x="2946400" y="1872754"/>
            <a:ext cx="5364480" cy="1450757"/>
          </a:xfrm>
          <a:prstGeom prst="curvedDownArrow">
            <a:avLst>
              <a:gd name="adj1" fmla="val 26503"/>
              <a:gd name="adj2" fmla="val 50000"/>
              <a:gd name="adj3" fmla="val 25000"/>
            </a:avLst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7"/>
          <p:cNvSpPr txBox="1"/>
          <p:nvPr/>
        </p:nvSpPr>
        <p:spPr>
          <a:xfrm>
            <a:off x="1889759" y="3563699"/>
            <a:ext cx="3210560" cy="385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fr-FR" sz="20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Déjà vu la dernière semaine</a:t>
            </a:r>
            <a:endParaRPr dirty="0"/>
          </a:p>
          <a:p>
            <a:pPr marL="9144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7"/>
          <p:cNvSpPr txBox="1"/>
          <p:nvPr/>
        </p:nvSpPr>
        <p:spPr>
          <a:xfrm>
            <a:off x="6752875" y="3480078"/>
            <a:ext cx="2966720" cy="39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fr-FR" sz="20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voir durant cette semaine</a:t>
            </a:r>
            <a:endParaRPr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86D4279-3766-F653-C900-36F7595CD9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2215" y="2945271"/>
            <a:ext cx="1229849" cy="115843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fr-FR"/>
              <a:t>Périmètre du module</a:t>
            </a:r>
            <a:endParaRPr/>
          </a:p>
        </p:txBody>
      </p:sp>
      <p:sp>
        <p:nvSpPr>
          <p:cNvPr id="174" name="Google Shape;174;p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175" name="Google Shape;175;p8"/>
          <p:cNvSpPr/>
          <p:nvPr/>
        </p:nvSpPr>
        <p:spPr>
          <a:xfrm>
            <a:off x="1720288" y="3253166"/>
            <a:ext cx="1008348" cy="634521"/>
          </a:xfrm>
          <a:prstGeom prst="rightArrow">
            <a:avLst>
              <a:gd name="adj1" fmla="val 50000"/>
              <a:gd name="adj2" fmla="val 78986"/>
            </a:avLst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8"/>
          <p:cNvSpPr txBox="1"/>
          <p:nvPr/>
        </p:nvSpPr>
        <p:spPr>
          <a:xfrm>
            <a:off x="335902" y="4510606"/>
            <a:ext cx="1349406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Collecte des données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8"/>
          <p:cNvSpPr txBox="1"/>
          <p:nvPr/>
        </p:nvSpPr>
        <p:spPr>
          <a:xfrm>
            <a:off x="2526595" y="4528681"/>
            <a:ext cx="1734027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Exploration des données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8"/>
          <p:cNvSpPr txBox="1"/>
          <p:nvPr/>
        </p:nvSpPr>
        <p:spPr>
          <a:xfrm>
            <a:off x="4945742" y="4509416"/>
            <a:ext cx="1669537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Préparation des données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8"/>
          <p:cNvSpPr txBox="1"/>
          <p:nvPr/>
        </p:nvSpPr>
        <p:spPr>
          <a:xfrm>
            <a:off x="7084024" y="4385625"/>
            <a:ext cx="131804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Entrainement du modèle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8"/>
          <p:cNvSpPr txBox="1"/>
          <p:nvPr/>
        </p:nvSpPr>
        <p:spPr>
          <a:xfrm>
            <a:off x="8620142" y="4370176"/>
            <a:ext cx="154889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Evaluation du modèle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8"/>
          <p:cNvSpPr txBox="1"/>
          <p:nvPr/>
        </p:nvSpPr>
        <p:spPr>
          <a:xfrm>
            <a:off x="10455509" y="4370176"/>
            <a:ext cx="124916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Déploiement du modèle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8"/>
          <p:cNvSpPr/>
          <p:nvPr/>
        </p:nvSpPr>
        <p:spPr>
          <a:xfrm>
            <a:off x="6402284" y="3401645"/>
            <a:ext cx="738828" cy="50202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8"/>
          <p:cNvSpPr/>
          <p:nvPr/>
        </p:nvSpPr>
        <p:spPr>
          <a:xfrm>
            <a:off x="9729492" y="3428999"/>
            <a:ext cx="726017" cy="459419"/>
          </a:xfrm>
          <a:prstGeom prst="rightArrow">
            <a:avLst>
              <a:gd name="adj1" fmla="val 50000"/>
              <a:gd name="adj2" fmla="val 78986"/>
            </a:avLst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8"/>
          <p:cNvSpPr/>
          <p:nvPr/>
        </p:nvSpPr>
        <p:spPr>
          <a:xfrm rot="5400000">
            <a:off x="10803694" y="5137710"/>
            <a:ext cx="830997" cy="1073858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8"/>
          <p:cNvSpPr/>
          <p:nvPr/>
        </p:nvSpPr>
        <p:spPr>
          <a:xfrm>
            <a:off x="4084499" y="3341933"/>
            <a:ext cx="924358" cy="555928"/>
          </a:xfrm>
          <a:prstGeom prst="rightArrow">
            <a:avLst>
              <a:gd name="adj1" fmla="val 50000"/>
              <a:gd name="adj2" fmla="val 78986"/>
            </a:avLst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8"/>
          <p:cNvSpPr/>
          <p:nvPr/>
        </p:nvSpPr>
        <p:spPr>
          <a:xfrm>
            <a:off x="8108782" y="3426226"/>
            <a:ext cx="718246" cy="51036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8"/>
          <p:cNvSpPr/>
          <p:nvPr/>
        </p:nvSpPr>
        <p:spPr>
          <a:xfrm>
            <a:off x="335902" y="1859706"/>
            <a:ext cx="6358277" cy="3960753"/>
          </a:xfrm>
          <a:prstGeom prst="rect">
            <a:avLst/>
          </a:prstGeom>
          <a:noFill/>
          <a:ln w="15875" cap="flat" cmpd="sng">
            <a:solidFill>
              <a:srgbClr val="A65F0D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8"/>
          <p:cNvSpPr txBox="1"/>
          <p:nvPr/>
        </p:nvSpPr>
        <p:spPr>
          <a:xfrm>
            <a:off x="4260622" y="1879212"/>
            <a:ext cx="24657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Périmètre de ce module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77037" y="3015197"/>
            <a:ext cx="1233145" cy="1158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67928" y="3010494"/>
            <a:ext cx="1233145" cy="1218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215429" y="3230463"/>
            <a:ext cx="839679" cy="856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834799" y="3253166"/>
            <a:ext cx="894693" cy="820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631956" y="3253895"/>
            <a:ext cx="800100" cy="8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A777AAA-AAFE-2E81-2F45-FB410739D3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fr-FR"/>
              <a:t>Des questions ?</a:t>
            </a:r>
            <a:endParaRPr/>
          </a:p>
        </p:txBody>
      </p:sp>
      <p:sp>
        <p:nvSpPr>
          <p:cNvPr id="200" name="Google Shape;200;p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pic>
        <p:nvPicPr>
          <p:cNvPr id="201" name="Google Shape;20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4007" y="1821553"/>
            <a:ext cx="6006039" cy="399777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9"/>
          <p:cNvSpPr txBox="1"/>
          <p:nvPr/>
        </p:nvSpPr>
        <p:spPr>
          <a:xfrm rot="5400000">
            <a:off x="8111234" y="5012919"/>
            <a:ext cx="185306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par Gerd Altmann de Pixabay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118D057-C063-2C84-D87B-AB4AD94C5D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7</a:t>
            </a:fld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1796</TotalTime>
  <Words>385</Words>
  <Application>Microsoft Office PowerPoint</Application>
  <PresentationFormat>Grand écran</PresentationFormat>
  <Paragraphs>61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Arial</vt:lpstr>
      <vt:lpstr>Calibri</vt:lpstr>
      <vt:lpstr>Retrospect</vt:lpstr>
      <vt:lpstr>Programme de formation</vt:lpstr>
      <vt:lpstr>Blocs d’activités</vt:lpstr>
      <vt:lpstr>Niveaux d’importances des notions</vt:lpstr>
      <vt:lpstr>Evaluation des connaissances</vt:lpstr>
      <vt:lpstr>Lien avec le reste de la formation</vt:lpstr>
      <vt:lpstr>Périmètre du module</vt:lpstr>
      <vt:lpstr>Des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Modéliser des variables grâce à Scikit-learn</dc:title>
  <dc:creator>Pierre-Loïc</dc:creator>
  <cp:lastModifiedBy>Pierre-Loïc</cp:lastModifiedBy>
  <cp:revision>21</cp:revision>
  <dcterms:created xsi:type="dcterms:W3CDTF">2022-11-06T14:07:10Z</dcterms:created>
  <dcterms:modified xsi:type="dcterms:W3CDTF">2022-12-03T09:09:46Z</dcterms:modified>
</cp:coreProperties>
</file>