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5" r:id="rId4"/>
    <p:sldId id="266" r:id="rId5"/>
    <p:sldId id="268" r:id="rId6"/>
    <p:sldId id="267" r:id="rId7"/>
    <p:sldId id="264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M2bTypZt2jy2AbfArY3qoqtXw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2702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393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3994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9643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26" name="Google Shape;26;p1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41" name="Google Shape;41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9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2" name="Google Shape;82;p19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0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17" name="Google Shape;17;p10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users/ttreis-2641058/?utm_source=link-attribution&amp;utm_medium=referral&amp;utm_campaign=image&amp;utm_content=155993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pixabay.com/fr/?utm_source=link-attribution&amp;utm_medium=referral&amp;utm_campaign=image&amp;utm_content=155993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1320800" y="1468191"/>
            <a:ext cx="602488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None/>
            </a:pPr>
            <a:r>
              <a:rPr lang="fr-FR" dirty="0"/>
              <a:t>Programme de formation</a:t>
            </a:r>
            <a:endParaRPr dirty="0"/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dirty="0"/>
              <a:t>Semaine du 30/01/23 au 03/02/23</a:t>
            </a:r>
            <a:endParaRPr dirty="0"/>
          </a:p>
        </p:txBody>
      </p:sp>
      <p:sp>
        <p:nvSpPr>
          <p:cNvPr id="108" name="Google Shape;108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32C6259-92E6-684E-710D-35DB98864E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3C912CB-2179-7890-CADB-15A3980E0790}"/>
              </a:ext>
            </a:extLst>
          </p:cNvPr>
          <p:cNvSpPr txBox="1"/>
          <p:nvPr/>
        </p:nvSpPr>
        <p:spPr>
          <a:xfrm rot="5400000">
            <a:off x="9736544" y="3019201"/>
            <a:ext cx="16398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Image par </a:t>
            </a:r>
            <a:r>
              <a:rPr lang="en-US" sz="800" dirty="0">
                <a:hlinkClick r:id="rId3"/>
              </a:rPr>
              <a:t>Tim </a:t>
            </a:r>
            <a:r>
              <a:rPr lang="en-US" sz="800" dirty="0" err="1">
                <a:hlinkClick r:id="rId3"/>
              </a:rPr>
              <a:t>Treis</a:t>
            </a:r>
            <a:r>
              <a:rPr lang="en-US" sz="800" dirty="0"/>
              <a:t> de </a:t>
            </a:r>
            <a:r>
              <a:rPr lang="en-US" sz="800" dirty="0" err="1">
                <a:hlinkClick r:id="rId4"/>
              </a:rPr>
              <a:t>Pixabay</a:t>
            </a:r>
            <a:endParaRPr lang="en-US" sz="8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8ED461-3393-B6E0-2C07-52A009B42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7524" y="1454448"/>
            <a:ext cx="2666778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/>
              <a:t>Blocs d’activités</a:t>
            </a:r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xfrm>
            <a:off x="867748" y="2843393"/>
            <a:ext cx="5827556" cy="215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84048" lvl="1" indent="-182880">
              <a:spcBef>
                <a:spcPts val="0"/>
              </a:spcBef>
              <a:buFont typeface="Arial"/>
              <a:buChar char="•"/>
            </a:pPr>
            <a:r>
              <a:rPr lang="fr-FR" sz="2400" dirty="0"/>
              <a:t>Correction exercice du 05/01/23 et bilan</a:t>
            </a:r>
          </a:p>
          <a:p>
            <a:pPr marL="384048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fr-FR" sz="2400" dirty="0"/>
              <a:t>Révisions des notions déjà vues</a:t>
            </a:r>
          </a:p>
          <a:p>
            <a:pPr marL="384048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fr-FR" sz="2400" dirty="0"/>
              <a:t>Exercices récapitulatifs du parcours de data analyste</a:t>
            </a:r>
          </a:p>
          <a:p>
            <a:pPr marL="384048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fr-FR" sz="2400" dirty="0"/>
              <a:t>Evaluation finale</a:t>
            </a:r>
          </a:p>
          <a:p>
            <a:pPr marL="384048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fr-FR" sz="2400" dirty="0"/>
              <a:t>Systèmes de recommandation</a:t>
            </a:r>
          </a:p>
        </p:txBody>
      </p:sp>
      <p:sp>
        <p:nvSpPr>
          <p:cNvPr id="125" name="Google Shape;125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 rot="5400000">
            <a:off x="10825014" y="4679669"/>
            <a:ext cx="14507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par Pexels de Pixabay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8065" y="2254928"/>
            <a:ext cx="4644607" cy="30988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C5246D4-2599-4B06-9162-BAA054E8D1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/>
              <a:t>Evaluation des connaissances</a:t>
            </a:r>
            <a:endParaRPr/>
          </a:p>
        </p:txBody>
      </p:sp>
      <p:sp>
        <p:nvSpPr>
          <p:cNvPr id="134" name="Google Shape;134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4933BF3-821C-5AF0-DDF6-39F4005146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F6B3DFB-F6D8-D7EA-F1DC-1E723132C72E}"/>
              </a:ext>
            </a:extLst>
          </p:cNvPr>
          <p:cNvGrpSpPr/>
          <p:nvPr/>
        </p:nvGrpSpPr>
        <p:grpSpPr>
          <a:xfrm>
            <a:off x="2025424" y="3637596"/>
            <a:ext cx="7885024" cy="2474671"/>
            <a:chOff x="1753991" y="1525288"/>
            <a:chExt cx="7885024" cy="2474671"/>
          </a:xfrm>
        </p:grpSpPr>
        <p:pic>
          <p:nvPicPr>
            <p:cNvPr id="136" name="Google Shape;136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87918" y="1525288"/>
              <a:ext cx="2370338" cy="23703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DCFA0F57-FFD5-3E0A-61F6-136674EA06EE}"/>
                </a:ext>
              </a:extLst>
            </p:cNvPr>
            <p:cNvSpPr txBox="1"/>
            <p:nvPr/>
          </p:nvSpPr>
          <p:spPr>
            <a:xfrm>
              <a:off x="1753991" y="2554082"/>
              <a:ext cx="4613055" cy="10895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01168" lvl="1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None/>
              </a:pPr>
              <a:r>
                <a:rPr lang="fr-FR" sz="2400" dirty="0"/>
                <a:t>Questionnaire de 10 questions sur les systèmes de recommandation</a:t>
              </a:r>
            </a:p>
          </p:txBody>
        </p:sp>
        <p:sp>
          <p:nvSpPr>
            <p:cNvPr id="6" name="Google Shape;137;p4">
              <a:extLst>
                <a:ext uri="{FF2B5EF4-FFF2-40B4-BE49-F238E27FC236}">
                  <a16:creationId xmlns:a16="http://schemas.microsoft.com/office/drawing/2014/main" id="{6B77F39D-F252-670D-C925-FDF638C5605A}"/>
                </a:ext>
              </a:extLst>
            </p:cNvPr>
            <p:cNvSpPr txBox="1"/>
            <p:nvPr/>
          </p:nvSpPr>
          <p:spPr>
            <a:xfrm rot="5400000">
              <a:off x="8565951" y="2926896"/>
              <a:ext cx="193068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Image par </a:t>
              </a:r>
              <a:r>
                <a:rPr lang="fr-FR" sz="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Shahid</a:t>
              </a:r>
              <a:r>
                <a:rPr lang="fr-FR" sz="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Abdullah de </a:t>
              </a:r>
              <a:r>
                <a:rPr lang="fr-FR" sz="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Pixabay</a:t>
              </a:r>
              <a:endParaRPr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44FCA8BD-AF3E-FE78-BFC9-05D39BA09F80}"/>
              </a:ext>
            </a:extLst>
          </p:cNvPr>
          <p:cNvGrpSpPr/>
          <p:nvPr/>
        </p:nvGrpSpPr>
        <p:grpSpPr>
          <a:xfrm>
            <a:off x="1555901" y="1646845"/>
            <a:ext cx="8906242" cy="2857754"/>
            <a:chOff x="1350628" y="3432949"/>
            <a:chExt cx="8906242" cy="2857754"/>
          </a:xfrm>
        </p:grpSpPr>
        <p:pic>
          <p:nvPicPr>
            <p:cNvPr id="139" name="Google Shape;139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66072" y="3432949"/>
              <a:ext cx="3869443" cy="28577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138;p4">
              <a:extLst>
                <a:ext uri="{FF2B5EF4-FFF2-40B4-BE49-F238E27FC236}">
                  <a16:creationId xmlns:a16="http://schemas.microsoft.com/office/drawing/2014/main" id="{DD67BDD4-4BFF-E291-A5AF-52884D35D8FC}"/>
                </a:ext>
              </a:extLst>
            </p:cNvPr>
            <p:cNvSpPr txBox="1"/>
            <p:nvPr/>
          </p:nvSpPr>
          <p:spPr>
            <a:xfrm rot="-5400000">
              <a:off x="493008" y="4677894"/>
              <a:ext cx="193068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Image par </a:t>
              </a:r>
              <a:r>
                <a:rPr lang="fr-FR" sz="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Philipp</a:t>
              </a:r>
              <a:r>
                <a:rPr lang="fr-FR" sz="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Marquetand</a:t>
              </a:r>
              <a:r>
                <a:rPr lang="fr-FR" sz="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 </a:t>
              </a:r>
              <a:r>
                <a:rPr lang="fr-FR" sz="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Pixabay</a:t>
              </a:r>
              <a:endParaRPr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2C8A24DD-4D65-A79F-5442-54442A095EFF}"/>
                </a:ext>
              </a:extLst>
            </p:cNvPr>
            <p:cNvSpPr txBox="1"/>
            <p:nvPr/>
          </p:nvSpPr>
          <p:spPr>
            <a:xfrm>
              <a:off x="5643815" y="4444670"/>
              <a:ext cx="4613055" cy="7571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01168" lvl="1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None/>
              </a:pPr>
              <a:r>
                <a:rPr lang="fr-FR" sz="2400" dirty="0"/>
                <a:t>Examen final pour le parcours de data analyste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885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 dirty="0"/>
              <a:t>Examen final - date</a:t>
            </a:r>
            <a:endParaRPr dirty="0"/>
          </a:p>
        </p:txBody>
      </p:sp>
      <p:sp>
        <p:nvSpPr>
          <p:cNvPr id="134" name="Google Shape;134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4933BF3-821C-5AF0-DDF6-39F4005146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0784DCB1-F99C-5D18-1E21-F55AEB77CF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60653" y="2507107"/>
            <a:ext cx="4460031" cy="843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201168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5400" dirty="0"/>
              <a:t>Jeudi 2 février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2F40F7B-2FED-C810-61A6-754C8D878017}"/>
              </a:ext>
            </a:extLst>
          </p:cNvPr>
          <p:cNvSpPr txBox="1"/>
          <p:nvPr/>
        </p:nvSpPr>
        <p:spPr>
          <a:xfrm>
            <a:off x="5516565" y="4613418"/>
            <a:ext cx="3973907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1168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54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9h à 13h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5BDFCEB-4E76-8DA2-2F67-941E073B60F2}"/>
              </a:ext>
            </a:extLst>
          </p:cNvPr>
          <p:cNvGrpSpPr/>
          <p:nvPr/>
        </p:nvGrpSpPr>
        <p:grpSpPr>
          <a:xfrm>
            <a:off x="6544893" y="1958744"/>
            <a:ext cx="3029833" cy="2139828"/>
            <a:chOff x="6544893" y="1958744"/>
            <a:chExt cx="3029833" cy="2139828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54F5CBA2-81FC-98C0-E579-10408F94ED18}"/>
                </a:ext>
              </a:extLst>
            </p:cNvPr>
            <p:cNvSpPr txBox="1"/>
            <p:nvPr/>
          </p:nvSpPr>
          <p:spPr>
            <a:xfrm rot="5400000">
              <a:off x="8523446" y="3047292"/>
              <a:ext cx="18871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dirty="0">
                  <a:solidFill>
                    <a:srgbClr val="3F3F3F"/>
                  </a:solidFill>
                </a:rPr>
                <a:t>Image par 200 </a:t>
              </a:r>
              <a:r>
                <a:rPr lang="fr-FR" sz="800" dirty="0" err="1">
                  <a:solidFill>
                    <a:srgbClr val="3F3F3F"/>
                  </a:solidFill>
                </a:rPr>
                <a:t>Degrees</a:t>
              </a:r>
              <a:r>
                <a:rPr lang="fr-FR" sz="800" dirty="0">
                  <a:solidFill>
                    <a:srgbClr val="3F3F3F"/>
                  </a:solidFill>
                </a:rPr>
                <a:t> de </a:t>
              </a:r>
              <a:r>
                <a:rPr lang="fr-FR" sz="800" dirty="0" err="1">
                  <a:solidFill>
                    <a:srgbClr val="3F3F3F"/>
                  </a:solidFill>
                </a:rPr>
                <a:t>Pixabay</a:t>
              </a:r>
              <a:endParaRPr lang="en-US" sz="800" dirty="0">
                <a:solidFill>
                  <a:srgbClr val="3F3F3F"/>
                </a:solidFill>
              </a:endParaRPr>
            </a:p>
          </p:txBody>
        </p: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510CD233-B2DD-ED5F-635D-A376255CE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4893" y="1958744"/>
              <a:ext cx="2659227" cy="194040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3FED561-4B39-FF63-146B-6DAFA3071F16}"/>
              </a:ext>
            </a:extLst>
          </p:cNvPr>
          <p:cNvGrpSpPr/>
          <p:nvPr/>
        </p:nvGrpSpPr>
        <p:grpSpPr>
          <a:xfrm>
            <a:off x="2394967" y="3548465"/>
            <a:ext cx="2766949" cy="2441167"/>
            <a:chOff x="2880159" y="3604972"/>
            <a:chExt cx="2766949" cy="2441167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AC9022D-9354-F262-E9C8-1D88C8EC5097}"/>
                </a:ext>
              </a:extLst>
            </p:cNvPr>
            <p:cNvSpPr txBox="1"/>
            <p:nvPr/>
          </p:nvSpPr>
          <p:spPr>
            <a:xfrm rot="16200000">
              <a:off x="1914385" y="4864921"/>
              <a:ext cx="214699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dirty="0"/>
                <a:t>Image par </a:t>
              </a:r>
              <a:r>
                <a:rPr lang="fr-FR" sz="800" dirty="0" err="1"/>
                <a:t>OpenClipart-Vectors</a:t>
              </a:r>
              <a:r>
                <a:rPr lang="fr-FR" sz="800" dirty="0"/>
                <a:t> de </a:t>
              </a:r>
              <a:r>
                <a:rPr lang="fr-FR" sz="800" dirty="0" err="1"/>
                <a:t>Pixabay</a:t>
              </a:r>
              <a:endParaRPr lang="en-US" sz="800" dirty="0"/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6686F7C0-F216-7474-E77C-26FFC4083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6720" y="3604972"/>
              <a:ext cx="2460388" cy="24411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621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 dirty="0"/>
              <a:t>Examen final - modalités</a:t>
            </a:r>
            <a:endParaRPr dirty="0"/>
          </a:p>
        </p:txBody>
      </p:sp>
      <p:sp>
        <p:nvSpPr>
          <p:cNvPr id="134" name="Google Shape;134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4933BF3-821C-5AF0-DDF6-39F4005146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0784DCB1-F99C-5D18-1E21-F55AEB77CF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12972" y="4317316"/>
            <a:ext cx="4965274" cy="160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201168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3200" dirty="0"/>
              <a:t>Espace personnel avec notebook et jeu de données (</a:t>
            </a:r>
            <a:r>
              <a:rPr lang="fr-FR" sz="3200" dirty="0" err="1"/>
              <a:t>Jupyter</a:t>
            </a:r>
            <a:r>
              <a:rPr lang="fr-FR" sz="3200" dirty="0"/>
              <a:t> Hub) 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788CCD8E-B519-70BD-DA14-7DAD763EB237}"/>
              </a:ext>
            </a:extLst>
          </p:cNvPr>
          <p:cNvGrpSpPr/>
          <p:nvPr/>
        </p:nvGrpSpPr>
        <p:grpSpPr>
          <a:xfrm>
            <a:off x="1005042" y="1832596"/>
            <a:ext cx="9949738" cy="2389483"/>
            <a:chOff x="586753" y="1804090"/>
            <a:chExt cx="9949738" cy="2389483"/>
          </a:xfrm>
        </p:grpSpPr>
        <p:sp>
          <p:nvSpPr>
            <p:cNvPr id="3" name="Google Shape;124;p3">
              <a:extLst>
                <a:ext uri="{FF2B5EF4-FFF2-40B4-BE49-F238E27FC236}">
                  <a16:creationId xmlns:a16="http://schemas.microsoft.com/office/drawing/2014/main" id="{963D8D20-D141-26B0-F512-6322E752EA43}"/>
                </a:ext>
              </a:extLst>
            </p:cNvPr>
            <p:cNvSpPr txBox="1">
              <a:spLocks/>
            </p:cNvSpPr>
            <p:nvPr/>
          </p:nvSpPr>
          <p:spPr>
            <a:xfrm>
              <a:off x="586753" y="2733710"/>
              <a:ext cx="5083951" cy="611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Calibri"/>
                <a:buChar char=" "/>
                <a:defRPr sz="2000" b="0" i="0" u="none" strike="noStrike" cap="none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914400" marR="0" lvl="1" indent="-342900" algn="l" rtl="0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Calibri"/>
                <a:buChar char="◦"/>
                <a:defRPr sz="1800" b="0" i="0" u="none" strike="noStrike" cap="none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371600" marR="0" lvl="2" indent="-3429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Calibri"/>
                <a:buChar char="◦"/>
                <a:defRPr sz="1400" b="0" i="0" u="none" strike="noStrike" cap="none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828800" marR="0" lvl="3" indent="-3429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Calibri"/>
                <a:buChar char="◦"/>
                <a:defRPr sz="1400" b="0" i="0" u="none" strike="noStrike" cap="none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2286000" marR="0" lvl="4" indent="-3429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Calibri"/>
                <a:buChar char="◦"/>
                <a:defRPr sz="1400" b="0" i="0" u="none" strike="noStrike" cap="none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Calibri"/>
                <a:buChar char="◦"/>
                <a:defRPr sz="1400" b="0" i="0" u="none" strike="noStrike" cap="none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Calibri"/>
                <a:buChar char="◦"/>
                <a:defRPr sz="1400" b="0" i="0" u="none" strike="noStrike" cap="none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Calibri"/>
                <a:buChar char="◦"/>
                <a:defRPr sz="1400" b="0" i="0" u="none" strike="noStrike" cap="none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ts val="1800"/>
                <a:buFont typeface="Calibri"/>
                <a:buChar char="◦"/>
                <a:defRPr sz="1400" b="0" i="0" u="none" strike="noStrike" cap="none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201168" lvl="1" indent="0" algn="ctr">
                <a:spcBef>
                  <a:spcPts val="0"/>
                </a:spcBef>
                <a:buFont typeface="Calibri"/>
                <a:buNone/>
              </a:pPr>
              <a:r>
                <a:rPr lang="fr-FR" sz="3200" dirty="0" err="1"/>
                <a:t>Jupyter</a:t>
              </a:r>
              <a:r>
                <a:rPr lang="fr-FR" sz="3200" dirty="0"/>
                <a:t> notebook à remplir</a:t>
              </a:r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E3140479-1E94-57C9-648B-3E0690FA2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4312" y="1804090"/>
              <a:ext cx="4216735" cy="2389483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AE5DEF1-0DCB-6E17-337C-DF88A44809B4}"/>
                </a:ext>
              </a:extLst>
            </p:cNvPr>
            <p:cNvSpPr txBox="1"/>
            <p:nvPr/>
          </p:nvSpPr>
          <p:spPr>
            <a:xfrm rot="5400000">
              <a:off x="9485211" y="2730217"/>
              <a:ext cx="18871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dirty="0">
                  <a:solidFill>
                    <a:srgbClr val="3F3F3F"/>
                  </a:solidFill>
                </a:rPr>
                <a:t>Source ipython.org</a:t>
              </a:r>
              <a:endParaRPr lang="en-US" sz="800" dirty="0">
                <a:solidFill>
                  <a:srgbClr val="3F3F3F"/>
                </a:solidFill>
              </a:endParaRPr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690304B8-ECE0-513A-7B5D-F035D29D0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749" y="4182021"/>
            <a:ext cx="3451090" cy="148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1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 dirty="0"/>
              <a:t>Examen final - format</a:t>
            </a:r>
            <a:endParaRPr dirty="0"/>
          </a:p>
        </p:txBody>
      </p:sp>
      <p:sp>
        <p:nvSpPr>
          <p:cNvPr id="134" name="Google Shape;134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4933BF3-821C-5AF0-DDF6-39F4005146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0784DCB1-F99C-5D18-1E21-F55AEB77CF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00543" y="1897649"/>
            <a:ext cx="6848670" cy="243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201168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2400" u="sng" dirty="0"/>
              <a:t>6 parties :</a:t>
            </a:r>
          </a:p>
          <a:p>
            <a:pPr marL="841248" lvl="2" indent="-182880">
              <a:spcBef>
                <a:spcPts val="0"/>
              </a:spcBef>
              <a:buFont typeface="Arial"/>
              <a:buChar char="•"/>
            </a:pPr>
            <a:r>
              <a:rPr lang="fr-FR" sz="2400" dirty="0"/>
              <a:t>Statistiques globales (2 points)</a:t>
            </a:r>
          </a:p>
          <a:p>
            <a:pPr marL="841248" lvl="2" indent="-182880">
              <a:spcBef>
                <a:spcPts val="0"/>
              </a:spcBef>
              <a:buFont typeface="Arial"/>
              <a:buChar char="•"/>
            </a:pPr>
            <a:r>
              <a:rPr lang="fr-FR" sz="2400" dirty="0"/>
              <a:t>Statistiques détaillées (3 points)</a:t>
            </a:r>
          </a:p>
          <a:p>
            <a:pPr marL="841248" lvl="2" indent="-182880">
              <a:spcBef>
                <a:spcPts val="0"/>
              </a:spcBef>
              <a:buFont typeface="Arial"/>
              <a:buChar char="•"/>
            </a:pPr>
            <a:r>
              <a:rPr lang="fr-FR" sz="2400" dirty="0"/>
              <a:t>Détection de données aberrantes (2 points)</a:t>
            </a:r>
          </a:p>
          <a:p>
            <a:pPr marL="841248" lvl="2" indent="-182880">
              <a:spcBef>
                <a:spcPts val="0"/>
              </a:spcBef>
              <a:buFont typeface="Arial"/>
              <a:buChar char="•"/>
            </a:pPr>
            <a:r>
              <a:rPr lang="fr-FR" sz="2400" dirty="0"/>
              <a:t>Corrélations (4 points)</a:t>
            </a:r>
          </a:p>
          <a:p>
            <a:pPr marL="841248" lvl="2" indent="-182880">
              <a:spcBef>
                <a:spcPts val="0"/>
              </a:spcBef>
              <a:buFont typeface="Arial"/>
              <a:buChar char="•"/>
            </a:pPr>
            <a:r>
              <a:rPr lang="fr-FR" sz="2400" dirty="0"/>
              <a:t>Modèles de machines </a:t>
            </a:r>
            <a:r>
              <a:rPr lang="fr-FR" sz="2400" dirty="0" err="1"/>
              <a:t>learning</a:t>
            </a:r>
            <a:r>
              <a:rPr lang="fr-FR" sz="2400" dirty="0"/>
              <a:t> (6 points)</a:t>
            </a:r>
          </a:p>
          <a:p>
            <a:pPr marL="841248" lvl="2" indent="-182880">
              <a:spcBef>
                <a:spcPts val="0"/>
              </a:spcBef>
              <a:buFont typeface="Arial"/>
              <a:buChar char="•"/>
            </a:pPr>
            <a:r>
              <a:rPr lang="fr-FR" sz="2400" dirty="0"/>
              <a:t>Séries temporelles (3 points)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0678469-C41D-BB79-7B95-EBB5C3FCB6AB}"/>
              </a:ext>
            </a:extLst>
          </p:cNvPr>
          <p:cNvGrpSpPr/>
          <p:nvPr/>
        </p:nvGrpSpPr>
        <p:grpSpPr>
          <a:xfrm>
            <a:off x="8056062" y="1897647"/>
            <a:ext cx="2940668" cy="2437623"/>
            <a:chOff x="8056062" y="1897647"/>
            <a:chExt cx="2940668" cy="2437623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216586D2-2470-9412-AA32-01F3EC59ABCD}"/>
                </a:ext>
              </a:extLst>
            </p:cNvPr>
            <p:cNvSpPr txBox="1"/>
            <p:nvPr/>
          </p:nvSpPr>
          <p:spPr>
            <a:xfrm rot="5400000">
              <a:off x="9665985" y="3004525"/>
              <a:ext cx="2437622" cy="2238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dirty="0"/>
                <a:t>Image par </a:t>
              </a:r>
              <a:r>
                <a:rPr lang="fr-FR" sz="800" dirty="0" err="1"/>
                <a:t>Clker</a:t>
              </a:r>
              <a:r>
                <a:rPr lang="fr-FR" sz="800" dirty="0"/>
                <a:t>-Free-</a:t>
              </a:r>
              <a:r>
                <a:rPr lang="fr-FR" sz="800" dirty="0" err="1"/>
                <a:t>Vector</a:t>
              </a:r>
              <a:r>
                <a:rPr lang="fr-FR" sz="800" dirty="0"/>
                <a:t>-Images de </a:t>
              </a:r>
              <a:r>
                <a:rPr lang="fr-FR" sz="800" dirty="0" err="1"/>
                <a:t>Pixabay</a:t>
              </a:r>
              <a:endParaRPr lang="en-US" sz="800" dirty="0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03C17023-8595-35F1-E4AD-6BD47F012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6062" y="1897647"/>
              <a:ext cx="2608827" cy="2437623"/>
            </a:xfrm>
            <a:prstGeom prst="rect">
              <a:avLst/>
            </a:prstGeom>
          </p:spPr>
        </p:pic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002E292A-0712-AFB6-9D8E-90BFF8A38CC8}"/>
              </a:ext>
            </a:extLst>
          </p:cNvPr>
          <p:cNvSpPr txBox="1"/>
          <p:nvPr/>
        </p:nvSpPr>
        <p:spPr>
          <a:xfrm rot="5400000">
            <a:off x="9180501" y="5284641"/>
            <a:ext cx="14399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dirty="0"/>
              <a:t>Image par </a:t>
            </a:r>
            <a:r>
              <a:rPr lang="fr-FR" sz="800" dirty="0" err="1"/>
              <a:t>OpenClipart-Vectors</a:t>
            </a:r>
            <a:r>
              <a:rPr lang="fr-FR" sz="800" dirty="0"/>
              <a:t> de </a:t>
            </a:r>
            <a:r>
              <a:rPr lang="fr-FR" sz="800" dirty="0" err="1"/>
              <a:t>Pixabay</a:t>
            </a:r>
            <a:endParaRPr lang="en-US" sz="8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19557FA-1B14-0245-4AF4-6E4AF93EC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8989" y="4733961"/>
            <a:ext cx="1141464" cy="1259547"/>
          </a:xfrm>
          <a:prstGeom prst="rect">
            <a:avLst/>
          </a:prstGeom>
        </p:spPr>
      </p:pic>
      <p:sp>
        <p:nvSpPr>
          <p:cNvPr id="14" name="Google Shape;124;p3">
            <a:extLst>
              <a:ext uri="{FF2B5EF4-FFF2-40B4-BE49-F238E27FC236}">
                <a16:creationId xmlns:a16="http://schemas.microsoft.com/office/drawing/2014/main" id="{A128E9D0-935C-24DF-FAE8-F38C84BFE391}"/>
              </a:ext>
            </a:extLst>
          </p:cNvPr>
          <p:cNvSpPr txBox="1">
            <a:spLocks/>
          </p:cNvSpPr>
          <p:nvPr/>
        </p:nvSpPr>
        <p:spPr>
          <a:xfrm>
            <a:off x="3191070" y="5103847"/>
            <a:ext cx="4385388" cy="55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1168" lvl="1" indent="0">
              <a:spcBef>
                <a:spcPts val="0"/>
              </a:spcBef>
              <a:buFont typeface="Calibri"/>
              <a:buNone/>
            </a:pPr>
            <a:r>
              <a:rPr lang="fr-FR" sz="2400" dirty="0"/>
              <a:t>Petit jeu de données tabulaires</a:t>
            </a:r>
          </a:p>
        </p:txBody>
      </p:sp>
    </p:spTree>
    <p:extLst>
      <p:ext uri="{BB962C8B-B14F-4D97-AF65-F5344CB8AC3E}">
        <p14:creationId xmlns:p14="http://schemas.microsoft.com/office/powerpoint/2010/main" val="111828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/>
              <a:t>Des questions ?</a:t>
            </a:r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pic>
        <p:nvPicPr>
          <p:cNvPr id="201" name="Google Shape;20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4007" y="1821553"/>
            <a:ext cx="6006039" cy="399777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9"/>
          <p:cNvSpPr txBox="1"/>
          <p:nvPr/>
        </p:nvSpPr>
        <p:spPr>
          <a:xfrm rot="5400000">
            <a:off x="8111234" y="5012919"/>
            <a:ext cx="185306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par Gerd Altmann de Pixabay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118D057-C063-2C84-D87B-AB4AD94C5D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304</Words>
  <Application>Microsoft Office PowerPoint</Application>
  <PresentationFormat>Grand écran</PresentationFormat>
  <Paragraphs>51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Retrospect</vt:lpstr>
      <vt:lpstr>Programme de formation</vt:lpstr>
      <vt:lpstr>Blocs d’activités</vt:lpstr>
      <vt:lpstr>Evaluation des connaissances</vt:lpstr>
      <vt:lpstr>Examen final - date</vt:lpstr>
      <vt:lpstr>Examen final - modalités</vt:lpstr>
      <vt:lpstr>Examen final - format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Modéliser des variables grâce à Scikit-learn</dc:title>
  <dc:creator>Pierre-Loïc</dc:creator>
  <cp:lastModifiedBy>Pierre-Loïc</cp:lastModifiedBy>
  <cp:revision>30</cp:revision>
  <dcterms:created xsi:type="dcterms:W3CDTF">2022-11-06T14:07:10Z</dcterms:created>
  <dcterms:modified xsi:type="dcterms:W3CDTF">2023-01-29T20:16:33Z</dcterms:modified>
</cp:coreProperties>
</file>