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5" r:id="rId5"/>
    <p:sldId id="262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70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users/ttreis-2641058/?utm_source=link-attribution&amp;utm_medium=referral&amp;utm_campaign=image&amp;utm_content=1559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fr/?utm_source=link-attribution&amp;utm_medium=referral&amp;utm_campaign=image&amp;utm_content=15599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?utm_source=link-attribution&amp;utm_medium=referral&amp;utm_campaign=image&amp;utm_content=2794684" TargetMode="External"/><Relationship Id="rId4" Type="http://schemas.openxmlformats.org/officeDocument/2006/relationships/hyperlink" Target="https://pixabay.com/fr/users/geralt-9301/?utm_source=link-attribution&amp;utm_medium=referral&amp;utm_campaign=image&amp;utm_content=279468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Programme de formation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Semaine du 02/01/23 au 05/01/23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912CB-2179-7890-CADB-15A3980E0790}"/>
              </a:ext>
            </a:extLst>
          </p:cNvPr>
          <p:cNvSpPr txBox="1"/>
          <p:nvPr/>
        </p:nvSpPr>
        <p:spPr>
          <a:xfrm rot="5400000">
            <a:off x="9736544" y="3019201"/>
            <a:ext cx="1639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3"/>
              </a:rPr>
              <a:t>Tim </a:t>
            </a:r>
            <a:r>
              <a:rPr lang="en-US" sz="800" dirty="0" err="1">
                <a:hlinkClick r:id="rId3"/>
              </a:rPr>
              <a:t>Treis</a:t>
            </a:r>
            <a:r>
              <a:rPr lang="en-US" sz="800" dirty="0"/>
              <a:t> de </a:t>
            </a:r>
            <a:r>
              <a:rPr lang="en-US" sz="800" dirty="0" err="1">
                <a:hlinkClick r:id="rId4"/>
              </a:rPr>
              <a:t>Pixabay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D461-3393-B6E0-2C07-52A009B4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24" y="1454448"/>
            <a:ext cx="2666778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77079" y="2565918"/>
            <a:ext cx="5827556" cy="302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Accompagnement projet CDA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Modèles de classification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Corrélations et associations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La bibliothèque </a:t>
            </a:r>
            <a:r>
              <a:rPr lang="fr-FR" sz="2400" dirty="0" err="1"/>
              <a:t>Keras</a:t>
            </a:r>
            <a:endParaRPr lang="fr-FR" sz="2400" dirty="0"/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Modèles non supervisés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Séries temporelles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fr-FR" sz="2400"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761D548-D485-E85D-613A-0086E79B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01" y="2738737"/>
            <a:ext cx="4822804" cy="2268225"/>
          </a:xfrm>
          <a:prstGeom prst="rect">
            <a:avLst/>
          </a:prstGeom>
        </p:spPr>
      </p:pic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Niveaux d’importances des notions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Google Shape;163;p7">
            <a:extLst>
              <a:ext uri="{FF2B5EF4-FFF2-40B4-BE49-F238E27FC236}">
                <a16:creationId xmlns:a16="http://schemas.microsoft.com/office/drawing/2014/main" id="{7C44AE82-E998-FF72-A6BC-0CDC4DDA5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4985" y="2360645"/>
            <a:ext cx="6657498" cy="30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201137" lvl="1" indent="0">
              <a:spcBef>
                <a:spcPts val="0"/>
              </a:spcBef>
              <a:buSzPct val="100000"/>
              <a:buNone/>
            </a:pPr>
            <a:r>
              <a:rPr lang="fr-FR" sz="2800" b="1" dirty="0"/>
              <a:t>Ajout d’un code dans les activités pour indiquer l’importance des notions</a:t>
            </a:r>
          </a:p>
          <a:p>
            <a:pPr marL="201137" lvl="1" indent="0">
              <a:spcBef>
                <a:spcPts val="0"/>
              </a:spcBef>
              <a:buSzPct val="100000"/>
              <a:buNone/>
            </a:pPr>
            <a:endParaRPr lang="fr-FR" sz="2800" b="1" u="sng" dirty="0"/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🥇 : connaissance fondamentale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🥈 : connaissance importante pour l'analyse de données</a:t>
            </a:r>
          </a:p>
          <a:p>
            <a:pPr marL="384048" lvl="1" indent="-182911">
              <a:spcBef>
                <a:spcPts val="0"/>
              </a:spcBef>
              <a:buSzPct val="100000"/>
              <a:buFont typeface="Arial"/>
              <a:buChar char="•"/>
            </a:pPr>
            <a:r>
              <a:rPr lang="fr-FR" sz="2800" dirty="0"/>
              <a:t>🥉 : connaissance moins importante pour l'analyse de données</a:t>
            </a:r>
            <a:endParaRPr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5AC968-5982-C1EE-1721-8C4A0F11CB8B}"/>
              </a:ext>
            </a:extLst>
          </p:cNvPr>
          <p:cNvSpPr txBox="1"/>
          <p:nvPr/>
        </p:nvSpPr>
        <p:spPr>
          <a:xfrm rot="5400000">
            <a:off x="10955850" y="3708498"/>
            <a:ext cx="1901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4"/>
              </a:rPr>
              <a:t>Gerd Altmann</a:t>
            </a:r>
            <a:r>
              <a:rPr lang="en-US" sz="800" dirty="0"/>
              <a:t> de </a:t>
            </a:r>
            <a:r>
              <a:rPr lang="en-US" sz="800" dirty="0" err="1">
                <a:hlinkClick r:id="rId5"/>
              </a:rPr>
              <a:t>Pixabay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Evaluation des connaissances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7918" y="1525288"/>
            <a:ext cx="2370338" cy="23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6072" y="3432949"/>
            <a:ext cx="3869443" cy="28577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FA0F57-FFD5-3E0A-61F6-136674EA06EE}"/>
              </a:ext>
            </a:extLst>
          </p:cNvPr>
          <p:cNvSpPr txBox="1"/>
          <p:nvPr/>
        </p:nvSpPr>
        <p:spPr>
          <a:xfrm>
            <a:off x="1566072" y="2301776"/>
            <a:ext cx="461305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Questionnaire de 20 questions sur les notions vues durant la semaine</a:t>
            </a:r>
          </a:p>
        </p:txBody>
      </p:sp>
      <p:sp>
        <p:nvSpPr>
          <p:cNvPr id="6" name="Google Shape;137;p4">
            <a:extLst>
              <a:ext uri="{FF2B5EF4-FFF2-40B4-BE49-F238E27FC236}">
                <a16:creationId xmlns:a16="http://schemas.microsoft.com/office/drawing/2014/main" id="{6B77F39D-F252-670D-C925-FDF638C5605A}"/>
              </a:ext>
            </a:extLst>
          </p:cNvPr>
          <p:cNvSpPr txBox="1"/>
          <p:nvPr/>
        </p:nvSpPr>
        <p:spPr>
          <a:xfrm rot="5400000">
            <a:off x="8565951" y="2926896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Shahid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Abdullah de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8;p4">
            <a:extLst>
              <a:ext uri="{FF2B5EF4-FFF2-40B4-BE49-F238E27FC236}">
                <a16:creationId xmlns:a16="http://schemas.microsoft.com/office/drawing/2014/main" id="{DD67BDD4-4BFF-E291-A5AF-52884D35D8FC}"/>
              </a:ext>
            </a:extLst>
          </p:cNvPr>
          <p:cNvSpPr txBox="1"/>
          <p:nvPr/>
        </p:nvSpPr>
        <p:spPr>
          <a:xfrm rot="-5400000">
            <a:off x="493008" y="4677894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Philipp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Marquetand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8A24DD-4D65-A79F-5442-54442A095EFF}"/>
              </a:ext>
            </a:extLst>
          </p:cNvPr>
          <p:cNvSpPr txBox="1"/>
          <p:nvPr/>
        </p:nvSpPr>
        <p:spPr>
          <a:xfrm>
            <a:off x="5643815" y="4444670"/>
            <a:ext cx="461305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Exercices de code dans le même environnement que l’examen final</a:t>
            </a:r>
          </a:p>
        </p:txBody>
      </p:sp>
    </p:spTree>
    <p:extLst>
      <p:ext uri="{BB962C8B-B14F-4D97-AF65-F5344CB8AC3E}">
        <p14:creationId xmlns:p14="http://schemas.microsoft.com/office/powerpoint/2010/main" val="22888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97280" y="3043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Lien avec le reste de la formation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625151" y="2948473"/>
            <a:ext cx="5166048" cy="329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Bases de la bibliothèque </a:t>
            </a:r>
            <a:r>
              <a:rPr lang="fr-FR" sz="1900" dirty="0" err="1"/>
              <a:t>Scikit-Learn</a:t>
            </a:r>
            <a:endParaRPr lang="fr-FR" sz="1900" dirty="0"/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Normalisation et standardisation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Analyse univariée, bivariée et multivariée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De modèles de régression linéaires de bout en bout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Traitement du surapprentissage et amélioration de la généralisation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Collecte de données à partir de différentes sources pour les traiter avec Pandas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Visualisation de données géographiques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Mathématiques appliquées à l’analyse de données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Différents types de problèmes d’apprentissage automatique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Base de la manipulation d’images avec Python (préparation module CNN)</a:t>
            </a:r>
          </a:p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1900" dirty="0"/>
              <a:t>Projet de groupe d’analyse de données</a:t>
            </a:r>
          </a:p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400274" y="2995173"/>
            <a:ext cx="5542383" cy="220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Modèles de classification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Liens entre variables qualitatives et quantitatives (corrélations et associations)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Modèles non supervisés (</a:t>
            </a:r>
            <a:r>
              <a:rPr lang="fr-FR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et clustering hiérarchique)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Bibliothèque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pour le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(régression et classification)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Séries temporelles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endParaRPr lang="fr-FR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3900196" y="1872755"/>
            <a:ext cx="4086808" cy="627849"/>
          </a:xfrm>
          <a:prstGeom prst="curvedDownArrow">
            <a:avLst>
              <a:gd name="adj1" fmla="val 26503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623527" y="2618245"/>
            <a:ext cx="3476792" cy="4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Déjà vu les dernières semaines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933738" y="2617596"/>
            <a:ext cx="2966720" cy="3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voir durant cette semaine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6D4279-3766-F653-C900-36F7595CD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356</Words>
  <Application>Microsoft Office PowerPoint</Application>
  <PresentationFormat>Grand écran</PresentationFormat>
  <Paragraphs>56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Retrospect</vt:lpstr>
      <vt:lpstr>Programme de formation</vt:lpstr>
      <vt:lpstr>Blocs d’activités</vt:lpstr>
      <vt:lpstr>Niveaux d’importances des notions</vt:lpstr>
      <vt:lpstr>Evaluation des connaissances</vt:lpstr>
      <vt:lpstr>Lien avec le reste de la formation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23</cp:revision>
  <dcterms:created xsi:type="dcterms:W3CDTF">2022-11-06T14:07:10Z</dcterms:created>
  <dcterms:modified xsi:type="dcterms:W3CDTF">2022-12-30T21:08:08Z</dcterms:modified>
</cp:coreProperties>
</file>