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Lst>
  <p:sldSz cy="5143500" cx="9144000"/>
  <p:notesSz cx="6858000" cy="9144000"/>
  <p:embeddedFontLst>
    <p:embeddedFont>
      <p:font typeface="Economica"/>
      <p:regular r:id="rId254"/>
      <p:bold r:id="rId255"/>
      <p:italic r:id="rId256"/>
      <p:boldItalic r:id="rId257"/>
    </p:embeddedFont>
    <p:embeddedFont>
      <p:font typeface="Roboto"/>
      <p:regular r:id="rId258"/>
      <p:bold r:id="rId259"/>
      <p:italic r:id="rId260"/>
      <p:boldItalic r:id="rId261"/>
    </p:embeddedFont>
    <p:embeddedFont>
      <p:font typeface="Open Sans"/>
      <p:regular r:id="rId262"/>
      <p:bold r:id="rId263"/>
      <p:italic r:id="rId264"/>
      <p:boldItalic r:id="rId2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191BFB-4174-4341-A7E3-3D094C1EC96B}">
  <a:tblStyle styleId="{24191BFB-4174-4341-A7E3-3D094C1EC9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font" Target="fonts/OpenSans-italic.fntdata"/><Relationship Id="rId142" Type="http://schemas.openxmlformats.org/officeDocument/2006/relationships/slide" Target="slides/slide136.xml"/><Relationship Id="rId263" Type="http://schemas.openxmlformats.org/officeDocument/2006/relationships/font" Target="fonts/OpenSans-bold.fntdata"/><Relationship Id="rId141" Type="http://schemas.openxmlformats.org/officeDocument/2006/relationships/slide" Target="slides/slide135.xml"/><Relationship Id="rId262" Type="http://schemas.openxmlformats.org/officeDocument/2006/relationships/font" Target="fonts/OpenSans-regular.fntdata"/><Relationship Id="rId140" Type="http://schemas.openxmlformats.org/officeDocument/2006/relationships/slide" Target="slides/slide134.xml"/><Relationship Id="rId261" Type="http://schemas.openxmlformats.org/officeDocument/2006/relationships/font" Target="fonts/Roboto-boldItalic.fntdata"/><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font" Target="fonts/OpenSans-bold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font" Target="fonts/Roboto-italic.fntdata"/><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font" Target="fonts/Roboto-bold.fntdata"/><Relationship Id="rId137" Type="http://schemas.openxmlformats.org/officeDocument/2006/relationships/slide" Target="slides/slide131.xml"/><Relationship Id="rId258" Type="http://schemas.openxmlformats.org/officeDocument/2006/relationships/font" Target="fonts/Roboto-regular.fntdata"/><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font" Target="fonts/Economica-boldItalic.fntdata"/><Relationship Id="rId135" Type="http://schemas.openxmlformats.org/officeDocument/2006/relationships/slide" Target="slides/slide129.xml"/><Relationship Id="rId256" Type="http://schemas.openxmlformats.org/officeDocument/2006/relationships/font" Target="fonts/Economica-italic.fntdata"/><Relationship Id="rId134" Type="http://schemas.openxmlformats.org/officeDocument/2006/relationships/slide" Target="slides/slide128.xml"/><Relationship Id="rId255" Type="http://schemas.openxmlformats.org/officeDocument/2006/relationships/font" Target="fonts/Economica-bold.fntdata"/><Relationship Id="rId133" Type="http://schemas.openxmlformats.org/officeDocument/2006/relationships/slide" Target="slides/slide127.xml"/><Relationship Id="rId254" Type="http://schemas.openxmlformats.org/officeDocument/2006/relationships/font" Target="fonts/Economica-regular.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eedc4c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eedc4c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8831c0d40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8831c0d40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896bfbe29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896bfbe29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896bfbe2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896bfbe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g896bfbe2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896bfbe2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896bfbe29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896bfbe29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g896bfbe29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896bfbe29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896bfbe29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896bfbe29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g896bfbe29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896bfbe29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Google Shape;1019;g896bfbe29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896bfbe29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896bfbe29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896bfbe29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44fa38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44fa38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g8831c0d40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8831c0d40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Google Shape;1054;g84f949f16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84f949f16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8889b1d2d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8889b1d2d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896bfbe2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896bfbe2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71d874bc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1d874bc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Google Shape;1088;g734728269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34728269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4" name="Shape 1094"/>
        <p:cNvGrpSpPr/>
        <p:nvPr/>
      </p:nvGrpSpPr>
      <p:grpSpPr>
        <a:xfrm>
          <a:off x="0" y="0"/>
          <a:ext cx="0" cy="0"/>
          <a:chOff x="0" y="0"/>
          <a:chExt cx="0" cy="0"/>
        </a:xfrm>
      </p:grpSpPr>
      <p:sp>
        <p:nvSpPr>
          <p:cNvPr id="1095" name="Google Shape;1095;g8088c71c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8088c71c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1" name="Shape 1101"/>
        <p:cNvGrpSpPr/>
        <p:nvPr/>
      </p:nvGrpSpPr>
      <p:grpSpPr>
        <a:xfrm>
          <a:off x="0" y="0"/>
          <a:ext cx="0" cy="0"/>
          <a:chOff x="0" y="0"/>
          <a:chExt cx="0" cy="0"/>
        </a:xfrm>
      </p:grpSpPr>
      <p:sp>
        <p:nvSpPr>
          <p:cNvPr id="1102" name="Google Shape;1102;g88c4751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88c4751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Google Shape;1109;g88c47512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88c47512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Google Shape;1117;g88c47512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88c47512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e24a20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e24a20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6" name="Shape 1126"/>
        <p:cNvGrpSpPr/>
        <p:nvPr/>
      </p:nvGrpSpPr>
      <p:grpSpPr>
        <a:xfrm>
          <a:off x="0" y="0"/>
          <a:ext cx="0" cy="0"/>
          <a:chOff x="0" y="0"/>
          <a:chExt cx="0" cy="0"/>
        </a:xfrm>
      </p:grpSpPr>
      <p:sp>
        <p:nvSpPr>
          <p:cNvPr id="1127" name="Google Shape;1127;g88c47512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88c47512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4" name="Shape 1134"/>
        <p:cNvGrpSpPr/>
        <p:nvPr/>
      </p:nvGrpSpPr>
      <p:grpSpPr>
        <a:xfrm>
          <a:off x="0" y="0"/>
          <a:ext cx="0" cy="0"/>
          <a:chOff x="0" y="0"/>
          <a:chExt cx="0" cy="0"/>
        </a:xfrm>
      </p:grpSpPr>
      <p:sp>
        <p:nvSpPr>
          <p:cNvPr id="1135" name="Google Shape;1135;g88c47512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88c47512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Google Shape;1143;g8754897a1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8754897a1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1" name="Shape 1151"/>
        <p:cNvGrpSpPr/>
        <p:nvPr/>
      </p:nvGrpSpPr>
      <p:grpSpPr>
        <a:xfrm>
          <a:off x="0" y="0"/>
          <a:ext cx="0" cy="0"/>
          <a:chOff x="0" y="0"/>
          <a:chExt cx="0" cy="0"/>
        </a:xfrm>
      </p:grpSpPr>
      <p:sp>
        <p:nvSpPr>
          <p:cNvPr id="1152" name="Google Shape;1152;g8754897a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8754897a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Google Shape;1162;g8754897a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8754897a1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9" name="Shape 1169"/>
        <p:cNvGrpSpPr/>
        <p:nvPr/>
      </p:nvGrpSpPr>
      <p:grpSpPr>
        <a:xfrm>
          <a:off x="0" y="0"/>
          <a:ext cx="0" cy="0"/>
          <a:chOff x="0" y="0"/>
          <a:chExt cx="0" cy="0"/>
        </a:xfrm>
      </p:grpSpPr>
      <p:sp>
        <p:nvSpPr>
          <p:cNvPr id="1170" name="Google Shape;1170;g85c3e599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85c3e599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8" name="Shape 1178"/>
        <p:cNvGrpSpPr/>
        <p:nvPr/>
      </p:nvGrpSpPr>
      <p:grpSpPr>
        <a:xfrm>
          <a:off x="0" y="0"/>
          <a:ext cx="0" cy="0"/>
          <a:chOff x="0" y="0"/>
          <a:chExt cx="0" cy="0"/>
        </a:xfrm>
      </p:grpSpPr>
      <p:sp>
        <p:nvSpPr>
          <p:cNvPr id="1179" name="Google Shape;1179;g85c3e599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85c3e599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7" name="Shape 1187"/>
        <p:cNvGrpSpPr/>
        <p:nvPr/>
      </p:nvGrpSpPr>
      <p:grpSpPr>
        <a:xfrm>
          <a:off x="0" y="0"/>
          <a:ext cx="0" cy="0"/>
          <a:chOff x="0" y="0"/>
          <a:chExt cx="0" cy="0"/>
        </a:xfrm>
      </p:grpSpPr>
      <p:sp>
        <p:nvSpPr>
          <p:cNvPr id="1188" name="Google Shape;1188;g89a44c30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89a44c30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89a44c3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89a44c3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4" name="Shape 1204"/>
        <p:cNvGrpSpPr/>
        <p:nvPr/>
      </p:nvGrpSpPr>
      <p:grpSpPr>
        <a:xfrm>
          <a:off x="0" y="0"/>
          <a:ext cx="0" cy="0"/>
          <a:chOff x="0" y="0"/>
          <a:chExt cx="0" cy="0"/>
        </a:xfrm>
      </p:grpSpPr>
      <p:sp>
        <p:nvSpPr>
          <p:cNvPr id="1205" name="Google Shape;1205;g8088c71cf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8088c71cf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70d0b8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70d0b8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Google Shape;1212;g77973484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77973484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9" name="Shape 1219"/>
        <p:cNvGrpSpPr/>
        <p:nvPr/>
      </p:nvGrpSpPr>
      <p:grpSpPr>
        <a:xfrm>
          <a:off x="0" y="0"/>
          <a:ext cx="0" cy="0"/>
          <a:chOff x="0" y="0"/>
          <a:chExt cx="0" cy="0"/>
        </a:xfrm>
      </p:grpSpPr>
      <p:sp>
        <p:nvSpPr>
          <p:cNvPr id="1220" name="Google Shape;1220;g77973484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77973484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8" name="Shape 1228"/>
        <p:cNvGrpSpPr/>
        <p:nvPr/>
      </p:nvGrpSpPr>
      <p:grpSpPr>
        <a:xfrm>
          <a:off x="0" y="0"/>
          <a:ext cx="0" cy="0"/>
          <a:chOff x="0" y="0"/>
          <a:chExt cx="0" cy="0"/>
        </a:xfrm>
      </p:grpSpPr>
      <p:sp>
        <p:nvSpPr>
          <p:cNvPr id="1229" name="Google Shape;1229;g85c62cb3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85c62cb3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6" name="Shape 1236"/>
        <p:cNvGrpSpPr/>
        <p:nvPr/>
      </p:nvGrpSpPr>
      <p:grpSpPr>
        <a:xfrm>
          <a:off x="0" y="0"/>
          <a:ext cx="0" cy="0"/>
          <a:chOff x="0" y="0"/>
          <a:chExt cx="0" cy="0"/>
        </a:xfrm>
      </p:grpSpPr>
      <p:sp>
        <p:nvSpPr>
          <p:cNvPr id="1237" name="Google Shape;1237;g85c62cb30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85c62cb30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4" name="Shape 1244"/>
        <p:cNvGrpSpPr/>
        <p:nvPr/>
      </p:nvGrpSpPr>
      <p:grpSpPr>
        <a:xfrm>
          <a:off x="0" y="0"/>
          <a:ext cx="0" cy="0"/>
          <a:chOff x="0" y="0"/>
          <a:chExt cx="0" cy="0"/>
        </a:xfrm>
      </p:grpSpPr>
      <p:sp>
        <p:nvSpPr>
          <p:cNvPr id="1245" name="Google Shape;1245;g88c475127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88c47512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3" name="Shape 1253"/>
        <p:cNvGrpSpPr/>
        <p:nvPr/>
      </p:nvGrpSpPr>
      <p:grpSpPr>
        <a:xfrm>
          <a:off x="0" y="0"/>
          <a:ext cx="0" cy="0"/>
          <a:chOff x="0" y="0"/>
          <a:chExt cx="0" cy="0"/>
        </a:xfrm>
      </p:grpSpPr>
      <p:sp>
        <p:nvSpPr>
          <p:cNvPr id="1254" name="Google Shape;1254;g88c475127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88c475127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2" name="Shape 1262"/>
        <p:cNvGrpSpPr/>
        <p:nvPr/>
      </p:nvGrpSpPr>
      <p:grpSpPr>
        <a:xfrm>
          <a:off x="0" y="0"/>
          <a:ext cx="0" cy="0"/>
          <a:chOff x="0" y="0"/>
          <a:chExt cx="0" cy="0"/>
        </a:xfrm>
      </p:grpSpPr>
      <p:sp>
        <p:nvSpPr>
          <p:cNvPr id="1263" name="Google Shape;1263;g88c475127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88c475127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9" name="Shape 1269"/>
        <p:cNvGrpSpPr/>
        <p:nvPr/>
      </p:nvGrpSpPr>
      <p:grpSpPr>
        <a:xfrm>
          <a:off x="0" y="0"/>
          <a:ext cx="0" cy="0"/>
          <a:chOff x="0" y="0"/>
          <a:chExt cx="0" cy="0"/>
        </a:xfrm>
      </p:grpSpPr>
      <p:sp>
        <p:nvSpPr>
          <p:cNvPr id="1270" name="Google Shape;1270;g77973484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77973484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7" name="Shape 1277"/>
        <p:cNvGrpSpPr/>
        <p:nvPr/>
      </p:nvGrpSpPr>
      <p:grpSpPr>
        <a:xfrm>
          <a:off x="0" y="0"/>
          <a:ext cx="0" cy="0"/>
          <a:chOff x="0" y="0"/>
          <a:chExt cx="0" cy="0"/>
        </a:xfrm>
      </p:grpSpPr>
      <p:sp>
        <p:nvSpPr>
          <p:cNvPr id="1278" name="Google Shape;1278;g85c62cb3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85c62cb3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5" name="Shape 1285"/>
        <p:cNvGrpSpPr/>
        <p:nvPr/>
      </p:nvGrpSpPr>
      <p:grpSpPr>
        <a:xfrm>
          <a:off x="0" y="0"/>
          <a:ext cx="0" cy="0"/>
          <a:chOff x="0" y="0"/>
          <a:chExt cx="0" cy="0"/>
        </a:xfrm>
      </p:grpSpPr>
      <p:sp>
        <p:nvSpPr>
          <p:cNvPr id="1286" name="Google Shape;1286;g88c47512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88c47512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3198d7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3198d7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Google Shape;1294;g88c475127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88c475127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Google Shape;1303;g85c62cb3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85c62cb3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0" name="Shape 1310"/>
        <p:cNvGrpSpPr/>
        <p:nvPr/>
      </p:nvGrpSpPr>
      <p:grpSpPr>
        <a:xfrm>
          <a:off x="0" y="0"/>
          <a:ext cx="0" cy="0"/>
          <a:chOff x="0" y="0"/>
          <a:chExt cx="0" cy="0"/>
        </a:xfrm>
      </p:grpSpPr>
      <p:sp>
        <p:nvSpPr>
          <p:cNvPr id="1311" name="Google Shape;1311;g88c475127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88c475127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Google Shape;1319;g88c475127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88c475127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7" name="Shape 1327"/>
        <p:cNvGrpSpPr/>
        <p:nvPr/>
      </p:nvGrpSpPr>
      <p:grpSpPr>
        <a:xfrm>
          <a:off x="0" y="0"/>
          <a:ext cx="0" cy="0"/>
          <a:chOff x="0" y="0"/>
          <a:chExt cx="0" cy="0"/>
        </a:xfrm>
      </p:grpSpPr>
      <p:sp>
        <p:nvSpPr>
          <p:cNvPr id="1328" name="Google Shape;1328;g88c475127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88c475127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5" name="Shape 1335"/>
        <p:cNvGrpSpPr/>
        <p:nvPr/>
      </p:nvGrpSpPr>
      <p:grpSpPr>
        <a:xfrm>
          <a:off x="0" y="0"/>
          <a:ext cx="0" cy="0"/>
          <a:chOff x="0" y="0"/>
          <a:chExt cx="0" cy="0"/>
        </a:xfrm>
      </p:grpSpPr>
      <p:sp>
        <p:nvSpPr>
          <p:cNvPr id="1336" name="Google Shape;1336;g89a44c30a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89a44c30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8088c71c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8088c71c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9" name="Shape 1349"/>
        <p:cNvGrpSpPr/>
        <p:nvPr/>
      </p:nvGrpSpPr>
      <p:grpSpPr>
        <a:xfrm>
          <a:off x="0" y="0"/>
          <a:ext cx="0" cy="0"/>
          <a:chOff x="0" y="0"/>
          <a:chExt cx="0" cy="0"/>
        </a:xfrm>
      </p:grpSpPr>
      <p:sp>
        <p:nvSpPr>
          <p:cNvPr id="1350" name="Google Shape;1350;g8a65cd2ff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8a65cd2ff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775687b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775687b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2" name="Shape 1372"/>
        <p:cNvGrpSpPr/>
        <p:nvPr/>
      </p:nvGrpSpPr>
      <p:grpSpPr>
        <a:xfrm>
          <a:off x="0" y="0"/>
          <a:ext cx="0" cy="0"/>
          <a:chOff x="0" y="0"/>
          <a:chExt cx="0" cy="0"/>
        </a:xfrm>
      </p:grpSpPr>
      <p:sp>
        <p:nvSpPr>
          <p:cNvPr id="1373" name="Google Shape;1373;g85c62cb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85c62cb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73c1610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3c1610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2" name="Shape 1382"/>
        <p:cNvGrpSpPr/>
        <p:nvPr/>
      </p:nvGrpSpPr>
      <p:grpSpPr>
        <a:xfrm>
          <a:off x="0" y="0"/>
          <a:ext cx="0" cy="0"/>
          <a:chOff x="0" y="0"/>
          <a:chExt cx="0" cy="0"/>
        </a:xfrm>
      </p:grpSpPr>
      <p:sp>
        <p:nvSpPr>
          <p:cNvPr id="1383" name="Google Shape;1383;g8a65cd2f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8a65cd2f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1" name="Shape 1391"/>
        <p:cNvGrpSpPr/>
        <p:nvPr/>
      </p:nvGrpSpPr>
      <p:grpSpPr>
        <a:xfrm>
          <a:off x="0" y="0"/>
          <a:ext cx="0" cy="0"/>
          <a:chOff x="0" y="0"/>
          <a:chExt cx="0" cy="0"/>
        </a:xfrm>
      </p:grpSpPr>
      <p:sp>
        <p:nvSpPr>
          <p:cNvPr id="1392" name="Google Shape;1392;g89472159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89472159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Google Shape;1401;g89472159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89472159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9" name="Shape 1409"/>
        <p:cNvGrpSpPr/>
        <p:nvPr/>
      </p:nvGrpSpPr>
      <p:grpSpPr>
        <a:xfrm>
          <a:off x="0" y="0"/>
          <a:ext cx="0" cy="0"/>
          <a:chOff x="0" y="0"/>
          <a:chExt cx="0" cy="0"/>
        </a:xfrm>
      </p:grpSpPr>
      <p:sp>
        <p:nvSpPr>
          <p:cNvPr id="1410" name="Google Shape;1410;g89472159f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89472159f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8" name="Shape 1418"/>
        <p:cNvGrpSpPr/>
        <p:nvPr/>
      </p:nvGrpSpPr>
      <p:grpSpPr>
        <a:xfrm>
          <a:off x="0" y="0"/>
          <a:ext cx="0" cy="0"/>
          <a:chOff x="0" y="0"/>
          <a:chExt cx="0" cy="0"/>
        </a:xfrm>
      </p:grpSpPr>
      <p:sp>
        <p:nvSpPr>
          <p:cNvPr id="1419" name="Google Shape;1419;g81dd72e3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81dd72e3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6" name="Shape 1426"/>
        <p:cNvGrpSpPr/>
        <p:nvPr/>
      </p:nvGrpSpPr>
      <p:grpSpPr>
        <a:xfrm>
          <a:off x="0" y="0"/>
          <a:ext cx="0" cy="0"/>
          <a:chOff x="0" y="0"/>
          <a:chExt cx="0" cy="0"/>
        </a:xfrm>
      </p:grpSpPr>
      <p:sp>
        <p:nvSpPr>
          <p:cNvPr id="1427" name="Google Shape;1427;g8a65cd2ff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8a65cd2ff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4" name="Shape 1434"/>
        <p:cNvGrpSpPr/>
        <p:nvPr/>
      </p:nvGrpSpPr>
      <p:grpSpPr>
        <a:xfrm>
          <a:off x="0" y="0"/>
          <a:ext cx="0" cy="0"/>
          <a:chOff x="0" y="0"/>
          <a:chExt cx="0" cy="0"/>
        </a:xfrm>
      </p:grpSpPr>
      <p:sp>
        <p:nvSpPr>
          <p:cNvPr id="1435" name="Google Shape;1435;g8a65cd2f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8a65cd2f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2" name="Shape 1442"/>
        <p:cNvGrpSpPr/>
        <p:nvPr/>
      </p:nvGrpSpPr>
      <p:grpSpPr>
        <a:xfrm>
          <a:off x="0" y="0"/>
          <a:ext cx="0" cy="0"/>
          <a:chOff x="0" y="0"/>
          <a:chExt cx="0" cy="0"/>
        </a:xfrm>
      </p:grpSpPr>
      <p:sp>
        <p:nvSpPr>
          <p:cNvPr id="1443" name="Google Shape;1443;g775687b7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775687b7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1" name="Shape 1451"/>
        <p:cNvGrpSpPr/>
        <p:nvPr/>
      </p:nvGrpSpPr>
      <p:grpSpPr>
        <a:xfrm>
          <a:off x="0" y="0"/>
          <a:ext cx="0" cy="0"/>
          <a:chOff x="0" y="0"/>
          <a:chExt cx="0" cy="0"/>
        </a:xfrm>
      </p:grpSpPr>
      <p:sp>
        <p:nvSpPr>
          <p:cNvPr id="1452" name="Google Shape;1452;g89472159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89472159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0" name="Shape 1460"/>
        <p:cNvGrpSpPr/>
        <p:nvPr/>
      </p:nvGrpSpPr>
      <p:grpSpPr>
        <a:xfrm>
          <a:off x="0" y="0"/>
          <a:ext cx="0" cy="0"/>
          <a:chOff x="0" y="0"/>
          <a:chExt cx="0" cy="0"/>
        </a:xfrm>
      </p:grpSpPr>
      <p:sp>
        <p:nvSpPr>
          <p:cNvPr id="1461" name="Google Shape;1461;g775687b7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775687b7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46dd2cd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46dd2cd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2" name="Shape 1472"/>
        <p:cNvGrpSpPr/>
        <p:nvPr/>
      </p:nvGrpSpPr>
      <p:grpSpPr>
        <a:xfrm>
          <a:off x="0" y="0"/>
          <a:ext cx="0" cy="0"/>
          <a:chOff x="0" y="0"/>
          <a:chExt cx="0" cy="0"/>
        </a:xfrm>
      </p:grpSpPr>
      <p:sp>
        <p:nvSpPr>
          <p:cNvPr id="1473" name="Google Shape;1473;g87bc1e1a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87bc1e1a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0" name="Shape 1480"/>
        <p:cNvGrpSpPr/>
        <p:nvPr/>
      </p:nvGrpSpPr>
      <p:grpSpPr>
        <a:xfrm>
          <a:off x="0" y="0"/>
          <a:ext cx="0" cy="0"/>
          <a:chOff x="0" y="0"/>
          <a:chExt cx="0" cy="0"/>
        </a:xfrm>
      </p:grpSpPr>
      <p:sp>
        <p:nvSpPr>
          <p:cNvPr id="1481" name="Google Shape;1481;g87bc1e1a1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87bc1e1a1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9" name="Shape 1489"/>
        <p:cNvGrpSpPr/>
        <p:nvPr/>
      </p:nvGrpSpPr>
      <p:grpSpPr>
        <a:xfrm>
          <a:off x="0" y="0"/>
          <a:ext cx="0" cy="0"/>
          <a:chOff x="0" y="0"/>
          <a:chExt cx="0" cy="0"/>
        </a:xfrm>
      </p:grpSpPr>
      <p:sp>
        <p:nvSpPr>
          <p:cNvPr id="1490" name="Google Shape;1490;g81dd72e3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81dd72e3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89a44c30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89a44c30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8088c71cf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8088c71cf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0" name="Shape 1510"/>
        <p:cNvGrpSpPr/>
        <p:nvPr/>
      </p:nvGrpSpPr>
      <p:grpSpPr>
        <a:xfrm>
          <a:off x="0" y="0"/>
          <a:ext cx="0" cy="0"/>
          <a:chOff x="0" y="0"/>
          <a:chExt cx="0" cy="0"/>
        </a:xfrm>
      </p:grpSpPr>
      <p:sp>
        <p:nvSpPr>
          <p:cNvPr id="1511" name="Google Shape;1511;g81f15a7a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81f15a7a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0" name="Shape 1520"/>
        <p:cNvGrpSpPr/>
        <p:nvPr/>
      </p:nvGrpSpPr>
      <p:grpSpPr>
        <a:xfrm>
          <a:off x="0" y="0"/>
          <a:ext cx="0" cy="0"/>
          <a:chOff x="0" y="0"/>
          <a:chExt cx="0" cy="0"/>
        </a:xfrm>
      </p:grpSpPr>
      <p:sp>
        <p:nvSpPr>
          <p:cNvPr id="1521" name="Google Shape;1521;g72299ccb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72299ccb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7" name="Shape 1527"/>
        <p:cNvGrpSpPr/>
        <p:nvPr/>
      </p:nvGrpSpPr>
      <p:grpSpPr>
        <a:xfrm>
          <a:off x="0" y="0"/>
          <a:ext cx="0" cy="0"/>
          <a:chOff x="0" y="0"/>
          <a:chExt cx="0" cy="0"/>
        </a:xfrm>
      </p:grpSpPr>
      <p:sp>
        <p:nvSpPr>
          <p:cNvPr id="1528" name="Google Shape;1528;g81f15a7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81f15a7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4" name="Shape 1534"/>
        <p:cNvGrpSpPr/>
        <p:nvPr/>
      </p:nvGrpSpPr>
      <p:grpSpPr>
        <a:xfrm>
          <a:off x="0" y="0"/>
          <a:ext cx="0" cy="0"/>
          <a:chOff x="0" y="0"/>
          <a:chExt cx="0" cy="0"/>
        </a:xfrm>
      </p:grpSpPr>
      <p:sp>
        <p:nvSpPr>
          <p:cNvPr id="1535" name="Google Shape;1535;g81f15a7a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81f15a7a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2" name="Shape 1542"/>
        <p:cNvGrpSpPr/>
        <p:nvPr/>
      </p:nvGrpSpPr>
      <p:grpSpPr>
        <a:xfrm>
          <a:off x="0" y="0"/>
          <a:ext cx="0" cy="0"/>
          <a:chOff x="0" y="0"/>
          <a:chExt cx="0" cy="0"/>
        </a:xfrm>
      </p:grpSpPr>
      <p:sp>
        <p:nvSpPr>
          <p:cNvPr id="1543" name="Google Shape;1543;g81f15a7a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81f15a7a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5492db5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5492db5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0" name="Shape 1550"/>
        <p:cNvGrpSpPr/>
        <p:nvPr/>
      </p:nvGrpSpPr>
      <p:grpSpPr>
        <a:xfrm>
          <a:off x="0" y="0"/>
          <a:ext cx="0" cy="0"/>
          <a:chOff x="0" y="0"/>
          <a:chExt cx="0" cy="0"/>
        </a:xfrm>
      </p:grpSpPr>
      <p:sp>
        <p:nvSpPr>
          <p:cNvPr id="1551" name="Google Shape;1551;g81f15a7a0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81f15a7a0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8" name="Shape 1558"/>
        <p:cNvGrpSpPr/>
        <p:nvPr/>
      </p:nvGrpSpPr>
      <p:grpSpPr>
        <a:xfrm>
          <a:off x="0" y="0"/>
          <a:ext cx="0" cy="0"/>
          <a:chOff x="0" y="0"/>
          <a:chExt cx="0" cy="0"/>
        </a:xfrm>
      </p:grpSpPr>
      <p:sp>
        <p:nvSpPr>
          <p:cNvPr id="1559" name="Google Shape;1559;g81f15a7a0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81f15a7a0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5" name="Shape 1565"/>
        <p:cNvGrpSpPr/>
        <p:nvPr/>
      </p:nvGrpSpPr>
      <p:grpSpPr>
        <a:xfrm>
          <a:off x="0" y="0"/>
          <a:ext cx="0" cy="0"/>
          <a:chOff x="0" y="0"/>
          <a:chExt cx="0" cy="0"/>
        </a:xfrm>
      </p:grpSpPr>
      <p:sp>
        <p:nvSpPr>
          <p:cNvPr id="1566" name="Google Shape;1566;g81f15a7a0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81f15a7a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4" name="Shape 1574"/>
        <p:cNvGrpSpPr/>
        <p:nvPr/>
      </p:nvGrpSpPr>
      <p:grpSpPr>
        <a:xfrm>
          <a:off x="0" y="0"/>
          <a:ext cx="0" cy="0"/>
          <a:chOff x="0" y="0"/>
          <a:chExt cx="0" cy="0"/>
        </a:xfrm>
      </p:grpSpPr>
      <p:sp>
        <p:nvSpPr>
          <p:cNvPr id="1575" name="Google Shape;1575;g893ec429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893ec429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3" name="Shape 1583"/>
        <p:cNvGrpSpPr/>
        <p:nvPr/>
      </p:nvGrpSpPr>
      <p:grpSpPr>
        <a:xfrm>
          <a:off x="0" y="0"/>
          <a:ext cx="0" cy="0"/>
          <a:chOff x="0" y="0"/>
          <a:chExt cx="0" cy="0"/>
        </a:xfrm>
      </p:grpSpPr>
      <p:sp>
        <p:nvSpPr>
          <p:cNvPr id="1584" name="Google Shape;1584;g893ec429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5" name="Google Shape;1585;g893ec429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2" name="Shape 1592"/>
        <p:cNvGrpSpPr/>
        <p:nvPr/>
      </p:nvGrpSpPr>
      <p:grpSpPr>
        <a:xfrm>
          <a:off x="0" y="0"/>
          <a:ext cx="0" cy="0"/>
          <a:chOff x="0" y="0"/>
          <a:chExt cx="0" cy="0"/>
        </a:xfrm>
      </p:grpSpPr>
      <p:sp>
        <p:nvSpPr>
          <p:cNvPr id="1593" name="Google Shape;1593;g89a44c30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89a44c30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9" name="Shape 1599"/>
        <p:cNvGrpSpPr/>
        <p:nvPr/>
      </p:nvGrpSpPr>
      <p:grpSpPr>
        <a:xfrm>
          <a:off x="0" y="0"/>
          <a:ext cx="0" cy="0"/>
          <a:chOff x="0" y="0"/>
          <a:chExt cx="0" cy="0"/>
        </a:xfrm>
      </p:grpSpPr>
      <p:sp>
        <p:nvSpPr>
          <p:cNvPr id="1600" name="Google Shape;1600;g71d874bc1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71d874bc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5" name="Shape 1605"/>
        <p:cNvGrpSpPr/>
        <p:nvPr/>
      </p:nvGrpSpPr>
      <p:grpSpPr>
        <a:xfrm>
          <a:off x="0" y="0"/>
          <a:ext cx="0" cy="0"/>
          <a:chOff x="0" y="0"/>
          <a:chExt cx="0" cy="0"/>
        </a:xfrm>
      </p:grpSpPr>
      <p:sp>
        <p:nvSpPr>
          <p:cNvPr id="1606" name="Google Shape;1606;g734728269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734728269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8088c71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8088c71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9" name="Shape 1619"/>
        <p:cNvGrpSpPr/>
        <p:nvPr/>
      </p:nvGrpSpPr>
      <p:grpSpPr>
        <a:xfrm>
          <a:off x="0" y="0"/>
          <a:ext cx="0" cy="0"/>
          <a:chOff x="0" y="0"/>
          <a:chExt cx="0" cy="0"/>
        </a:xfrm>
      </p:grpSpPr>
      <p:sp>
        <p:nvSpPr>
          <p:cNvPr id="1620" name="Google Shape;1620;g87a9dbd4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87a9dbd4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45f10a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45f10a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87a9dbd4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87a9dbd4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87a9dbd41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87a9dbd41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6" name="Shape 1646"/>
        <p:cNvGrpSpPr/>
        <p:nvPr/>
      </p:nvGrpSpPr>
      <p:grpSpPr>
        <a:xfrm>
          <a:off x="0" y="0"/>
          <a:ext cx="0" cy="0"/>
          <a:chOff x="0" y="0"/>
          <a:chExt cx="0" cy="0"/>
        </a:xfrm>
      </p:grpSpPr>
      <p:sp>
        <p:nvSpPr>
          <p:cNvPr id="1647" name="Google Shape;1647;g72299ccb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72299ccb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g77df8bc7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77df8bc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87a9dbd4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87a9dbd4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77df8bc7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7df8bc7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6" name="Shape 1676"/>
        <p:cNvGrpSpPr/>
        <p:nvPr/>
      </p:nvGrpSpPr>
      <p:grpSpPr>
        <a:xfrm>
          <a:off x="0" y="0"/>
          <a:ext cx="0" cy="0"/>
          <a:chOff x="0" y="0"/>
          <a:chExt cx="0" cy="0"/>
        </a:xfrm>
      </p:grpSpPr>
      <p:sp>
        <p:nvSpPr>
          <p:cNvPr id="1677" name="Google Shape;1677;g87a9dbd4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87a9dbd4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4" name="Shape 1684"/>
        <p:cNvGrpSpPr/>
        <p:nvPr/>
      </p:nvGrpSpPr>
      <p:grpSpPr>
        <a:xfrm>
          <a:off x="0" y="0"/>
          <a:ext cx="0" cy="0"/>
          <a:chOff x="0" y="0"/>
          <a:chExt cx="0" cy="0"/>
        </a:xfrm>
      </p:grpSpPr>
      <p:sp>
        <p:nvSpPr>
          <p:cNvPr id="1685" name="Google Shape;1685;g77df8bc7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77df8bc7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1" name="Shape 1691"/>
        <p:cNvGrpSpPr/>
        <p:nvPr/>
      </p:nvGrpSpPr>
      <p:grpSpPr>
        <a:xfrm>
          <a:off x="0" y="0"/>
          <a:ext cx="0" cy="0"/>
          <a:chOff x="0" y="0"/>
          <a:chExt cx="0" cy="0"/>
        </a:xfrm>
      </p:grpSpPr>
      <p:sp>
        <p:nvSpPr>
          <p:cNvPr id="1692" name="Google Shape;1692;g85f77c5db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85f77c5db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9" name="Shape 1699"/>
        <p:cNvGrpSpPr/>
        <p:nvPr/>
      </p:nvGrpSpPr>
      <p:grpSpPr>
        <a:xfrm>
          <a:off x="0" y="0"/>
          <a:ext cx="0" cy="0"/>
          <a:chOff x="0" y="0"/>
          <a:chExt cx="0" cy="0"/>
        </a:xfrm>
      </p:grpSpPr>
      <p:sp>
        <p:nvSpPr>
          <p:cNvPr id="1700" name="Google Shape;1700;g77df8bc7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77df8bc7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602b053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602b053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6" name="Shape 1706"/>
        <p:cNvGrpSpPr/>
        <p:nvPr/>
      </p:nvGrpSpPr>
      <p:grpSpPr>
        <a:xfrm>
          <a:off x="0" y="0"/>
          <a:ext cx="0" cy="0"/>
          <a:chOff x="0" y="0"/>
          <a:chExt cx="0" cy="0"/>
        </a:xfrm>
      </p:grpSpPr>
      <p:sp>
        <p:nvSpPr>
          <p:cNvPr id="1707" name="Google Shape;1707;g8602b05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8602b05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5" name="Shape 1715"/>
        <p:cNvGrpSpPr/>
        <p:nvPr/>
      </p:nvGrpSpPr>
      <p:grpSpPr>
        <a:xfrm>
          <a:off x="0" y="0"/>
          <a:ext cx="0" cy="0"/>
          <a:chOff x="0" y="0"/>
          <a:chExt cx="0" cy="0"/>
        </a:xfrm>
      </p:grpSpPr>
      <p:sp>
        <p:nvSpPr>
          <p:cNvPr id="1716" name="Google Shape;1716;g8602b053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8602b053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4" name="Shape 1724"/>
        <p:cNvGrpSpPr/>
        <p:nvPr/>
      </p:nvGrpSpPr>
      <p:grpSpPr>
        <a:xfrm>
          <a:off x="0" y="0"/>
          <a:ext cx="0" cy="0"/>
          <a:chOff x="0" y="0"/>
          <a:chExt cx="0" cy="0"/>
        </a:xfrm>
      </p:grpSpPr>
      <p:sp>
        <p:nvSpPr>
          <p:cNvPr id="1725" name="Google Shape;1725;g77df8bc7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77df8bc7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1" name="Shape 1731"/>
        <p:cNvGrpSpPr/>
        <p:nvPr/>
      </p:nvGrpSpPr>
      <p:grpSpPr>
        <a:xfrm>
          <a:off x="0" y="0"/>
          <a:ext cx="0" cy="0"/>
          <a:chOff x="0" y="0"/>
          <a:chExt cx="0" cy="0"/>
        </a:xfrm>
      </p:grpSpPr>
      <p:sp>
        <p:nvSpPr>
          <p:cNvPr id="1732" name="Google Shape;1732;g85fb73e2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85fb73e2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9" name="Shape 1739"/>
        <p:cNvGrpSpPr/>
        <p:nvPr/>
      </p:nvGrpSpPr>
      <p:grpSpPr>
        <a:xfrm>
          <a:off x="0" y="0"/>
          <a:ext cx="0" cy="0"/>
          <a:chOff x="0" y="0"/>
          <a:chExt cx="0" cy="0"/>
        </a:xfrm>
      </p:grpSpPr>
      <p:sp>
        <p:nvSpPr>
          <p:cNvPr id="1740" name="Google Shape;1740;g81dd72e3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81dd72e3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6" name="Shape 1746"/>
        <p:cNvGrpSpPr/>
        <p:nvPr/>
      </p:nvGrpSpPr>
      <p:grpSpPr>
        <a:xfrm>
          <a:off x="0" y="0"/>
          <a:ext cx="0" cy="0"/>
          <a:chOff x="0" y="0"/>
          <a:chExt cx="0" cy="0"/>
        </a:xfrm>
      </p:grpSpPr>
      <p:sp>
        <p:nvSpPr>
          <p:cNvPr id="1747" name="Google Shape;1747;g8088c71cf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8088c71cf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3" name="Shape 1753"/>
        <p:cNvGrpSpPr/>
        <p:nvPr/>
      </p:nvGrpSpPr>
      <p:grpSpPr>
        <a:xfrm>
          <a:off x="0" y="0"/>
          <a:ext cx="0" cy="0"/>
          <a:chOff x="0" y="0"/>
          <a:chExt cx="0" cy="0"/>
        </a:xfrm>
      </p:grpSpPr>
      <p:sp>
        <p:nvSpPr>
          <p:cNvPr id="1754" name="Google Shape;1754;g85fb73e2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85fb73e2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846dd2cd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846dd2cd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g87bd71dae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87bd71dae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1" name="Shape 1781"/>
        <p:cNvGrpSpPr/>
        <p:nvPr/>
      </p:nvGrpSpPr>
      <p:grpSpPr>
        <a:xfrm>
          <a:off x="0" y="0"/>
          <a:ext cx="0" cy="0"/>
          <a:chOff x="0" y="0"/>
          <a:chExt cx="0" cy="0"/>
        </a:xfrm>
      </p:grpSpPr>
      <p:sp>
        <p:nvSpPr>
          <p:cNvPr id="1782" name="Google Shape;1782;g87bd71da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87bd71da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3472826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3472826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7bd71dae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7bd71dae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1" name="Shape 1791"/>
        <p:cNvGrpSpPr/>
        <p:nvPr/>
      </p:nvGrpSpPr>
      <p:grpSpPr>
        <a:xfrm>
          <a:off x="0" y="0"/>
          <a:ext cx="0" cy="0"/>
          <a:chOff x="0" y="0"/>
          <a:chExt cx="0" cy="0"/>
        </a:xfrm>
      </p:grpSpPr>
      <p:sp>
        <p:nvSpPr>
          <p:cNvPr id="1792" name="Google Shape;1792;g85fb73e2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85fb73e2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8" name="Shape 1798"/>
        <p:cNvGrpSpPr/>
        <p:nvPr/>
      </p:nvGrpSpPr>
      <p:grpSpPr>
        <a:xfrm>
          <a:off x="0" y="0"/>
          <a:ext cx="0" cy="0"/>
          <a:chOff x="0" y="0"/>
          <a:chExt cx="0" cy="0"/>
        </a:xfrm>
      </p:grpSpPr>
      <p:sp>
        <p:nvSpPr>
          <p:cNvPr id="1799" name="Google Shape;1799;g85fb73e2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85fb73e2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87bd71dae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87bd71dae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3" name="Shape 1813"/>
        <p:cNvGrpSpPr/>
        <p:nvPr/>
      </p:nvGrpSpPr>
      <p:grpSpPr>
        <a:xfrm>
          <a:off x="0" y="0"/>
          <a:ext cx="0" cy="0"/>
          <a:chOff x="0" y="0"/>
          <a:chExt cx="0" cy="0"/>
        </a:xfrm>
      </p:grpSpPr>
      <p:sp>
        <p:nvSpPr>
          <p:cNvPr id="1814" name="Google Shape;1814;g87bd71da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87bd71da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87bd71dae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87bd71dae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1" name="Shape 1831"/>
        <p:cNvGrpSpPr/>
        <p:nvPr/>
      </p:nvGrpSpPr>
      <p:grpSpPr>
        <a:xfrm>
          <a:off x="0" y="0"/>
          <a:ext cx="0" cy="0"/>
          <a:chOff x="0" y="0"/>
          <a:chExt cx="0" cy="0"/>
        </a:xfrm>
      </p:grpSpPr>
      <p:sp>
        <p:nvSpPr>
          <p:cNvPr id="1832" name="Google Shape;1832;g85fb73e2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85fb73e2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8" name="Shape 1838"/>
        <p:cNvGrpSpPr/>
        <p:nvPr/>
      </p:nvGrpSpPr>
      <p:grpSpPr>
        <a:xfrm>
          <a:off x="0" y="0"/>
          <a:ext cx="0" cy="0"/>
          <a:chOff x="0" y="0"/>
          <a:chExt cx="0" cy="0"/>
        </a:xfrm>
      </p:grpSpPr>
      <p:sp>
        <p:nvSpPr>
          <p:cNvPr id="1839" name="Google Shape;1839;g81dd72e36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0" name="Google Shape;1840;g81dd72e3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5" name="Shape 1845"/>
        <p:cNvGrpSpPr/>
        <p:nvPr/>
      </p:nvGrpSpPr>
      <p:grpSpPr>
        <a:xfrm>
          <a:off x="0" y="0"/>
          <a:ext cx="0" cy="0"/>
          <a:chOff x="0" y="0"/>
          <a:chExt cx="0" cy="0"/>
        </a:xfrm>
      </p:grpSpPr>
      <p:sp>
        <p:nvSpPr>
          <p:cNvPr id="1846" name="Google Shape;1846;g71d874bc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71d874bc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1" name="Shape 1851"/>
        <p:cNvGrpSpPr/>
        <p:nvPr/>
      </p:nvGrpSpPr>
      <p:grpSpPr>
        <a:xfrm>
          <a:off x="0" y="0"/>
          <a:ext cx="0" cy="0"/>
          <a:chOff x="0" y="0"/>
          <a:chExt cx="0" cy="0"/>
        </a:xfrm>
      </p:grpSpPr>
      <p:sp>
        <p:nvSpPr>
          <p:cNvPr id="1852" name="Google Shape;1852;g734728269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734728269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8" name="Shape 1858"/>
        <p:cNvGrpSpPr/>
        <p:nvPr/>
      </p:nvGrpSpPr>
      <p:grpSpPr>
        <a:xfrm>
          <a:off x="0" y="0"/>
          <a:ext cx="0" cy="0"/>
          <a:chOff x="0" y="0"/>
          <a:chExt cx="0" cy="0"/>
        </a:xfrm>
      </p:grpSpPr>
      <p:sp>
        <p:nvSpPr>
          <p:cNvPr id="1859" name="Google Shape;1859;g8088c71cf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0" name="Google Shape;1860;g8088c71cf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7bd71dae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7bd71dae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5" name="Shape 1865"/>
        <p:cNvGrpSpPr/>
        <p:nvPr/>
      </p:nvGrpSpPr>
      <p:grpSpPr>
        <a:xfrm>
          <a:off x="0" y="0"/>
          <a:ext cx="0" cy="0"/>
          <a:chOff x="0" y="0"/>
          <a:chExt cx="0" cy="0"/>
        </a:xfrm>
      </p:grpSpPr>
      <p:sp>
        <p:nvSpPr>
          <p:cNvPr id="1866" name="Google Shape;1866;g85ebb1f0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85ebb1f0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8" name="Shape 1898"/>
        <p:cNvGrpSpPr/>
        <p:nvPr/>
      </p:nvGrpSpPr>
      <p:grpSpPr>
        <a:xfrm>
          <a:off x="0" y="0"/>
          <a:ext cx="0" cy="0"/>
          <a:chOff x="0" y="0"/>
          <a:chExt cx="0" cy="0"/>
        </a:xfrm>
      </p:grpSpPr>
      <p:sp>
        <p:nvSpPr>
          <p:cNvPr id="1899" name="Google Shape;1899;g85ebb1f0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85ebb1f0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5" name="Shape 1905"/>
        <p:cNvGrpSpPr/>
        <p:nvPr/>
      </p:nvGrpSpPr>
      <p:grpSpPr>
        <a:xfrm>
          <a:off x="0" y="0"/>
          <a:ext cx="0" cy="0"/>
          <a:chOff x="0" y="0"/>
          <a:chExt cx="0" cy="0"/>
        </a:xfrm>
      </p:grpSpPr>
      <p:sp>
        <p:nvSpPr>
          <p:cNvPr id="1906" name="Google Shape;1906;g87bd71dae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7" name="Google Shape;1907;g87bd71dae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3" name="Shape 1913"/>
        <p:cNvGrpSpPr/>
        <p:nvPr/>
      </p:nvGrpSpPr>
      <p:grpSpPr>
        <a:xfrm>
          <a:off x="0" y="0"/>
          <a:ext cx="0" cy="0"/>
          <a:chOff x="0" y="0"/>
          <a:chExt cx="0" cy="0"/>
        </a:xfrm>
      </p:grpSpPr>
      <p:sp>
        <p:nvSpPr>
          <p:cNvPr id="1914" name="Google Shape;1914;g87bd71dae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87bd71dae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1" name="Shape 1921"/>
        <p:cNvGrpSpPr/>
        <p:nvPr/>
      </p:nvGrpSpPr>
      <p:grpSpPr>
        <a:xfrm>
          <a:off x="0" y="0"/>
          <a:ext cx="0" cy="0"/>
          <a:chOff x="0" y="0"/>
          <a:chExt cx="0" cy="0"/>
        </a:xfrm>
      </p:grpSpPr>
      <p:sp>
        <p:nvSpPr>
          <p:cNvPr id="1922" name="Google Shape;1922;g87bd71dae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87bd71dae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9" name="Shape 1929"/>
        <p:cNvGrpSpPr/>
        <p:nvPr/>
      </p:nvGrpSpPr>
      <p:grpSpPr>
        <a:xfrm>
          <a:off x="0" y="0"/>
          <a:ext cx="0" cy="0"/>
          <a:chOff x="0" y="0"/>
          <a:chExt cx="0" cy="0"/>
        </a:xfrm>
      </p:grpSpPr>
      <p:sp>
        <p:nvSpPr>
          <p:cNvPr id="1930" name="Google Shape;1930;g85ebb1f0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85ebb1f0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8" name="Shape 1938"/>
        <p:cNvGrpSpPr/>
        <p:nvPr/>
      </p:nvGrpSpPr>
      <p:grpSpPr>
        <a:xfrm>
          <a:off x="0" y="0"/>
          <a:ext cx="0" cy="0"/>
          <a:chOff x="0" y="0"/>
          <a:chExt cx="0" cy="0"/>
        </a:xfrm>
      </p:grpSpPr>
      <p:sp>
        <p:nvSpPr>
          <p:cNvPr id="1939" name="Google Shape;1939;g87bd71dae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87bd71dae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7" name="Shape 1947"/>
        <p:cNvGrpSpPr/>
        <p:nvPr/>
      </p:nvGrpSpPr>
      <p:grpSpPr>
        <a:xfrm>
          <a:off x="0" y="0"/>
          <a:ext cx="0" cy="0"/>
          <a:chOff x="0" y="0"/>
          <a:chExt cx="0" cy="0"/>
        </a:xfrm>
      </p:grpSpPr>
      <p:sp>
        <p:nvSpPr>
          <p:cNvPr id="1948" name="Google Shape;1948;g87bd71dae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87bd71dae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8" name="Shape 1958"/>
        <p:cNvGrpSpPr/>
        <p:nvPr/>
      </p:nvGrpSpPr>
      <p:grpSpPr>
        <a:xfrm>
          <a:off x="0" y="0"/>
          <a:ext cx="0" cy="0"/>
          <a:chOff x="0" y="0"/>
          <a:chExt cx="0" cy="0"/>
        </a:xfrm>
      </p:grpSpPr>
      <p:sp>
        <p:nvSpPr>
          <p:cNvPr id="1959" name="Google Shape;1959;g87bd71dae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87bd71dae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7" name="Shape 1967"/>
        <p:cNvGrpSpPr/>
        <p:nvPr/>
      </p:nvGrpSpPr>
      <p:grpSpPr>
        <a:xfrm>
          <a:off x="0" y="0"/>
          <a:ext cx="0" cy="0"/>
          <a:chOff x="0" y="0"/>
          <a:chExt cx="0" cy="0"/>
        </a:xfrm>
      </p:grpSpPr>
      <p:sp>
        <p:nvSpPr>
          <p:cNvPr id="1968" name="Google Shape;1968;g87bd71daed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87bd71dae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602b0536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602b053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5" name="Shape 1975"/>
        <p:cNvGrpSpPr/>
        <p:nvPr/>
      </p:nvGrpSpPr>
      <p:grpSpPr>
        <a:xfrm>
          <a:off x="0" y="0"/>
          <a:ext cx="0" cy="0"/>
          <a:chOff x="0" y="0"/>
          <a:chExt cx="0" cy="0"/>
        </a:xfrm>
      </p:grpSpPr>
      <p:sp>
        <p:nvSpPr>
          <p:cNvPr id="1976" name="Google Shape;1976;g87bd71dae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87bd71dae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3" name="Shape 1983"/>
        <p:cNvGrpSpPr/>
        <p:nvPr/>
      </p:nvGrpSpPr>
      <p:grpSpPr>
        <a:xfrm>
          <a:off x="0" y="0"/>
          <a:ext cx="0" cy="0"/>
          <a:chOff x="0" y="0"/>
          <a:chExt cx="0" cy="0"/>
        </a:xfrm>
      </p:grpSpPr>
      <p:sp>
        <p:nvSpPr>
          <p:cNvPr id="1984" name="Google Shape;1984;g85ebb1f0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85ebb1f0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9" name="Shape 1999"/>
        <p:cNvGrpSpPr/>
        <p:nvPr/>
      </p:nvGrpSpPr>
      <p:grpSpPr>
        <a:xfrm>
          <a:off x="0" y="0"/>
          <a:ext cx="0" cy="0"/>
          <a:chOff x="0" y="0"/>
          <a:chExt cx="0" cy="0"/>
        </a:xfrm>
      </p:grpSpPr>
      <p:sp>
        <p:nvSpPr>
          <p:cNvPr id="2000" name="Google Shape;2000;g87bd71dae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87bd71dae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7" name="Shape 2007"/>
        <p:cNvGrpSpPr/>
        <p:nvPr/>
      </p:nvGrpSpPr>
      <p:grpSpPr>
        <a:xfrm>
          <a:off x="0" y="0"/>
          <a:ext cx="0" cy="0"/>
          <a:chOff x="0" y="0"/>
          <a:chExt cx="0" cy="0"/>
        </a:xfrm>
      </p:grpSpPr>
      <p:sp>
        <p:nvSpPr>
          <p:cNvPr id="2008" name="Google Shape;2008;g81dd72e3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81dd72e3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4" name="Shape 2014"/>
        <p:cNvGrpSpPr/>
        <p:nvPr/>
      </p:nvGrpSpPr>
      <p:grpSpPr>
        <a:xfrm>
          <a:off x="0" y="0"/>
          <a:ext cx="0" cy="0"/>
          <a:chOff x="0" y="0"/>
          <a:chExt cx="0" cy="0"/>
        </a:xfrm>
      </p:grpSpPr>
      <p:sp>
        <p:nvSpPr>
          <p:cNvPr id="2015" name="Google Shape;2015;g8088c71cf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8088c71cf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g734728269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734728269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8" name="Shape 2028"/>
        <p:cNvGrpSpPr/>
        <p:nvPr/>
      </p:nvGrpSpPr>
      <p:grpSpPr>
        <a:xfrm>
          <a:off x="0" y="0"/>
          <a:ext cx="0" cy="0"/>
          <a:chOff x="0" y="0"/>
          <a:chExt cx="0" cy="0"/>
        </a:xfrm>
      </p:grpSpPr>
      <p:sp>
        <p:nvSpPr>
          <p:cNvPr id="2029" name="Google Shape;2029;g89472159f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89472159f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7" name="Shape 2037"/>
        <p:cNvGrpSpPr/>
        <p:nvPr/>
      </p:nvGrpSpPr>
      <p:grpSpPr>
        <a:xfrm>
          <a:off x="0" y="0"/>
          <a:ext cx="0" cy="0"/>
          <a:chOff x="0" y="0"/>
          <a:chExt cx="0" cy="0"/>
        </a:xfrm>
      </p:grpSpPr>
      <p:sp>
        <p:nvSpPr>
          <p:cNvPr id="2038" name="Google Shape;2038;g89472159f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89472159f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89472159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89472159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4" name="Shape 2054"/>
        <p:cNvGrpSpPr/>
        <p:nvPr/>
      </p:nvGrpSpPr>
      <p:grpSpPr>
        <a:xfrm>
          <a:off x="0" y="0"/>
          <a:ext cx="0" cy="0"/>
          <a:chOff x="0" y="0"/>
          <a:chExt cx="0" cy="0"/>
        </a:xfrm>
      </p:grpSpPr>
      <p:sp>
        <p:nvSpPr>
          <p:cNvPr id="2055" name="Google Shape;2055;g81dd72e36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6" name="Google Shape;2056;g81dd72e36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7bd71dae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7bd71dae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1" name="Shape 2061"/>
        <p:cNvGrpSpPr/>
        <p:nvPr/>
      </p:nvGrpSpPr>
      <p:grpSpPr>
        <a:xfrm>
          <a:off x="0" y="0"/>
          <a:ext cx="0" cy="0"/>
          <a:chOff x="0" y="0"/>
          <a:chExt cx="0" cy="0"/>
        </a:xfrm>
      </p:grpSpPr>
      <p:sp>
        <p:nvSpPr>
          <p:cNvPr id="2062" name="Google Shape;2062;g8088c71cf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3" name="Google Shape;2063;g8088c71cf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8" name="Shape 2068"/>
        <p:cNvGrpSpPr/>
        <p:nvPr/>
      </p:nvGrpSpPr>
      <p:grpSpPr>
        <a:xfrm>
          <a:off x="0" y="0"/>
          <a:ext cx="0" cy="0"/>
          <a:chOff x="0" y="0"/>
          <a:chExt cx="0" cy="0"/>
        </a:xfrm>
      </p:grpSpPr>
      <p:sp>
        <p:nvSpPr>
          <p:cNvPr id="2069" name="Google Shape;2069;g8602b0536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0" name="Google Shape;2070;g8602b0536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7" name="Shape 2077"/>
        <p:cNvGrpSpPr/>
        <p:nvPr/>
      </p:nvGrpSpPr>
      <p:grpSpPr>
        <a:xfrm>
          <a:off x="0" y="0"/>
          <a:ext cx="0" cy="0"/>
          <a:chOff x="0" y="0"/>
          <a:chExt cx="0" cy="0"/>
        </a:xfrm>
      </p:grpSpPr>
      <p:sp>
        <p:nvSpPr>
          <p:cNvPr id="2078" name="Google Shape;2078;g89472159f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9" name="Google Shape;2079;g89472159f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6" name="Shape 2086"/>
        <p:cNvGrpSpPr/>
        <p:nvPr/>
      </p:nvGrpSpPr>
      <p:grpSpPr>
        <a:xfrm>
          <a:off x="0" y="0"/>
          <a:ext cx="0" cy="0"/>
          <a:chOff x="0" y="0"/>
          <a:chExt cx="0" cy="0"/>
        </a:xfrm>
      </p:grpSpPr>
      <p:sp>
        <p:nvSpPr>
          <p:cNvPr id="2087" name="Google Shape;2087;g89472159f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8" name="Google Shape;2088;g89472159f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5" name="Shape 2095"/>
        <p:cNvGrpSpPr/>
        <p:nvPr/>
      </p:nvGrpSpPr>
      <p:grpSpPr>
        <a:xfrm>
          <a:off x="0" y="0"/>
          <a:ext cx="0" cy="0"/>
          <a:chOff x="0" y="0"/>
          <a:chExt cx="0" cy="0"/>
        </a:xfrm>
      </p:grpSpPr>
      <p:sp>
        <p:nvSpPr>
          <p:cNvPr id="2096" name="Google Shape;2096;g89472159f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89472159f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2" name="Shape 2102"/>
        <p:cNvGrpSpPr/>
        <p:nvPr/>
      </p:nvGrpSpPr>
      <p:grpSpPr>
        <a:xfrm>
          <a:off x="0" y="0"/>
          <a:ext cx="0" cy="0"/>
          <a:chOff x="0" y="0"/>
          <a:chExt cx="0" cy="0"/>
        </a:xfrm>
      </p:grpSpPr>
      <p:sp>
        <p:nvSpPr>
          <p:cNvPr id="2103" name="Google Shape;2103;g8602b053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8602b053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1" name="Shape 2111"/>
        <p:cNvGrpSpPr/>
        <p:nvPr/>
      </p:nvGrpSpPr>
      <p:grpSpPr>
        <a:xfrm>
          <a:off x="0" y="0"/>
          <a:ext cx="0" cy="0"/>
          <a:chOff x="0" y="0"/>
          <a:chExt cx="0" cy="0"/>
        </a:xfrm>
      </p:grpSpPr>
      <p:sp>
        <p:nvSpPr>
          <p:cNvPr id="2112" name="Google Shape;2112;g8602b0536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8602b053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1" name="Shape 2121"/>
        <p:cNvGrpSpPr/>
        <p:nvPr/>
      </p:nvGrpSpPr>
      <p:grpSpPr>
        <a:xfrm>
          <a:off x="0" y="0"/>
          <a:ext cx="0" cy="0"/>
          <a:chOff x="0" y="0"/>
          <a:chExt cx="0" cy="0"/>
        </a:xfrm>
      </p:grpSpPr>
      <p:sp>
        <p:nvSpPr>
          <p:cNvPr id="2122" name="Google Shape;2122;g81dd72e36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81dd72e36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8" name="Shape 2128"/>
        <p:cNvGrpSpPr/>
        <p:nvPr/>
      </p:nvGrpSpPr>
      <p:grpSpPr>
        <a:xfrm>
          <a:off x="0" y="0"/>
          <a:ext cx="0" cy="0"/>
          <a:chOff x="0" y="0"/>
          <a:chExt cx="0" cy="0"/>
        </a:xfrm>
      </p:grpSpPr>
      <p:sp>
        <p:nvSpPr>
          <p:cNvPr id="2129" name="Google Shape;2129;g8088c71cf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8088c71cf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5" name="Shape 2135"/>
        <p:cNvGrpSpPr/>
        <p:nvPr/>
      </p:nvGrpSpPr>
      <p:grpSpPr>
        <a:xfrm>
          <a:off x="0" y="0"/>
          <a:ext cx="0" cy="0"/>
          <a:chOff x="0" y="0"/>
          <a:chExt cx="0" cy="0"/>
        </a:xfrm>
      </p:grpSpPr>
      <p:sp>
        <p:nvSpPr>
          <p:cNvPr id="2136" name="Google Shape;2136;g844fa38f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844fa38f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7bc1e1a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7bc1e1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3" name="Shape 2143"/>
        <p:cNvGrpSpPr/>
        <p:nvPr/>
      </p:nvGrpSpPr>
      <p:grpSpPr>
        <a:xfrm>
          <a:off x="0" y="0"/>
          <a:ext cx="0" cy="0"/>
          <a:chOff x="0" y="0"/>
          <a:chExt cx="0" cy="0"/>
        </a:xfrm>
      </p:grpSpPr>
      <p:sp>
        <p:nvSpPr>
          <p:cNvPr id="2144" name="Google Shape;2144;g85e0367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85e0367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1" name="Shape 2151"/>
        <p:cNvGrpSpPr/>
        <p:nvPr/>
      </p:nvGrpSpPr>
      <p:grpSpPr>
        <a:xfrm>
          <a:off x="0" y="0"/>
          <a:ext cx="0" cy="0"/>
          <a:chOff x="0" y="0"/>
          <a:chExt cx="0" cy="0"/>
        </a:xfrm>
      </p:grpSpPr>
      <p:sp>
        <p:nvSpPr>
          <p:cNvPr id="2152" name="Google Shape;2152;g85e0367cd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85e0367cd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9" name="Shape 2159"/>
        <p:cNvGrpSpPr/>
        <p:nvPr/>
      </p:nvGrpSpPr>
      <p:grpSpPr>
        <a:xfrm>
          <a:off x="0" y="0"/>
          <a:ext cx="0" cy="0"/>
          <a:chOff x="0" y="0"/>
          <a:chExt cx="0" cy="0"/>
        </a:xfrm>
      </p:grpSpPr>
      <p:sp>
        <p:nvSpPr>
          <p:cNvPr id="2160" name="Google Shape;2160;g844fa38f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844fa38f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8" name="Shape 2168"/>
        <p:cNvGrpSpPr/>
        <p:nvPr/>
      </p:nvGrpSpPr>
      <p:grpSpPr>
        <a:xfrm>
          <a:off x="0" y="0"/>
          <a:ext cx="0" cy="0"/>
          <a:chOff x="0" y="0"/>
          <a:chExt cx="0" cy="0"/>
        </a:xfrm>
      </p:grpSpPr>
      <p:sp>
        <p:nvSpPr>
          <p:cNvPr id="2169" name="Google Shape;2169;g7541612b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0" name="Google Shape;2170;g7541612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6" name="Shape 2176"/>
        <p:cNvGrpSpPr/>
        <p:nvPr/>
      </p:nvGrpSpPr>
      <p:grpSpPr>
        <a:xfrm>
          <a:off x="0" y="0"/>
          <a:ext cx="0" cy="0"/>
          <a:chOff x="0" y="0"/>
          <a:chExt cx="0" cy="0"/>
        </a:xfrm>
      </p:grpSpPr>
      <p:sp>
        <p:nvSpPr>
          <p:cNvPr id="2177" name="Google Shape;2177;g81dd72e36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8" name="Google Shape;2178;g81dd72e36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8889b1d2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8889b1d2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9" name="Shape 2189"/>
        <p:cNvGrpSpPr/>
        <p:nvPr/>
      </p:nvGrpSpPr>
      <p:grpSpPr>
        <a:xfrm>
          <a:off x="0" y="0"/>
          <a:ext cx="0" cy="0"/>
          <a:chOff x="0" y="0"/>
          <a:chExt cx="0" cy="0"/>
        </a:xfrm>
      </p:grpSpPr>
      <p:sp>
        <p:nvSpPr>
          <p:cNvPr id="2190" name="Google Shape;2190;g8889b1d2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8889b1d2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6" name="Shape 2196"/>
        <p:cNvGrpSpPr/>
        <p:nvPr/>
      </p:nvGrpSpPr>
      <p:grpSpPr>
        <a:xfrm>
          <a:off x="0" y="0"/>
          <a:ext cx="0" cy="0"/>
          <a:chOff x="0" y="0"/>
          <a:chExt cx="0" cy="0"/>
        </a:xfrm>
      </p:grpSpPr>
      <p:sp>
        <p:nvSpPr>
          <p:cNvPr id="2197" name="Google Shape;2197;g8889b1d2d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8" name="Google Shape;2198;g8889b1d2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8d850e6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8d850e6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889b1d2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889b1d2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088c71c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088c71c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3548bd3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3548bd3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44e7651b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44e7651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1d874bc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1d874bc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44e7651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44e7651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44e7651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44e7651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44e7651b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44e7651b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44e7651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44e7651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469dbe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469dbe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4e24a20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4e24a2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561b071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561b071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561b071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561b071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561b071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561b071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561b071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561b071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34728269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3472826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561b0718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561b071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561b0718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561b0718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561b071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561b0718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74bc0fb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74bc0fb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81f5e4f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81f5e4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469dbec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469dbec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469dbec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469dbec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469dbec5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469dbec5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469dbec5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469dbec5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469dbec5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469dbec5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3c1610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3c1610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469dbec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469dbec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7469dbec5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469dbec5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469dbec5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469dbec5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7469dbec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469dbec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7469dbec5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469dbec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7469dbec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469dbec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7469dbec5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469dbec5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7469dbec5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469dbec5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781f5e4f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781f5e4f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4a3845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4a3845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eedc4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eedc4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74a38451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4a38451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5c62cb30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5c62cb30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8831c0d4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8831c0d4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8831c0d4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8831c0d4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8831c0d4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8831c0d4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8831c0d40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8831c0d40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8831c0d40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8831c0d40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8831c0d40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8831c0d40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8831c0d40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8831c0d40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8831c0d40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8831c0d40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472159f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472159f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8831c0d4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8831c0d4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8831c0d4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8831c0d4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8831c0d40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8831c0d40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8889b1d2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889b1d2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8088c71c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8088c71c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74a38451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74a38451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74a38451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74a38451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74a38451e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4a38451e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74a38451e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4a38451e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74e24a20c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74e24a20c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4eedc4c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4eedc4c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74e24a20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4e24a20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74e24a20c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4e24a20c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8754897a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8754897a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8754897a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754897a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8754897a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8754897a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8754897a1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8754897a1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74a38451e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74a38451e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8889b1d2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8889b1d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8088c71c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8088c71c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84f949f1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84f949f1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eedc4c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eedc4c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7793f767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7793f767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7793f767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7793f767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896bfbe29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896bfbe29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8088c71c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8088c71c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84f949f1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4f949f1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84f949f16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84f949f16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889c93a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889c93a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g8831c0d40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8831c0d40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g8831c0d40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8831c0d40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g84f949f16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84f949f16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CESI - INFAL59 - Pierre-Loïc Bayart</a:t>
            </a:r>
            <a:endParaRPr sz="600"/>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python.org/dev/peps/pep-0020/" TargetMode="External"/><Relationship Id="rId4" Type="http://schemas.openxmlformats.org/officeDocument/2006/relationships/hyperlink" Target="https://www.python.org/dev/peps/pep-0008/" TargetMode="External"/><Relationship Id="rId5" Type="http://schemas.openxmlformats.org/officeDocument/2006/relationships/hyperlink" Target="https://www.python.org/dev/peps/pep-0257/"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hyperlink" Target="https://docs.python.org/fr/3/library/exceptions.html" TargetMode="External"/><Relationship Id="rId4" Type="http://schemas.openxmlformats.org/officeDocument/2006/relationships/hyperlink" Target="https://www.youtube.com/watch?v=nlCKrKGHSSk" TargetMode="External"/><Relationship Id="rId5" Type="http://schemas.openxmlformats.org/officeDocument/2006/relationships/hyperlink" Target="https://www.youtube.com/watch?v=NIWwJbo-9_8" TargetMode="External"/><Relationship Id="rId6" Type="http://schemas.openxmlformats.org/officeDocument/2006/relationships/hyperlink" Target="https://www.youtube.com/watch?v=BMtJbrvwlmo"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slide" Target="/ppt/slides/slide116.xml"/><Relationship Id="rId4" Type="http://schemas.openxmlformats.org/officeDocument/2006/relationships/slide" Target="/ppt/slides/slide129.xml"/><Relationship Id="rId5" Type="http://schemas.openxmlformats.org/officeDocument/2006/relationships/slide" Target="/ppt/slides/slide146.xml"/><Relationship Id="rId6" Type="http://schemas.openxmlformats.org/officeDocument/2006/relationships/slide" Target="/ppt/slides/slide16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hyperlink" Target="https://docs.python.org/fr/3/tutorial/classes.html" TargetMode="External"/><Relationship Id="rId4" Type="http://schemas.openxmlformats.org/officeDocument/2006/relationships/hyperlink" Target="https://www.youtube.com/watch?v=apACNr7DC_s" TargetMode="External"/><Relationship Id="rId5" Type="http://schemas.openxmlformats.org/officeDocument/2006/relationships/hyperlink" Target="https://www.youtube.com/watch?v=ZDa-Z5JzLYM&amp;list=PL-osiE80TeTsqhIuOqKhwlXsIBIdSeYtc"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python.org/dev/peps/pep-0008/"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hyperlink" Target="https://www.youtube.com/watch?v=LwFnF9XoEfM" TargetMode="External"/><Relationship Id="rId4" Type="http://schemas.openxmlformats.org/officeDocument/2006/relationships/hyperlink" Target="https://www.youtube.com/watch?v=BJ-VvGyQxho" TargetMode="External"/><Relationship Id="rId5" Type="http://schemas.openxmlformats.org/officeDocument/2006/relationships/hyperlink" Target="https://www.youtube.com/watch?v=rq8cL2XMM5M"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s://docs.python.org/fr/3/tutorial/classes.html" TargetMode="External"/><Relationship Id="rId4" Type="http://schemas.openxmlformats.org/officeDocument/2006/relationships/hyperlink" Target="https://www.youtube.com/watch?v=RSl87lqOXDE" TargetMode="External"/><Relationship Id="rId5" Type="http://schemas.openxmlformats.org/officeDocument/2006/relationships/hyperlink" Target="https://www.youtube.com/watch?v=3ohzBxoFHAY&amp;t=637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ython.org/downloads/"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hyperlink" Target="https://openclassrooms.com/fr/courses/4302126-decouvrez-la-programmation-orientee-objet-avec-python/4313211-comprenez-lencapsulation" TargetMode="External"/><Relationship Id="rId4" Type="http://schemas.openxmlformats.org/officeDocument/2006/relationships/hyperlink" Target="https://www.youtube.com/watch?v=TFLo9m0jFEg"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slide" Target="/ppt/slides/slide18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9.png"/><Relationship Id="rId4" Type="http://schemas.openxmlformats.org/officeDocument/2006/relationships/image" Target="../media/image24.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0.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22.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hyperlink" Target="https://docs.python.org/fr/3/library/index.html" TargetMode="External"/><Relationship Id="rId4" Type="http://schemas.openxmlformats.org/officeDocument/2006/relationships/hyperlink" Target="https://docs.python.org/fr/3.8/tutorial/stdlib.html" TargetMode="External"/><Relationship Id="rId5" Type="http://schemas.openxmlformats.org/officeDocument/2006/relationships/hyperlink" Target="https://www.youtube.com/watch?v=fhn0p8uS788"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2.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4.xml"/><Relationship Id="rId5" Type="http://schemas.openxmlformats.org/officeDocument/2006/relationships/slide" Target="/ppt/slides/slide176.xml"/><Relationship Id="rId6" Type="http://schemas.openxmlformats.org/officeDocument/2006/relationships/slide" Target="/ppt/slides/slide20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hyperlink" Target="https://pipenv-fork.readthedocs.io/en/latest/" TargetMode="External"/><Relationship Id="rId4" Type="http://schemas.openxmlformats.org/officeDocument/2006/relationships/hyperlink" Target="https://www.youtube.com/watch?v=zDYL22QNiWk"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slide" Target="/ppt/slides/slide209.xml"/><Relationship Id="rId4" Type="http://schemas.openxmlformats.org/officeDocument/2006/relationships/slide" Target="/ppt/slides/slide224.xml"/><Relationship Id="rId5" Type="http://schemas.openxmlformats.org/officeDocument/2006/relationships/slide" Target="/ppt/slides/slide230.xml"/><Relationship Id="rId6" Type="http://schemas.openxmlformats.org/officeDocument/2006/relationships/slide" Target="/ppt/slides/slide23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28.png"/><Relationship Id="rId4" Type="http://schemas.openxmlformats.org/officeDocument/2006/relationships/image" Target="../media/image13.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hyperlink" Target="https://docs.python.org/fr/3/library/unittest.html" TargetMode="External"/><Relationship Id="rId4" Type="http://schemas.openxmlformats.org/officeDocument/2006/relationships/hyperlink" Target="https://docs.pytest.org/en/latest/" TargetMode="External"/><Relationship Id="rId5" Type="http://schemas.openxmlformats.org/officeDocument/2006/relationships/hyperlink" Target="https://www.youtube.com/watch?v=1Lfv5tUGsn8&amp;t=308s" TargetMode="External"/><Relationship Id="rId6" Type="http://schemas.openxmlformats.org/officeDocument/2006/relationships/hyperlink" Target="https://www.youtube.com/watch?v=6tNS--WetLI&amp;t=276s" TargetMode="Externa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8.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5.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25.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hyperlink" Target="https://docs.python.org/fr/3/library/pdb.html" TargetMode="External"/><Relationship Id="rId4" Type="http://schemas.openxmlformats.org/officeDocument/2006/relationships/hyperlink" Target="https://www.youtube.com/watch?v=7Vmik1M_ry0" TargetMode="External"/><Relationship Id="rId5" Type="http://schemas.openxmlformats.org/officeDocument/2006/relationships/hyperlink" Target="https://www.youtube.com/watch?v=HHrVBKZLol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4.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6.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 Id="rId3" Type="http://schemas.openxmlformats.org/officeDocument/2006/relationships/image" Target="../media/image20.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26.png"/><Relationship Id="rId4" Type="http://schemas.openxmlformats.org/officeDocument/2006/relationships/image" Target="../media/image27.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7.png"/><Relationship Id="rId4" Type="http://schemas.openxmlformats.org/officeDocument/2006/relationships/image" Target="../media/image19.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hyperlink" Target="https://docs.python.org/fr/3/library/tkinter.html" TargetMode="External"/><Relationship Id="rId4" Type="http://schemas.openxmlformats.org/officeDocument/2006/relationships/hyperlink" Target="https://flask.palletsprojects.com/en/1.1.x/" TargetMode="External"/><Relationship Id="rId5" Type="http://schemas.openxmlformats.org/officeDocument/2006/relationships/hyperlink" Target="https://www.youtube.com/watch?v=H0BFsl2_St4" TargetMode="External"/><Relationship Id="rId6" Type="http://schemas.openxmlformats.org/officeDocument/2006/relationships/hyperlink" Target="https://blog.miguelgrinberg.com/post/the-flask-mega-tutorial-part-i-hello-world" TargetMode="Externa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hyperlink" Target="https://www.psycopg.org/docs/" TargetMode="Externa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2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 Id="rId3" Type="http://schemas.openxmlformats.org/officeDocument/2006/relationships/hyperlink" Target="https://docs.python.org/3.8/library/sqlite3.html" TargetMode="External"/><Relationship Id="rId4" Type="http://schemas.openxmlformats.org/officeDocument/2006/relationships/hyperlink" Target="https://www.youtube.com/watch?v=pd-0G0MigUA" TargetMode="Externa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hyperlink" Target="https://www.youtube.com/playlist?list=PLi01XoE8jYohWFPpC17Z-wWhPOSuh8Er-" TargetMode="External"/><Relationship Id="rId4" Type="http://schemas.openxmlformats.org/officeDocument/2006/relationships/hyperlink" Target="https://openclassrooms.com/fr/courses/235344-apprenez-a-programmer-en-python" TargetMode="Externa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hyperlink" Target="https://www.youtube.com/channel/UCxs2IIVXaEHHA4BtTiWZ2mQ" TargetMode="External"/><Relationship Id="rId4" Type="http://schemas.openxmlformats.org/officeDocument/2006/relationships/hyperlink" Target="https://www.youtube.com/channel/UC98CzaYuFNAA_gOINFB0e4Q" TargetMode="External"/><Relationship Id="rId5" Type="http://schemas.openxmlformats.org/officeDocument/2006/relationships/hyperlink" Target="https://www.youtube.com/channel/UCOT0Jouy4KgGWvRr5Q_Htx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python.org/" TargetMode="External"/><Relationship Id="rId4" Type="http://schemas.openxmlformats.org/officeDocument/2006/relationships/hyperlink" Target="https://docs.python.org/fr/3/tutorial/appetite.html" TargetMode="External"/><Relationship Id="rId5" Type="http://schemas.openxmlformats.org/officeDocument/2006/relationships/hyperlink" Target="https://fr.wikipedia.org/wiki/Python_(langage)" TargetMode="External"/><Relationship Id="rId6" Type="http://schemas.openxmlformats.org/officeDocument/2006/relationships/hyperlink" Target="https://www.youtube.com/watch?v=J0Aq44Pz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7.xml"/><Relationship Id="rId4" Type="http://schemas.openxmlformats.org/officeDocument/2006/relationships/slide" Target="/ppt/slides/slide74.xml"/><Relationship Id="rId5" Type="http://schemas.openxmlformats.org/officeDocument/2006/relationships/slide" Target="/ppt/slides/slide88.xml"/><Relationship Id="rId6" Type="http://schemas.openxmlformats.org/officeDocument/2006/relationships/slide" Target="/ppt/slides/slide9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python.org/psf/" TargetMode="Externa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Fh3ghPC-oEQ" TargetMode="Externa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docs.python.org/fr/3/tutorial/datastructures.html" TargetMode="External"/><Relationship Id="rId4" Type="http://schemas.openxmlformats.org/officeDocument/2006/relationships/hyperlink" Target="https://www.youtube.com/watch?v=ohCDWZgNIU0" TargetMode="External"/><Relationship Id="rId5" Type="http://schemas.openxmlformats.org/officeDocument/2006/relationships/hyperlink" Target="https://www.youtube.com/watch?v=XCcpzWs-CI4" TargetMode="External"/><Relationship Id="rId6" Type="http://schemas.openxmlformats.org/officeDocument/2006/relationships/hyperlink" Target="https://www.youtube.com/watch?v=NI26dqhs2Rk"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hyperlink" Target="https://docs.python.org/3/tutorial/controlflow.html" TargetMode="External"/><Relationship Id="rId4" Type="http://schemas.openxmlformats.org/officeDocument/2006/relationships/hyperlink" Target="https://docs.python.org/3/reference/compound_stmts.html#if" TargetMode="External"/><Relationship Id="rId5" Type="http://schemas.openxmlformats.org/officeDocument/2006/relationships/hyperlink" Target="https://pycon2018.trey.io/index.html" TargetMode="External"/><Relationship Id="rId6" Type="http://schemas.openxmlformats.org/officeDocument/2006/relationships/hyperlink" Target="https://www.youtube.com/watch?v=f4KOjWS_KZs" TargetMode="External"/><Relationship Id="rId7" Type="http://schemas.openxmlformats.org/officeDocument/2006/relationships/hyperlink" Target="https://www.youtube.com/watch?v=AhSvKGTh28Q"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8.png"/><Relationship Id="rId6"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python.org/fr/3/tutorial/modules.html" TargetMode="External"/><Relationship Id="rId4" Type="http://schemas.openxmlformats.org/officeDocument/2006/relationships/hyperlink" Target="https://www.youtube.com/watch?v=CqvZ3vGoGs0&amp;t=190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Programmation en Python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CESI - INFAL59</a:t>
            </a:r>
            <a:endParaRPr/>
          </a:p>
          <a:p>
            <a:pPr indent="0" lvl="0" marL="0" rtl="0" algn="ctr">
              <a:spcBef>
                <a:spcPts val="0"/>
              </a:spcBef>
              <a:spcAft>
                <a:spcPts val="0"/>
              </a:spcAft>
              <a:buNone/>
            </a:pPr>
            <a:r>
              <a:rPr lang="en"/>
              <a:t>Pierre-Loïc Bayart</a:t>
            </a:r>
            <a:endParaRPr/>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35" name="Google Shape;135;p22"/>
          <p:cNvSpPr txBox="1"/>
          <p:nvPr>
            <p:ph idx="1" type="body"/>
          </p:nvPr>
        </p:nvSpPr>
        <p:spPr>
          <a:xfrm>
            <a:off x="375750" y="1778550"/>
            <a:ext cx="8096700" cy="24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La version courante de Python est la </a:t>
            </a:r>
            <a:r>
              <a:rPr b="1" lang="en" sz="2400"/>
              <a:t>3.8</a:t>
            </a:r>
            <a:endParaRPr b="1" sz="2400"/>
          </a:p>
          <a:p>
            <a:pPr indent="0" lvl="0" marL="0" rtl="0" algn="ctr">
              <a:spcBef>
                <a:spcPts val="1600"/>
              </a:spcBef>
              <a:spcAft>
                <a:spcPts val="0"/>
              </a:spcAft>
              <a:buNone/>
            </a:pPr>
            <a:r>
              <a:rPr lang="en" sz="2400"/>
              <a:t>(en date de juin 2020)</a:t>
            </a:r>
            <a:endParaRPr sz="2400"/>
          </a:p>
          <a:p>
            <a:pPr indent="0" lvl="0" marL="0" rtl="0" algn="l">
              <a:spcBef>
                <a:spcPts val="1600"/>
              </a:spcBef>
              <a:spcAft>
                <a:spcPts val="0"/>
              </a:spcAft>
              <a:buNone/>
            </a:pPr>
            <a:r>
              <a:rPr lang="en"/>
              <a:t>Il existe deux versions majeures de Python : Python 2 et Python 3. Ces deux versions ne sont pas compatibles entre-elles. Depuis le 1er janvier 2020, la version 2 n’est plus mise à jour. </a:t>
            </a:r>
            <a:endParaRPr/>
          </a:p>
          <a:p>
            <a:pPr indent="0" lvl="0" marL="0" rtl="0" algn="l">
              <a:spcBef>
                <a:spcPts val="1600"/>
              </a:spcBef>
              <a:spcAft>
                <a:spcPts val="1600"/>
              </a:spcAft>
              <a:buNone/>
            </a:pPr>
            <a:r>
              <a:t/>
            </a:r>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11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NameError</a:t>
            </a:r>
            <a:endParaRPr>
              <a:solidFill>
                <a:srgbClr val="000000"/>
              </a:solidFill>
            </a:endParaRPr>
          </a:p>
        </p:txBody>
      </p:sp>
      <p:sp>
        <p:nvSpPr>
          <p:cNvPr id="923" name="Google Shape;923;p112"/>
          <p:cNvSpPr txBox="1"/>
          <p:nvPr>
            <p:ph idx="1" type="body"/>
          </p:nvPr>
        </p:nvSpPr>
        <p:spPr>
          <a:xfrm>
            <a:off x="311700" y="1306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vous essayez d’appeler une variable que vous n’avez définie au préalable, Python renvoie une exception </a:t>
            </a:r>
            <a:r>
              <a:rPr b="1" lang="en" sz="1400"/>
              <a:t>NameError</a:t>
            </a:r>
            <a:r>
              <a:rPr lang="en" sz="1400"/>
              <a:t>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24" name="Google Shape;924;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25" name="Google Shape;925;p112"/>
          <p:cNvCxnSpPr>
            <a:endCxn id="926"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927" name="Google Shape;927;p112"/>
          <p:cNvSpPr txBox="1"/>
          <p:nvPr/>
        </p:nvSpPr>
        <p:spPr>
          <a:xfrm>
            <a:off x="778725" y="2296525"/>
            <a:ext cx="4356900" cy="1602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 var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7</a:t>
            </a:r>
            <a:r>
              <a:rPr lang="en" sz="1050">
                <a:solidFill>
                  <a:srgbClr val="D4D4D4"/>
                </a:solidFill>
                <a:latin typeface="Courier New"/>
                <a:ea typeface="Courier New"/>
                <a:cs typeface="Courier New"/>
                <a:sym typeface="Courier New"/>
              </a:rPr>
              <a:t> |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7,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print(var_1)</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NameError: name 'var_1' is not defined</a:t>
            </a:r>
            <a:endParaRPr sz="1050">
              <a:solidFill>
                <a:schemeClr val="lt1"/>
              </a:solidFill>
              <a:latin typeface="Courier New"/>
              <a:ea typeface="Courier New"/>
              <a:cs typeface="Courier New"/>
              <a:sym typeface="Courier New"/>
            </a:endParaRPr>
          </a:p>
        </p:txBody>
      </p:sp>
      <p:sp>
        <p:nvSpPr>
          <p:cNvPr id="928" name="Google Shape;928;p112"/>
          <p:cNvSpPr txBox="1"/>
          <p:nvPr/>
        </p:nvSpPr>
        <p:spPr>
          <a:xfrm>
            <a:off x="6148050" y="213752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Name</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929" name="Google Shape;929;p112"/>
          <p:cNvSpPr txBox="1"/>
          <p:nvPr/>
        </p:nvSpPr>
        <p:spPr>
          <a:xfrm>
            <a:off x="5704500" y="2834575"/>
            <a:ext cx="3025200" cy="1064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NameError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UnboundLocalError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UnboundLocalError</a:t>
            </a:r>
            <a:endParaRPr>
              <a:solidFill>
                <a:srgbClr val="000000"/>
              </a:solidFill>
            </a:endParaRPr>
          </a:p>
        </p:txBody>
      </p:sp>
      <p:sp>
        <p:nvSpPr>
          <p:cNvPr id="935" name="Google Shape;935;p113"/>
          <p:cNvSpPr txBox="1"/>
          <p:nvPr>
            <p:ph idx="1" type="body"/>
          </p:nvPr>
        </p:nvSpPr>
        <p:spPr>
          <a:xfrm>
            <a:off x="311700" y="1306225"/>
            <a:ext cx="8520600" cy="60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vous essayez d’appeler une variable qui n’existe pas dans en environnement local, Python renvoie une exception  </a:t>
            </a:r>
            <a:r>
              <a:rPr b="1" lang="en" sz="1400"/>
              <a:t>UnboundLocalError</a:t>
            </a:r>
            <a:r>
              <a:rPr lang="en" sz="1400"/>
              <a:t> :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36" name="Google Shape;936;p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37" name="Google Shape;937;p113"/>
          <p:cNvCxnSpPr>
            <a:endCxn id="938"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939" name="Google Shape;939;p113"/>
          <p:cNvSpPr txBox="1"/>
          <p:nvPr/>
        </p:nvSpPr>
        <p:spPr>
          <a:xfrm>
            <a:off x="6148050" y="1823550"/>
            <a:ext cx="2324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UnboundLocal</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940" name="Google Shape;940;p113"/>
          <p:cNvSpPr txBox="1"/>
          <p:nvPr/>
        </p:nvSpPr>
        <p:spPr>
          <a:xfrm>
            <a:off x="5797650" y="2499325"/>
            <a:ext cx="3025200" cy="1064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NameError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UnboundLocalError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941" name="Google Shape;941;p113"/>
          <p:cNvSpPr txBox="1"/>
          <p:nvPr/>
        </p:nvSpPr>
        <p:spPr>
          <a:xfrm>
            <a:off x="1315800" y="1918650"/>
            <a:ext cx="3000000" cy="130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ma_variable = </a:t>
            </a:r>
            <a:r>
              <a:rPr lang="en" sz="1050">
                <a:solidFill>
                  <a:srgbClr val="B5CEA8"/>
                </a:solidFill>
                <a:latin typeface="Courier New"/>
                <a:ea typeface="Courier New"/>
                <a:cs typeface="Courier New"/>
                <a:sym typeface="Courier New"/>
              </a:rPr>
              <a:t>10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ma_fonction</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ma_variable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ma_variable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(ma_fonction())</a:t>
            </a:r>
            <a:endParaRPr sz="1050">
              <a:solidFill>
                <a:srgbClr val="D4D4D4"/>
              </a:solidFill>
              <a:latin typeface="Courier New"/>
              <a:ea typeface="Courier New"/>
              <a:cs typeface="Courier New"/>
              <a:sym typeface="Courier New"/>
            </a:endParaRPr>
          </a:p>
        </p:txBody>
      </p:sp>
      <p:sp>
        <p:nvSpPr>
          <p:cNvPr id="942" name="Google Shape;942;p113"/>
          <p:cNvSpPr txBox="1"/>
          <p:nvPr/>
        </p:nvSpPr>
        <p:spPr>
          <a:xfrm>
            <a:off x="240000" y="3233975"/>
            <a:ext cx="5151600" cy="1648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Traceback (most recent call last):</a:t>
            </a:r>
            <a:endParaRPr>
              <a:solidFill>
                <a:schemeClr val="lt1"/>
              </a:solidFill>
            </a:endParaRPr>
          </a:p>
          <a:p>
            <a:pPr indent="0" lvl="0" marL="0" rtl="0" algn="l">
              <a:spcBef>
                <a:spcPts val="0"/>
              </a:spcBef>
              <a:spcAft>
                <a:spcPts val="0"/>
              </a:spcAft>
              <a:buNone/>
            </a:pPr>
            <a:r>
              <a:rPr lang="en">
                <a:solidFill>
                  <a:schemeClr val="lt1"/>
                </a:solidFill>
              </a:rPr>
              <a:t>  File "d:/module.py", line 10, in &lt;module&gt;  	 </a:t>
            </a:r>
            <a:endParaRPr>
              <a:solidFill>
                <a:schemeClr val="lt1"/>
              </a:solidFill>
            </a:endParaRPr>
          </a:p>
          <a:p>
            <a:pPr indent="0" lvl="0" marL="0" rtl="0" algn="l">
              <a:spcBef>
                <a:spcPts val="0"/>
              </a:spcBef>
              <a:spcAft>
                <a:spcPts val="0"/>
              </a:spcAft>
              <a:buNone/>
            </a:pPr>
            <a:r>
              <a:rPr lang="en">
                <a:solidFill>
                  <a:schemeClr val="lt1"/>
                </a:solidFill>
              </a:rPr>
              <a:t>	print(ma_fonction())</a:t>
            </a:r>
            <a:endParaRPr>
              <a:solidFill>
                <a:schemeClr val="lt1"/>
              </a:solidFill>
            </a:endParaRPr>
          </a:p>
          <a:p>
            <a:pPr indent="0" lvl="0" marL="0" rtl="0" algn="l">
              <a:spcBef>
                <a:spcPts val="0"/>
              </a:spcBef>
              <a:spcAft>
                <a:spcPts val="0"/>
              </a:spcAft>
              <a:buNone/>
            </a:pPr>
            <a:r>
              <a:rPr lang="en">
                <a:solidFill>
                  <a:schemeClr val="lt1"/>
                </a:solidFill>
              </a:rPr>
              <a:t>  File "d:/module.py", line 8, in ma_fonction	 </a:t>
            </a:r>
            <a:endParaRPr>
              <a:solidFill>
                <a:schemeClr val="lt1"/>
              </a:solidFill>
            </a:endParaRPr>
          </a:p>
          <a:p>
            <a:pPr indent="0" lvl="0" marL="0" rtl="0" algn="l">
              <a:spcBef>
                <a:spcPts val="0"/>
              </a:spcBef>
              <a:spcAft>
                <a:spcPts val="0"/>
              </a:spcAft>
              <a:buNone/>
            </a:pPr>
            <a:r>
              <a:rPr lang="en">
                <a:solidFill>
                  <a:schemeClr val="lt1"/>
                </a:solidFill>
              </a:rPr>
              <a:t>	ma_variable += 2</a:t>
            </a:r>
            <a:endParaRPr>
              <a:solidFill>
                <a:schemeClr val="lt1"/>
              </a:solidFill>
            </a:endParaRPr>
          </a:p>
          <a:p>
            <a:pPr indent="0" lvl="0" marL="0" rtl="0" algn="l">
              <a:spcBef>
                <a:spcPts val="0"/>
              </a:spcBef>
              <a:spcAft>
                <a:spcPts val="0"/>
              </a:spcAft>
              <a:buNone/>
            </a:pPr>
            <a:r>
              <a:rPr lang="en">
                <a:solidFill>
                  <a:schemeClr val="lt1"/>
                </a:solidFill>
              </a:rPr>
              <a:t>UnboundLocalError: local variable 'ma_variable' referenced before assignment</a:t>
            </a:r>
            <a:endParaRPr>
              <a:solidFill>
                <a:schemeClr val="lt1"/>
              </a:solidFill>
            </a:endParaRPr>
          </a:p>
        </p:txBody>
      </p:sp>
      <p:sp>
        <p:nvSpPr>
          <p:cNvPr id="943" name="Google Shape;943;p113"/>
          <p:cNvSpPr/>
          <p:nvPr/>
        </p:nvSpPr>
        <p:spPr>
          <a:xfrm>
            <a:off x="5603175" y="363590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3"/>
          <p:cNvSpPr txBox="1"/>
          <p:nvPr/>
        </p:nvSpPr>
        <p:spPr>
          <a:xfrm>
            <a:off x="6524825" y="3818200"/>
            <a:ext cx="2063400" cy="10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On peut résoudre cette erreur en utilisant le mot-clé </a:t>
            </a:r>
            <a:r>
              <a:rPr b="1" lang="en">
                <a:latin typeface="Open Sans"/>
                <a:ea typeface="Open Sans"/>
                <a:cs typeface="Open Sans"/>
                <a:sym typeface="Open Sans"/>
              </a:rPr>
              <a:t>global</a:t>
            </a:r>
            <a:r>
              <a:rPr lang="en">
                <a:latin typeface="Open Sans"/>
                <a:ea typeface="Open Sans"/>
                <a:cs typeface="Open Sans"/>
                <a:sym typeface="Open Sans"/>
              </a:rPr>
              <a:t> pour la variable</a:t>
            </a:r>
            <a:endParaRPr>
              <a:latin typeface="Open Sans"/>
              <a:ea typeface="Open Sans"/>
              <a:cs typeface="Open Sans"/>
              <a:sym typeface="Open San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1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TypeError</a:t>
            </a:r>
            <a:endParaRPr>
              <a:solidFill>
                <a:srgbClr val="000000"/>
              </a:solidFill>
            </a:endParaRPr>
          </a:p>
        </p:txBody>
      </p:sp>
      <p:sp>
        <p:nvSpPr>
          <p:cNvPr id="950" name="Google Shape;950;p114"/>
          <p:cNvSpPr txBox="1"/>
          <p:nvPr>
            <p:ph idx="1" type="body"/>
          </p:nvPr>
        </p:nvSpPr>
        <p:spPr>
          <a:xfrm>
            <a:off x="311700" y="1306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t>Si vous essayez d’utiliser une opération ou une fonction avec un type d’objet qui n’est pas autorisé, Python renvoie une exception </a:t>
            </a:r>
            <a:r>
              <a:rPr b="1" lang="en" sz="1400"/>
              <a:t>TypeError</a:t>
            </a:r>
            <a:r>
              <a:rPr lang="en" sz="1400"/>
              <a:t> :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51" name="Google Shape;951;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52" name="Google Shape;952;p114"/>
          <p:cNvCxnSpPr>
            <a:endCxn id="953"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954" name="Google Shape;954;p114"/>
          <p:cNvSpPr txBox="1"/>
          <p:nvPr/>
        </p:nvSpPr>
        <p:spPr>
          <a:xfrm>
            <a:off x="433600" y="2137525"/>
            <a:ext cx="5149200" cy="130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7,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print(3 + "a")</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TypeError: unsupported operand type(s) for +: 'int' and 'str'</a:t>
            </a:r>
            <a:endParaRPr sz="1050">
              <a:solidFill>
                <a:schemeClr val="lt1"/>
              </a:solidFill>
              <a:latin typeface="Courier New"/>
              <a:ea typeface="Courier New"/>
              <a:cs typeface="Courier New"/>
              <a:sym typeface="Courier New"/>
            </a:endParaRPr>
          </a:p>
        </p:txBody>
      </p:sp>
      <p:sp>
        <p:nvSpPr>
          <p:cNvPr id="955" name="Google Shape;955;p114"/>
          <p:cNvSpPr txBox="1"/>
          <p:nvPr/>
        </p:nvSpPr>
        <p:spPr>
          <a:xfrm>
            <a:off x="6148050" y="1823550"/>
            <a:ext cx="2324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Type</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956" name="Google Shape;956;p114"/>
          <p:cNvSpPr txBox="1"/>
          <p:nvPr/>
        </p:nvSpPr>
        <p:spPr>
          <a:xfrm>
            <a:off x="5797650" y="2489575"/>
            <a:ext cx="3025200" cy="831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TypeError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957" name="Google Shape;957;p114"/>
          <p:cNvSpPr/>
          <p:nvPr/>
        </p:nvSpPr>
        <p:spPr>
          <a:xfrm>
            <a:off x="433600" y="356112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14"/>
          <p:cNvSpPr txBox="1"/>
          <p:nvPr/>
        </p:nvSpPr>
        <p:spPr>
          <a:xfrm>
            <a:off x="1408300" y="3773350"/>
            <a:ext cx="2063400" cy="10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On peut résoudre cette erreur, on peut </a:t>
            </a:r>
            <a:r>
              <a:rPr b="1" lang="en">
                <a:latin typeface="Open Sans"/>
                <a:ea typeface="Open Sans"/>
                <a:cs typeface="Open Sans"/>
                <a:sym typeface="Open Sans"/>
              </a:rPr>
              <a:t>caster</a:t>
            </a:r>
            <a:r>
              <a:rPr lang="en">
                <a:latin typeface="Open Sans"/>
                <a:ea typeface="Open Sans"/>
                <a:cs typeface="Open Sans"/>
                <a:sym typeface="Open Sans"/>
              </a:rPr>
              <a:t> un des deux éléments de l’addition</a:t>
            </a:r>
            <a:endParaRPr>
              <a:latin typeface="Open Sans"/>
              <a:ea typeface="Open Sans"/>
              <a:cs typeface="Open Sans"/>
              <a:sym typeface="Open Sans"/>
            </a:endParaRPr>
          </a:p>
        </p:txBody>
      </p:sp>
      <p:sp>
        <p:nvSpPr>
          <p:cNvPr id="959" name="Google Shape;959;p114"/>
          <p:cNvSpPr txBox="1"/>
          <p:nvPr/>
        </p:nvSpPr>
        <p:spPr>
          <a:xfrm>
            <a:off x="4182200" y="3672925"/>
            <a:ext cx="2671500" cy="1064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str</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3a</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 </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13</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ValueError</a:t>
            </a:r>
            <a:endParaRPr>
              <a:solidFill>
                <a:srgbClr val="000000"/>
              </a:solidFill>
            </a:endParaRPr>
          </a:p>
        </p:txBody>
      </p:sp>
      <p:sp>
        <p:nvSpPr>
          <p:cNvPr id="965" name="Google Shape;965;p115"/>
          <p:cNvSpPr txBox="1"/>
          <p:nvPr>
            <p:ph idx="1" type="body"/>
          </p:nvPr>
        </p:nvSpPr>
        <p:spPr>
          <a:xfrm>
            <a:off x="311700" y="1147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vous essayez d’utiliser une opération ou une fonction avec le bon type mais avec une valeur inappropriée</a:t>
            </a:r>
            <a:r>
              <a:rPr lang="en" sz="1400"/>
              <a:t>, Python renvoie une exception </a:t>
            </a:r>
            <a:r>
              <a:rPr b="1" lang="en" sz="1400"/>
              <a:t>Value</a:t>
            </a:r>
            <a:r>
              <a:rPr b="1" lang="en" sz="1400"/>
              <a:t>Error</a:t>
            </a:r>
            <a:r>
              <a:rPr lang="en" sz="1400"/>
              <a:t>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66" name="Google Shape;966;p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67" name="Google Shape;967;p115"/>
          <p:cNvCxnSpPr>
            <a:endCxn id="968"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969" name="Google Shape;969;p115"/>
          <p:cNvSpPr txBox="1"/>
          <p:nvPr/>
        </p:nvSpPr>
        <p:spPr>
          <a:xfrm>
            <a:off x="6148050" y="213752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Value</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970" name="Google Shape;970;p115"/>
          <p:cNvSpPr txBox="1"/>
          <p:nvPr/>
        </p:nvSpPr>
        <p:spPr>
          <a:xfrm>
            <a:off x="5581650" y="2839975"/>
            <a:ext cx="3439500" cy="1724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ValueError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UnicodeError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UnicodeDecodeError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UnicodeEncodeError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UnicodeTranslateError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971" name="Google Shape;971;p115"/>
          <p:cNvSpPr txBox="1"/>
          <p:nvPr/>
        </p:nvSpPr>
        <p:spPr>
          <a:xfrm>
            <a:off x="89700" y="1881550"/>
            <a:ext cx="53436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7,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print(int("b"))</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ValueError: invalid literal for int() with base 10: 'b'</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14,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print(int(None))</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TypeError: int() argument must be a string, a bytes-like object or a number, not 'NoneType'</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1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IndexError</a:t>
            </a:r>
            <a:endParaRPr>
              <a:solidFill>
                <a:srgbClr val="000000"/>
              </a:solidFill>
            </a:endParaRPr>
          </a:p>
        </p:txBody>
      </p:sp>
      <p:sp>
        <p:nvSpPr>
          <p:cNvPr id="977" name="Google Shape;977;p116"/>
          <p:cNvSpPr txBox="1"/>
          <p:nvPr>
            <p:ph idx="1" type="body"/>
          </p:nvPr>
        </p:nvSpPr>
        <p:spPr>
          <a:xfrm>
            <a:off x="311700" y="1523575"/>
            <a:ext cx="8520600" cy="52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vous appelez un indice qui n’existe pas dans une liste</a:t>
            </a:r>
            <a:r>
              <a:rPr lang="en" sz="1400"/>
              <a:t>, Python renvoie une exception </a:t>
            </a:r>
            <a:r>
              <a:rPr b="1" lang="en" sz="1400"/>
              <a:t>Index</a:t>
            </a:r>
            <a:r>
              <a:rPr b="1" lang="en" sz="1400"/>
              <a:t>Error</a:t>
            </a:r>
            <a:r>
              <a:rPr lang="en" sz="1400"/>
              <a:t>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78" name="Google Shape;978;p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79" name="Google Shape;979;p116"/>
          <p:cNvCxnSpPr>
            <a:endCxn id="980"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981" name="Google Shape;981;p116"/>
          <p:cNvSpPr txBox="1"/>
          <p:nvPr/>
        </p:nvSpPr>
        <p:spPr>
          <a:xfrm>
            <a:off x="6148050" y="213752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Index</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982" name="Google Shape;982;p116"/>
          <p:cNvSpPr txBox="1"/>
          <p:nvPr/>
        </p:nvSpPr>
        <p:spPr>
          <a:xfrm>
            <a:off x="5704500" y="2834575"/>
            <a:ext cx="3025200" cy="1318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LookupError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IndexError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KeyError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983" name="Google Shape;983;p116"/>
          <p:cNvSpPr txBox="1"/>
          <p:nvPr/>
        </p:nvSpPr>
        <p:spPr>
          <a:xfrm>
            <a:off x="1059300" y="2571750"/>
            <a:ext cx="3790800" cy="1482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7,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print(ma_liste[5])</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IndexError: list index out of range</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1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KeyError</a:t>
            </a:r>
            <a:endParaRPr>
              <a:solidFill>
                <a:srgbClr val="000000"/>
              </a:solidFill>
            </a:endParaRPr>
          </a:p>
        </p:txBody>
      </p:sp>
      <p:sp>
        <p:nvSpPr>
          <p:cNvPr id="989" name="Google Shape;989;p117"/>
          <p:cNvSpPr txBox="1"/>
          <p:nvPr>
            <p:ph idx="1" type="body"/>
          </p:nvPr>
        </p:nvSpPr>
        <p:spPr>
          <a:xfrm>
            <a:off x="311700" y="1306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vous appelez une clé qui n’existe pas dans un dictionnaire, </a:t>
            </a:r>
            <a:r>
              <a:rPr lang="en" sz="1400"/>
              <a:t>Python renvoie une exception </a:t>
            </a:r>
            <a:r>
              <a:rPr b="1" lang="en" sz="1400"/>
              <a:t>Key</a:t>
            </a:r>
            <a:r>
              <a:rPr b="1" lang="en" sz="1400"/>
              <a:t>Error</a:t>
            </a:r>
            <a:r>
              <a:rPr lang="en" sz="1400"/>
              <a:t>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90" name="Google Shape;990;p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91" name="Google Shape;991;p117"/>
          <p:cNvCxnSpPr>
            <a:endCxn id="992"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993" name="Google Shape;993;p117"/>
          <p:cNvSpPr txBox="1"/>
          <p:nvPr/>
        </p:nvSpPr>
        <p:spPr>
          <a:xfrm>
            <a:off x="6148050" y="213752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Key</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994" name="Google Shape;994;p117"/>
          <p:cNvSpPr txBox="1"/>
          <p:nvPr/>
        </p:nvSpPr>
        <p:spPr>
          <a:xfrm>
            <a:off x="5704500" y="2834575"/>
            <a:ext cx="3025200" cy="1318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LookupError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IndexError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KeyError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995" name="Google Shape;995;p117"/>
          <p:cNvSpPr txBox="1"/>
          <p:nvPr/>
        </p:nvSpPr>
        <p:spPr>
          <a:xfrm>
            <a:off x="984525" y="2137525"/>
            <a:ext cx="4119900" cy="2394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7</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a:t>
            </a:r>
            <a:r>
              <a:rPr lang="en" sz="1050">
                <a:solidFill>
                  <a:srgbClr val="CE9178"/>
                </a:solidFill>
                <a:latin typeface="Courier New"/>
                <a:ea typeface="Courier New"/>
                <a:cs typeface="Courier New"/>
                <a:sym typeface="Courier New"/>
              </a:rPr>
              <a:t>"d"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11,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print(dico["d"])</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KeyError: 'd'</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1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a:t>
            </a:r>
            <a:r>
              <a:rPr lang="en"/>
              <a:t>AssertionError</a:t>
            </a:r>
            <a:endParaRPr>
              <a:solidFill>
                <a:srgbClr val="000000"/>
              </a:solidFill>
            </a:endParaRPr>
          </a:p>
        </p:txBody>
      </p:sp>
      <p:sp>
        <p:nvSpPr>
          <p:cNvPr id="1001" name="Google Shape;1001;p118"/>
          <p:cNvSpPr txBox="1"/>
          <p:nvPr>
            <p:ph idx="1" type="body"/>
          </p:nvPr>
        </p:nvSpPr>
        <p:spPr>
          <a:xfrm>
            <a:off x="311700" y="1186225"/>
            <a:ext cx="8520600" cy="34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Python permet de vérifier que certaines conditions sont respectées en particulier dans le cadre de </a:t>
            </a:r>
            <a:r>
              <a:rPr b="1" lang="en" sz="1400"/>
              <a:t>tests</a:t>
            </a:r>
            <a:r>
              <a:rPr lang="en" sz="1400"/>
              <a:t> ou de </a:t>
            </a:r>
            <a:r>
              <a:rPr b="1" lang="en" sz="1400"/>
              <a:t>débuggage</a:t>
            </a:r>
            <a:r>
              <a:rPr lang="en" sz="1400"/>
              <a:t>. On utilise dans ce cas le mot-clé </a:t>
            </a:r>
            <a:r>
              <a:rPr b="1" i="1" lang="en" sz="1400"/>
              <a:t>assert</a:t>
            </a:r>
            <a:r>
              <a:rPr b="1" lang="en" sz="1400"/>
              <a:t> </a:t>
            </a:r>
            <a:endParaRPr b="1" sz="1400"/>
          </a:p>
          <a:p>
            <a:pPr indent="0" lvl="0" marL="0" rtl="0" algn="just">
              <a:spcBef>
                <a:spcPts val="1600"/>
              </a:spcBef>
              <a:spcAft>
                <a:spcPts val="0"/>
              </a:spcAft>
              <a:buNone/>
            </a:pPr>
            <a:r>
              <a:t/>
            </a:r>
            <a:endParaRPr sz="1400"/>
          </a:p>
          <a:p>
            <a:pPr indent="0" lvl="0" marL="0" rtl="0" algn="l">
              <a:lnSpc>
                <a:spcPct val="100000"/>
              </a:lnSpc>
              <a:spcBef>
                <a:spcPts val="1600"/>
              </a:spcBef>
              <a:spcAft>
                <a:spcPts val="0"/>
              </a:spcAft>
              <a:buNone/>
            </a:pPr>
            <a:r>
              <a:rPr lang="en" sz="1400">
                <a:solidFill>
                  <a:srgbClr val="000000"/>
                </a:solidFill>
              </a:rPr>
              <a:t>Hierarchie de classes de </a:t>
            </a:r>
            <a:r>
              <a:rPr b="1" lang="en" sz="1400">
                <a:solidFill>
                  <a:srgbClr val="000000"/>
                </a:solidFill>
              </a:rPr>
              <a:t>IndexError</a:t>
            </a:r>
            <a:r>
              <a:rPr lang="en" sz="1400">
                <a:solidFill>
                  <a:srgbClr val="000000"/>
                </a:solidFill>
              </a:rPr>
              <a:t> :</a:t>
            </a:r>
            <a:endParaRPr sz="1400">
              <a:solidFill>
                <a:srgbClr val="000000"/>
              </a:solidFill>
            </a:endParaRPr>
          </a:p>
          <a:p>
            <a:pPr indent="0" lvl="0" marL="0" rtl="0" algn="l">
              <a:spcBef>
                <a:spcPts val="0"/>
              </a:spcBef>
              <a:spcAft>
                <a:spcPts val="1600"/>
              </a:spcAft>
              <a:buNone/>
            </a:pPr>
            <a:r>
              <a:t/>
            </a:r>
            <a:endParaRPr/>
          </a:p>
        </p:txBody>
      </p:sp>
      <p:sp>
        <p:nvSpPr>
          <p:cNvPr id="1002" name="Google Shape;1002;p1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003" name="Google Shape;1003;p118"/>
          <p:cNvSpPr txBox="1"/>
          <p:nvPr/>
        </p:nvSpPr>
        <p:spPr>
          <a:xfrm>
            <a:off x="428725" y="2247025"/>
            <a:ext cx="4496100" cy="190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multiplication</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a*b+</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assert</a:t>
            </a:r>
            <a:r>
              <a:rPr lang="en" sz="1050">
                <a:solidFill>
                  <a:srgbClr val="D4D4D4"/>
                </a:solidFill>
                <a:latin typeface="Courier New"/>
                <a:ea typeface="Courier New"/>
                <a:cs typeface="Courier New"/>
                <a:sym typeface="Courier New"/>
              </a:rPr>
              <a:t> multiplication(-</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8</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"d:/code_exemples.py", line 272, in &lt;module&gt;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assert multiplication(-2, 4)==-8</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AssertionError</a:t>
            </a:r>
            <a:endParaRPr sz="1050">
              <a:solidFill>
                <a:schemeClr val="lt1"/>
              </a:solidFill>
              <a:latin typeface="Courier New"/>
              <a:ea typeface="Courier New"/>
              <a:cs typeface="Courier New"/>
              <a:sym typeface="Courier New"/>
            </a:endParaRPr>
          </a:p>
        </p:txBody>
      </p:sp>
      <p:sp>
        <p:nvSpPr>
          <p:cNvPr id="1004" name="Google Shape;1004;p118"/>
          <p:cNvSpPr txBox="1"/>
          <p:nvPr/>
        </p:nvSpPr>
        <p:spPr>
          <a:xfrm>
            <a:off x="6148050" y="213752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Assertion</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1005" name="Google Shape;1005;p118"/>
          <p:cNvSpPr txBox="1"/>
          <p:nvPr/>
        </p:nvSpPr>
        <p:spPr>
          <a:xfrm>
            <a:off x="5704500" y="2834575"/>
            <a:ext cx="3025200" cy="920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AssertionError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Google Shape;1010;p1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ZeroDivisionError</a:t>
            </a:r>
            <a:endParaRPr>
              <a:solidFill>
                <a:srgbClr val="000000"/>
              </a:solidFill>
            </a:endParaRPr>
          </a:p>
        </p:txBody>
      </p:sp>
      <p:sp>
        <p:nvSpPr>
          <p:cNvPr id="1011" name="Google Shape;1011;p119"/>
          <p:cNvSpPr txBox="1"/>
          <p:nvPr>
            <p:ph idx="1" type="body"/>
          </p:nvPr>
        </p:nvSpPr>
        <p:spPr>
          <a:xfrm>
            <a:off x="311700" y="1568575"/>
            <a:ext cx="8520600" cy="47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vous divisez un nombre par zéro</a:t>
            </a:r>
            <a:r>
              <a:rPr lang="en" sz="1400"/>
              <a:t>, Python renvoie une exception </a:t>
            </a:r>
            <a:r>
              <a:rPr b="1" lang="en" sz="1400"/>
              <a:t>ZeroDivision</a:t>
            </a:r>
            <a:r>
              <a:rPr b="1" lang="en" sz="1400"/>
              <a:t>Error</a:t>
            </a:r>
            <a:r>
              <a:rPr lang="en" sz="1400"/>
              <a:t>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12" name="Google Shape;1012;p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1013" name="Google Shape;1013;p119"/>
          <p:cNvCxnSpPr>
            <a:endCxn id="1014"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1015" name="Google Shape;1015;p119"/>
          <p:cNvSpPr txBox="1"/>
          <p:nvPr/>
        </p:nvSpPr>
        <p:spPr>
          <a:xfrm>
            <a:off x="6148050" y="213752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solidFill>
                  <a:schemeClr val="dk1"/>
                </a:solidFill>
                <a:latin typeface="Open Sans"/>
                <a:ea typeface="Open Sans"/>
                <a:cs typeface="Open Sans"/>
                <a:sym typeface="Open Sans"/>
              </a:rPr>
              <a:t>ZeroDivisionError </a:t>
            </a:r>
            <a:r>
              <a:rPr lang="en">
                <a:latin typeface="Open Sans"/>
                <a:ea typeface="Open Sans"/>
                <a:cs typeface="Open Sans"/>
                <a:sym typeface="Open Sans"/>
              </a:rPr>
              <a:t>:</a:t>
            </a:r>
            <a:endParaRPr>
              <a:latin typeface="Open Sans"/>
              <a:ea typeface="Open Sans"/>
              <a:cs typeface="Open Sans"/>
              <a:sym typeface="Open Sans"/>
            </a:endParaRPr>
          </a:p>
        </p:txBody>
      </p:sp>
      <p:sp>
        <p:nvSpPr>
          <p:cNvPr id="1016" name="Google Shape;1016;p119"/>
          <p:cNvSpPr txBox="1"/>
          <p:nvPr/>
        </p:nvSpPr>
        <p:spPr>
          <a:xfrm>
            <a:off x="5704500" y="2834575"/>
            <a:ext cx="3025200" cy="1501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ArithmeticError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FloatingPointError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OverflowError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ZeroDivisionError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1017" name="Google Shape;1017;p119"/>
          <p:cNvSpPr txBox="1"/>
          <p:nvPr/>
        </p:nvSpPr>
        <p:spPr>
          <a:xfrm>
            <a:off x="708600" y="2571750"/>
            <a:ext cx="3863400" cy="130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6,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print(8 / 0)</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ZeroDivisionError: division by zero</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1" name="Shape 1021"/>
        <p:cNvGrpSpPr/>
        <p:nvPr/>
      </p:nvGrpSpPr>
      <p:grpSpPr>
        <a:xfrm>
          <a:off x="0" y="0"/>
          <a:ext cx="0" cy="0"/>
          <a:chOff x="0" y="0"/>
          <a:chExt cx="0" cy="0"/>
        </a:xfrm>
      </p:grpSpPr>
      <p:sp>
        <p:nvSpPr>
          <p:cNvPr id="1022" name="Google Shape;1022;p1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FileNotFoundError</a:t>
            </a:r>
            <a:endParaRPr>
              <a:solidFill>
                <a:srgbClr val="000000"/>
              </a:solidFill>
            </a:endParaRPr>
          </a:p>
        </p:txBody>
      </p:sp>
      <p:sp>
        <p:nvSpPr>
          <p:cNvPr id="1023" name="Google Shape;1023;p120"/>
          <p:cNvSpPr txBox="1"/>
          <p:nvPr>
            <p:ph idx="1" type="body"/>
          </p:nvPr>
        </p:nvSpPr>
        <p:spPr>
          <a:xfrm>
            <a:off x="311700" y="1306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vous essayez d’ouvrir un fichier qui n’existe pas</a:t>
            </a:r>
            <a:r>
              <a:rPr lang="en" sz="1400"/>
              <a:t>, Python renvoie une exception </a:t>
            </a:r>
            <a:r>
              <a:rPr b="1" lang="en" sz="1400"/>
              <a:t>FileNotFound</a:t>
            </a:r>
            <a:r>
              <a:rPr b="1" lang="en" sz="1400"/>
              <a:t>Error</a:t>
            </a:r>
            <a:r>
              <a:rPr lang="en" sz="1400"/>
              <a:t>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24" name="Google Shape;1024;p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1025" name="Google Shape;1025;p120"/>
          <p:cNvCxnSpPr>
            <a:endCxn id="1026"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1027" name="Google Shape;1027;p120"/>
          <p:cNvSpPr txBox="1"/>
          <p:nvPr/>
        </p:nvSpPr>
        <p:spPr>
          <a:xfrm>
            <a:off x="6148050" y="213752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FileNotFound</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1028" name="Google Shape;1028;p120"/>
          <p:cNvSpPr txBox="1"/>
          <p:nvPr/>
        </p:nvSpPr>
        <p:spPr>
          <a:xfrm>
            <a:off x="5704500" y="2834575"/>
            <a:ext cx="3025200" cy="1222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OSError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FileNotFoundError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1029" name="Google Shape;1029;p120"/>
          <p:cNvSpPr txBox="1"/>
          <p:nvPr/>
        </p:nvSpPr>
        <p:spPr>
          <a:xfrm>
            <a:off x="627975" y="2341825"/>
            <a:ext cx="4536300" cy="1811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with</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open</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'test.txt'</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file</a:t>
            </a:r>
            <a:r>
              <a:rPr lang="en" sz="1050">
                <a:solidFill>
                  <a:srgbClr val="D4D4D4"/>
                </a:solidFill>
                <a:latin typeface="Courier New"/>
                <a:ea typeface="Courier New"/>
                <a:cs typeface="Courier New"/>
                <a:sym typeface="Courier New"/>
              </a:rPr>
              <a:t>.read())</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6,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with open('test.txt', 'r') as file:</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FileNotFoundError: [Errno 2] No such file or directory: 'test.txt'</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ModuleNotFoundError</a:t>
            </a:r>
            <a:endParaRPr>
              <a:solidFill>
                <a:srgbClr val="000000"/>
              </a:solidFill>
            </a:endParaRPr>
          </a:p>
        </p:txBody>
      </p:sp>
      <p:sp>
        <p:nvSpPr>
          <p:cNvPr id="1035" name="Google Shape;1035;p121"/>
          <p:cNvSpPr txBox="1"/>
          <p:nvPr>
            <p:ph idx="1" type="body"/>
          </p:nvPr>
        </p:nvSpPr>
        <p:spPr>
          <a:xfrm>
            <a:off x="311700" y="1306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Si essayez d’importer un module qui n’existe pas dans l’environnement Python où vous exécutez le code</a:t>
            </a:r>
            <a:r>
              <a:rPr lang="en" sz="1400"/>
              <a:t>, Python renvoie une exception </a:t>
            </a:r>
            <a:r>
              <a:rPr b="1" lang="en" sz="1400"/>
              <a:t>Module</a:t>
            </a:r>
            <a:r>
              <a:rPr b="1" lang="en" sz="1400"/>
              <a:t>NotFoundError</a:t>
            </a:r>
            <a:r>
              <a:rPr lang="en" sz="1400"/>
              <a:t> :</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36" name="Google Shape;1036;p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1037" name="Google Shape;1037;p121"/>
          <p:cNvCxnSpPr>
            <a:endCxn id="1038"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1039" name="Google Shape;1039;p121"/>
          <p:cNvSpPr txBox="1"/>
          <p:nvPr/>
        </p:nvSpPr>
        <p:spPr>
          <a:xfrm>
            <a:off x="6148050" y="2137525"/>
            <a:ext cx="25818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Module</a:t>
            </a:r>
            <a:r>
              <a:rPr b="1" lang="en">
                <a:latin typeface="Open Sans"/>
                <a:ea typeface="Open Sans"/>
                <a:cs typeface="Open Sans"/>
                <a:sym typeface="Open Sans"/>
              </a:rPr>
              <a:t>NotFoundError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1040" name="Google Shape;1040;p121"/>
          <p:cNvSpPr txBox="1"/>
          <p:nvPr/>
        </p:nvSpPr>
        <p:spPr>
          <a:xfrm>
            <a:off x="5704500" y="2834575"/>
            <a:ext cx="3025200" cy="1064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ImportError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ModuleNotFoundError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1041" name="Google Shape;1041;p121"/>
          <p:cNvSpPr txBox="1"/>
          <p:nvPr/>
        </p:nvSpPr>
        <p:spPr>
          <a:xfrm>
            <a:off x="657900" y="2452125"/>
            <a:ext cx="4431600" cy="130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numpy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6,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import numpy</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ModuleNotFoundError: No module named 'numpy'</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42" name="Google Shape;142;p23"/>
          <p:cNvSpPr txBox="1"/>
          <p:nvPr>
            <p:ph idx="1" type="body"/>
          </p:nvPr>
        </p:nvSpPr>
        <p:spPr>
          <a:xfrm>
            <a:off x="404175" y="1387275"/>
            <a:ext cx="7990500" cy="297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communauté qui développe le langage Python publie régulièrement des Python Enhancement Proposal (PEP) pour des propositions d’amélioration, d’ajout de fonctionnalités ou de </a:t>
            </a:r>
            <a:r>
              <a:rPr lang="en"/>
              <a:t>recommandations</a:t>
            </a:r>
            <a:r>
              <a:rPr lang="en"/>
              <a:t> sur l’usage de Python.</a:t>
            </a:r>
            <a:endParaRPr/>
          </a:p>
          <a:p>
            <a:pPr indent="0" lvl="0" marL="0" rtl="0" algn="just">
              <a:spcBef>
                <a:spcPts val="1600"/>
              </a:spcBef>
              <a:spcAft>
                <a:spcPts val="0"/>
              </a:spcAft>
              <a:buNone/>
            </a:pPr>
            <a:r>
              <a:rPr lang="en"/>
              <a:t>Les trois premières PEP à lire pour débuter en Python :</a:t>
            </a:r>
            <a:endParaRPr/>
          </a:p>
          <a:p>
            <a:pPr indent="-342900" lvl="0" marL="457200" rtl="0" algn="just">
              <a:spcBef>
                <a:spcPts val="1600"/>
              </a:spcBef>
              <a:spcAft>
                <a:spcPts val="0"/>
              </a:spcAft>
              <a:buSzPts val="1800"/>
              <a:buChar char="●"/>
            </a:pPr>
            <a:r>
              <a:rPr lang="en" u="sng">
                <a:solidFill>
                  <a:schemeClr val="hlink"/>
                </a:solidFill>
                <a:hlinkClick r:id="rId3"/>
              </a:rPr>
              <a:t>PEP20</a:t>
            </a:r>
            <a:r>
              <a:rPr lang="en"/>
              <a:t> (The Zen of Python)</a:t>
            </a:r>
            <a:endParaRPr/>
          </a:p>
          <a:p>
            <a:pPr indent="-342900" lvl="0" marL="457200" rtl="0" algn="just">
              <a:spcBef>
                <a:spcPts val="0"/>
              </a:spcBef>
              <a:spcAft>
                <a:spcPts val="0"/>
              </a:spcAft>
              <a:buSzPts val="1800"/>
              <a:buChar char="●"/>
            </a:pPr>
            <a:r>
              <a:rPr lang="en" u="sng">
                <a:solidFill>
                  <a:schemeClr val="hlink"/>
                </a:solidFill>
                <a:hlinkClick r:id="rId4"/>
              </a:rPr>
              <a:t>PEP8</a:t>
            </a:r>
            <a:r>
              <a:rPr lang="en"/>
              <a:t> (Style Guide for Python Code)</a:t>
            </a:r>
            <a:endParaRPr/>
          </a:p>
          <a:p>
            <a:pPr indent="-342900" lvl="0" marL="457200" rtl="0" algn="just">
              <a:spcBef>
                <a:spcPts val="0"/>
              </a:spcBef>
              <a:spcAft>
                <a:spcPts val="0"/>
              </a:spcAft>
              <a:buSzPts val="1800"/>
              <a:buChar char="●"/>
            </a:pPr>
            <a:r>
              <a:rPr lang="en" u="sng">
                <a:solidFill>
                  <a:schemeClr val="hlink"/>
                </a:solidFill>
                <a:hlinkClick r:id="rId5"/>
              </a:rPr>
              <a:t>PEP257</a:t>
            </a:r>
            <a:r>
              <a:rPr lang="en"/>
              <a:t> (Docstring Conventions)</a:t>
            </a:r>
            <a:r>
              <a:rPr lang="en"/>
              <a:t> </a:t>
            </a:r>
            <a:endParaRPr/>
          </a:p>
          <a:p>
            <a:pPr indent="0" lvl="0" marL="0" rtl="0" algn="l">
              <a:spcBef>
                <a:spcPts val="1600"/>
              </a:spcBef>
              <a:spcAft>
                <a:spcPts val="1600"/>
              </a:spcAft>
              <a:buNone/>
            </a:pPr>
            <a:r>
              <a:t/>
            </a:r>
            <a:endParaRPr/>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1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gérer les exceptions</a:t>
            </a:r>
            <a:endParaRPr>
              <a:solidFill>
                <a:srgbClr val="000000"/>
              </a:solidFill>
            </a:endParaRPr>
          </a:p>
        </p:txBody>
      </p:sp>
      <p:sp>
        <p:nvSpPr>
          <p:cNvPr id="1047" name="Google Shape;1047;p122"/>
          <p:cNvSpPr txBox="1"/>
          <p:nvPr>
            <p:ph idx="1" type="body"/>
          </p:nvPr>
        </p:nvSpPr>
        <p:spPr>
          <a:xfrm>
            <a:off x="311700" y="1286225"/>
            <a:ext cx="8520600" cy="34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On peut gérer les exceptions pour ne pas arrêter l’exécution du code. Ceci est réalisé grâce aux blocs de code </a:t>
            </a:r>
            <a:r>
              <a:rPr b="1" lang="en" sz="1400"/>
              <a:t>try</a:t>
            </a:r>
            <a:r>
              <a:rPr lang="en" sz="1400"/>
              <a:t>/</a:t>
            </a:r>
            <a:r>
              <a:rPr b="1" lang="en" sz="1400"/>
              <a:t>except</a:t>
            </a:r>
            <a:r>
              <a:rPr lang="en" sz="1400"/>
              <a:t>/</a:t>
            </a:r>
            <a:r>
              <a:rPr b="1" lang="en" sz="1400"/>
              <a:t>else</a:t>
            </a:r>
            <a:r>
              <a:rPr lang="en" sz="1400"/>
              <a:t>/</a:t>
            </a:r>
            <a:r>
              <a:rPr b="1" lang="en" sz="1400"/>
              <a:t>finally</a:t>
            </a:r>
            <a:r>
              <a:rPr lang="en" sz="1400"/>
              <a:t>. A minima, il faut que les mots clés </a:t>
            </a:r>
            <a:r>
              <a:rPr b="1" lang="en" sz="1400"/>
              <a:t>try</a:t>
            </a:r>
            <a:r>
              <a:rPr lang="en" sz="1400"/>
              <a:t> et </a:t>
            </a:r>
            <a:r>
              <a:rPr b="1" lang="en" sz="1400"/>
              <a:t>except</a:t>
            </a:r>
            <a:r>
              <a:rPr lang="en" sz="1400"/>
              <a:t> soient présents.</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48" name="Google Shape;1048;p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1049" name="Google Shape;1049;p122"/>
          <p:cNvCxnSpPr>
            <a:endCxn id="1050"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1051" name="Google Shape;1051;p122"/>
          <p:cNvSpPr txBox="1"/>
          <p:nvPr/>
        </p:nvSpPr>
        <p:spPr>
          <a:xfrm>
            <a:off x="538275" y="1973675"/>
            <a:ext cx="3818400" cy="2828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try</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except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TypeError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"Erreur sur le type de donnée"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except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ZeroDivisionError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"Division par zéro"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except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"Autre erreur"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"Pas d'erreur"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finally</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"C'est fini"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1052" name="Google Shape;1052;p122"/>
          <p:cNvSpPr txBox="1"/>
          <p:nvPr/>
        </p:nvSpPr>
        <p:spPr>
          <a:xfrm>
            <a:off x="5263100" y="2900675"/>
            <a:ext cx="2562600" cy="630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Division par zéro</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C'est fini</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6" name="Shape 1056"/>
        <p:cNvGrpSpPr/>
        <p:nvPr/>
      </p:nvGrpSpPr>
      <p:grpSpPr>
        <a:xfrm>
          <a:off x="0" y="0"/>
          <a:ext cx="0" cy="0"/>
          <a:chOff x="0" y="0"/>
          <a:chExt cx="0" cy="0"/>
        </a:xfrm>
      </p:grpSpPr>
      <p:sp>
        <p:nvSpPr>
          <p:cNvPr id="1057" name="Google Shape;1057;p1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lever des exceptions</a:t>
            </a:r>
            <a:endParaRPr>
              <a:solidFill>
                <a:srgbClr val="000000"/>
              </a:solidFill>
            </a:endParaRPr>
          </a:p>
        </p:txBody>
      </p:sp>
      <p:sp>
        <p:nvSpPr>
          <p:cNvPr id="1058" name="Google Shape;1058;p123"/>
          <p:cNvSpPr txBox="1"/>
          <p:nvPr>
            <p:ph idx="1" type="body"/>
          </p:nvPr>
        </p:nvSpPr>
        <p:spPr>
          <a:xfrm>
            <a:off x="311700" y="1286225"/>
            <a:ext cx="8520600" cy="34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Python permet de lever des exceptions grâce au mot clé </a:t>
            </a:r>
            <a:r>
              <a:rPr b="1" lang="en" sz="1400"/>
              <a:t>raise.</a:t>
            </a:r>
            <a:endParaRPr b="1"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59" name="Google Shape;1059;p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1060" name="Google Shape;1060;p123"/>
          <p:cNvCxnSpPr>
            <a:endCxn id="1061"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1062" name="Google Shape;1062;p123"/>
          <p:cNvSpPr txBox="1"/>
          <p:nvPr/>
        </p:nvSpPr>
        <p:spPr>
          <a:xfrm>
            <a:off x="2057250" y="2162425"/>
            <a:ext cx="5029500" cy="1990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value = </a:t>
            </a:r>
            <a:r>
              <a:rPr lang="en" sz="1050">
                <a:solidFill>
                  <a:srgbClr val="B5CEA8"/>
                </a:solidFill>
                <a:latin typeface="Courier New"/>
                <a:ea typeface="Courier New"/>
                <a:cs typeface="Courier New"/>
                <a:sym typeface="Courier New"/>
              </a:rPr>
              <a:t>1000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value &gt; </a:t>
            </a:r>
            <a:r>
              <a:rPr lang="en" sz="1050">
                <a:solidFill>
                  <a:srgbClr val="B5CEA8"/>
                </a:solidFill>
                <a:latin typeface="Courier New"/>
                <a:ea typeface="Courier New"/>
                <a:cs typeface="Courier New"/>
                <a:sym typeface="Courier New"/>
              </a:rPr>
              <a:t>100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raise</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ValueError</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"La valeur est trop élevée"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8,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raise ValueError("La valeur est trop élevée")</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ValueError: La valeur est trop élevée</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1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créer des exceptions</a:t>
            </a:r>
            <a:endParaRPr>
              <a:solidFill>
                <a:srgbClr val="000000"/>
              </a:solidFill>
            </a:endParaRPr>
          </a:p>
        </p:txBody>
      </p:sp>
      <p:sp>
        <p:nvSpPr>
          <p:cNvPr id="1068" name="Google Shape;1068;p124"/>
          <p:cNvSpPr txBox="1"/>
          <p:nvPr>
            <p:ph idx="1" type="body"/>
          </p:nvPr>
        </p:nvSpPr>
        <p:spPr>
          <a:xfrm>
            <a:off x="311700" y="1306225"/>
            <a:ext cx="8520600" cy="126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En plus des exceptions de la librairie standard de Python, il est possible de créer des exceptions. On doit créer une classe qui hérite d’une exception de Python.</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69" name="Google Shape;1069;p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1070" name="Google Shape;1070;p124"/>
          <p:cNvCxnSpPr>
            <a:endCxn id="1071"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1072" name="Google Shape;1072;p124"/>
          <p:cNvSpPr txBox="1"/>
          <p:nvPr/>
        </p:nvSpPr>
        <p:spPr>
          <a:xfrm>
            <a:off x="179425" y="2195725"/>
            <a:ext cx="4670700" cy="2140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SalaryNotInRangeError</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Exception</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salary</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message</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"Le salaire n'est pas dans l'intervalle 5000-15000"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.salary = salary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.message = message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super</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.message)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__str__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.salary</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-&gt;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.message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p:txBody>
      </p:sp>
      <p:sp>
        <p:nvSpPr>
          <p:cNvPr id="1073" name="Google Shape;1073;p124"/>
          <p:cNvSpPr txBox="1"/>
          <p:nvPr/>
        </p:nvSpPr>
        <p:spPr>
          <a:xfrm>
            <a:off x="5023950" y="2154625"/>
            <a:ext cx="3997200" cy="2222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salary = </a:t>
            </a:r>
            <a:r>
              <a:rPr lang="en" sz="1050">
                <a:solidFill>
                  <a:srgbClr val="B5CEA8"/>
                </a:solidFill>
                <a:latin typeface="Courier New"/>
                <a:ea typeface="Courier New"/>
                <a:cs typeface="Courier New"/>
                <a:sym typeface="Courier New"/>
              </a:rPr>
              <a:t>2000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not</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5000</a:t>
            </a:r>
            <a:r>
              <a:rPr lang="en" sz="1050">
                <a:solidFill>
                  <a:srgbClr val="D4D4D4"/>
                </a:solidFill>
                <a:latin typeface="Courier New"/>
                <a:ea typeface="Courier New"/>
                <a:cs typeface="Courier New"/>
                <a:sym typeface="Courier New"/>
              </a:rPr>
              <a:t> &lt; salary &lt; </a:t>
            </a:r>
            <a:r>
              <a:rPr lang="en" sz="1050">
                <a:solidFill>
                  <a:srgbClr val="B5CEA8"/>
                </a:solidFill>
                <a:latin typeface="Courier New"/>
                <a:ea typeface="Courier New"/>
                <a:cs typeface="Courier New"/>
                <a:sym typeface="Courier New"/>
              </a:rPr>
              <a:t>15000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raise</a:t>
            </a:r>
            <a:r>
              <a:rPr lang="en" sz="1050">
                <a:solidFill>
                  <a:srgbClr val="D4D4D4"/>
                </a:solidFill>
                <a:latin typeface="Courier New"/>
                <a:ea typeface="Courier New"/>
                <a:cs typeface="Courier New"/>
                <a:sym typeface="Courier New"/>
              </a:rPr>
              <a:t> SalaryNotInRangeError(salary)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"d:/module.py", line 17,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raise SalaryNotInRangeError(salary)</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__main__.SalaryNotInRangeError: 2000 -&gt; Le salaire n'est pas dans l'intervalle 5000-15000</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Google Shape;1078;p1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ressources complémentaires</a:t>
            </a:r>
            <a:endParaRPr>
              <a:solidFill>
                <a:srgbClr val="000000"/>
              </a:solidFill>
            </a:endParaRPr>
          </a:p>
        </p:txBody>
      </p:sp>
      <p:sp>
        <p:nvSpPr>
          <p:cNvPr id="1079" name="Google Shape;1079;p125"/>
          <p:cNvSpPr txBox="1"/>
          <p:nvPr>
            <p:ph idx="1" type="body"/>
          </p:nvPr>
        </p:nvSpPr>
        <p:spPr>
          <a:xfrm>
            <a:off x="311700" y="1225225"/>
            <a:ext cx="85206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https://docs.python.org/fr/3/library/exceptions.html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Char char="●"/>
            </a:pPr>
            <a:r>
              <a:rPr lang="en" sz="1400"/>
              <a:t>Socratica - </a:t>
            </a:r>
            <a:r>
              <a:rPr lang="en" sz="1400">
                <a:latin typeface="Arial"/>
                <a:ea typeface="Arial"/>
                <a:cs typeface="Arial"/>
                <a:sym typeface="Arial"/>
              </a:rPr>
              <a:t>Exceptions in Python || Python Tutorial || Learn Python Programming (ENG - 09:01) : </a:t>
            </a:r>
            <a:r>
              <a:rPr lang="en" sz="1400" u="sng">
                <a:solidFill>
                  <a:schemeClr val="hlink"/>
                </a:solidFill>
                <a:latin typeface="Arial"/>
                <a:ea typeface="Arial"/>
                <a:cs typeface="Arial"/>
                <a:sym typeface="Arial"/>
                <a:hlinkClick r:id="rId4"/>
              </a:rPr>
              <a:t>https://www.youtube.com/watch?v=nlCKrKGHSSk</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Corey Schafer - Python Tutorial: Using Try/Except Blocks for Error Handling (ENG - 10:33) : </a:t>
            </a:r>
            <a:r>
              <a:rPr lang="en" sz="1400" u="sng">
                <a:solidFill>
                  <a:schemeClr val="hlink"/>
                </a:solidFill>
                <a:latin typeface="Arial"/>
                <a:ea typeface="Arial"/>
                <a:cs typeface="Arial"/>
                <a:sym typeface="Arial"/>
                <a:hlinkClick r:id="rId5"/>
              </a:rPr>
              <a:t>https://www.youtube.com/watch?v=NIWwJbo-9_8</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PyCon 2017 - Amandine Lee Passing Exceptions 101 Paradigms in Error Handling PyCon 2017 (ENG - 31:15) : </a:t>
            </a:r>
            <a:r>
              <a:rPr lang="en" sz="1400" u="sng">
                <a:solidFill>
                  <a:schemeClr val="hlink"/>
                </a:solidFill>
                <a:latin typeface="Arial"/>
                <a:ea typeface="Arial"/>
                <a:cs typeface="Arial"/>
                <a:sym typeface="Arial"/>
                <a:hlinkClick r:id="rId6"/>
              </a:rPr>
              <a:t>https://www.youtube.com/watch?v=BMtJbrvwlmo</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80" name="Google Shape;1080;p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1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6" name="Google Shape;1086;p12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3000">
                <a:latin typeface="Open Sans"/>
                <a:ea typeface="Open Sans"/>
                <a:cs typeface="Open Sans"/>
                <a:sym typeface="Open Sans"/>
              </a:rPr>
              <a:t>La programmation orientée objet avec Python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0" name="Shape 1090"/>
        <p:cNvGrpSpPr/>
        <p:nvPr/>
      </p:nvGrpSpPr>
      <p:grpSpPr>
        <a:xfrm>
          <a:off x="0" y="0"/>
          <a:ext cx="0" cy="0"/>
          <a:chOff x="0" y="0"/>
          <a:chExt cx="0" cy="0"/>
        </a:xfrm>
      </p:grpSpPr>
      <p:sp>
        <p:nvSpPr>
          <p:cNvPr id="1091" name="Google Shape;1091;p1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rgbClr val="000000"/>
                </a:solidFill>
              </a:rPr>
              <a:t>Plan du chapitre - </a:t>
            </a:r>
            <a:r>
              <a:rPr lang="en" sz="2200"/>
              <a:t>La programmation orientée objet avec Python</a:t>
            </a:r>
            <a:r>
              <a:rPr lang="en">
                <a:solidFill>
                  <a:srgbClr val="000000"/>
                </a:solidFill>
              </a:rPr>
              <a:t> </a:t>
            </a:r>
            <a:endParaRPr>
              <a:solidFill>
                <a:srgbClr val="000000"/>
              </a:solidFill>
            </a:endParaRPr>
          </a:p>
        </p:txBody>
      </p:sp>
      <p:sp>
        <p:nvSpPr>
          <p:cNvPr id="1092" name="Google Shape;1092;p1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u="sng">
                <a:solidFill>
                  <a:schemeClr val="hlink"/>
                </a:solidFill>
                <a:hlinkClick action="ppaction://hlinksldjump" r:id="rId3"/>
              </a:rPr>
              <a:t>Classes</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4"/>
              </a:rPr>
              <a:t>Méthodes et attributs</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5"/>
              </a:rPr>
              <a:t>Héritages et polymorphisme</a:t>
            </a:r>
            <a:endParaRPr sz="2400">
              <a:solidFill>
                <a:srgbClr val="000000"/>
              </a:solidFill>
            </a:endParaRPr>
          </a:p>
          <a:p>
            <a:pPr indent="-381000" lvl="0" marL="457200" rtl="0" algn="l">
              <a:spcBef>
                <a:spcPts val="1600"/>
              </a:spcBef>
              <a:spcAft>
                <a:spcPts val="1600"/>
              </a:spcAft>
              <a:buClr>
                <a:srgbClr val="000000"/>
              </a:buClr>
              <a:buSzPts val="2400"/>
              <a:buAutoNum type="arabicPeriod"/>
            </a:pPr>
            <a:r>
              <a:rPr lang="en" sz="2400" u="sng">
                <a:solidFill>
                  <a:schemeClr val="hlink"/>
                </a:solidFill>
                <a:hlinkClick action="ppaction://hlinksldjump" r:id="rId6"/>
              </a:rPr>
              <a:t>Encapsulation</a:t>
            </a:r>
            <a:endParaRPr sz="2400">
              <a:solidFill>
                <a:srgbClr val="000000"/>
              </a:solidFill>
            </a:endParaRPr>
          </a:p>
        </p:txBody>
      </p:sp>
      <p:sp>
        <p:nvSpPr>
          <p:cNvPr id="1093" name="Google Shape;1093;p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7" name="Shape 1097"/>
        <p:cNvGrpSpPr/>
        <p:nvPr/>
      </p:nvGrpSpPr>
      <p:grpSpPr>
        <a:xfrm>
          <a:off x="0" y="0"/>
          <a:ext cx="0" cy="0"/>
          <a:chOff x="0" y="0"/>
          <a:chExt cx="0" cy="0"/>
        </a:xfrm>
      </p:grpSpPr>
      <p:sp>
        <p:nvSpPr>
          <p:cNvPr id="1098" name="Google Shape;1098;p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099" name="Google Shape;1099;p128"/>
          <p:cNvSpPr txBox="1"/>
          <p:nvPr>
            <p:ph type="title"/>
          </p:nvPr>
        </p:nvSpPr>
        <p:spPr>
          <a:xfrm>
            <a:off x="295400" y="1267650"/>
            <a:ext cx="4045200" cy="260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La programmation orientée objet en Python</a:t>
            </a:r>
            <a:endParaRPr/>
          </a:p>
        </p:txBody>
      </p:sp>
      <p:sp>
        <p:nvSpPr>
          <p:cNvPr id="1100" name="Google Shape;1100;p128"/>
          <p:cNvSpPr txBox="1"/>
          <p:nvPr>
            <p:ph type="title"/>
          </p:nvPr>
        </p:nvSpPr>
        <p:spPr>
          <a:xfrm>
            <a:off x="4858650" y="2179200"/>
            <a:ext cx="4045200" cy="78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Classes</a:t>
            </a:r>
            <a:endParaRPr>
              <a:solidFill>
                <a:schemeClr val="lt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sp>
        <p:nvSpPr>
          <p:cNvPr id="1105" name="Google Shape;1105;p1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types de programmation</a:t>
            </a:r>
            <a:endParaRPr>
              <a:solidFill>
                <a:srgbClr val="000000"/>
              </a:solidFill>
            </a:endParaRPr>
          </a:p>
        </p:txBody>
      </p:sp>
      <p:sp>
        <p:nvSpPr>
          <p:cNvPr id="1106" name="Google Shape;1106;p129"/>
          <p:cNvSpPr txBox="1"/>
          <p:nvPr>
            <p:ph idx="1" type="body"/>
          </p:nvPr>
        </p:nvSpPr>
        <p:spPr>
          <a:xfrm>
            <a:off x="311700" y="1225225"/>
            <a:ext cx="8520600" cy="33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permet de programmer suivant </a:t>
            </a:r>
            <a:r>
              <a:rPr lang="en"/>
              <a:t>différents</a:t>
            </a:r>
            <a:r>
              <a:rPr lang="en"/>
              <a:t> types de programmation :</a:t>
            </a:r>
            <a:endParaRPr/>
          </a:p>
          <a:p>
            <a:pPr indent="-342900" lvl="0" marL="457200" rtl="0" algn="l">
              <a:spcBef>
                <a:spcPts val="1600"/>
              </a:spcBef>
              <a:spcAft>
                <a:spcPts val="0"/>
              </a:spcAft>
              <a:buSzPts val="1800"/>
              <a:buChar char="●"/>
            </a:pPr>
            <a:r>
              <a:rPr lang="en"/>
              <a:t>Programmation impérative</a:t>
            </a:r>
            <a:endParaRPr/>
          </a:p>
          <a:p>
            <a:pPr indent="-342900" lvl="0" marL="457200" rtl="0" algn="l">
              <a:spcBef>
                <a:spcPts val="0"/>
              </a:spcBef>
              <a:spcAft>
                <a:spcPts val="0"/>
              </a:spcAft>
              <a:buSzPts val="1800"/>
              <a:buChar char="●"/>
            </a:pPr>
            <a:r>
              <a:rPr lang="en"/>
              <a:t>Programmation fonctionnelle</a:t>
            </a:r>
            <a:endParaRPr/>
          </a:p>
          <a:p>
            <a:pPr indent="-342900" lvl="0" marL="457200" rtl="0" algn="l">
              <a:spcBef>
                <a:spcPts val="0"/>
              </a:spcBef>
              <a:spcAft>
                <a:spcPts val="0"/>
              </a:spcAft>
              <a:buSzPts val="1800"/>
              <a:buChar char="●"/>
            </a:pPr>
            <a:r>
              <a:rPr lang="en"/>
              <a:t>Programmation procédurale</a:t>
            </a:r>
            <a:endParaRPr/>
          </a:p>
          <a:p>
            <a:pPr indent="-342900" lvl="0" marL="457200" rtl="0" algn="l">
              <a:spcBef>
                <a:spcPts val="0"/>
              </a:spcBef>
              <a:spcAft>
                <a:spcPts val="0"/>
              </a:spcAft>
              <a:buSzPts val="1800"/>
              <a:buChar char="●"/>
            </a:pPr>
            <a:r>
              <a:rPr lang="en"/>
              <a:t>Programmation orientée objet</a:t>
            </a:r>
            <a:endParaRPr/>
          </a:p>
          <a:p>
            <a:pPr indent="0" lvl="0" marL="0" rtl="0" algn="l">
              <a:spcBef>
                <a:spcPts val="1600"/>
              </a:spcBef>
              <a:spcAft>
                <a:spcPts val="1600"/>
              </a:spcAft>
              <a:buNone/>
            </a:pPr>
            <a:r>
              <a:rPr lang="en"/>
              <a:t>Nous allons voir ces quatre types de programmation avec un même exemple : l’addition de nombres.</a:t>
            </a:r>
            <a:endParaRPr/>
          </a:p>
        </p:txBody>
      </p:sp>
      <p:sp>
        <p:nvSpPr>
          <p:cNvPr id="1107" name="Google Shape;1107;p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sp>
        <p:nvSpPr>
          <p:cNvPr id="1112" name="Google Shape;1112;p1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programmation impérative</a:t>
            </a:r>
            <a:endParaRPr>
              <a:solidFill>
                <a:srgbClr val="000000"/>
              </a:solidFill>
            </a:endParaRPr>
          </a:p>
        </p:txBody>
      </p:sp>
      <p:sp>
        <p:nvSpPr>
          <p:cNvPr id="1113" name="Google Shape;1113;p130"/>
          <p:cNvSpPr txBox="1"/>
          <p:nvPr>
            <p:ph idx="1" type="body"/>
          </p:nvPr>
        </p:nvSpPr>
        <p:spPr>
          <a:xfrm>
            <a:off x="311700" y="1225225"/>
            <a:ext cx="8520600" cy="330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 programmation impérative, les instructions sont exécutées les unes à la suite des autres. L’état des variables est modifié au fil des instructions.</a:t>
            </a:r>
            <a:endParaRPr/>
          </a:p>
        </p:txBody>
      </p:sp>
      <p:sp>
        <p:nvSpPr>
          <p:cNvPr id="1114" name="Google Shape;1114;p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15" name="Google Shape;1115;p130"/>
          <p:cNvSpPr txBox="1"/>
          <p:nvPr/>
        </p:nvSpPr>
        <p:spPr>
          <a:xfrm>
            <a:off x="3035275" y="2571750"/>
            <a:ext cx="2831700" cy="1243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somme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elt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somme += elt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(somme)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9" name="Shape 1119"/>
        <p:cNvGrpSpPr/>
        <p:nvPr/>
      </p:nvGrpSpPr>
      <p:grpSpPr>
        <a:xfrm>
          <a:off x="0" y="0"/>
          <a:ext cx="0" cy="0"/>
          <a:chOff x="0" y="0"/>
          <a:chExt cx="0" cy="0"/>
        </a:xfrm>
      </p:grpSpPr>
      <p:sp>
        <p:nvSpPr>
          <p:cNvPr id="1120" name="Google Shape;1120;p1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programmation fonctionnelle</a:t>
            </a:r>
            <a:endParaRPr>
              <a:solidFill>
                <a:srgbClr val="000000"/>
              </a:solidFill>
            </a:endParaRPr>
          </a:p>
        </p:txBody>
      </p:sp>
      <p:sp>
        <p:nvSpPr>
          <p:cNvPr id="1121" name="Google Shape;1121;p131"/>
          <p:cNvSpPr txBox="1"/>
          <p:nvPr>
            <p:ph idx="1" type="body"/>
          </p:nvPr>
        </p:nvSpPr>
        <p:spPr>
          <a:xfrm>
            <a:off x="311700" y="1225225"/>
            <a:ext cx="8520600" cy="9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En programmation fonctionnelle, les problèmes sont décomposés en un ensemble de fonctions. Ces fonctions ne doivent pas contenir d’états internes.</a:t>
            </a:r>
            <a:endParaRPr/>
          </a:p>
        </p:txBody>
      </p:sp>
      <p:sp>
        <p:nvSpPr>
          <p:cNvPr id="1122" name="Google Shape;1122;p1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23" name="Google Shape;1123;p131"/>
          <p:cNvSpPr/>
          <p:nvPr/>
        </p:nvSpPr>
        <p:spPr>
          <a:xfrm>
            <a:off x="104675" y="210225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31"/>
          <p:cNvSpPr txBox="1"/>
          <p:nvPr/>
        </p:nvSpPr>
        <p:spPr>
          <a:xfrm>
            <a:off x="663625" y="2674525"/>
            <a:ext cx="2212800" cy="13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Il existe 3 modules de la librairie standard pour mettre en place la programmation fonctionnelle : </a:t>
            </a:r>
            <a:r>
              <a:rPr i="1" lang="en">
                <a:latin typeface="Open Sans"/>
                <a:ea typeface="Open Sans"/>
                <a:cs typeface="Open Sans"/>
                <a:sym typeface="Open Sans"/>
              </a:rPr>
              <a:t>itertools</a:t>
            </a:r>
            <a:r>
              <a:rPr lang="en">
                <a:latin typeface="Open Sans"/>
                <a:ea typeface="Open Sans"/>
                <a:cs typeface="Open Sans"/>
                <a:sym typeface="Open Sans"/>
              </a:rPr>
              <a:t>, </a:t>
            </a:r>
            <a:r>
              <a:rPr i="1" lang="en">
                <a:latin typeface="Open Sans"/>
                <a:ea typeface="Open Sans"/>
                <a:cs typeface="Open Sans"/>
                <a:sym typeface="Open Sans"/>
              </a:rPr>
              <a:t>functools</a:t>
            </a:r>
            <a:r>
              <a:rPr lang="en">
                <a:latin typeface="Open Sans"/>
                <a:ea typeface="Open Sans"/>
                <a:cs typeface="Open Sans"/>
                <a:sym typeface="Open Sans"/>
              </a:rPr>
              <a:t> et </a:t>
            </a:r>
            <a:r>
              <a:rPr i="1" lang="en">
                <a:latin typeface="Open Sans"/>
                <a:ea typeface="Open Sans"/>
                <a:cs typeface="Open Sans"/>
                <a:sym typeface="Open Sans"/>
              </a:rPr>
              <a:t>operator</a:t>
            </a:r>
            <a:endParaRPr i="1">
              <a:latin typeface="Open Sans"/>
              <a:ea typeface="Open Sans"/>
              <a:cs typeface="Open Sans"/>
              <a:sym typeface="Open Sans"/>
            </a:endParaRPr>
          </a:p>
        </p:txBody>
      </p:sp>
      <p:sp>
        <p:nvSpPr>
          <p:cNvPr id="1125" name="Google Shape;1125;p131"/>
          <p:cNvSpPr txBox="1"/>
          <p:nvPr/>
        </p:nvSpPr>
        <p:spPr>
          <a:xfrm>
            <a:off x="3573525" y="2501125"/>
            <a:ext cx="3624000" cy="831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functools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reduce</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reduce</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lambda</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x</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y</a:t>
            </a:r>
            <a:r>
              <a:rPr lang="en" sz="1050">
                <a:solidFill>
                  <a:srgbClr val="D4D4D4"/>
                </a:solidFill>
                <a:latin typeface="Courier New"/>
                <a:ea typeface="Courier New"/>
                <a:cs typeface="Courier New"/>
                <a:sym typeface="Courier New"/>
              </a:rPr>
              <a:t>: x + y, liste))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49" name="Google Shape;149;p24"/>
          <p:cNvSpPr txBox="1"/>
          <p:nvPr>
            <p:ph idx="1" type="body"/>
          </p:nvPr>
        </p:nvSpPr>
        <p:spPr>
          <a:xfrm>
            <a:off x="375750" y="1778550"/>
            <a:ext cx="3039000" cy="20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 Zen du Python (PEP 20) regroupe 19 principes qui </a:t>
            </a:r>
            <a:r>
              <a:rPr lang="en"/>
              <a:t>permettent</a:t>
            </a:r>
            <a:r>
              <a:rPr lang="en"/>
              <a:t> de comprendre la philosophie du langage Python</a:t>
            </a:r>
            <a:endParaRPr/>
          </a:p>
          <a:p>
            <a:pPr indent="0" lvl="0" marL="0" rtl="0" algn="l">
              <a:spcBef>
                <a:spcPts val="1600"/>
              </a:spcBef>
              <a:spcAft>
                <a:spcPts val="1600"/>
              </a:spcAft>
              <a:buNone/>
            </a:pPr>
            <a:r>
              <a:t/>
            </a:r>
            <a:endParaRPr/>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1" name="Google Shape;151;p24"/>
          <p:cNvSpPr txBox="1"/>
          <p:nvPr/>
        </p:nvSpPr>
        <p:spPr>
          <a:xfrm>
            <a:off x="3621550" y="1225225"/>
            <a:ext cx="5050500" cy="3649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&gt;&gt;&gt; </a:t>
            </a:r>
            <a:r>
              <a:rPr lang="en" sz="800">
                <a:solidFill>
                  <a:srgbClr val="C586C0"/>
                </a:solidFill>
                <a:latin typeface="Courier New"/>
                <a:ea typeface="Courier New"/>
                <a:cs typeface="Courier New"/>
                <a:sym typeface="Courier New"/>
              </a:rPr>
              <a:t>import</a:t>
            </a:r>
            <a:r>
              <a:rPr lang="en" sz="800">
                <a:solidFill>
                  <a:srgbClr val="D4D4D4"/>
                </a:solidFill>
                <a:latin typeface="Courier New"/>
                <a:ea typeface="Courier New"/>
                <a:cs typeface="Courier New"/>
                <a:sym typeface="Courier New"/>
              </a:rPr>
              <a:t> this</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The Zen of Python, by Tim Peters</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Beautiful is better than ugly.</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Explicit is better than implicit.</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Simple is better than complex.</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Complex is better than complicated.</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Flat is better than nested.</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Sparse is better than dense.</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Readability counts.</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Special cases aren't special enough to break the rules.</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Although practicality beats purity.</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Errors should never pass silently.</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Unless explicitly silenced.</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In the face of ambiguity, refuse the temptation to guess.</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There should be one-- and preferably only one --obvious way to do it.</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Although that way may not be obvious at first unless you're Dutch.</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Now is better than never.</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Although never is often better than *right* now.</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If the implementation is hard to explain, it's a bad idea.</a:t>
            </a:r>
            <a:endParaRPr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latin typeface="Courier New"/>
                <a:ea typeface="Courier New"/>
                <a:cs typeface="Courier New"/>
                <a:sym typeface="Courier New"/>
              </a:rPr>
              <a:t>Namespaces are one honking great idea -- let's do more of those!</a:t>
            </a:r>
            <a:endParaRPr sz="800">
              <a:solidFill>
                <a:srgbClr val="D4D4D4"/>
              </a:solidFill>
              <a:latin typeface="Courier New"/>
              <a:ea typeface="Courier New"/>
              <a:cs typeface="Courier New"/>
              <a:sym typeface="Courier New"/>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9" name="Shape 1129"/>
        <p:cNvGrpSpPr/>
        <p:nvPr/>
      </p:nvGrpSpPr>
      <p:grpSpPr>
        <a:xfrm>
          <a:off x="0" y="0"/>
          <a:ext cx="0" cy="0"/>
          <a:chOff x="0" y="0"/>
          <a:chExt cx="0" cy="0"/>
        </a:xfrm>
      </p:grpSpPr>
      <p:sp>
        <p:nvSpPr>
          <p:cNvPr id="1130" name="Google Shape;1130;p1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programmation procédurale</a:t>
            </a:r>
            <a:endParaRPr>
              <a:solidFill>
                <a:srgbClr val="000000"/>
              </a:solidFill>
            </a:endParaRPr>
          </a:p>
        </p:txBody>
      </p:sp>
      <p:sp>
        <p:nvSpPr>
          <p:cNvPr id="1131" name="Google Shape;1131;p132"/>
          <p:cNvSpPr txBox="1"/>
          <p:nvPr>
            <p:ph idx="1" type="body"/>
          </p:nvPr>
        </p:nvSpPr>
        <p:spPr>
          <a:xfrm>
            <a:off x="311700" y="1225225"/>
            <a:ext cx="8520600" cy="330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 programmation procédurale s’appuie sur des fonctions. Le problème à résoudre est découpé en une suite d’étapes qui sont réparties entre les différentes fonctions.</a:t>
            </a:r>
            <a:endParaRPr/>
          </a:p>
        </p:txBody>
      </p:sp>
      <p:sp>
        <p:nvSpPr>
          <p:cNvPr id="1132" name="Google Shape;1132;p1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33" name="Google Shape;1133;p132"/>
          <p:cNvSpPr txBox="1"/>
          <p:nvPr/>
        </p:nvSpPr>
        <p:spPr>
          <a:xfrm>
            <a:off x="3268350" y="2377375"/>
            <a:ext cx="2607300" cy="191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somme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liste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temp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elt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temp += elt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temp</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(somme(liste))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7" name="Shape 1137"/>
        <p:cNvGrpSpPr/>
        <p:nvPr/>
      </p:nvGrpSpPr>
      <p:grpSpPr>
        <a:xfrm>
          <a:off x="0" y="0"/>
          <a:ext cx="0" cy="0"/>
          <a:chOff x="0" y="0"/>
          <a:chExt cx="0" cy="0"/>
        </a:xfrm>
      </p:grpSpPr>
      <p:sp>
        <p:nvSpPr>
          <p:cNvPr id="1138" name="Google Shape;1138;p1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programmation orientée objet</a:t>
            </a:r>
            <a:endParaRPr>
              <a:solidFill>
                <a:srgbClr val="000000"/>
              </a:solidFill>
            </a:endParaRPr>
          </a:p>
        </p:txBody>
      </p:sp>
      <p:sp>
        <p:nvSpPr>
          <p:cNvPr id="1139" name="Google Shape;1139;p133"/>
          <p:cNvSpPr txBox="1"/>
          <p:nvPr>
            <p:ph idx="1" type="body"/>
          </p:nvPr>
        </p:nvSpPr>
        <p:spPr>
          <a:xfrm>
            <a:off x="311700" y="1225225"/>
            <a:ext cx="8520600" cy="3303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En programmation </a:t>
            </a:r>
            <a:r>
              <a:rPr b="1" lang="en"/>
              <a:t>orientée objet</a:t>
            </a:r>
            <a:r>
              <a:rPr lang="en"/>
              <a:t>, on</a:t>
            </a:r>
            <a:r>
              <a:rPr lang="en"/>
              <a:t> manipule des ensembles d’objets. Ceux-ci possèdent un </a:t>
            </a:r>
            <a:r>
              <a:rPr b="1" lang="en"/>
              <a:t>état interne</a:t>
            </a:r>
            <a:r>
              <a:rPr lang="en"/>
              <a:t> et des </a:t>
            </a:r>
            <a:r>
              <a:rPr b="1" lang="en"/>
              <a:t>méthodes</a:t>
            </a:r>
            <a:r>
              <a:rPr lang="en"/>
              <a:t> qui interrogent ou modifient cet état d’une façon ou d’une autre.</a:t>
            </a:r>
            <a:endParaRPr sz="2500"/>
          </a:p>
        </p:txBody>
      </p:sp>
      <p:sp>
        <p:nvSpPr>
          <p:cNvPr id="1140" name="Google Shape;1140;p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41" name="Google Shape;1141;p133"/>
          <p:cNvSpPr txBox="1"/>
          <p:nvPr/>
        </p:nvSpPr>
        <p:spPr>
          <a:xfrm>
            <a:off x="2513250" y="2304850"/>
            <a:ext cx="4117500" cy="252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Nombre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liste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.liste = 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somme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temp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elt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temp += elt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temp</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nombre = Nombre(liste)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(nombre.somme())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5" name="Shape 1145"/>
        <p:cNvGrpSpPr/>
        <p:nvPr/>
      </p:nvGrpSpPr>
      <p:grpSpPr>
        <a:xfrm>
          <a:off x="0" y="0"/>
          <a:ext cx="0" cy="0"/>
          <a:chOff x="0" y="0"/>
          <a:chExt cx="0" cy="0"/>
        </a:xfrm>
      </p:grpSpPr>
      <p:sp>
        <p:nvSpPr>
          <p:cNvPr id="1146" name="Google Shape;1146;p1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généralités</a:t>
            </a:r>
            <a:endParaRPr>
              <a:solidFill>
                <a:srgbClr val="000000"/>
              </a:solidFill>
            </a:endParaRPr>
          </a:p>
        </p:txBody>
      </p:sp>
      <p:sp>
        <p:nvSpPr>
          <p:cNvPr id="1147" name="Google Shape;1147;p134"/>
          <p:cNvSpPr txBox="1"/>
          <p:nvPr>
            <p:ph idx="1" type="body"/>
          </p:nvPr>
        </p:nvSpPr>
        <p:spPr>
          <a:xfrm>
            <a:off x="311700" y="1225225"/>
            <a:ext cx="8520600" cy="4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syntaxe minimale pour une classe en Python est la suivante :</a:t>
            </a:r>
            <a:endParaRPr/>
          </a:p>
          <a:p>
            <a:pPr indent="0" lvl="0" marL="0" rtl="0" algn="l">
              <a:spcBef>
                <a:spcPts val="1600"/>
              </a:spcBef>
              <a:spcAft>
                <a:spcPts val="1600"/>
              </a:spcAft>
              <a:buNone/>
            </a:pPr>
            <a:r>
              <a:t/>
            </a:r>
            <a:endParaRPr/>
          </a:p>
        </p:txBody>
      </p:sp>
      <p:sp>
        <p:nvSpPr>
          <p:cNvPr id="1148" name="Google Shape;1148;p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49" name="Google Shape;1149;p134"/>
          <p:cNvSpPr txBox="1"/>
          <p:nvPr/>
        </p:nvSpPr>
        <p:spPr>
          <a:xfrm>
            <a:off x="3584400" y="1797925"/>
            <a:ext cx="1975200" cy="614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
        <p:nvSpPr>
          <p:cNvPr id="1150" name="Google Shape;1150;p134"/>
          <p:cNvSpPr txBox="1"/>
          <p:nvPr>
            <p:ph idx="1" type="body"/>
          </p:nvPr>
        </p:nvSpPr>
        <p:spPr>
          <a:xfrm>
            <a:off x="311700" y="2490325"/>
            <a:ext cx="8520600" cy="203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définir le nom de la classe, on utilise le mot-clé </a:t>
            </a:r>
            <a:r>
              <a:rPr i="1" lang="en"/>
              <a:t>class</a:t>
            </a:r>
            <a:r>
              <a:rPr lang="en"/>
              <a:t> (si vous essayez d’affecter une valeur à </a:t>
            </a:r>
            <a:r>
              <a:rPr i="1" lang="en"/>
              <a:t>class</a:t>
            </a:r>
            <a:r>
              <a:rPr lang="en"/>
              <a:t> vous aurez une </a:t>
            </a:r>
            <a:r>
              <a:rPr i="1" lang="en"/>
              <a:t>SyntaxError</a:t>
            </a:r>
            <a:r>
              <a:rPr lang="en"/>
              <a:t>). Le contenu de la classe est défini par l’indentation (dans l’exemple, on utilise le mot-clé </a:t>
            </a:r>
            <a:r>
              <a:rPr i="1" lang="en"/>
              <a:t>pass</a:t>
            </a:r>
            <a:r>
              <a:rPr lang="en"/>
              <a:t> pour créer une classe vide).</a:t>
            </a:r>
            <a:endParaRPr/>
          </a:p>
          <a:p>
            <a:pPr indent="0" lvl="0" marL="0" rtl="0" algn="l">
              <a:spcBef>
                <a:spcPts val="1600"/>
              </a:spcBef>
              <a:spcAft>
                <a:spcPts val="16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sp>
        <p:nvSpPr>
          <p:cNvPr id="1155" name="Google Shape;1155;p1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généralités</a:t>
            </a:r>
            <a:endParaRPr>
              <a:solidFill>
                <a:srgbClr val="000000"/>
              </a:solidFill>
            </a:endParaRPr>
          </a:p>
        </p:txBody>
      </p:sp>
      <p:sp>
        <p:nvSpPr>
          <p:cNvPr id="1156" name="Google Shape;1156;p135"/>
          <p:cNvSpPr txBox="1"/>
          <p:nvPr>
            <p:ph idx="1" type="body"/>
          </p:nvPr>
        </p:nvSpPr>
        <p:spPr>
          <a:xfrm>
            <a:off x="311700" y="1410025"/>
            <a:ext cx="8520600" cy="108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PEP8 préconise de nommer les classes avec des majuscules au début de chaque mot qui compose le nom de la classe (sans underscore)</a:t>
            </a:r>
            <a:endParaRPr/>
          </a:p>
          <a:p>
            <a:pPr indent="0" lvl="0" marL="0" rtl="0" algn="l">
              <a:spcBef>
                <a:spcPts val="1600"/>
              </a:spcBef>
              <a:spcAft>
                <a:spcPts val="1600"/>
              </a:spcAft>
              <a:buNone/>
            </a:pPr>
            <a:r>
              <a:t/>
            </a:r>
            <a:endParaRPr/>
          </a:p>
        </p:txBody>
      </p:sp>
      <p:sp>
        <p:nvSpPr>
          <p:cNvPr id="1157" name="Google Shape;1157;p1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58" name="Google Shape;1158;p135"/>
          <p:cNvSpPr txBox="1"/>
          <p:nvPr/>
        </p:nvSpPr>
        <p:spPr>
          <a:xfrm>
            <a:off x="311700" y="2682975"/>
            <a:ext cx="3321900" cy="1490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Noms de classe respectant la PEP8</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UneAutreClasse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p:txBody>
      </p:sp>
      <p:sp>
        <p:nvSpPr>
          <p:cNvPr id="1159" name="Google Shape;1159;p135"/>
          <p:cNvSpPr txBox="1"/>
          <p:nvPr/>
        </p:nvSpPr>
        <p:spPr>
          <a:xfrm>
            <a:off x="4482875" y="2659575"/>
            <a:ext cx="3680700" cy="153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Noms de classe NE RESPECTANT PAS la PEP8</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ma_classe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p:txBody>
      </p:sp>
      <p:sp>
        <p:nvSpPr>
          <p:cNvPr id="1160" name="Google Shape;1160;p135"/>
          <p:cNvSpPr/>
          <p:nvPr/>
        </p:nvSpPr>
        <p:spPr>
          <a:xfrm>
            <a:off x="5655825" y="2659575"/>
            <a:ext cx="1988700" cy="21336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sp>
        <p:nvSpPr>
          <p:cNvPr id="1165" name="Google Shape;1165;p1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généralités</a:t>
            </a:r>
            <a:endParaRPr>
              <a:solidFill>
                <a:srgbClr val="000000"/>
              </a:solidFill>
            </a:endParaRPr>
          </a:p>
        </p:txBody>
      </p:sp>
      <p:sp>
        <p:nvSpPr>
          <p:cNvPr id="1166" name="Google Shape;1166;p136"/>
          <p:cNvSpPr txBox="1"/>
          <p:nvPr>
            <p:ph idx="1" type="body"/>
          </p:nvPr>
        </p:nvSpPr>
        <p:spPr>
          <a:xfrm>
            <a:off x="311700" y="1147225"/>
            <a:ext cx="8520600" cy="108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Une </a:t>
            </a:r>
            <a:r>
              <a:rPr b="1" lang="en"/>
              <a:t>classe</a:t>
            </a:r>
            <a:r>
              <a:rPr lang="en"/>
              <a:t> est un modèle à partir duquel on peut construire des </a:t>
            </a:r>
            <a:r>
              <a:rPr b="1" lang="en"/>
              <a:t>objets</a:t>
            </a:r>
            <a:r>
              <a:rPr lang="en"/>
              <a:t>. La création d’objets à partir d’une classe s’appelle l’</a:t>
            </a:r>
            <a:r>
              <a:rPr b="1" lang="en"/>
              <a:t>instanciation</a:t>
            </a:r>
            <a:r>
              <a:rPr lang="en"/>
              <a:t>. La fonction native de Python </a:t>
            </a:r>
            <a:r>
              <a:rPr i="1" lang="en"/>
              <a:t>isinstance(object, classinfo)</a:t>
            </a:r>
            <a:r>
              <a:rPr lang="en"/>
              <a:t> permet de savoir si un objet est une instance d’une classe donnée. En Python, l’instanciation s’effectue de la façon suivante :</a:t>
            </a:r>
            <a:endParaRPr/>
          </a:p>
          <a:p>
            <a:pPr indent="0" lvl="0" marL="0" rtl="0" algn="l">
              <a:spcBef>
                <a:spcPts val="1600"/>
              </a:spcBef>
              <a:spcAft>
                <a:spcPts val="1600"/>
              </a:spcAft>
              <a:buNone/>
            </a:pPr>
            <a:r>
              <a:t/>
            </a:r>
            <a:endParaRPr/>
          </a:p>
        </p:txBody>
      </p:sp>
      <p:sp>
        <p:nvSpPr>
          <p:cNvPr id="1167" name="Google Shape;1167;p1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68" name="Google Shape;1168;p136"/>
          <p:cNvSpPr txBox="1"/>
          <p:nvPr/>
        </p:nvSpPr>
        <p:spPr>
          <a:xfrm>
            <a:off x="2836875" y="2701225"/>
            <a:ext cx="4265700" cy="1962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Création de la classe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Instanciation de la classe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isinstance</a:t>
            </a:r>
            <a:r>
              <a:rPr lang="en" sz="1050">
                <a:solidFill>
                  <a:srgbClr val="D4D4D4"/>
                </a:solidFill>
                <a:latin typeface="Courier New"/>
                <a:ea typeface="Courier New"/>
                <a:cs typeface="Courier New"/>
                <a:sym typeface="Courier New"/>
              </a:rPr>
              <a:t>(ma_classe,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sp>
        <p:nvSpPr>
          <p:cNvPr id="1173" name="Google Shape;1173;p1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généralités</a:t>
            </a:r>
            <a:endParaRPr>
              <a:solidFill>
                <a:srgbClr val="000000"/>
              </a:solidFill>
            </a:endParaRPr>
          </a:p>
        </p:txBody>
      </p:sp>
      <p:sp>
        <p:nvSpPr>
          <p:cNvPr id="1174" name="Google Shape;1174;p137"/>
          <p:cNvSpPr txBox="1"/>
          <p:nvPr>
            <p:ph idx="1" type="body"/>
          </p:nvPr>
        </p:nvSpPr>
        <p:spPr>
          <a:xfrm>
            <a:off x="311700" y="1225225"/>
            <a:ext cx="8520600" cy="76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PEP8 préconise d’ajouter des docstrings pour toutes les classes et les méthodes.</a:t>
            </a:r>
            <a:endParaRPr/>
          </a:p>
          <a:p>
            <a:pPr indent="0" lvl="0" marL="0" rtl="0" algn="l">
              <a:spcBef>
                <a:spcPts val="1600"/>
              </a:spcBef>
              <a:spcAft>
                <a:spcPts val="1600"/>
              </a:spcAft>
              <a:buNone/>
            </a:pPr>
            <a:r>
              <a:t/>
            </a:r>
            <a:endParaRPr/>
          </a:p>
        </p:txBody>
      </p:sp>
      <p:sp>
        <p:nvSpPr>
          <p:cNvPr id="1175" name="Google Shape;1175;p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76" name="Google Shape;1176;p137"/>
          <p:cNvSpPr txBox="1"/>
          <p:nvPr/>
        </p:nvSpPr>
        <p:spPr>
          <a:xfrm>
            <a:off x="4725550" y="1818325"/>
            <a:ext cx="3653700" cy="2844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Help on class MaClasse in module __main__:</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class MaClasse(builtins.object)</a:t>
            </a:r>
            <a:endParaRPr sz="1000">
              <a:solidFill>
                <a:schemeClr val="lt1"/>
              </a:solidFill>
            </a:endParaRPr>
          </a:p>
          <a:p>
            <a:pPr indent="0" lvl="0" marL="0" rtl="0" algn="l">
              <a:spcBef>
                <a:spcPts val="0"/>
              </a:spcBef>
              <a:spcAft>
                <a:spcPts val="0"/>
              </a:spcAft>
              <a:buNone/>
            </a:pPr>
            <a:r>
              <a:rPr lang="en" sz="1000">
                <a:solidFill>
                  <a:schemeClr val="lt1"/>
                </a:solidFill>
              </a:rPr>
              <a:t> |  </a:t>
            </a:r>
            <a:endParaRPr sz="1000">
              <a:solidFill>
                <a:schemeClr val="lt1"/>
              </a:solidFill>
            </a:endParaRPr>
          </a:p>
          <a:p>
            <a:pPr indent="0" lvl="0" marL="0" rtl="0" algn="l">
              <a:spcBef>
                <a:spcPts val="0"/>
              </a:spcBef>
              <a:spcAft>
                <a:spcPts val="0"/>
              </a:spcAft>
              <a:buNone/>
            </a:pPr>
            <a:r>
              <a:rPr lang="en" sz="1000">
                <a:solidFill>
                  <a:schemeClr val="lt1"/>
                </a:solidFill>
              </a:rPr>
              <a:t> |  Methods defined here:</a:t>
            </a:r>
            <a:endParaRPr sz="1000">
              <a:solidFill>
                <a:schemeClr val="lt1"/>
              </a:solidFill>
            </a:endParaRPr>
          </a:p>
          <a:p>
            <a:pPr indent="0" lvl="0" marL="0" rtl="0" algn="l">
              <a:spcBef>
                <a:spcPts val="0"/>
              </a:spcBef>
              <a:spcAft>
                <a:spcPts val="0"/>
              </a:spcAft>
              <a:buNone/>
            </a:pPr>
            <a:r>
              <a:rPr lang="en" sz="1000">
                <a:solidFill>
                  <a:schemeClr val="lt1"/>
                </a:solidFill>
              </a:rPr>
              <a:t> |  </a:t>
            </a:r>
            <a:endParaRPr sz="1000">
              <a:solidFill>
                <a:schemeClr val="lt1"/>
              </a:solidFill>
            </a:endParaRPr>
          </a:p>
          <a:p>
            <a:pPr indent="0" lvl="0" marL="0" rtl="0" algn="l">
              <a:spcBef>
                <a:spcPts val="0"/>
              </a:spcBef>
              <a:spcAft>
                <a:spcPts val="0"/>
              </a:spcAft>
              <a:buNone/>
            </a:pPr>
            <a:r>
              <a:rPr lang="en" sz="1000">
                <a:solidFill>
                  <a:schemeClr val="lt1"/>
                </a:solidFill>
              </a:rPr>
              <a:t> |  ma_methode(self)</a:t>
            </a:r>
            <a:endParaRPr sz="1000">
              <a:solidFill>
                <a:schemeClr val="lt1"/>
              </a:solidFill>
            </a:endParaRPr>
          </a:p>
          <a:p>
            <a:pPr indent="0" lvl="0" marL="0" rtl="0" algn="l">
              <a:spcBef>
                <a:spcPts val="0"/>
              </a:spcBef>
              <a:spcAft>
                <a:spcPts val="0"/>
              </a:spcAft>
              <a:buNone/>
            </a:pPr>
            <a:r>
              <a:rPr lang="en" sz="1000">
                <a:solidFill>
                  <a:schemeClr val="lt1"/>
                </a:solidFill>
              </a:rPr>
              <a:t> |  	Exemple de methode</a:t>
            </a:r>
            <a:endParaRPr sz="1000">
              <a:solidFill>
                <a:schemeClr val="lt1"/>
              </a:solidFill>
            </a:endParaRPr>
          </a:p>
          <a:p>
            <a:pPr indent="0" lvl="0" marL="0" rtl="0" algn="l">
              <a:spcBef>
                <a:spcPts val="0"/>
              </a:spcBef>
              <a:spcAft>
                <a:spcPts val="0"/>
              </a:spcAft>
              <a:buNone/>
            </a:pPr>
            <a:r>
              <a:rPr lang="en" sz="1000">
                <a:solidFill>
                  <a:schemeClr val="lt1"/>
                </a:solidFill>
              </a:rPr>
              <a:t> |</a:t>
            </a:r>
            <a:endParaRPr sz="1000">
              <a:solidFill>
                <a:schemeClr val="lt1"/>
              </a:solidFill>
            </a:endParaRPr>
          </a:p>
          <a:p>
            <a:pPr indent="0" lvl="0" marL="0" rtl="0" algn="l">
              <a:spcBef>
                <a:spcPts val="0"/>
              </a:spcBef>
              <a:spcAft>
                <a:spcPts val="0"/>
              </a:spcAft>
              <a:buNone/>
            </a:pPr>
            <a:r>
              <a:rPr lang="en" sz="1000">
                <a:solidFill>
                  <a:schemeClr val="lt1"/>
                </a:solidFill>
              </a:rPr>
              <a:t> |  ----------------------------------------------------------------------</a:t>
            </a:r>
            <a:endParaRPr sz="1000">
              <a:solidFill>
                <a:schemeClr val="lt1"/>
              </a:solidFill>
            </a:endParaRPr>
          </a:p>
          <a:p>
            <a:pPr indent="0" lvl="0" marL="0" rtl="0" algn="l">
              <a:spcBef>
                <a:spcPts val="0"/>
              </a:spcBef>
              <a:spcAft>
                <a:spcPts val="0"/>
              </a:spcAft>
              <a:buNone/>
            </a:pPr>
            <a:r>
              <a:rPr lang="en" sz="1000">
                <a:solidFill>
                  <a:schemeClr val="lt1"/>
                </a:solidFill>
              </a:rPr>
              <a:t> |  Data descriptors defined here:</a:t>
            </a:r>
            <a:endParaRPr sz="1000">
              <a:solidFill>
                <a:schemeClr val="lt1"/>
              </a:solidFill>
            </a:endParaRPr>
          </a:p>
          <a:p>
            <a:pPr indent="0" lvl="0" marL="0" rtl="0" algn="l">
              <a:spcBef>
                <a:spcPts val="0"/>
              </a:spcBef>
              <a:spcAft>
                <a:spcPts val="0"/>
              </a:spcAft>
              <a:buNone/>
            </a:pPr>
            <a:r>
              <a:rPr lang="en" sz="1000">
                <a:solidFill>
                  <a:schemeClr val="lt1"/>
                </a:solidFill>
              </a:rPr>
              <a:t> |</a:t>
            </a:r>
            <a:endParaRPr sz="1000">
              <a:solidFill>
                <a:schemeClr val="lt1"/>
              </a:solidFill>
            </a:endParaRPr>
          </a:p>
          <a:p>
            <a:pPr indent="0" lvl="0" marL="0" rtl="0" algn="l">
              <a:spcBef>
                <a:spcPts val="0"/>
              </a:spcBef>
              <a:spcAft>
                <a:spcPts val="0"/>
              </a:spcAft>
              <a:buNone/>
            </a:pPr>
            <a:r>
              <a:rPr lang="en" sz="1000">
                <a:solidFill>
                  <a:schemeClr val="lt1"/>
                </a:solidFill>
              </a:rPr>
              <a:t> |  __dict__</a:t>
            </a:r>
            <a:endParaRPr sz="1000">
              <a:solidFill>
                <a:schemeClr val="lt1"/>
              </a:solidFill>
            </a:endParaRPr>
          </a:p>
          <a:p>
            <a:pPr indent="0" lvl="0" marL="0" rtl="0" algn="l">
              <a:spcBef>
                <a:spcPts val="0"/>
              </a:spcBef>
              <a:spcAft>
                <a:spcPts val="0"/>
              </a:spcAft>
              <a:buNone/>
            </a:pPr>
            <a:r>
              <a:rPr lang="en" sz="1000">
                <a:solidFill>
                  <a:schemeClr val="lt1"/>
                </a:solidFill>
              </a:rPr>
              <a:t> |  	dictionary for instance variables (if defined)</a:t>
            </a:r>
            <a:endParaRPr sz="1000">
              <a:solidFill>
                <a:schemeClr val="lt1"/>
              </a:solidFill>
            </a:endParaRPr>
          </a:p>
          <a:p>
            <a:pPr indent="0" lvl="0" marL="0" rtl="0" algn="l">
              <a:spcBef>
                <a:spcPts val="0"/>
              </a:spcBef>
              <a:spcAft>
                <a:spcPts val="0"/>
              </a:spcAft>
              <a:buNone/>
            </a:pPr>
            <a:r>
              <a:rPr lang="en" sz="1000">
                <a:solidFill>
                  <a:schemeClr val="lt1"/>
                </a:solidFill>
              </a:rPr>
              <a:t> |</a:t>
            </a:r>
            <a:endParaRPr sz="1000">
              <a:solidFill>
                <a:schemeClr val="lt1"/>
              </a:solidFill>
            </a:endParaRPr>
          </a:p>
          <a:p>
            <a:pPr indent="0" lvl="0" marL="0" rtl="0" algn="l">
              <a:spcBef>
                <a:spcPts val="0"/>
              </a:spcBef>
              <a:spcAft>
                <a:spcPts val="0"/>
              </a:spcAft>
              <a:buNone/>
            </a:pPr>
            <a:r>
              <a:rPr lang="en" sz="1000">
                <a:solidFill>
                  <a:schemeClr val="lt1"/>
                </a:solidFill>
              </a:rPr>
              <a:t> |  __weakref__</a:t>
            </a:r>
            <a:endParaRPr sz="1000">
              <a:solidFill>
                <a:schemeClr val="lt1"/>
              </a:solidFill>
            </a:endParaRPr>
          </a:p>
          <a:p>
            <a:pPr indent="0" lvl="0" marL="0" rtl="0" algn="l">
              <a:spcBef>
                <a:spcPts val="0"/>
              </a:spcBef>
              <a:spcAft>
                <a:spcPts val="0"/>
              </a:spcAft>
              <a:buNone/>
            </a:pPr>
            <a:r>
              <a:rPr lang="en" sz="1000">
                <a:solidFill>
                  <a:schemeClr val="lt1"/>
                </a:solidFill>
              </a:rPr>
              <a:t> |  	list of weak references to the object (if defined)</a:t>
            </a:r>
            <a:endParaRPr sz="1000">
              <a:solidFill>
                <a:schemeClr val="lt1"/>
              </a:solidFill>
            </a:endParaRPr>
          </a:p>
        </p:txBody>
      </p:sp>
      <p:sp>
        <p:nvSpPr>
          <p:cNvPr id="1177" name="Google Shape;1177;p137"/>
          <p:cNvSpPr txBox="1"/>
          <p:nvPr/>
        </p:nvSpPr>
        <p:spPr>
          <a:xfrm>
            <a:off x="492100" y="2190900"/>
            <a:ext cx="3471600" cy="2251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Docstring dans les classes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 Exemple de classe vide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ma_methode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 Exemple de methode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help</a:t>
            </a:r>
            <a:r>
              <a:rPr lang="en" sz="1050">
                <a:solidFill>
                  <a:srgbClr val="D4D4D4"/>
                </a:solidFill>
                <a:latin typeface="Courier New"/>
                <a:ea typeface="Courier New"/>
                <a:cs typeface="Courier New"/>
                <a:sym typeface="Courier New"/>
              </a:rPr>
              <a:t>(MaClasse)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1" name="Shape 1181"/>
        <p:cNvGrpSpPr/>
        <p:nvPr/>
      </p:nvGrpSpPr>
      <p:grpSpPr>
        <a:xfrm>
          <a:off x="0" y="0"/>
          <a:ext cx="0" cy="0"/>
          <a:chOff x="0" y="0"/>
          <a:chExt cx="0" cy="0"/>
        </a:xfrm>
      </p:grpSpPr>
      <p:sp>
        <p:nvSpPr>
          <p:cNvPr id="1182" name="Google Shape;1182;p1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généralités</a:t>
            </a:r>
            <a:endParaRPr>
              <a:solidFill>
                <a:srgbClr val="000000"/>
              </a:solidFill>
            </a:endParaRPr>
          </a:p>
        </p:txBody>
      </p:sp>
      <p:sp>
        <p:nvSpPr>
          <p:cNvPr id="1183" name="Google Shape;1183;p138"/>
          <p:cNvSpPr txBox="1"/>
          <p:nvPr>
            <p:ph idx="1" type="body"/>
          </p:nvPr>
        </p:nvSpPr>
        <p:spPr>
          <a:xfrm>
            <a:off x="311700" y="1225225"/>
            <a:ext cx="8520600" cy="76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docstrings sont stockées dans l’attribut </a:t>
            </a:r>
            <a:r>
              <a:rPr i="1" lang="en"/>
              <a:t>__doc__</a:t>
            </a:r>
            <a:r>
              <a:rPr lang="en"/>
              <a:t> qui est présent dans la classe et dans l’instance. </a:t>
            </a:r>
            <a:endParaRPr/>
          </a:p>
          <a:p>
            <a:pPr indent="0" lvl="0" marL="0" rtl="0" algn="l">
              <a:spcBef>
                <a:spcPts val="1600"/>
              </a:spcBef>
              <a:spcAft>
                <a:spcPts val="1600"/>
              </a:spcAft>
              <a:buNone/>
            </a:pPr>
            <a:r>
              <a:t/>
            </a:r>
            <a:endParaRPr/>
          </a:p>
        </p:txBody>
      </p:sp>
      <p:sp>
        <p:nvSpPr>
          <p:cNvPr id="1184" name="Google Shape;1184;p1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85" name="Google Shape;1185;p138"/>
          <p:cNvSpPr txBox="1"/>
          <p:nvPr/>
        </p:nvSpPr>
        <p:spPr>
          <a:xfrm>
            <a:off x="492100" y="2190900"/>
            <a:ext cx="3471600" cy="178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Docstring dans les classes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 Exemple de classe vide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ma_methode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 Exemple de methode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1186" name="Google Shape;1186;p138"/>
          <p:cNvSpPr txBox="1"/>
          <p:nvPr/>
        </p:nvSpPr>
        <p:spPr>
          <a:xfrm>
            <a:off x="4395225" y="1995450"/>
            <a:ext cx="3916500" cy="2177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(MaClasse.</a:t>
            </a:r>
            <a:r>
              <a:rPr lang="en" sz="1050">
                <a:solidFill>
                  <a:srgbClr val="9CDCFE"/>
                </a:solidFill>
                <a:latin typeface="Courier New"/>
                <a:ea typeface="Courier New"/>
                <a:cs typeface="Courier New"/>
                <a:sym typeface="Courier New"/>
              </a:rPr>
              <a:t>__doc__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Exemple de classe vide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(MaClasse.ma_methode.</a:t>
            </a:r>
            <a:r>
              <a:rPr lang="en" sz="1050">
                <a:solidFill>
                  <a:srgbClr val="9CDCFE"/>
                </a:solidFill>
                <a:latin typeface="Courier New"/>
                <a:ea typeface="Courier New"/>
                <a:cs typeface="Courier New"/>
                <a:sym typeface="Courier New"/>
              </a:rPr>
              <a:t>__doc__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Exemple de methode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(ma_classe.</a:t>
            </a:r>
            <a:r>
              <a:rPr lang="en" sz="1050">
                <a:solidFill>
                  <a:srgbClr val="9CDCFE"/>
                </a:solidFill>
                <a:latin typeface="Courier New"/>
                <a:ea typeface="Courier New"/>
                <a:cs typeface="Courier New"/>
                <a:sym typeface="Courier New"/>
              </a:rPr>
              <a:t>__doc__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Exemple de classe vide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(ma_classe.ma_methode.</a:t>
            </a:r>
            <a:r>
              <a:rPr lang="en" sz="1050">
                <a:solidFill>
                  <a:srgbClr val="9CDCFE"/>
                </a:solidFill>
                <a:latin typeface="Courier New"/>
                <a:ea typeface="Courier New"/>
                <a:cs typeface="Courier New"/>
                <a:sym typeface="Courier New"/>
              </a:rPr>
              <a:t>__doc__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Exemple de methode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0" name="Shape 1190"/>
        <p:cNvGrpSpPr/>
        <p:nvPr/>
      </p:nvGrpSpPr>
      <p:grpSpPr>
        <a:xfrm>
          <a:off x="0" y="0"/>
          <a:ext cx="0" cy="0"/>
          <a:chOff x="0" y="0"/>
          <a:chExt cx="0" cy="0"/>
        </a:xfrm>
      </p:grpSpPr>
      <p:sp>
        <p:nvSpPr>
          <p:cNvPr id="1191" name="Google Shape;1191;p1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généralités</a:t>
            </a:r>
            <a:endParaRPr>
              <a:solidFill>
                <a:srgbClr val="000000"/>
              </a:solidFill>
            </a:endParaRPr>
          </a:p>
        </p:txBody>
      </p:sp>
      <p:sp>
        <p:nvSpPr>
          <p:cNvPr id="1192" name="Google Shape;1192;p139"/>
          <p:cNvSpPr txBox="1"/>
          <p:nvPr>
            <p:ph idx="1" type="body"/>
          </p:nvPr>
        </p:nvSpPr>
        <p:spPr>
          <a:xfrm>
            <a:off x="311700" y="1225225"/>
            <a:ext cx="8520600" cy="109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Tout est objet en Python : cela veut dire que tout peut être affecté à une variable ou passé comme argument à une fonction. On peut donc affecter une classe à une variable puis instancier des objets à partir de cette variable</a:t>
            </a:r>
            <a:endParaRPr/>
          </a:p>
          <a:p>
            <a:pPr indent="0" lvl="0" marL="0" rtl="0" algn="l">
              <a:spcBef>
                <a:spcPts val="1600"/>
              </a:spcBef>
              <a:spcAft>
                <a:spcPts val="1600"/>
              </a:spcAft>
              <a:buNone/>
            </a:pPr>
            <a:r>
              <a:t/>
            </a:r>
            <a:endParaRPr/>
          </a:p>
        </p:txBody>
      </p:sp>
      <p:sp>
        <p:nvSpPr>
          <p:cNvPr id="1193" name="Google Shape;1193;p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194" name="Google Shape;1194;p139"/>
          <p:cNvSpPr txBox="1"/>
          <p:nvPr/>
        </p:nvSpPr>
        <p:spPr>
          <a:xfrm>
            <a:off x="3402900" y="2571750"/>
            <a:ext cx="2338200" cy="1497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objet = var()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(var))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&gt;</a:t>
            </a:r>
            <a:endParaRPr sz="1050">
              <a:solidFill>
                <a:srgbClr val="D4D4D4"/>
              </a:solidFill>
              <a:latin typeface="Courier New"/>
              <a:ea typeface="Courier New"/>
              <a:cs typeface="Courier New"/>
              <a:sym typeface="Courier New"/>
            </a:endParaRPr>
          </a:p>
        </p:txBody>
      </p:sp>
      <p:sp>
        <p:nvSpPr>
          <p:cNvPr id="1195" name="Google Shape;1195;p139"/>
          <p:cNvSpPr/>
          <p:nvPr/>
        </p:nvSpPr>
        <p:spPr>
          <a:xfrm>
            <a:off x="164475" y="248457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39"/>
          <p:cNvSpPr txBox="1"/>
          <p:nvPr/>
        </p:nvSpPr>
        <p:spPr>
          <a:xfrm>
            <a:off x="798175" y="3082375"/>
            <a:ext cx="1928700" cy="10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En Python, une classe est une instance de </a:t>
            </a:r>
            <a:r>
              <a:rPr b="1" lang="en">
                <a:latin typeface="Open Sans"/>
                <a:ea typeface="Open Sans"/>
                <a:cs typeface="Open Sans"/>
                <a:sym typeface="Open Sans"/>
              </a:rPr>
              <a:t>type </a:t>
            </a:r>
            <a:r>
              <a:rPr lang="en">
                <a:latin typeface="Open Sans"/>
                <a:ea typeface="Open Sans"/>
                <a:cs typeface="Open Sans"/>
                <a:sym typeface="Open Sans"/>
              </a:rPr>
              <a:t>(métaclasse)</a:t>
            </a:r>
            <a:endParaRPr>
              <a:latin typeface="Open Sans"/>
              <a:ea typeface="Open Sans"/>
              <a:cs typeface="Open Sans"/>
              <a:sym typeface="Open Sans"/>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0" name="Shape 1200"/>
        <p:cNvGrpSpPr/>
        <p:nvPr/>
      </p:nvGrpSpPr>
      <p:grpSpPr>
        <a:xfrm>
          <a:off x="0" y="0"/>
          <a:ext cx="0" cy="0"/>
          <a:chOff x="0" y="0"/>
          <a:chExt cx="0" cy="0"/>
        </a:xfrm>
      </p:grpSpPr>
      <p:sp>
        <p:nvSpPr>
          <p:cNvPr id="1201" name="Google Shape;1201;p1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a:t>
            </a:r>
            <a:r>
              <a:rPr lang="en">
                <a:solidFill>
                  <a:srgbClr val="000000"/>
                </a:solidFill>
              </a:rPr>
              <a:t> - ressources complémentaires</a:t>
            </a:r>
            <a:endParaRPr>
              <a:solidFill>
                <a:srgbClr val="000000"/>
              </a:solidFill>
            </a:endParaRPr>
          </a:p>
        </p:txBody>
      </p:sp>
      <p:sp>
        <p:nvSpPr>
          <p:cNvPr id="1202" name="Google Shape;1202;p140"/>
          <p:cNvSpPr txBox="1"/>
          <p:nvPr>
            <p:ph idx="1" type="body"/>
          </p:nvPr>
        </p:nvSpPr>
        <p:spPr>
          <a:xfrm>
            <a:off x="311700" y="1225225"/>
            <a:ext cx="85206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https://docs.python.org/fr/3/tutorial/classes.html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latin typeface="Arial"/>
                <a:ea typeface="Arial"/>
                <a:cs typeface="Arial"/>
                <a:sym typeface="Arial"/>
              </a:rPr>
              <a:t>Socratica </a:t>
            </a:r>
            <a:r>
              <a:rPr lang="en" sz="1400"/>
              <a:t>- Python Classes and Objects || Python Tutorial || Learn Python Programming (ENG - 10:32) : </a:t>
            </a:r>
            <a:r>
              <a:rPr lang="en" sz="1400" u="sng">
                <a:solidFill>
                  <a:schemeClr val="hlink"/>
                </a:solidFill>
                <a:hlinkClick r:id="rId4"/>
              </a:rPr>
              <a:t>https://www.youtube.com/watch?v=apACNr7DC_s</a:t>
            </a:r>
            <a:endParaRPr sz="1400"/>
          </a:p>
          <a:p>
            <a:pPr indent="-317500" lvl="0" marL="457200" rtl="0" algn="l">
              <a:spcBef>
                <a:spcPts val="0"/>
              </a:spcBef>
              <a:spcAft>
                <a:spcPts val="0"/>
              </a:spcAft>
              <a:buSzPts val="1400"/>
              <a:buFont typeface="Arial"/>
              <a:buChar char="●"/>
            </a:pPr>
            <a:r>
              <a:rPr lang="en" sz="1400">
                <a:latin typeface="Arial"/>
                <a:ea typeface="Arial"/>
                <a:cs typeface="Arial"/>
                <a:sym typeface="Arial"/>
              </a:rPr>
              <a:t>Corey S</a:t>
            </a:r>
            <a:r>
              <a:rPr lang="en" sz="1400"/>
              <a:t>chafer - Python OOP Tutorial 1: Classes and Instances (ENG - 15:23) : </a:t>
            </a:r>
            <a:r>
              <a:rPr lang="en" sz="1400" u="sng">
                <a:solidFill>
                  <a:schemeClr val="hlink"/>
                </a:solidFill>
                <a:hlinkClick r:id="rId5"/>
              </a:rPr>
              <a:t>https://www.youtube.com/watch?v=ZDa-Z5JzLYM&amp;list=PL-osiE80TeTsqhIuOqKhwlXsIBIdSeYtc</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203" name="Google Shape;1203;p1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7" name="Shape 1207"/>
        <p:cNvGrpSpPr/>
        <p:nvPr/>
      </p:nvGrpSpPr>
      <p:grpSpPr>
        <a:xfrm>
          <a:off x="0" y="0"/>
          <a:ext cx="0" cy="0"/>
          <a:chOff x="0" y="0"/>
          <a:chExt cx="0" cy="0"/>
        </a:xfrm>
      </p:grpSpPr>
      <p:sp>
        <p:nvSpPr>
          <p:cNvPr id="1208" name="Google Shape;1208;p1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209" name="Google Shape;1209;p141"/>
          <p:cNvSpPr txBox="1"/>
          <p:nvPr>
            <p:ph type="title"/>
          </p:nvPr>
        </p:nvSpPr>
        <p:spPr>
          <a:xfrm>
            <a:off x="295400" y="1267650"/>
            <a:ext cx="4045200" cy="260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La programmation orientée objet en Python</a:t>
            </a:r>
            <a:endParaRPr/>
          </a:p>
        </p:txBody>
      </p:sp>
      <p:sp>
        <p:nvSpPr>
          <p:cNvPr id="1210" name="Google Shape;1210;p141"/>
          <p:cNvSpPr txBox="1"/>
          <p:nvPr>
            <p:ph type="title"/>
          </p:nvPr>
        </p:nvSpPr>
        <p:spPr>
          <a:xfrm>
            <a:off x="4858650" y="2179200"/>
            <a:ext cx="4045200" cy="78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Méthodes et attributs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57" name="Google Shape;157;p25"/>
          <p:cNvSpPr txBox="1"/>
          <p:nvPr>
            <p:ph idx="1" type="body"/>
          </p:nvPr>
        </p:nvSpPr>
        <p:spPr>
          <a:xfrm>
            <a:off x="375750" y="1301875"/>
            <a:ext cx="8019000" cy="3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a:t>
            </a:r>
            <a:r>
              <a:rPr lang="en" u="sng">
                <a:solidFill>
                  <a:schemeClr val="hlink"/>
                </a:solidFill>
                <a:hlinkClick r:id="rId3"/>
              </a:rPr>
              <a:t>PEP 8</a:t>
            </a:r>
            <a:r>
              <a:rPr lang="en"/>
              <a:t> fournit des bonnes pratiques pour rédiger du code Python de qualité :</a:t>
            </a:r>
            <a:endParaRPr/>
          </a:p>
          <a:p>
            <a:pPr indent="-342900" lvl="0" marL="457200" rtl="0" algn="l">
              <a:spcBef>
                <a:spcPts val="1600"/>
              </a:spcBef>
              <a:spcAft>
                <a:spcPts val="0"/>
              </a:spcAft>
              <a:buSzPts val="1800"/>
              <a:buChar char="●"/>
            </a:pPr>
            <a:r>
              <a:rPr lang="en"/>
              <a:t>Pas plus de 79 caractères par ligne de code</a:t>
            </a:r>
            <a:endParaRPr/>
          </a:p>
          <a:p>
            <a:pPr indent="-342900" lvl="0" marL="457200" rtl="0" algn="l">
              <a:spcBef>
                <a:spcPts val="0"/>
              </a:spcBef>
              <a:spcAft>
                <a:spcPts val="0"/>
              </a:spcAft>
              <a:buSzPts val="1800"/>
              <a:buChar char="●"/>
            </a:pPr>
            <a:r>
              <a:rPr lang="en"/>
              <a:t>Une ligne par import</a:t>
            </a:r>
            <a:endParaRPr/>
          </a:p>
          <a:p>
            <a:pPr indent="-342900" lvl="0" marL="457200" rtl="0" algn="l">
              <a:spcBef>
                <a:spcPts val="0"/>
              </a:spcBef>
              <a:spcAft>
                <a:spcPts val="0"/>
              </a:spcAft>
              <a:buSzPts val="1800"/>
              <a:buChar char="●"/>
            </a:pPr>
            <a:r>
              <a:rPr lang="en"/>
              <a:t>Ordre des imports : librairie standard, librairies tierces, imports locaux</a:t>
            </a:r>
            <a:endParaRPr/>
          </a:p>
          <a:p>
            <a:pPr indent="-342900" lvl="0" marL="457200" rtl="0" algn="l">
              <a:spcBef>
                <a:spcPts val="0"/>
              </a:spcBef>
              <a:spcAft>
                <a:spcPts val="0"/>
              </a:spcAft>
              <a:buSzPts val="1800"/>
              <a:buChar char="●"/>
            </a:pPr>
            <a:r>
              <a:rPr lang="en"/>
              <a:t>…</a:t>
            </a:r>
            <a:endParaRPr/>
          </a:p>
          <a:p>
            <a:pPr indent="0" lvl="0" marL="0" rtl="0" algn="l">
              <a:spcBef>
                <a:spcPts val="1600"/>
              </a:spcBef>
              <a:spcAft>
                <a:spcPts val="0"/>
              </a:spcAft>
              <a:buNone/>
            </a:pPr>
            <a:r>
              <a:rPr lang="en"/>
              <a:t>Des librairies externes </a:t>
            </a:r>
            <a:r>
              <a:rPr lang="en"/>
              <a:t>permettent de vérifier le respect de la PEP 8 : pep8, pylint, flake8 ...</a:t>
            </a:r>
            <a:r>
              <a:rPr lang="en"/>
              <a:t> </a:t>
            </a:r>
            <a:endParaRPr/>
          </a:p>
          <a:p>
            <a:pPr indent="0" lvl="0" marL="0" rtl="0" algn="l">
              <a:spcBef>
                <a:spcPts val="1600"/>
              </a:spcBef>
              <a:spcAft>
                <a:spcPts val="1600"/>
              </a:spcAft>
              <a:buNone/>
            </a:pPr>
            <a:r>
              <a:t/>
            </a:r>
            <a:endParaRPr/>
          </a:p>
        </p:txBody>
      </p:sp>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4" name="Shape 1214"/>
        <p:cNvGrpSpPr/>
        <p:nvPr/>
      </p:nvGrpSpPr>
      <p:grpSpPr>
        <a:xfrm>
          <a:off x="0" y="0"/>
          <a:ext cx="0" cy="0"/>
          <a:chOff x="0" y="0"/>
          <a:chExt cx="0" cy="0"/>
        </a:xfrm>
      </p:grpSpPr>
      <p:sp>
        <p:nvSpPr>
          <p:cNvPr id="1215" name="Google Shape;1215;p1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instance</a:t>
            </a:r>
            <a:endParaRPr>
              <a:solidFill>
                <a:srgbClr val="000000"/>
              </a:solidFill>
            </a:endParaRPr>
          </a:p>
        </p:txBody>
      </p:sp>
      <p:sp>
        <p:nvSpPr>
          <p:cNvPr id="1216" name="Google Shape;1216;p1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Dans la définition d’une classe, l’instance est appelée </a:t>
            </a:r>
            <a:r>
              <a:rPr i="1" lang="en"/>
              <a:t>self</a:t>
            </a:r>
            <a:r>
              <a:rPr lang="en"/>
              <a:t> par convention. Dans l’exemple suivant, une variable d’instance est créée à l’initialisation de l’instance (</a:t>
            </a:r>
            <a:r>
              <a:rPr i="1" lang="en"/>
              <a:t>ma_variable_instance</a:t>
            </a:r>
            <a:r>
              <a:rPr lang="en"/>
              <a:t>) et une méthode d’instance est définie (</a:t>
            </a:r>
            <a:r>
              <a:rPr i="1" lang="en"/>
              <a:t>ma_methode</a:t>
            </a:r>
            <a:r>
              <a:rPr lang="en"/>
              <a:t>).</a:t>
            </a:r>
            <a:endParaRPr/>
          </a:p>
          <a:p>
            <a:pPr indent="0" lvl="0" marL="0" rtl="0" algn="l">
              <a:spcBef>
                <a:spcPts val="1600"/>
              </a:spcBef>
              <a:spcAft>
                <a:spcPts val="1600"/>
              </a:spcAft>
              <a:buNone/>
            </a:pPr>
            <a:r>
              <a:t/>
            </a:r>
            <a:endParaRPr/>
          </a:p>
        </p:txBody>
      </p:sp>
      <p:sp>
        <p:nvSpPr>
          <p:cNvPr id="1217" name="Google Shape;1217;p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18" name="Google Shape;1218;p142"/>
          <p:cNvSpPr txBox="1"/>
          <p:nvPr/>
        </p:nvSpPr>
        <p:spPr>
          <a:xfrm>
            <a:off x="2203650" y="2693750"/>
            <a:ext cx="4736700" cy="1734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ma_variable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.ma_variable_instance = ma_variable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ma_methode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.ma_variable_instance</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2" name="Shape 1222"/>
        <p:cNvGrpSpPr/>
        <p:nvPr/>
      </p:nvGrpSpPr>
      <p:grpSpPr>
        <a:xfrm>
          <a:off x="0" y="0"/>
          <a:ext cx="0" cy="0"/>
          <a:chOff x="0" y="0"/>
          <a:chExt cx="0" cy="0"/>
        </a:xfrm>
      </p:grpSpPr>
      <p:sp>
        <p:nvSpPr>
          <p:cNvPr id="1223" name="Google Shape;1223;p1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instance</a:t>
            </a:r>
            <a:endParaRPr>
              <a:solidFill>
                <a:srgbClr val="000000"/>
              </a:solidFill>
            </a:endParaRPr>
          </a:p>
        </p:txBody>
      </p:sp>
      <p:sp>
        <p:nvSpPr>
          <p:cNvPr id="1224" name="Google Shape;1224;p1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créer des objets en instanciant la classe. Chaque variable d’instance contient une valeur propre à l’objet.</a:t>
            </a:r>
            <a:endParaRPr/>
          </a:p>
          <a:p>
            <a:pPr indent="0" lvl="0" marL="0" rtl="0" algn="l">
              <a:spcBef>
                <a:spcPts val="1600"/>
              </a:spcBef>
              <a:spcAft>
                <a:spcPts val="1600"/>
              </a:spcAft>
              <a:buNone/>
            </a:pPr>
            <a:r>
              <a:t/>
            </a:r>
            <a:endParaRPr/>
          </a:p>
        </p:txBody>
      </p:sp>
      <p:sp>
        <p:nvSpPr>
          <p:cNvPr id="1225" name="Google Shape;1225;p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26" name="Google Shape;1226;p143"/>
          <p:cNvSpPr txBox="1"/>
          <p:nvPr/>
        </p:nvSpPr>
        <p:spPr>
          <a:xfrm>
            <a:off x="516275" y="2245175"/>
            <a:ext cx="4110900" cy="1734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ma_variable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.ma_variable_instance = ma_variable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ma_methode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.ma_variable_instance</a:t>
            </a:r>
            <a:endParaRPr sz="1050">
              <a:solidFill>
                <a:srgbClr val="C586C0"/>
              </a:solidFill>
              <a:latin typeface="Courier New"/>
              <a:ea typeface="Courier New"/>
              <a:cs typeface="Courier New"/>
              <a:sym typeface="Courier New"/>
            </a:endParaRPr>
          </a:p>
        </p:txBody>
      </p:sp>
      <p:sp>
        <p:nvSpPr>
          <p:cNvPr id="1227" name="Google Shape;1227;p143"/>
          <p:cNvSpPr txBox="1"/>
          <p:nvPr/>
        </p:nvSpPr>
        <p:spPr>
          <a:xfrm>
            <a:off x="4970700" y="2140750"/>
            <a:ext cx="3773100" cy="1971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Instantiation de la classe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ma_classe_1 = MaClasse(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ma_classe_2 = MaClasse(</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Utilisation de la méthode d'instance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(ma_classe_1.ma_methode())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(ma_classe_2.ma_methode())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10</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1" name="Shape 1231"/>
        <p:cNvGrpSpPr/>
        <p:nvPr/>
      </p:nvGrpSpPr>
      <p:grpSpPr>
        <a:xfrm>
          <a:off x="0" y="0"/>
          <a:ext cx="0" cy="0"/>
          <a:chOff x="0" y="0"/>
          <a:chExt cx="0" cy="0"/>
        </a:xfrm>
      </p:grpSpPr>
      <p:sp>
        <p:nvSpPr>
          <p:cNvPr id="1232" name="Google Shape;1232;p1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instance</a:t>
            </a:r>
            <a:endParaRPr>
              <a:solidFill>
                <a:srgbClr val="000000"/>
              </a:solidFill>
            </a:endParaRPr>
          </a:p>
        </p:txBody>
      </p:sp>
      <p:sp>
        <p:nvSpPr>
          <p:cNvPr id="1233" name="Google Shape;1233;p1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fonction native de Python </a:t>
            </a:r>
            <a:r>
              <a:rPr i="1" lang="en"/>
              <a:t>hasattr(object, name)</a:t>
            </a:r>
            <a:r>
              <a:rPr lang="en"/>
              <a:t> permet de savoir si une instance possède un certain attribut (renvoie un booléen)</a:t>
            </a:r>
            <a:endParaRPr/>
          </a:p>
          <a:p>
            <a:pPr indent="0" lvl="0" marL="0" rtl="0" algn="l">
              <a:spcBef>
                <a:spcPts val="1600"/>
              </a:spcBef>
              <a:spcAft>
                <a:spcPts val="1600"/>
              </a:spcAft>
              <a:buNone/>
            </a:pPr>
            <a:r>
              <a:t/>
            </a:r>
            <a:endParaRPr/>
          </a:p>
        </p:txBody>
      </p:sp>
      <p:sp>
        <p:nvSpPr>
          <p:cNvPr id="1234" name="Google Shape;1234;p1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35" name="Google Shape;1235;p144"/>
          <p:cNvSpPr txBox="1"/>
          <p:nvPr/>
        </p:nvSpPr>
        <p:spPr>
          <a:xfrm>
            <a:off x="2150425" y="2329075"/>
            <a:ext cx="4759200" cy="1921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ma_variable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.ma_variable_instance = ma_variable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 = MaClasse(</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hasattr</a:t>
            </a:r>
            <a:r>
              <a:rPr lang="en" sz="1050">
                <a:solidFill>
                  <a:srgbClr val="D4D4D4"/>
                </a:solidFill>
                <a:latin typeface="Courier New"/>
                <a:ea typeface="Courier New"/>
                <a:cs typeface="Courier New"/>
                <a:sym typeface="Courier New"/>
              </a:rPr>
              <a:t>(ma_classe, </a:t>
            </a:r>
            <a:r>
              <a:rPr lang="en" sz="1050">
                <a:solidFill>
                  <a:srgbClr val="CE9178"/>
                </a:solidFill>
                <a:latin typeface="Courier New"/>
                <a:ea typeface="Courier New"/>
                <a:cs typeface="Courier New"/>
                <a:sym typeface="Courier New"/>
              </a:rPr>
              <a:t>'ma_variable_instance'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hasattr</a:t>
            </a:r>
            <a:r>
              <a:rPr lang="en" sz="1050">
                <a:solidFill>
                  <a:srgbClr val="D4D4D4"/>
                </a:solidFill>
                <a:latin typeface="Courier New"/>
                <a:ea typeface="Courier New"/>
                <a:cs typeface="Courier New"/>
                <a:sym typeface="Courier New"/>
              </a:rPr>
              <a:t>(ma_classe, </a:t>
            </a:r>
            <a:r>
              <a:rPr lang="en" sz="1050">
                <a:solidFill>
                  <a:srgbClr val="CE9178"/>
                </a:solidFill>
                <a:latin typeface="Courier New"/>
                <a:ea typeface="Courier New"/>
                <a:cs typeface="Courier New"/>
                <a:sym typeface="Courier New"/>
              </a:rPr>
              <a:t>'autre_variable'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9" name="Shape 1239"/>
        <p:cNvGrpSpPr/>
        <p:nvPr/>
      </p:nvGrpSpPr>
      <p:grpSpPr>
        <a:xfrm>
          <a:off x="0" y="0"/>
          <a:ext cx="0" cy="0"/>
          <a:chOff x="0" y="0"/>
          <a:chExt cx="0" cy="0"/>
        </a:xfrm>
      </p:grpSpPr>
      <p:sp>
        <p:nvSpPr>
          <p:cNvPr id="1240" name="Google Shape;1240;p1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instance</a:t>
            </a:r>
            <a:endParaRPr>
              <a:solidFill>
                <a:srgbClr val="000000"/>
              </a:solidFill>
            </a:endParaRPr>
          </a:p>
        </p:txBody>
      </p:sp>
      <p:sp>
        <p:nvSpPr>
          <p:cNvPr id="1241" name="Google Shape;1241;p145"/>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fonction native de Python </a:t>
            </a:r>
            <a:r>
              <a:rPr i="1" lang="en"/>
              <a:t>get</a:t>
            </a:r>
            <a:r>
              <a:rPr i="1" lang="en"/>
              <a:t>attr(object, name[, default])</a:t>
            </a:r>
            <a:r>
              <a:rPr lang="en"/>
              <a:t> permet de récupérer la valeur d’un attribut </a:t>
            </a:r>
            <a:endParaRPr/>
          </a:p>
          <a:p>
            <a:pPr indent="0" lvl="0" marL="0" rtl="0" algn="l">
              <a:spcBef>
                <a:spcPts val="1600"/>
              </a:spcBef>
              <a:spcAft>
                <a:spcPts val="1600"/>
              </a:spcAft>
              <a:buNone/>
            </a:pPr>
            <a:r>
              <a:t/>
            </a:r>
            <a:endParaRPr/>
          </a:p>
        </p:txBody>
      </p:sp>
      <p:sp>
        <p:nvSpPr>
          <p:cNvPr id="1242" name="Google Shape;1242;p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43" name="Google Shape;1243;p145"/>
          <p:cNvSpPr txBox="1"/>
          <p:nvPr/>
        </p:nvSpPr>
        <p:spPr>
          <a:xfrm>
            <a:off x="445200" y="1901025"/>
            <a:ext cx="8520600" cy="2804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569CD6"/>
                </a:solidFill>
                <a:latin typeface="Courier New"/>
                <a:ea typeface="Courier New"/>
                <a:cs typeface="Courier New"/>
                <a:sym typeface="Courier New"/>
              </a:rPr>
              <a:t>class</a:t>
            </a:r>
            <a:r>
              <a:rPr lang="en" sz="950">
                <a:solidFill>
                  <a:srgbClr val="D4D4D4"/>
                </a:solidFill>
                <a:latin typeface="Courier New"/>
                <a:ea typeface="Courier New"/>
                <a:cs typeface="Courier New"/>
                <a:sym typeface="Courier New"/>
              </a:rPr>
              <a:t> </a:t>
            </a:r>
            <a:r>
              <a:rPr lang="en" sz="950">
                <a:solidFill>
                  <a:srgbClr val="4EC9B0"/>
                </a:solidFill>
                <a:latin typeface="Courier New"/>
                <a:ea typeface="Courier New"/>
                <a:cs typeface="Courier New"/>
                <a:sym typeface="Courier New"/>
              </a:rPr>
              <a:t>MaClasse</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def</a:t>
            </a: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__init__</a:t>
            </a:r>
            <a:r>
              <a:rPr lang="en" sz="950">
                <a:solidFill>
                  <a:srgbClr val="D4D4D4"/>
                </a:solidFill>
                <a:latin typeface="Courier New"/>
                <a:ea typeface="Courier New"/>
                <a:cs typeface="Courier New"/>
                <a:sym typeface="Courier New"/>
              </a:rPr>
              <a:t>(</a:t>
            </a:r>
            <a:r>
              <a:rPr lang="en" sz="950">
                <a:solidFill>
                  <a:srgbClr val="9CDCFE"/>
                </a:solidFill>
                <a:latin typeface="Courier New"/>
                <a:ea typeface="Courier New"/>
                <a:cs typeface="Courier New"/>
                <a:sym typeface="Courier New"/>
              </a:rPr>
              <a:t>self</a:t>
            </a:r>
            <a:r>
              <a:rPr lang="en" sz="950">
                <a:solidFill>
                  <a:srgbClr val="D4D4D4"/>
                </a:solidFill>
                <a:latin typeface="Courier New"/>
                <a:ea typeface="Courier New"/>
                <a:cs typeface="Courier New"/>
                <a:sym typeface="Courier New"/>
              </a:rPr>
              <a:t>, </a:t>
            </a:r>
            <a:r>
              <a:rPr lang="en" sz="950">
                <a:solidFill>
                  <a:srgbClr val="9CDCFE"/>
                </a:solidFill>
                <a:latin typeface="Courier New"/>
                <a:ea typeface="Courier New"/>
                <a:cs typeface="Courier New"/>
                <a:sym typeface="Courier New"/>
              </a:rPr>
              <a:t>ma_variable</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self</a:t>
            </a:r>
            <a:r>
              <a:rPr lang="en" sz="950">
                <a:solidFill>
                  <a:srgbClr val="D4D4D4"/>
                </a:solidFill>
                <a:latin typeface="Courier New"/>
                <a:ea typeface="Courier New"/>
                <a:cs typeface="Courier New"/>
                <a:sym typeface="Courier New"/>
              </a:rPr>
              <a:t>.ma_variable_instance = ma_variable</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ma_classe = MaClasse(</a:t>
            </a:r>
            <a:r>
              <a:rPr lang="en" sz="950">
                <a:solidFill>
                  <a:srgbClr val="B5CEA8"/>
                </a:solidFill>
                <a:latin typeface="Courier New"/>
                <a:ea typeface="Courier New"/>
                <a:cs typeface="Courier New"/>
                <a:sym typeface="Courier New"/>
              </a:rPr>
              <a:t>3</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a:t>
            </a:r>
            <a:r>
              <a:rPr lang="en" sz="950">
                <a:solidFill>
                  <a:srgbClr val="DCDCAA"/>
                </a:solidFill>
                <a:latin typeface="Courier New"/>
                <a:ea typeface="Courier New"/>
                <a:cs typeface="Courier New"/>
                <a:sym typeface="Courier New"/>
              </a:rPr>
              <a:t>getattr</a:t>
            </a:r>
            <a:r>
              <a:rPr lang="en" sz="950">
                <a:solidFill>
                  <a:srgbClr val="D4D4D4"/>
                </a:solidFill>
                <a:latin typeface="Courier New"/>
                <a:ea typeface="Courier New"/>
                <a:cs typeface="Courier New"/>
                <a:sym typeface="Courier New"/>
              </a:rPr>
              <a:t>(ma_classe, </a:t>
            </a:r>
            <a:r>
              <a:rPr lang="en" sz="950">
                <a:solidFill>
                  <a:srgbClr val="CE9178"/>
                </a:solidFill>
                <a:latin typeface="Courier New"/>
                <a:ea typeface="Courier New"/>
                <a:cs typeface="Courier New"/>
                <a:sym typeface="Courier New"/>
              </a:rPr>
              <a:t>'ma_variable_instance'</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B5CEA8"/>
                </a:solidFill>
                <a:latin typeface="Courier New"/>
                <a:ea typeface="Courier New"/>
                <a:cs typeface="Courier New"/>
                <a:sym typeface="Courier New"/>
              </a:rPr>
              <a:t>3</a:t>
            </a:r>
            <a:endParaRPr sz="9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a:t>
            </a:r>
            <a:r>
              <a:rPr lang="en" sz="950">
                <a:solidFill>
                  <a:srgbClr val="DCDCAA"/>
                </a:solidFill>
                <a:latin typeface="Courier New"/>
                <a:ea typeface="Courier New"/>
                <a:cs typeface="Courier New"/>
                <a:sym typeface="Courier New"/>
              </a:rPr>
              <a:t>getattr</a:t>
            </a:r>
            <a:r>
              <a:rPr lang="en" sz="950">
                <a:solidFill>
                  <a:srgbClr val="D4D4D4"/>
                </a:solidFill>
                <a:latin typeface="Courier New"/>
                <a:ea typeface="Courier New"/>
                <a:cs typeface="Courier New"/>
                <a:sym typeface="Courier New"/>
              </a:rPr>
              <a:t>(ma_classe, </a:t>
            </a:r>
            <a:r>
              <a:rPr lang="en" sz="950">
                <a:solidFill>
                  <a:srgbClr val="CE9178"/>
                </a:solidFill>
                <a:latin typeface="Courier New"/>
                <a:ea typeface="Courier New"/>
                <a:cs typeface="Courier New"/>
                <a:sym typeface="Courier New"/>
              </a:rPr>
              <a:t>'autre_variable'</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a:t>
            </a:r>
            <a:r>
              <a:rPr lang="en" sz="950">
                <a:solidFill>
                  <a:srgbClr val="CE9178"/>
                </a:solidFill>
                <a:latin typeface="Courier New"/>
                <a:ea typeface="Courier New"/>
                <a:cs typeface="Courier New"/>
                <a:sym typeface="Courier New"/>
              </a:rPr>
              <a:t>aucun attribut'</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aucun attribut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a:t>
            </a:r>
            <a:r>
              <a:rPr lang="en" sz="950">
                <a:solidFill>
                  <a:srgbClr val="DCDCAA"/>
                </a:solidFill>
                <a:latin typeface="Courier New"/>
                <a:ea typeface="Courier New"/>
                <a:cs typeface="Courier New"/>
                <a:sym typeface="Courier New"/>
              </a:rPr>
              <a:t>getattr</a:t>
            </a:r>
            <a:r>
              <a:rPr lang="en" sz="950">
                <a:solidFill>
                  <a:srgbClr val="D4D4D4"/>
                </a:solidFill>
                <a:latin typeface="Courier New"/>
                <a:ea typeface="Courier New"/>
                <a:cs typeface="Courier New"/>
                <a:sym typeface="Courier New"/>
              </a:rPr>
              <a:t>(ma_classe, </a:t>
            </a:r>
            <a:r>
              <a:rPr lang="en" sz="950">
                <a:solidFill>
                  <a:srgbClr val="CE9178"/>
                </a:solidFill>
                <a:latin typeface="Courier New"/>
                <a:ea typeface="Courier New"/>
                <a:cs typeface="Courier New"/>
                <a:sym typeface="Courier New"/>
              </a:rPr>
              <a:t>'autre_variable'</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Traceback (most recent call last):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File </a:t>
            </a:r>
            <a:r>
              <a:rPr lang="en" sz="950">
                <a:solidFill>
                  <a:srgbClr val="CE9178"/>
                </a:solidFill>
                <a:latin typeface="Courier New"/>
                <a:ea typeface="Courier New"/>
                <a:cs typeface="Courier New"/>
                <a:sym typeface="Courier New"/>
              </a:rPr>
              <a:t>"d:/plbayart/code_exemples.py"</a:t>
            </a:r>
            <a:r>
              <a:rPr lang="en" sz="950">
                <a:solidFill>
                  <a:srgbClr val="D4D4D4"/>
                </a:solidFill>
                <a:latin typeface="Courier New"/>
                <a:ea typeface="Courier New"/>
                <a:cs typeface="Courier New"/>
                <a:sym typeface="Courier New"/>
              </a:rPr>
              <a:t>, line </a:t>
            </a:r>
            <a:r>
              <a:rPr lang="en" sz="950">
                <a:solidFill>
                  <a:srgbClr val="B5CEA8"/>
                </a:solidFill>
                <a:latin typeface="Courier New"/>
                <a:ea typeface="Courier New"/>
                <a:cs typeface="Courier New"/>
                <a:sym typeface="Courier New"/>
              </a:rPr>
              <a:t>559</a:t>
            </a: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in</a:t>
            </a:r>
            <a:r>
              <a:rPr lang="en" sz="950">
                <a:solidFill>
                  <a:srgbClr val="D4D4D4"/>
                </a:solidFill>
                <a:latin typeface="Courier New"/>
                <a:ea typeface="Courier New"/>
                <a:cs typeface="Courier New"/>
                <a:sym typeface="Courier New"/>
              </a:rPr>
              <a:t> &lt;module&gt;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a:t>
            </a:r>
            <a:r>
              <a:rPr lang="en" sz="950">
                <a:solidFill>
                  <a:srgbClr val="DCDCAA"/>
                </a:solidFill>
                <a:latin typeface="Courier New"/>
                <a:ea typeface="Courier New"/>
                <a:cs typeface="Courier New"/>
                <a:sym typeface="Courier New"/>
              </a:rPr>
              <a:t>getattr</a:t>
            </a:r>
            <a:r>
              <a:rPr lang="en" sz="950">
                <a:solidFill>
                  <a:srgbClr val="D4D4D4"/>
                </a:solidFill>
                <a:latin typeface="Courier New"/>
                <a:ea typeface="Courier New"/>
                <a:cs typeface="Courier New"/>
                <a:sym typeface="Courier New"/>
              </a:rPr>
              <a:t>(ma_classe, </a:t>
            </a:r>
            <a:r>
              <a:rPr lang="en" sz="950">
                <a:solidFill>
                  <a:srgbClr val="CE9178"/>
                </a:solidFill>
                <a:latin typeface="Courier New"/>
                <a:ea typeface="Courier New"/>
                <a:cs typeface="Courier New"/>
                <a:sym typeface="Courier New"/>
              </a:rPr>
              <a:t>'autre_variable'</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4EC9B0"/>
                </a:solidFill>
                <a:latin typeface="Courier New"/>
                <a:ea typeface="Courier New"/>
                <a:cs typeface="Courier New"/>
                <a:sym typeface="Courier New"/>
              </a:rPr>
              <a:t>AttributeError</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'MaClasse'</a:t>
            </a:r>
            <a:r>
              <a:rPr lang="en" sz="950">
                <a:solidFill>
                  <a:srgbClr val="D4D4D4"/>
                </a:solidFill>
                <a:latin typeface="Courier New"/>
                <a:ea typeface="Courier New"/>
                <a:cs typeface="Courier New"/>
                <a:sym typeface="Courier New"/>
              </a:rPr>
              <a:t> </a:t>
            </a:r>
            <a:r>
              <a:rPr lang="en" sz="950">
                <a:solidFill>
                  <a:srgbClr val="4EC9B0"/>
                </a:solidFill>
                <a:latin typeface="Courier New"/>
                <a:ea typeface="Courier New"/>
                <a:cs typeface="Courier New"/>
                <a:sym typeface="Courier New"/>
              </a:rPr>
              <a:t>object</a:t>
            </a:r>
            <a:r>
              <a:rPr lang="en" sz="950">
                <a:solidFill>
                  <a:srgbClr val="D4D4D4"/>
                </a:solidFill>
                <a:latin typeface="Courier New"/>
                <a:ea typeface="Courier New"/>
                <a:cs typeface="Courier New"/>
                <a:sym typeface="Courier New"/>
              </a:rPr>
              <a:t> has no attribute </a:t>
            </a:r>
            <a:r>
              <a:rPr lang="en" sz="950">
                <a:solidFill>
                  <a:srgbClr val="CE9178"/>
                </a:solidFill>
                <a:latin typeface="Courier New"/>
                <a:ea typeface="Courier New"/>
                <a:cs typeface="Courier New"/>
                <a:sym typeface="Courier New"/>
              </a:rPr>
              <a:t>'autre_variable'</a:t>
            </a:r>
            <a:endParaRPr sz="950">
              <a:solidFill>
                <a:srgbClr val="CE9178"/>
              </a:solidFill>
              <a:latin typeface="Courier New"/>
              <a:ea typeface="Courier New"/>
              <a:cs typeface="Courier New"/>
              <a:sym typeface="Courier New"/>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7" name="Shape 1247"/>
        <p:cNvGrpSpPr/>
        <p:nvPr/>
      </p:nvGrpSpPr>
      <p:grpSpPr>
        <a:xfrm>
          <a:off x="0" y="0"/>
          <a:ext cx="0" cy="0"/>
          <a:chOff x="0" y="0"/>
          <a:chExt cx="0" cy="0"/>
        </a:xfrm>
      </p:grpSpPr>
      <p:sp>
        <p:nvSpPr>
          <p:cNvPr id="1248" name="Google Shape;1248;p1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instance</a:t>
            </a:r>
            <a:endParaRPr>
              <a:solidFill>
                <a:srgbClr val="000000"/>
              </a:solidFill>
            </a:endParaRPr>
          </a:p>
        </p:txBody>
      </p:sp>
      <p:sp>
        <p:nvSpPr>
          <p:cNvPr id="1249" name="Google Shape;1249;p146"/>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connaître tous les attributs d’instance d’un objet, on peut utiliser la fonction native de Python </a:t>
            </a:r>
            <a:r>
              <a:rPr b="1" lang="en"/>
              <a:t>vars()</a:t>
            </a:r>
            <a:r>
              <a:rPr lang="en"/>
              <a:t>. Elle renvoie l’attribut spécial </a:t>
            </a:r>
            <a:r>
              <a:rPr b="1" lang="en"/>
              <a:t>__dict__</a:t>
            </a:r>
            <a:r>
              <a:rPr lang="en"/>
              <a:t> de l’instance.</a:t>
            </a:r>
            <a:endParaRPr/>
          </a:p>
          <a:p>
            <a:pPr indent="0" lvl="0" marL="0" rtl="0" algn="l">
              <a:spcBef>
                <a:spcPts val="1600"/>
              </a:spcBef>
              <a:spcAft>
                <a:spcPts val="1600"/>
              </a:spcAft>
              <a:buNone/>
            </a:pPr>
            <a:r>
              <a:t/>
            </a:r>
            <a:endParaRPr/>
          </a:p>
        </p:txBody>
      </p:sp>
      <p:sp>
        <p:nvSpPr>
          <p:cNvPr id="1250" name="Google Shape;1250;p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51" name="Google Shape;1251;p146"/>
          <p:cNvSpPr txBox="1"/>
          <p:nvPr/>
        </p:nvSpPr>
        <p:spPr>
          <a:xfrm>
            <a:off x="628000" y="2499225"/>
            <a:ext cx="4326900" cy="1779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ma_variable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.ma_variable_instance = ma_variable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maclasse = MaClasse(</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vars</a:t>
            </a:r>
            <a:r>
              <a:rPr lang="en" sz="1050">
                <a:solidFill>
                  <a:srgbClr val="D4D4D4"/>
                </a:solidFill>
                <a:latin typeface="Courier New"/>
                <a:ea typeface="Courier New"/>
                <a:cs typeface="Courier New"/>
                <a:sym typeface="Courier New"/>
              </a:rPr>
              <a:t>(maclasse))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(maclasse.</a:t>
            </a:r>
            <a:r>
              <a:rPr lang="en" sz="1050">
                <a:solidFill>
                  <a:srgbClr val="9CDCFE"/>
                </a:solidFill>
                <a:latin typeface="Courier New"/>
                <a:ea typeface="Courier New"/>
                <a:cs typeface="Courier New"/>
                <a:sym typeface="Courier New"/>
              </a:rPr>
              <a:t>__dict__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1252" name="Google Shape;1252;p146"/>
          <p:cNvSpPr txBox="1"/>
          <p:nvPr/>
        </p:nvSpPr>
        <p:spPr>
          <a:xfrm>
            <a:off x="5865150" y="2975450"/>
            <a:ext cx="2607300" cy="67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{'ma_variable_instance': 12}</a:t>
            </a:r>
            <a:endParaRPr>
              <a:solidFill>
                <a:schemeClr val="lt1"/>
              </a:solidFill>
            </a:endParaRPr>
          </a:p>
          <a:p>
            <a:pPr indent="0" lvl="0" marL="0" rtl="0" algn="l">
              <a:spcBef>
                <a:spcPts val="0"/>
              </a:spcBef>
              <a:spcAft>
                <a:spcPts val="0"/>
              </a:spcAft>
              <a:buNone/>
            </a:pPr>
            <a:r>
              <a:rPr lang="en">
                <a:solidFill>
                  <a:schemeClr val="lt1"/>
                </a:solidFill>
              </a:rPr>
              <a:t>{'ma_variable_instance': 12}</a:t>
            </a:r>
            <a:endParaRPr>
              <a:solidFill>
                <a:schemeClr val="lt1"/>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6" name="Shape 1256"/>
        <p:cNvGrpSpPr/>
        <p:nvPr/>
      </p:nvGrpSpPr>
      <p:grpSpPr>
        <a:xfrm>
          <a:off x="0" y="0"/>
          <a:ext cx="0" cy="0"/>
          <a:chOff x="0" y="0"/>
          <a:chExt cx="0" cy="0"/>
        </a:xfrm>
      </p:grpSpPr>
      <p:sp>
        <p:nvSpPr>
          <p:cNvPr id="1257" name="Google Shape;1257;p1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instance</a:t>
            </a:r>
            <a:endParaRPr>
              <a:solidFill>
                <a:srgbClr val="000000"/>
              </a:solidFill>
            </a:endParaRPr>
          </a:p>
        </p:txBody>
      </p:sp>
      <p:sp>
        <p:nvSpPr>
          <p:cNvPr id="1258" name="Google Shape;1258;p147"/>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ajouter des attributs d’instance après l’instanciation de l’objet.</a:t>
            </a:r>
            <a:endParaRPr/>
          </a:p>
          <a:p>
            <a:pPr indent="0" lvl="0" marL="0" rtl="0" algn="l">
              <a:spcBef>
                <a:spcPts val="1600"/>
              </a:spcBef>
              <a:spcAft>
                <a:spcPts val="1600"/>
              </a:spcAft>
              <a:buNone/>
            </a:pPr>
            <a:r>
              <a:t/>
            </a:r>
            <a:endParaRPr/>
          </a:p>
        </p:txBody>
      </p:sp>
      <p:sp>
        <p:nvSpPr>
          <p:cNvPr id="1259" name="Google Shape;1259;p1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60" name="Google Shape;1260;p147"/>
          <p:cNvSpPr txBox="1"/>
          <p:nvPr/>
        </p:nvSpPr>
        <p:spPr>
          <a:xfrm>
            <a:off x="418650" y="2242800"/>
            <a:ext cx="4572000" cy="176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ma_variable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.ma_variable_instance = ma_variable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maclasse = MaClasse(</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maclasse.ma_var = </a:t>
            </a:r>
            <a:r>
              <a:rPr lang="en" sz="1050">
                <a:solidFill>
                  <a:srgbClr val="B5CEA8"/>
                </a:solidFill>
                <a:latin typeface="Courier New"/>
                <a:ea typeface="Courier New"/>
                <a:cs typeface="Courier New"/>
                <a:sym typeface="Courier New"/>
              </a:rPr>
              <a:t>48</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vars</a:t>
            </a:r>
            <a:r>
              <a:rPr lang="en" sz="1050">
                <a:solidFill>
                  <a:srgbClr val="D4D4D4"/>
                </a:solidFill>
                <a:latin typeface="Courier New"/>
                <a:ea typeface="Courier New"/>
                <a:cs typeface="Courier New"/>
                <a:sym typeface="Courier New"/>
              </a:rPr>
              <a:t>(maclasse))</a:t>
            </a:r>
            <a:endParaRPr sz="1050">
              <a:solidFill>
                <a:srgbClr val="D4D4D4"/>
              </a:solidFill>
              <a:latin typeface="Courier New"/>
              <a:ea typeface="Courier New"/>
              <a:cs typeface="Courier New"/>
              <a:sym typeface="Courier New"/>
            </a:endParaRPr>
          </a:p>
        </p:txBody>
      </p:sp>
      <p:sp>
        <p:nvSpPr>
          <p:cNvPr id="1261" name="Google Shape;1261;p147"/>
          <p:cNvSpPr txBox="1"/>
          <p:nvPr/>
        </p:nvSpPr>
        <p:spPr>
          <a:xfrm>
            <a:off x="5293025" y="2844300"/>
            <a:ext cx="36093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{'ma_variable_instance': 12, 'ma_var': 48}</a:t>
            </a:r>
            <a:endParaRPr>
              <a:solidFill>
                <a:schemeClr val="lt1"/>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5" name="Shape 1265"/>
        <p:cNvGrpSpPr/>
        <p:nvPr/>
      </p:nvGrpSpPr>
      <p:grpSpPr>
        <a:xfrm>
          <a:off x="0" y="0"/>
          <a:ext cx="0" cy="0"/>
          <a:chOff x="0" y="0"/>
          <a:chExt cx="0" cy="0"/>
        </a:xfrm>
      </p:grpSpPr>
      <p:sp>
        <p:nvSpPr>
          <p:cNvPr id="1266" name="Google Shape;1266;p1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attributs de classe</a:t>
            </a:r>
            <a:endParaRPr>
              <a:solidFill>
                <a:srgbClr val="000000"/>
              </a:solidFill>
            </a:endParaRPr>
          </a:p>
        </p:txBody>
      </p:sp>
      <p:sp>
        <p:nvSpPr>
          <p:cNvPr id="1267" name="Google Shape;1267;p1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avoir des données qui sont partagées entre les différentes instances de la classe, on peut utiliser des </a:t>
            </a:r>
            <a:r>
              <a:rPr b="1" lang="en"/>
              <a:t>attributs de classe</a:t>
            </a:r>
            <a:r>
              <a:rPr lang="en"/>
              <a:t>. Cela fonctionne comme une variable globale à toutes les instances de la classe.</a:t>
            </a:r>
            <a:endParaRPr/>
          </a:p>
          <a:p>
            <a:pPr indent="0" lvl="0" marL="0" rtl="0" algn="just">
              <a:spcBef>
                <a:spcPts val="1600"/>
              </a:spcBef>
              <a:spcAft>
                <a:spcPts val="0"/>
              </a:spcAft>
              <a:buNone/>
            </a:pPr>
            <a:r>
              <a:rPr lang="en"/>
              <a:t>Voici deux exemples de cas d’usage d’attributs de classe :</a:t>
            </a:r>
            <a:endParaRPr/>
          </a:p>
          <a:p>
            <a:pPr indent="-342900" lvl="0" marL="457200" rtl="0" algn="just">
              <a:spcBef>
                <a:spcPts val="1600"/>
              </a:spcBef>
              <a:spcAft>
                <a:spcPts val="0"/>
              </a:spcAft>
              <a:buSzPts val="1800"/>
              <a:buChar char="●"/>
            </a:pPr>
            <a:r>
              <a:rPr lang="en"/>
              <a:t>Valeurs minimales ou maximales pour les attributs</a:t>
            </a:r>
            <a:endParaRPr/>
          </a:p>
          <a:p>
            <a:pPr indent="-342900" lvl="0" marL="457200" rtl="0" algn="just">
              <a:spcBef>
                <a:spcPts val="0"/>
              </a:spcBef>
              <a:spcAft>
                <a:spcPts val="0"/>
              </a:spcAft>
              <a:buSzPts val="1800"/>
              <a:buChar char="●"/>
            </a:pPr>
            <a:r>
              <a:rPr lang="en"/>
              <a:t>Constantes utilisées dans toutes les instances (pi par exemple)</a:t>
            </a:r>
            <a:endParaRPr/>
          </a:p>
          <a:p>
            <a:pPr indent="0" lvl="0" marL="0" rtl="0" algn="l">
              <a:spcBef>
                <a:spcPts val="1600"/>
              </a:spcBef>
              <a:spcAft>
                <a:spcPts val="1600"/>
              </a:spcAft>
              <a:buNone/>
            </a:pPr>
            <a:r>
              <a:t/>
            </a:r>
            <a:endParaRPr/>
          </a:p>
        </p:txBody>
      </p:sp>
      <p:sp>
        <p:nvSpPr>
          <p:cNvPr id="1268" name="Google Shape;1268;p1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2" name="Shape 1272"/>
        <p:cNvGrpSpPr/>
        <p:nvPr/>
      </p:nvGrpSpPr>
      <p:grpSpPr>
        <a:xfrm>
          <a:off x="0" y="0"/>
          <a:ext cx="0" cy="0"/>
          <a:chOff x="0" y="0"/>
          <a:chExt cx="0" cy="0"/>
        </a:xfrm>
      </p:grpSpPr>
      <p:sp>
        <p:nvSpPr>
          <p:cNvPr id="1273" name="Google Shape;1273;p1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attributs de classe</a:t>
            </a:r>
            <a:endParaRPr>
              <a:solidFill>
                <a:srgbClr val="000000"/>
              </a:solidFill>
            </a:endParaRPr>
          </a:p>
        </p:txBody>
      </p:sp>
      <p:sp>
        <p:nvSpPr>
          <p:cNvPr id="1274" name="Google Shape;1274;p1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créer des </a:t>
            </a:r>
            <a:r>
              <a:rPr b="1" lang="en"/>
              <a:t>attributs de classe</a:t>
            </a:r>
            <a:r>
              <a:rPr lang="en"/>
              <a:t>, on les définit à l’</a:t>
            </a:r>
            <a:r>
              <a:rPr b="1" lang="en"/>
              <a:t>intérieur de l’espace de noms de la classe</a:t>
            </a:r>
            <a:r>
              <a:rPr lang="en"/>
              <a:t> mais à l’extérieur des méthodes.</a:t>
            </a:r>
            <a:endParaRPr/>
          </a:p>
          <a:p>
            <a:pPr indent="0" lvl="0" marL="0" rtl="0" algn="l">
              <a:spcBef>
                <a:spcPts val="1600"/>
              </a:spcBef>
              <a:spcAft>
                <a:spcPts val="1600"/>
              </a:spcAft>
              <a:buNone/>
            </a:pPr>
            <a:r>
              <a:t/>
            </a:r>
            <a:endParaRPr/>
          </a:p>
        </p:txBody>
      </p:sp>
      <p:sp>
        <p:nvSpPr>
          <p:cNvPr id="1275" name="Google Shape;1275;p1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76" name="Google Shape;1276;p149"/>
          <p:cNvSpPr txBox="1"/>
          <p:nvPr/>
        </p:nvSpPr>
        <p:spPr>
          <a:xfrm>
            <a:off x="2853000" y="2571750"/>
            <a:ext cx="3438000" cy="89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Définition d'un attribut de classe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attribut_classe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0" name="Shape 1280"/>
        <p:cNvGrpSpPr/>
        <p:nvPr/>
      </p:nvGrpSpPr>
      <p:grpSpPr>
        <a:xfrm>
          <a:off x="0" y="0"/>
          <a:ext cx="0" cy="0"/>
          <a:chOff x="0" y="0"/>
          <a:chExt cx="0" cy="0"/>
        </a:xfrm>
      </p:grpSpPr>
      <p:sp>
        <p:nvSpPr>
          <p:cNvPr id="1281" name="Google Shape;1281;p1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attributs de classe</a:t>
            </a:r>
            <a:endParaRPr>
              <a:solidFill>
                <a:srgbClr val="000000"/>
              </a:solidFill>
            </a:endParaRPr>
          </a:p>
        </p:txBody>
      </p:sp>
      <p:sp>
        <p:nvSpPr>
          <p:cNvPr id="1282" name="Google Shape;1282;p1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attributs de classes</a:t>
            </a:r>
            <a:r>
              <a:rPr lang="en"/>
              <a:t> ont la même valeur pour toutes les instances de la classe.</a:t>
            </a:r>
            <a:endParaRPr/>
          </a:p>
          <a:p>
            <a:pPr indent="0" lvl="0" marL="0" rtl="0" algn="l">
              <a:spcBef>
                <a:spcPts val="1600"/>
              </a:spcBef>
              <a:spcAft>
                <a:spcPts val="1600"/>
              </a:spcAft>
              <a:buNone/>
            </a:pPr>
            <a:r>
              <a:t/>
            </a:r>
            <a:endParaRPr/>
          </a:p>
        </p:txBody>
      </p:sp>
      <p:sp>
        <p:nvSpPr>
          <p:cNvPr id="1283" name="Google Shape;1283;p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84" name="Google Shape;1284;p150"/>
          <p:cNvSpPr txBox="1"/>
          <p:nvPr/>
        </p:nvSpPr>
        <p:spPr>
          <a:xfrm>
            <a:off x="1434000" y="2088025"/>
            <a:ext cx="6276000" cy="2575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Définition d'un attribut de classe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attribut_classe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ma_classe_1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ma_classe_2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MaClasse.attribut_classe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"Attribut de la classe 1 :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ma_classe_1.attribut_classe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Attribut de la classe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"Attribut de la classe 2 :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ma_classe_2.attribut_classe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Attribut de la classe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8" name="Shape 1288"/>
        <p:cNvGrpSpPr/>
        <p:nvPr/>
      </p:nvGrpSpPr>
      <p:grpSpPr>
        <a:xfrm>
          <a:off x="0" y="0"/>
          <a:ext cx="0" cy="0"/>
          <a:chOff x="0" y="0"/>
          <a:chExt cx="0" cy="0"/>
        </a:xfrm>
      </p:grpSpPr>
      <p:sp>
        <p:nvSpPr>
          <p:cNvPr id="1289" name="Google Shape;1289;p1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attributs de classe</a:t>
            </a:r>
            <a:endParaRPr>
              <a:solidFill>
                <a:srgbClr val="000000"/>
              </a:solidFill>
            </a:endParaRPr>
          </a:p>
        </p:txBody>
      </p:sp>
      <p:sp>
        <p:nvSpPr>
          <p:cNvPr id="1290" name="Google Shape;1290;p1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attributs de classe </a:t>
            </a:r>
            <a:r>
              <a:rPr b="1" lang="en"/>
              <a:t>ne sont pas modifiables</a:t>
            </a:r>
            <a:r>
              <a:rPr lang="en"/>
              <a:t> depuis l’</a:t>
            </a:r>
            <a:r>
              <a:rPr b="1" lang="en"/>
              <a:t>instance</a:t>
            </a:r>
            <a:r>
              <a:rPr lang="en"/>
              <a:t>, ils doivent être modifiés depuis la </a:t>
            </a:r>
            <a:r>
              <a:rPr b="1" lang="en"/>
              <a:t>classe</a:t>
            </a:r>
            <a:r>
              <a:rPr lang="en"/>
              <a:t>.</a:t>
            </a:r>
            <a:endParaRPr/>
          </a:p>
          <a:p>
            <a:pPr indent="0" lvl="0" marL="0" rtl="0" algn="l">
              <a:spcBef>
                <a:spcPts val="1600"/>
              </a:spcBef>
              <a:spcAft>
                <a:spcPts val="1600"/>
              </a:spcAft>
              <a:buNone/>
            </a:pPr>
            <a:r>
              <a:t/>
            </a:r>
            <a:endParaRPr/>
          </a:p>
        </p:txBody>
      </p:sp>
      <p:sp>
        <p:nvSpPr>
          <p:cNvPr id="1291" name="Google Shape;1291;p1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292" name="Google Shape;1292;p151"/>
          <p:cNvSpPr txBox="1"/>
          <p:nvPr/>
        </p:nvSpPr>
        <p:spPr>
          <a:xfrm>
            <a:off x="1417050" y="2197950"/>
            <a:ext cx="6309900" cy="2215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attribut_classe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ma_classe_1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ma_classe_2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ma_classe_1.attribut_classe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"Attribut de la classe 1 :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ma_classe_1.attribut_classe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Attribut de la classe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"Attribut de la classe 2 :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ma_classe_2.attribut_classe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Attribut de la classe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64" name="Google Shape;164;p26"/>
          <p:cNvSpPr txBox="1"/>
          <p:nvPr>
            <p:ph idx="1" type="body"/>
          </p:nvPr>
        </p:nvSpPr>
        <p:spPr>
          <a:xfrm>
            <a:off x="375750" y="1301875"/>
            <a:ext cx="8019000" cy="203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PEP 257 précise le fonctionnement des docstrings. La chaîne de caractères est ajoutée à l’attribut </a:t>
            </a:r>
            <a:r>
              <a:rPr i="1" lang="en"/>
              <a:t>__doc__</a:t>
            </a:r>
            <a:r>
              <a:rPr lang="en"/>
              <a:t> du module, de la classe, de la fonction ou de la méthode.</a:t>
            </a:r>
            <a:endParaRPr/>
          </a:p>
          <a:p>
            <a:pPr indent="0" lvl="0" marL="0" rtl="0" algn="just">
              <a:spcBef>
                <a:spcPts val="1600"/>
              </a:spcBef>
              <a:spcAft>
                <a:spcPts val="1600"/>
              </a:spcAft>
              <a:buNone/>
            </a:pPr>
            <a:r>
              <a:rPr lang="en"/>
              <a:t>Les docstring sont utilisées lorsqu’on demande de l’aide sur un objet (avec </a:t>
            </a:r>
            <a:r>
              <a:rPr i="1" lang="en"/>
              <a:t>help()</a:t>
            </a:r>
            <a:r>
              <a:rPr lang="en"/>
              <a:t>)</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6" name="Shape 1296"/>
        <p:cNvGrpSpPr/>
        <p:nvPr/>
      </p:nvGrpSpPr>
      <p:grpSpPr>
        <a:xfrm>
          <a:off x="0" y="0"/>
          <a:ext cx="0" cy="0"/>
          <a:chOff x="0" y="0"/>
          <a:chExt cx="0" cy="0"/>
        </a:xfrm>
      </p:grpSpPr>
      <p:sp>
        <p:nvSpPr>
          <p:cNvPr id="1297" name="Google Shape;1297;p1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attributs de classe</a:t>
            </a:r>
            <a:endParaRPr>
              <a:solidFill>
                <a:srgbClr val="000000"/>
              </a:solidFill>
            </a:endParaRPr>
          </a:p>
        </p:txBody>
      </p:sp>
      <p:sp>
        <p:nvSpPr>
          <p:cNvPr id="1298" name="Google Shape;1298;p1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Pour utiliser l’attribut de classe dans une méthode d’instance, il faut écrire </a:t>
            </a:r>
            <a:r>
              <a:rPr i="1" lang="en"/>
              <a:t>NomDeLaClasse.variable_de_classe</a:t>
            </a:r>
            <a:r>
              <a:rPr lang="en"/>
              <a:t>.</a:t>
            </a:r>
            <a:endParaRPr/>
          </a:p>
          <a:p>
            <a:pPr indent="0" lvl="0" marL="0" rtl="0" algn="l">
              <a:spcBef>
                <a:spcPts val="1600"/>
              </a:spcBef>
              <a:spcAft>
                <a:spcPts val="1600"/>
              </a:spcAft>
              <a:buNone/>
            </a:pPr>
            <a:r>
              <a:t/>
            </a:r>
            <a:endParaRPr/>
          </a:p>
        </p:txBody>
      </p:sp>
      <p:sp>
        <p:nvSpPr>
          <p:cNvPr id="1299" name="Google Shape;1299;p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00" name="Google Shape;1300;p152"/>
          <p:cNvSpPr txBox="1"/>
          <p:nvPr/>
        </p:nvSpPr>
        <p:spPr>
          <a:xfrm>
            <a:off x="1003025" y="2407275"/>
            <a:ext cx="4475100" cy="170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MaClasse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attribut_classe = </a:t>
            </a:r>
            <a:r>
              <a:rPr lang="en"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modifier_attribut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self</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MaClasse.attribut_classe +=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ma_classe = MaClasse()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ma_classe.modifier_attribut()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"Résultat : "</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str</a:t>
            </a:r>
            <a:r>
              <a:rPr lang="en" sz="1050">
                <a:solidFill>
                  <a:srgbClr val="D4D4D4"/>
                </a:solidFill>
                <a:highlight>
                  <a:srgbClr val="1E1E1E"/>
                </a:highlight>
                <a:latin typeface="Courier New"/>
                <a:ea typeface="Courier New"/>
                <a:cs typeface="Courier New"/>
                <a:sym typeface="Courier New"/>
              </a:rPr>
              <a:t>(ma_classe.attribut_classe))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latin typeface="Courier New"/>
              <a:ea typeface="Courier New"/>
              <a:cs typeface="Courier New"/>
              <a:sym typeface="Courier New"/>
            </a:endParaRPr>
          </a:p>
        </p:txBody>
      </p:sp>
      <p:sp>
        <p:nvSpPr>
          <p:cNvPr id="1301" name="Google Shape;1301;p152"/>
          <p:cNvSpPr txBox="1"/>
          <p:nvPr/>
        </p:nvSpPr>
        <p:spPr>
          <a:xfrm>
            <a:off x="6698500" y="3063825"/>
            <a:ext cx="12318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Résultat : 1</a:t>
            </a:r>
            <a:endParaRPr>
              <a:solidFill>
                <a:schemeClr val="lt1"/>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5" name="Shape 1305"/>
        <p:cNvGrpSpPr/>
        <p:nvPr/>
      </p:nvGrpSpPr>
      <p:grpSpPr>
        <a:xfrm>
          <a:off x="0" y="0"/>
          <a:ext cx="0" cy="0"/>
          <a:chOff x="0" y="0"/>
          <a:chExt cx="0" cy="0"/>
        </a:xfrm>
      </p:grpSpPr>
      <p:sp>
        <p:nvSpPr>
          <p:cNvPr id="1306" name="Google Shape;1306;p1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attributs de classe</a:t>
            </a:r>
            <a:endParaRPr>
              <a:solidFill>
                <a:srgbClr val="000000"/>
              </a:solidFill>
            </a:endParaRPr>
          </a:p>
        </p:txBody>
      </p:sp>
      <p:sp>
        <p:nvSpPr>
          <p:cNvPr id="1307" name="Google Shape;1307;p1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fonctions natives de Python </a:t>
            </a:r>
            <a:r>
              <a:rPr i="1" lang="en"/>
              <a:t>hasattr(object, name)</a:t>
            </a:r>
            <a:r>
              <a:rPr lang="en"/>
              <a:t>, </a:t>
            </a:r>
            <a:r>
              <a:rPr i="1" lang="en"/>
              <a:t>getattr(object, name[, default])</a:t>
            </a:r>
            <a:r>
              <a:rPr lang="en"/>
              <a:t> et  </a:t>
            </a:r>
            <a:r>
              <a:rPr i="1" lang="en"/>
              <a:t>setattr(object, name, value)</a:t>
            </a:r>
            <a:r>
              <a:rPr lang="en"/>
              <a:t> peuvent être utilisées de la même façon sur les attributs de classe que sur les attributs d’instance.</a:t>
            </a:r>
            <a:endParaRPr/>
          </a:p>
          <a:p>
            <a:pPr indent="0" lvl="0" marL="0" rtl="0" algn="l">
              <a:spcBef>
                <a:spcPts val="1600"/>
              </a:spcBef>
              <a:spcAft>
                <a:spcPts val="1600"/>
              </a:spcAft>
              <a:buNone/>
            </a:pPr>
            <a:r>
              <a:t/>
            </a:r>
            <a:endParaRPr/>
          </a:p>
        </p:txBody>
      </p:sp>
      <p:sp>
        <p:nvSpPr>
          <p:cNvPr id="1308" name="Google Shape;1308;p1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09" name="Google Shape;1309;p153"/>
          <p:cNvSpPr txBox="1"/>
          <p:nvPr/>
        </p:nvSpPr>
        <p:spPr>
          <a:xfrm>
            <a:off x="1765650" y="2347450"/>
            <a:ext cx="5612700" cy="2394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attribut_classe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modifier_attribut</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MaClasse.attribut_classe += </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ma_classe.modifier_attribut()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getattr</a:t>
            </a:r>
            <a:r>
              <a:rPr lang="en" sz="1050">
                <a:solidFill>
                  <a:srgbClr val="D4D4D4"/>
                </a:solidFill>
                <a:latin typeface="Courier New"/>
                <a:ea typeface="Courier New"/>
                <a:cs typeface="Courier New"/>
                <a:sym typeface="Courier New"/>
              </a:rPr>
              <a:t>(MaClasse, </a:t>
            </a:r>
            <a:r>
              <a:rPr lang="en" sz="1050">
                <a:solidFill>
                  <a:srgbClr val="CE9178"/>
                </a:solidFill>
                <a:latin typeface="Courier New"/>
                <a:ea typeface="Courier New"/>
                <a:cs typeface="Courier New"/>
                <a:sym typeface="Courier New"/>
              </a:rPr>
              <a:t>'attribut_classe'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getattr</a:t>
            </a:r>
            <a:r>
              <a:rPr lang="en" sz="1050">
                <a:solidFill>
                  <a:srgbClr val="D4D4D4"/>
                </a:solidFill>
                <a:latin typeface="Courier New"/>
                <a:ea typeface="Courier New"/>
                <a:cs typeface="Courier New"/>
                <a:sym typeface="Courier New"/>
              </a:rPr>
              <a:t>(ma_classe, </a:t>
            </a:r>
            <a:r>
              <a:rPr lang="en" sz="1050">
                <a:solidFill>
                  <a:srgbClr val="CE9178"/>
                </a:solidFill>
                <a:latin typeface="Courier New"/>
                <a:ea typeface="Courier New"/>
                <a:cs typeface="Courier New"/>
                <a:sym typeface="Courier New"/>
              </a:rPr>
              <a:t>'attribut_classe'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3" name="Shape 1313"/>
        <p:cNvGrpSpPr/>
        <p:nvPr/>
      </p:nvGrpSpPr>
      <p:grpSpPr>
        <a:xfrm>
          <a:off x="0" y="0"/>
          <a:ext cx="0" cy="0"/>
          <a:chOff x="0" y="0"/>
          <a:chExt cx="0" cy="0"/>
        </a:xfrm>
      </p:grpSpPr>
      <p:sp>
        <p:nvSpPr>
          <p:cNvPr id="1314" name="Google Shape;1314;p1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méthodes de classe</a:t>
            </a:r>
            <a:endParaRPr>
              <a:solidFill>
                <a:srgbClr val="000000"/>
              </a:solidFill>
            </a:endParaRPr>
          </a:p>
        </p:txBody>
      </p:sp>
      <p:sp>
        <p:nvSpPr>
          <p:cNvPr id="1315" name="Google Shape;1315;p154"/>
          <p:cNvSpPr txBox="1"/>
          <p:nvPr>
            <p:ph idx="1" type="body"/>
          </p:nvPr>
        </p:nvSpPr>
        <p:spPr>
          <a:xfrm>
            <a:off x="311700" y="1228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méthodes de classes s’appliquent à la classe elle-même. Elles n’ont pas accès aux instances.</a:t>
            </a:r>
            <a:endParaRPr/>
          </a:p>
          <a:p>
            <a:pPr indent="0" lvl="0" marL="0" rtl="0" algn="just">
              <a:spcBef>
                <a:spcPts val="1600"/>
              </a:spcBef>
              <a:spcAft>
                <a:spcPts val="1600"/>
              </a:spcAft>
              <a:buNone/>
            </a:pPr>
            <a:r>
              <a:rPr lang="en"/>
              <a:t>Elles sont créées en utilisant le décorateur </a:t>
            </a:r>
            <a:r>
              <a:rPr b="1" lang="en"/>
              <a:t>@classmethod</a:t>
            </a:r>
            <a:r>
              <a:rPr lang="en"/>
              <a:t>.</a:t>
            </a:r>
            <a:endParaRPr/>
          </a:p>
        </p:txBody>
      </p:sp>
      <p:sp>
        <p:nvSpPr>
          <p:cNvPr id="1316" name="Google Shape;1316;p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17" name="Google Shape;1317;p154"/>
          <p:cNvSpPr txBox="1"/>
          <p:nvPr/>
        </p:nvSpPr>
        <p:spPr>
          <a:xfrm>
            <a:off x="2631550" y="2571750"/>
            <a:ext cx="3728700" cy="2155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attribut_classe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classmethod</a:t>
            </a:r>
            <a:endParaRPr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modifier_attribut</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cls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cls</a:t>
            </a:r>
            <a:r>
              <a:rPr lang="en" sz="1050">
                <a:solidFill>
                  <a:srgbClr val="D4D4D4"/>
                </a:solidFill>
                <a:latin typeface="Courier New"/>
                <a:ea typeface="Courier New"/>
                <a:cs typeface="Courier New"/>
                <a:sym typeface="Courier New"/>
              </a:rPr>
              <a:t>.attribut_classe += </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ma_classe.modifier_attribut()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(MaClasse.attribut_classe)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1" name="Shape 1321"/>
        <p:cNvGrpSpPr/>
        <p:nvPr/>
      </p:nvGrpSpPr>
      <p:grpSpPr>
        <a:xfrm>
          <a:off x="0" y="0"/>
          <a:ext cx="0" cy="0"/>
          <a:chOff x="0" y="0"/>
          <a:chExt cx="0" cy="0"/>
        </a:xfrm>
      </p:grpSpPr>
      <p:sp>
        <p:nvSpPr>
          <p:cNvPr id="1322" name="Google Shape;1322;p1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méthodes de classe</a:t>
            </a:r>
            <a:endParaRPr>
              <a:solidFill>
                <a:srgbClr val="000000"/>
              </a:solidFill>
            </a:endParaRPr>
          </a:p>
        </p:txBody>
      </p:sp>
      <p:sp>
        <p:nvSpPr>
          <p:cNvPr id="1323" name="Google Shape;1323;p155"/>
          <p:cNvSpPr txBox="1"/>
          <p:nvPr>
            <p:ph idx="1" type="body"/>
          </p:nvPr>
        </p:nvSpPr>
        <p:spPr>
          <a:xfrm>
            <a:off x="311700" y="1228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Un exemple d’utilisation d’une méthode de classe est la création d’un constructeur alternatif au constructeur </a:t>
            </a:r>
            <a:r>
              <a:rPr i="1" lang="en"/>
              <a:t>__init__(self)</a:t>
            </a:r>
            <a:r>
              <a:rPr lang="en"/>
              <a:t>. </a:t>
            </a:r>
            <a:endParaRPr/>
          </a:p>
        </p:txBody>
      </p:sp>
      <p:sp>
        <p:nvSpPr>
          <p:cNvPr id="1324" name="Google Shape;1324;p1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25" name="Google Shape;1325;p155"/>
          <p:cNvSpPr txBox="1"/>
          <p:nvPr/>
        </p:nvSpPr>
        <p:spPr>
          <a:xfrm>
            <a:off x="672850" y="1982050"/>
            <a:ext cx="52389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Date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annee</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mois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jour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.annee,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.mois,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.jour = annee, mois, jour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classmethod</a:t>
            </a:r>
            <a:endParaRPr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from_str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cls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datestr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parties = datestr.split(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annee, mois, jour = </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(parties[</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(parties[</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(parties[</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Date(annee, mois, jour)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dt = Date.from_str(</a:t>
            </a:r>
            <a:r>
              <a:rPr lang="en" sz="1050">
                <a:solidFill>
                  <a:srgbClr val="CE9178"/>
                </a:solidFill>
                <a:latin typeface="Courier New"/>
                <a:ea typeface="Courier New"/>
                <a:cs typeface="Courier New"/>
                <a:sym typeface="Courier New"/>
              </a:rPr>
              <a:t>'2020-04-30'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(dt.annee, dt.mois, dt.jour)</a:t>
            </a:r>
            <a:endParaRPr sz="1050">
              <a:solidFill>
                <a:srgbClr val="D4D4D4"/>
              </a:solidFill>
              <a:latin typeface="Courier New"/>
              <a:ea typeface="Courier New"/>
              <a:cs typeface="Courier New"/>
              <a:sym typeface="Courier New"/>
            </a:endParaRPr>
          </a:p>
        </p:txBody>
      </p:sp>
      <p:sp>
        <p:nvSpPr>
          <p:cNvPr id="1326" name="Google Shape;1326;p155"/>
          <p:cNvSpPr txBox="1"/>
          <p:nvPr/>
        </p:nvSpPr>
        <p:spPr>
          <a:xfrm>
            <a:off x="7018225" y="3285250"/>
            <a:ext cx="11064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2020 4 30</a:t>
            </a:r>
            <a:endParaRPr>
              <a:solidFill>
                <a:schemeClr val="lt1"/>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0" name="Shape 1330"/>
        <p:cNvGrpSpPr/>
        <p:nvPr/>
      </p:nvGrpSpPr>
      <p:grpSpPr>
        <a:xfrm>
          <a:off x="0" y="0"/>
          <a:ext cx="0" cy="0"/>
          <a:chOff x="0" y="0"/>
          <a:chExt cx="0" cy="0"/>
        </a:xfrm>
      </p:grpSpPr>
      <p:sp>
        <p:nvSpPr>
          <p:cNvPr id="1331" name="Google Shape;1331;p1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Méthodes et attributs - méthodes statiques</a:t>
            </a:r>
            <a:endParaRPr>
              <a:solidFill>
                <a:srgbClr val="000000"/>
              </a:solidFill>
            </a:endParaRPr>
          </a:p>
        </p:txBody>
      </p:sp>
      <p:sp>
        <p:nvSpPr>
          <p:cNvPr id="1332" name="Google Shape;1332;p1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Une méthode statique permet d’avoir une fonction indépendante de la classe et de l’instance à l’intérieur d’une classe. </a:t>
            </a:r>
            <a:r>
              <a:rPr lang="en"/>
              <a:t>Elle est créée en utilisant le décorateur </a:t>
            </a:r>
            <a:r>
              <a:rPr b="1" lang="en"/>
              <a:t>@staticmethod</a:t>
            </a:r>
            <a:r>
              <a:rPr lang="en"/>
              <a:t>.</a:t>
            </a:r>
            <a:endParaRPr/>
          </a:p>
          <a:p>
            <a:pPr indent="0" lvl="0" marL="0" rtl="0" algn="l">
              <a:spcBef>
                <a:spcPts val="1600"/>
              </a:spcBef>
              <a:spcAft>
                <a:spcPts val="1600"/>
              </a:spcAft>
              <a:buNone/>
            </a:pPr>
            <a:r>
              <a:t/>
            </a:r>
            <a:endParaRPr/>
          </a:p>
        </p:txBody>
      </p:sp>
      <p:sp>
        <p:nvSpPr>
          <p:cNvPr id="1333" name="Google Shape;1333;p1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34" name="Google Shape;1334;p156"/>
          <p:cNvSpPr txBox="1"/>
          <p:nvPr/>
        </p:nvSpPr>
        <p:spPr>
          <a:xfrm>
            <a:off x="2864550" y="2661450"/>
            <a:ext cx="3414900" cy="173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Somme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staticmethod</a:t>
            </a:r>
            <a:endParaRPr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ajouter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 + b</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somme = Somme()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(somme.ajouter(</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9</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8" name="Shape 1338"/>
        <p:cNvGrpSpPr/>
        <p:nvPr/>
      </p:nvGrpSpPr>
      <p:grpSpPr>
        <a:xfrm>
          <a:off x="0" y="0"/>
          <a:ext cx="0" cy="0"/>
          <a:chOff x="0" y="0"/>
          <a:chExt cx="0" cy="0"/>
        </a:xfrm>
      </p:grpSpPr>
      <p:sp>
        <p:nvSpPr>
          <p:cNvPr id="1339" name="Google Shape;1339;p1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Classes - ressources complémentaires</a:t>
            </a:r>
            <a:endParaRPr>
              <a:solidFill>
                <a:srgbClr val="000000"/>
              </a:solidFill>
            </a:endParaRPr>
          </a:p>
        </p:txBody>
      </p:sp>
      <p:sp>
        <p:nvSpPr>
          <p:cNvPr id="1340" name="Google Shape;1340;p157"/>
          <p:cNvSpPr txBox="1"/>
          <p:nvPr>
            <p:ph idx="1" type="body"/>
          </p:nvPr>
        </p:nvSpPr>
        <p:spPr>
          <a:xfrm>
            <a:off x="311700" y="1759825"/>
            <a:ext cx="8520600" cy="22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t>The net Ninja - Python 3 Tutorial for Beginners #18 - Methods &amp; Attributes (ENG - 09:25) : </a:t>
            </a:r>
            <a:r>
              <a:rPr lang="en" sz="1400" u="sng">
                <a:solidFill>
                  <a:schemeClr val="hlink"/>
                </a:solidFill>
                <a:hlinkClick r:id="rId3"/>
              </a:rPr>
              <a:t>https://www.youtube.com/watch?v=LwFnF9XoEfM</a:t>
            </a:r>
            <a:endParaRPr sz="1400"/>
          </a:p>
          <a:p>
            <a:pPr indent="-317500" lvl="0" marL="457200" rtl="0" algn="l">
              <a:spcBef>
                <a:spcPts val="0"/>
              </a:spcBef>
              <a:spcAft>
                <a:spcPts val="0"/>
              </a:spcAft>
              <a:buSzPts val="1400"/>
              <a:buChar char="●"/>
            </a:pPr>
            <a:r>
              <a:rPr lang="en" sz="1400">
                <a:latin typeface="Arial"/>
                <a:ea typeface="Arial"/>
                <a:cs typeface="Arial"/>
                <a:sym typeface="Arial"/>
              </a:rPr>
              <a:t>Corey S</a:t>
            </a:r>
            <a:r>
              <a:rPr lang="en" sz="1400"/>
              <a:t>chafer - Python OOP Tutorial 2: Class Variables (ENG - 11:40) : </a:t>
            </a:r>
            <a:r>
              <a:rPr lang="en" sz="1400" u="sng">
                <a:solidFill>
                  <a:schemeClr val="hlink"/>
                </a:solidFill>
                <a:hlinkClick r:id="rId4"/>
              </a:rPr>
              <a:t>https://www.youtube.com/watch?v=BJ-VvGyQxho</a:t>
            </a:r>
            <a:endParaRPr sz="1400"/>
          </a:p>
          <a:p>
            <a:pPr indent="-317500" lvl="0" marL="457200" rtl="0" algn="l">
              <a:spcBef>
                <a:spcPts val="0"/>
              </a:spcBef>
              <a:spcAft>
                <a:spcPts val="0"/>
              </a:spcAft>
              <a:buSzPts val="1400"/>
              <a:buChar char="●"/>
            </a:pPr>
            <a:r>
              <a:rPr lang="en" sz="1400">
                <a:latin typeface="Arial"/>
                <a:ea typeface="Arial"/>
                <a:cs typeface="Arial"/>
                <a:sym typeface="Arial"/>
              </a:rPr>
              <a:t>Corey S</a:t>
            </a:r>
            <a:r>
              <a:rPr lang="en" sz="1400"/>
              <a:t>chafer - Python OOP Tutorial 3: classmethods and staticmethods (ENG - 15:19) : </a:t>
            </a:r>
            <a:r>
              <a:rPr lang="en" sz="1400" u="sng">
                <a:solidFill>
                  <a:schemeClr val="hlink"/>
                </a:solidFill>
                <a:hlinkClick r:id="rId5"/>
              </a:rPr>
              <a:t>https://www.youtube.com/watch?v=rq8cL2XMM5M</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341" name="Google Shape;1341;p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Google Shape;1346;p1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347" name="Google Shape;1347;p158"/>
          <p:cNvSpPr txBox="1"/>
          <p:nvPr>
            <p:ph type="title"/>
          </p:nvPr>
        </p:nvSpPr>
        <p:spPr>
          <a:xfrm>
            <a:off x="295400" y="1267650"/>
            <a:ext cx="4045200" cy="260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La programmation orientée objet en Python</a:t>
            </a:r>
            <a:endParaRPr/>
          </a:p>
        </p:txBody>
      </p:sp>
      <p:sp>
        <p:nvSpPr>
          <p:cNvPr id="1348" name="Google Shape;1348;p158"/>
          <p:cNvSpPr txBox="1"/>
          <p:nvPr>
            <p:ph type="title"/>
          </p:nvPr>
        </p:nvSpPr>
        <p:spPr>
          <a:xfrm>
            <a:off x="4843700" y="1910850"/>
            <a:ext cx="4045200" cy="132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Héritages et polymorphisme</a:t>
            </a:r>
            <a:endParaRPr>
              <a:solidFill>
                <a:schemeClr val="lt1"/>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2" name="Shape 1352"/>
        <p:cNvGrpSpPr/>
        <p:nvPr/>
      </p:nvGrpSpPr>
      <p:grpSpPr>
        <a:xfrm>
          <a:off x="0" y="0"/>
          <a:ext cx="0" cy="0"/>
          <a:chOff x="0" y="0"/>
          <a:chExt cx="0" cy="0"/>
        </a:xfrm>
      </p:grpSpPr>
      <p:sp>
        <p:nvSpPr>
          <p:cNvPr id="1353" name="Google Shape;1353;p1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a:t>
            </a:r>
            <a:endParaRPr>
              <a:solidFill>
                <a:srgbClr val="000000"/>
              </a:solidFill>
            </a:endParaRPr>
          </a:p>
        </p:txBody>
      </p:sp>
      <p:sp>
        <p:nvSpPr>
          <p:cNvPr id="1354" name="Google Shape;1354;p1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55" name="Google Shape;1355;p159"/>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L’</a:t>
            </a:r>
            <a:r>
              <a:rPr b="1" lang="en"/>
              <a:t>héritage</a:t>
            </a:r>
            <a:r>
              <a:rPr lang="en"/>
              <a:t> est une fonctionnalité de la </a:t>
            </a:r>
            <a:r>
              <a:rPr b="1" lang="en"/>
              <a:t>programmation orientée objet</a:t>
            </a:r>
            <a:r>
              <a:rPr lang="en"/>
              <a:t> qui permet de déclarer qu’une classe (appelée </a:t>
            </a:r>
            <a:r>
              <a:rPr b="1" lang="en"/>
              <a:t>classe fille</a:t>
            </a:r>
            <a:r>
              <a:rPr lang="en"/>
              <a:t>) sera modelée sur une autre (appelée </a:t>
            </a:r>
            <a:r>
              <a:rPr b="1" lang="en"/>
              <a:t>classe mère</a:t>
            </a:r>
            <a:r>
              <a:rPr lang="en"/>
              <a:t>).</a:t>
            </a:r>
            <a:endParaRPr/>
          </a:p>
          <a:p>
            <a:pPr indent="0" lvl="0" marL="0" rtl="0" algn="just">
              <a:spcBef>
                <a:spcPts val="1600"/>
              </a:spcBef>
              <a:spcAft>
                <a:spcPts val="1600"/>
              </a:spcAft>
              <a:buNone/>
            </a:pPr>
            <a:r>
              <a:rPr lang="en"/>
              <a:t>La classe </a:t>
            </a:r>
            <a:r>
              <a:rPr b="1" lang="en"/>
              <a:t>fille</a:t>
            </a:r>
            <a:r>
              <a:rPr lang="en"/>
              <a:t> a </a:t>
            </a:r>
            <a:r>
              <a:rPr b="1" lang="en"/>
              <a:t>accès</a:t>
            </a:r>
            <a:r>
              <a:rPr lang="en"/>
              <a:t> à tous les </a:t>
            </a:r>
            <a:r>
              <a:rPr b="1" lang="en"/>
              <a:t>attributs</a:t>
            </a:r>
            <a:r>
              <a:rPr lang="en"/>
              <a:t> et les </a:t>
            </a:r>
            <a:r>
              <a:rPr b="1" lang="en"/>
              <a:t>méthodes</a:t>
            </a:r>
            <a:r>
              <a:rPr lang="en"/>
              <a:t> de la classe </a:t>
            </a:r>
            <a:r>
              <a:rPr b="1" lang="en"/>
              <a:t>mère</a:t>
            </a:r>
            <a:r>
              <a:rPr lang="en"/>
              <a:t>. Elle peut en plus ajouter de nouveaux attributs ou méthodes et elle peut en plus </a:t>
            </a:r>
            <a:r>
              <a:rPr b="1" lang="en"/>
              <a:t>réécrire</a:t>
            </a:r>
            <a:r>
              <a:rPr lang="en"/>
              <a:t> les attributs et les méthodes de la classe mère.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1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a:t>
            </a:r>
            <a:endParaRPr>
              <a:solidFill>
                <a:srgbClr val="000000"/>
              </a:solidFill>
            </a:endParaRPr>
          </a:p>
        </p:txBody>
      </p:sp>
      <p:sp>
        <p:nvSpPr>
          <p:cNvPr id="1361" name="Google Shape;1361;p1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362" name="Google Shape;1362;p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63" name="Google Shape;1363;p160"/>
          <p:cNvSpPr txBox="1"/>
          <p:nvPr/>
        </p:nvSpPr>
        <p:spPr>
          <a:xfrm>
            <a:off x="1273425" y="2452900"/>
            <a:ext cx="3208500" cy="1509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Héritage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p:txBody>
      </p:sp>
      <p:cxnSp>
        <p:nvCxnSpPr>
          <p:cNvPr id="1364" name="Google Shape;1364;p160"/>
          <p:cNvCxnSpPr/>
          <p:nvPr/>
        </p:nvCxnSpPr>
        <p:spPr>
          <a:xfrm flipH="1">
            <a:off x="6825950" y="2532625"/>
            <a:ext cx="3600" cy="739800"/>
          </a:xfrm>
          <a:prstGeom prst="straightConnector1">
            <a:avLst/>
          </a:prstGeom>
          <a:noFill/>
          <a:ln cap="flat" cmpd="sng" w="19050">
            <a:solidFill>
              <a:srgbClr val="000000"/>
            </a:solidFill>
            <a:prstDash val="solid"/>
            <a:round/>
            <a:headEnd len="med" w="med" type="stealth"/>
            <a:tailEnd len="med" w="med" type="none"/>
          </a:ln>
        </p:spPr>
      </p:cxnSp>
      <p:sp>
        <p:nvSpPr>
          <p:cNvPr id="1365" name="Google Shape;1365;p160"/>
          <p:cNvSpPr txBox="1"/>
          <p:nvPr/>
        </p:nvSpPr>
        <p:spPr>
          <a:xfrm>
            <a:off x="5406725" y="1358800"/>
            <a:ext cx="2831400" cy="597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Classe Mère</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(exemple : Vehicule)</a:t>
            </a:r>
            <a:endParaRPr>
              <a:latin typeface="Open Sans"/>
              <a:ea typeface="Open Sans"/>
              <a:cs typeface="Open Sans"/>
              <a:sym typeface="Open Sans"/>
            </a:endParaRPr>
          </a:p>
        </p:txBody>
      </p:sp>
      <p:sp>
        <p:nvSpPr>
          <p:cNvPr id="1366" name="Google Shape;1366;p160"/>
          <p:cNvSpPr txBox="1"/>
          <p:nvPr/>
        </p:nvSpPr>
        <p:spPr>
          <a:xfrm>
            <a:off x="5406725" y="3272500"/>
            <a:ext cx="2831400" cy="555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Classe Fille</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(exemple : Voiture)</a:t>
            </a:r>
            <a:endParaRPr>
              <a:latin typeface="Open Sans"/>
              <a:ea typeface="Open Sans"/>
              <a:cs typeface="Open Sans"/>
              <a:sym typeface="Open Sans"/>
            </a:endParaRPr>
          </a:p>
        </p:txBody>
      </p:sp>
      <p:sp>
        <p:nvSpPr>
          <p:cNvPr id="1367" name="Google Shape;1367;p160"/>
          <p:cNvSpPr txBox="1"/>
          <p:nvPr/>
        </p:nvSpPr>
        <p:spPr>
          <a:xfrm>
            <a:off x="5406725" y="1956398"/>
            <a:ext cx="2831400" cy="270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Attributs</a:t>
            </a:r>
            <a:endParaRPr>
              <a:latin typeface="Open Sans"/>
              <a:ea typeface="Open Sans"/>
              <a:cs typeface="Open Sans"/>
              <a:sym typeface="Open Sans"/>
            </a:endParaRPr>
          </a:p>
        </p:txBody>
      </p:sp>
      <p:sp>
        <p:nvSpPr>
          <p:cNvPr id="1368" name="Google Shape;1368;p160"/>
          <p:cNvSpPr txBox="1"/>
          <p:nvPr/>
        </p:nvSpPr>
        <p:spPr>
          <a:xfrm>
            <a:off x="5406725" y="2226698"/>
            <a:ext cx="2831400" cy="270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Méthodes</a:t>
            </a:r>
            <a:endParaRPr>
              <a:latin typeface="Open Sans"/>
              <a:ea typeface="Open Sans"/>
              <a:cs typeface="Open Sans"/>
              <a:sym typeface="Open Sans"/>
            </a:endParaRPr>
          </a:p>
        </p:txBody>
      </p:sp>
      <p:sp>
        <p:nvSpPr>
          <p:cNvPr id="1369" name="Google Shape;1369;p160"/>
          <p:cNvSpPr txBox="1"/>
          <p:nvPr/>
        </p:nvSpPr>
        <p:spPr>
          <a:xfrm>
            <a:off x="5412050" y="3827573"/>
            <a:ext cx="2831400" cy="270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Attributs</a:t>
            </a:r>
            <a:endParaRPr>
              <a:latin typeface="Open Sans"/>
              <a:ea typeface="Open Sans"/>
              <a:cs typeface="Open Sans"/>
              <a:sym typeface="Open Sans"/>
            </a:endParaRPr>
          </a:p>
        </p:txBody>
      </p:sp>
      <p:sp>
        <p:nvSpPr>
          <p:cNvPr id="1370" name="Google Shape;1370;p160"/>
          <p:cNvSpPr txBox="1"/>
          <p:nvPr/>
        </p:nvSpPr>
        <p:spPr>
          <a:xfrm>
            <a:off x="5412050" y="4097873"/>
            <a:ext cx="2831400" cy="270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Méthodes</a:t>
            </a:r>
            <a:endParaRPr>
              <a:latin typeface="Open Sans"/>
              <a:ea typeface="Open Sans"/>
              <a:cs typeface="Open Sans"/>
              <a:sym typeface="Open Sans"/>
            </a:endParaRPr>
          </a:p>
        </p:txBody>
      </p:sp>
      <p:sp>
        <p:nvSpPr>
          <p:cNvPr id="1371" name="Google Shape;1371;p160"/>
          <p:cNvSpPr txBox="1"/>
          <p:nvPr/>
        </p:nvSpPr>
        <p:spPr>
          <a:xfrm>
            <a:off x="544000" y="1501263"/>
            <a:ext cx="43659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Dans l’exemple suivant, la classe </a:t>
            </a:r>
            <a:r>
              <a:rPr b="1" lang="en">
                <a:latin typeface="Open Sans"/>
                <a:ea typeface="Open Sans"/>
                <a:cs typeface="Open Sans"/>
                <a:sym typeface="Open Sans"/>
              </a:rPr>
              <a:t>Voiture</a:t>
            </a:r>
            <a:r>
              <a:rPr lang="en">
                <a:latin typeface="Open Sans"/>
                <a:ea typeface="Open Sans"/>
                <a:cs typeface="Open Sans"/>
                <a:sym typeface="Open Sans"/>
              </a:rPr>
              <a:t> hérite de la classe </a:t>
            </a:r>
            <a:r>
              <a:rPr b="1" lang="en">
                <a:latin typeface="Open Sans"/>
                <a:ea typeface="Open Sans"/>
                <a:cs typeface="Open Sans"/>
                <a:sym typeface="Open Sans"/>
              </a:rPr>
              <a:t>Vehicule</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5" name="Shape 1375"/>
        <p:cNvGrpSpPr/>
        <p:nvPr/>
      </p:nvGrpSpPr>
      <p:grpSpPr>
        <a:xfrm>
          <a:off x="0" y="0"/>
          <a:ext cx="0" cy="0"/>
          <a:chOff x="0" y="0"/>
          <a:chExt cx="0" cy="0"/>
        </a:xfrm>
      </p:grpSpPr>
      <p:sp>
        <p:nvSpPr>
          <p:cNvPr id="1376" name="Google Shape;1376;p1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a:t>
            </a:r>
            <a:endParaRPr>
              <a:solidFill>
                <a:srgbClr val="000000"/>
              </a:solidFill>
            </a:endParaRPr>
          </a:p>
        </p:txBody>
      </p:sp>
      <p:sp>
        <p:nvSpPr>
          <p:cNvPr id="1377" name="Google Shape;1377;p1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78" name="Google Shape;1378;p1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fonction native de Python </a:t>
            </a:r>
            <a:r>
              <a:rPr i="1" lang="en"/>
              <a:t>issubclass(class, classinfo)</a:t>
            </a:r>
            <a:r>
              <a:rPr lang="en"/>
              <a:t> permet de savoir si une classe hérite d’une autre classe.</a:t>
            </a:r>
            <a:endParaRPr/>
          </a:p>
          <a:p>
            <a:pPr indent="0" lvl="0" marL="0" rtl="0" algn="l">
              <a:spcBef>
                <a:spcPts val="1600"/>
              </a:spcBef>
              <a:spcAft>
                <a:spcPts val="1600"/>
              </a:spcAft>
              <a:buNone/>
            </a:pPr>
            <a:r>
              <a:t/>
            </a:r>
            <a:endParaRPr/>
          </a:p>
        </p:txBody>
      </p:sp>
      <p:sp>
        <p:nvSpPr>
          <p:cNvPr id="1379" name="Google Shape;1379;p161"/>
          <p:cNvSpPr txBox="1"/>
          <p:nvPr/>
        </p:nvSpPr>
        <p:spPr>
          <a:xfrm>
            <a:off x="3055300" y="1948200"/>
            <a:ext cx="40446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Héritage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issubclass</a:t>
            </a:r>
            <a:r>
              <a:rPr lang="en" sz="1050">
                <a:solidFill>
                  <a:srgbClr val="D4D4D4"/>
                </a:solidFill>
                <a:latin typeface="Courier New"/>
                <a:ea typeface="Courier New"/>
                <a:cs typeface="Courier New"/>
                <a:sym typeface="Courier New"/>
              </a:rPr>
              <a:t>(Voiture, Vehicule))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issubclass</a:t>
            </a:r>
            <a:r>
              <a:rPr lang="en" sz="1050">
                <a:solidFill>
                  <a:srgbClr val="D4D4D4"/>
                </a:solidFill>
                <a:latin typeface="Courier New"/>
                <a:ea typeface="Courier New"/>
                <a:cs typeface="Courier New"/>
                <a:sym typeface="Courier New"/>
              </a:rPr>
              <a:t>(Voiture, </a:t>
            </a:r>
            <a:r>
              <a:rPr lang="en" sz="1050">
                <a:solidFill>
                  <a:srgbClr val="4EC9B0"/>
                </a:solidFill>
                <a:latin typeface="Courier New"/>
                <a:ea typeface="Courier New"/>
                <a:cs typeface="Courier New"/>
                <a:sym typeface="Courier New"/>
              </a:rPr>
              <a:t>object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issubclass</a:t>
            </a:r>
            <a:r>
              <a:rPr lang="en" sz="1050">
                <a:solidFill>
                  <a:srgbClr val="D4D4D4"/>
                </a:solidFill>
                <a:latin typeface="Courier New"/>
                <a:ea typeface="Courier New"/>
                <a:cs typeface="Courier New"/>
                <a:sym typeface="Courier New"/>
              </a:rPr>
              <a:t>(Voiture, </a:t>
            </a:r>
            <a:r>
              <a:rPr lang="en" sz="1050">
                <a:solidFill>
                  <a:srgbClr val="4EC9B0"/>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p:txBody>
      </p:sp>
      <p:sp>
        <p:nvSpPr>
          <p:cNvPr id="1380" name="Google Shape;1380;p161"/>
          <p:cNvSpPr/>
          <p:nvPr/>
        </p:nvSpPr>
        <p:spPr>
          <a:xfrm>
            <a:off x="112600" y="240105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61"/>
          <p:cNvSpPr txBox="1"/>
          <p:nvPr/>
        </p:nvSpPr>
        <p:spPr>
          <a:xfrm>
            <a:off x="743500" y="3023400"/>
            <a:ext cx="1737300" cy="13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Tout est objet en Python donc les classes sont aussi des objets (héritent de </a:t>
            </a:r>
            <a:r>
              <a:rPr i="1" lang="en">
                <a:latin typeface="Open Sans"/>
                <a:ea typeface="Open Sans"/>
                <a:cs typeface="Open Sans"/>
                <a:sym typeface="Open Sans"/>
              </a:rPr>
              <a:t>object</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71" name="Google Shape;171;p27"/>
          <p:cNvSpPr txBox="1"/>
          <p:nvPr>
            <p:ph idx="1" type="body"/>
          </p:nvPr>
        </p:nvSpPr>
        <p:spPr>
          <a:xfrm>
            <a:off x="311700" y="1225225"/>
            <a:ext cx="8520600" cy="310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L’interpréteur de commandes Python permet de voir le fonctionnement des commandes. Son inconvénient est que les commandes ne sont pas sauvegardées.</a:t>
            </a:r>
            <a:endParaRPr b="1"/>
          </a:p>
          <a:p>
            <a:pPr indent="0" lvl="0" marL="0" rtl="0" algn="l">
              <a:spcBef>
                <a:spcPts val="1600"/>
              </a:spcBef>
              <a:spcAft>
                <a:spcPts val="1600"/>
              </a:spcAft>
              <a:buNone/>
            </a:pPr>
            <a:r>
              <a:t/>
            </a:r>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73" name="Google Shape;173;p27"/>
          <p:cNvPicPr preferRelativeResize="0"/>
          <p:nvPr/>
        </p:nvPicPr>
        <p:blipFill rotWithShape="1">
          <a:blip r:embed="rId3">
            <a:alphaModFix/>
          </a:blip>
          <a:srcRect b="63140" l="0" r="50753" t="0"/>
          <a:stretch/>
        </p:blipFill>
        <p:spPr>
          <a:xfrm>
            <a:off x="1479788" y="2909675"/>
            <a:ext cx="6184426" cy="1301851"/>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5" name="Shape 1385"/>
        <p:cNvGrpSpPr/>
        <p:nvPr/>
      </p:nvGrpSpPr>
      <p:grpSpPr>
        <a:xfrm>
          <a:off x="0" y="0"/>
          <a:ext cx="0" cy="0"/>
          <a:chOff x="0" y="0"/>
          <a:chExt cx="0" cy="0"/>
        </a:xfrm>
      </p:grpSpPr>
      <p:sp>
        <p:nvSpPr>
          <p:cNvPr id="1386" name="Google Shape;1386;p1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a:t>
            </a:r>
            <a:endParaRPr>
              <a:solidFill>
                <a:srgbClr val="000000"/>
              </a:solidFill>
            </a:endParaRPr>
          </a:p>
        </p:txBody>
      </p:sp>
      <p:sp>
        <p:nvSpPr>
          <p:cNvPr id="1387" name="Google Shape;1387;p1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88" name="Google Shape;1388;p162"/>
          <p:cNvSpPr txBox="1"/>
          <p:nvPr>
            <p:ph idx="1" type="body"/>
          </p:nvPr>
        </p:nvSpPr>
        <p:spPr>
          <a:xfrm>
            <a:off x="270950" y="1228225"/>
            <a:ext cx="8520600" cy="108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a:t>
            </a:r>
            <a:r>
              <a:rPr b="1" lang="en"/>
              <a:t>classe fille</a:t>
            </a:r>
            <a:r>
              <a:rPr lang="en"/>
              <a:t> (dans l’exemple </a:t>
            </a:r>
            <a:r>
              <a:rPr i="1" lang="en"/>
              <a:t>Voiture</a:t>
            </a:r>
            <a:r>
              <a:rPr lang="en"/>
              <a:t>) hérite de toutes les méthodes et les attributs de la classe mère : elle hérite donc de la </a:t>
            </a:r>
            <a:r>
              <a:rPr b="1" lang="en"/>
              <a:t>méthode d’initialisation</a:t>
            </a:r>
            <a:r>
              <a:rPr lang="en"/>
              <a:t> </a:t>
            </a:r>
            <a:r>
              <a:rPr i="1" lang="en"/>
              <a:t>__init__()</a:t>
            </a:r>
            <a:r>
              <a:rPr lang="en"/>
              <a:t> et de l’attribut d’instance </a:t>
            </a:r>
            <a:r>
              <a:rPr i="1" lang="en"/>
              <a:t>numero</a:t>
            </a:r>
            <a:r>
              <a:rPr lang="en"/>
              <a:t>.</a:t>
            </a:r>
            <a:endParaRPr/>
          </a:p>
          <a:p>
            <a:pPr indent="0" lvl="0" marL="0" rtl="0" algn="l">
              <a:spcBef>
                <a:spcPts val="1600"/>
              </a:spcBef>
              <a:spcAft>
                <a:spcPts val="1600"/>
              </a:spcAft>
              <a:buNone/>
            </a:pPr>
            <a:r>
              <a:t/>
            </a:r>
            <a:endParaRPr/>
          </a:p>
        </p:txBody>
      </p:sp>
      <p:sp>
        <p:nvSpPr>
          <p:cNvPr id="1389" name="Google Shape;1389;p162"/>
          <p:cNvSpPr txBox="1"/>
          <p:nvPr/>
        </p:nvSpPr>
        <p:spPr>
          <a:xfrm>
            <a:off x="356475" y="2416525"/>
            <a:ext cx="4738500" cy="224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Héritage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numero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.numero = numero</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"La voiture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.numero</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peut démarrer"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p:txBody>
      </p:sp>
      <p:sp>
        <p:nvSpPr>
          <p:cNvPr id="1390" name="Google Shape;1390;p162"/>
          <p:cNvSpPr txBox="1"/>
          <p:nvPr/>
        </p:nvSpPr>
        <p:spPr>
          <a:xfrm>
            <a:off x="5597700" y="3032125"/>
            <a:ext cx="2736000" cy="1015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ma_voiture = Voiture(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La voiture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peut démarrer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(ma_voiture.numero)</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4" name="Shape 1394"/>
        <p:cNvGrpSpPr/>
        <p:nvPr/>
      </p:nvGrpSpPr>
      <p:grpSpPr>
        <a:xfrm>
          <a:off x="0" y="0"/>
          <a:ext cx="0" cy="0"/>
          <a:chOff x="0" y="0"/>
          <a:chExt cx="0" cy="0"/>
        </a:xfrm>
      </p:grpSpPr>
      <p:sp>
        <p:nvSpPr>
          <p:cNvPr id="1395" name="Google Shape;1395;p1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a:t>
            </a:r>
            <a:endParaRPr>
              <a:solidFill>
                <a:srgbClr val="000000"/>
              </a:solidFill>
            </a:endParaRPr>
          </a:p>
        </p:txBody>
      </p:sp>
      <p:sp>
        <p:nvSpPr>
          <p:cNvPr id="1396" name="Google Shape;1396;p1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397" name="Google Shape;1397;p163"/>
          <p:cNvSpPr txBox="1"/>
          <p:nvPr>
            <p:ph idx="1" type="body"/>
          </p:nvPr>
        </p:nvSpPr>
        <p:spPr>
          <a:xfrm>
            <a:off x="270950" y="1228225"/>
            <a:ext cx="8520600" cy="108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réécrire la </a:t>
            </a:r>
            <a:r>
              <a:rPr b="1" lang="en"/>
              <a:t>méthode d’initialisation</a:t>
            </a:r>
            <a:r>
              <a:rPr lang="en"/>
              <a:t> de la </a:t>
            </a:r>
            <a:r>
              <a:rPr b="1" lang="en"/>
              <a:t>classe fille</a:t>
            </a:r>
            <a:r>
              <a:rPr lang="en"/>
              <a:t>. Si on veut aussi appeler la méthode d’initialisation de la classe mère, il faut le faire </a:t>
            </a:r>
            <a:r>
              <a:rPr b="1" lang="en"/>
              <a:t>explicitement</a:t>
            </a:r>
            <a:r>
              <a:rPr lang="en"/>
              <a:t>.</a:t>
            </a:r>
            <a:endParaRPr/>
          </a:p>
          <a:p>
            <a:pPr indent="0" lvl="0" marL="0" rtl="0" algn="l">
              <a:spcBef>
                <a:spcPts val="1600"/>
              </a:spcBef>
              <a:spcAft>
                <a:spcPts val="1600"/>
              </a:spcAft>
              <a:buNone/>
            </a:pPr>
            <a:r>
              <a:t/>
            </a:r>
            <a:endParaRPr/>
          </a:p>
        </p:txBody>
      </p:sp>
      <p:sp>
        <p:nvSpPr>
          <p:cNvPr id="1398" name="Google Shape;1398;p163"/>
          <p:cNvSpPr txBox="1"/>
          <p:nvPr/>
        </p:nvSpPr>
        <p:spPr>
          <a:xfrm>
            <a:off x="311700" y="2462625"/>
            <a:ext cx="5893500" cy="2301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D4D4D4"/>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Vehicule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numero</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.numero = numero</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f</a:t>
            </a:r>
            <a:r>
              <a:rPr lang="en" sz="900">
                <a:solidFill>
                  <a:srgbClr val="CE9178"/>
                </a:solidFill>
                <a:latin typeface="Courier New"/>
                <a:ea typeface="Courier New"/>
                <a:cs typeface="Courier New"/>
                <a:sym typeface="Courier New"/>
              </a:rPr>
              <a:t>"La voiture de la classe mère Vehicule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.numero</a:t>
            </a:r>
            <a:r>
              <a:rPr lang="en" sz="900">
                <a:solidFill>
                  <a:srgbClr val="569CD6"/>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 peut démarrer"</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D4D4D4"/>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Voiture</a:t>
            </a:r>
            <a:r>
              <a:rPr lang="en" sz="900">
                <a:solidFill>
                  <a:srgbClr val="D4D4D4"/>
                </a:solidFill>
                <a:latin typeface="Courier New"/>
                <a:ea typeface="Courier New"/>
                <a:cs typeface="Courier New"/>
                <a:sym typeface="Courier New"/>
              </a:rPr>
              <a:t>(</a:t>
            </a:r>
            <a:r>
              <a:rPr lang="en" sz="900">
                <a:solidFill>
                  <a:srgbClr val="4EC9B0"/>
                </a:solidFill>
                <a:latin typeface="Courier New"/>
                <a:ea typeface="Courier New"/>
                <a:cs typeface="Courier New"/>
                <a:sym typeface="Courier New"/>
              </a:rPr>
              <a:t>Vehicule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numero</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Vehicule.</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 numero)</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f</a:t>
            </a:r>
            <a:r>
              <a:rPr lang="en" sz="900">
                <a:solidFill>
                  <a:srgbClr val="CE9178"/>
                </a:solidFill>
                <a:latin typeface="Courier New"/>
                <a:ea typeface="Courier New"/>
                <a:cs typeface="Courier New"/>
                <a:sym typeface="Courier New"/>
              </a:rPr>
              <a:t>"La voiture de la classe fille Voiture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.numero</a:t>
            </a:r>
            <a:r>
              <a:rPr lang="en" sz="900">
                <a:solidFill>
                  <a:srgbClr val="569CD6"/>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 peut démarrer"</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p:txBody>
      </p:sp>
      <p:sp>
        <p:nvSpPr>
          <p:cNvPr id="1399" name="Google Shape;1399;p163"/>
          <p:cNvSpPr txBox="1"/>
          <p:nvPr/>
        </p:nvSpPr>
        <p:spPr>
          <a:xfrm>
            <a:off x="6368150" y="2947575"/>
            <a:ext cx="2586300" cy="127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ma_voiture = Voiture(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La voiture de la classe mère Vehicule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peut démarrer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La voiture de la classe fille Voiture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peut démarrer</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3" name="Shape 1403"/>
        <p:cNvGrpSpPr/>
        <p:nvPr/>
      </p:nvGrpSpPr>
      <p:grpSpPr>
        <a:xfrm>
          <a:off x="0" y="0"/>
          <a:ext cx="0" cy="0"/>
          <a:chOff x="0" y="0"/>
          <a:chExt cx="0" cy="0"/>
        </a:xfrm>
      </p:grpSpPr>
      <p:sp>
        <p:nvSpPr>
          <p:cNvPr id="1404" name="Google Shape;1404;p1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a:t>
            </a:r>
            <a:endParaRPr>
              <a:solidFill>
                <a:srgbClr val="000000"/>
              </a:solidFill>
            </a:endParaRPr>
          </a:p>
        </p:txBody>
      </p:sp>
      <p:sp>
        <p:nvSpPr>
          <p:cNvPr id="1405" name="Google Shape;1405;p1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06" name="Google Shape;1406;p164"/>
          <p:cNvSpPr txBox="1"/>
          <p:nvPr>
            <p:ph idx="1" type="body"/>
          </p:nvPr>
        </p:nvSpPr>
        <p:spPr>
          <a:xfrm>
            <a:off x="270950" y="1228225"/>
            <a:ext cx="8520600" cy="108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appeler une méthode de la classe mère, on peut aussi utiliser le mot clé </a:t>
            </a:r>
            <a:r>
              <a:rPr b="1" lang="en"/>
              <a:t>super()</a:t>
            </a:r>
            <a:r>
              <a:rPr lang="en"/>
              <a:t> de Python.</a:t>
            </a:r>
            <a:endParaRPr/>
          </a:p>
          <a:p>
            <a:pPr indent="0" lvl="0" marL="0" rtl="0" algn="l">
              <a:spcBef>
                <a:spcPts val="1600"/>
              </a:spcBef>
              <a:spcAft>
                <a:spcPts val="1600"/>
              </a:spcAft>
              <a:buNone/>
            </a:pPr>
            <a:r>
              <a:t/>
            </a:r>
            <a:endParaRPr/>
          </a:p>
        </p:txBody>
      </p:sp>
      <p:sp>
        <p:nvSpPr>
          <p:cNvPr id="1407" name="Google Shape;1407;p164"/>
          <p:cNvSpPr txBox="1"/>
          <p:nvPr/>
        </p:nvSpPr>
        <p:spPr>
          <a:xfrm>
            <a:off x="311700" y="2462625"/>
            <a:ext cx="5893500" cy="2301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class</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Vehicule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__init__</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self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numero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self</a:t>
            </a:r>
            <a:r>
              <a:rPr lang="en" sz="900">
                <a:solidFill>
                  <a:srgbClr val="D4D4D4"/>
                </a:solidFill>
                <a:highlight>
                  <a:srgbClr val="1E1E1E"/>
                </a:highlight>
                <a:latin typeface="Courier New"/>
                <a:ea typeface="Courier New"/>
                <a:cs typeface="Courier New"/>
                <a:sym typeface="Courier New"/>
              </a:rPr>
              <a:t>.numero = numero</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print</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t>
            </a:r>
            <a:r>
              <a:rPr lang="en" sz="900">
                <a:solidFill>
                  <a:srgbClr val="CE9178"/>
                </a:solidFill>
                <a:highlight>
                  <a:srgbClr val="1E1E1E"/>
                </a:highlight>
                <a:latin typeface="Courier New"/>
                <a:ea typeface="Courier New"/>
                <a:cs typeface="Courier New"/>
                <a:sym typeface="Courier New"/>
              </a:rPr>
              <a:t>"La voiture de la classe mère Vehicule </a:t>
            </a:r>
            <a:r>
              <a:rPr lang="en" sz="900">
                <a:solidFill>
                  <a:srgbClr val="569CD6"/>
                </a:solidFill>
                <a:highlight>
                  <a:srgbClr val="1E1E1E"/>
                </a:highlight>
                <a:latin typeface="Courier New"/>
                <a:ea typeface="Courier New"/>
                <a:cs typeface="Courier New"/>
                <a:sym typeface="Courier New"/>
              </a:rPr>
              <a:t>{self</a:t>
            </a:r>
            <a:r>
              <a:rPr lang="en" sz="900">
                <a:solidFill>
                  <a:srgbClr val="D4D4D4"/>
                </a:solidFill>
                <a:highlight>
                  <a:srgbClr val="1E1E1E"/>
                </a:highlight>
                <a:latin typeface="Courier New"/>
                <a:ea typeface="Courier New"/>
                <a:cs typeface="Courier New"/>
                <a:sym typeface="Courier New"/>
              </a:rPr>
              <a:t>.numero</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 peut démarrer"</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class</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Voiture</a:t>
            </a:r>
            <a:r>
              <a:rPr lang="en" sz="900">
                <a:solidFill>
                  <a:srgbClr val="D4D4D4"/>
                </a:solidFill>
                <a:highlight>
                  <a:srgbClr val="1E1E1E"/>
                </a:highlight>
                <a:latin typeface="Courier New"/>
                <a:ea typeface="Courier New"/>
                <a:cs typeface="Courier New"/>
                <a:sym typeface="Courier New"/>
              </a:rPr>
              <a:t>(</a:t>
            </a:r>
            <a:r>
              <a:rPr lang="en" sz="900">
                <a:solidFill>
                  <a:srgbClr val="4EC9B0"/>
                </a:solidFill>
                <a:highlight>
                  <a:srgbClr val="1E1E1E"/>
                </a:highlight>
                <a:latin typeface="Courier New"/>
                <a:ea typeface="Courier New"/>
                <a:cs typeface="Courier New"/>
                <a:sym typeface="Courier New"/>
              </a:rPr>
              <a:t>Vehicule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__init__</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self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numero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super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__init__</a:t>
            </a:r>
            <a:r>
              <a:rPr lang="en" sz="900">
                <a:solidFill>
                  <a:srgbClr val="D4D4D4"/>
                </a:solidFill>
                <a:highlight>
                  <a:srgbClr val="1E1E1E"/>
                </a:highlight>
                <a:latin typeface="Courier New"/>
                <a:ea typeface="Courier New"/>
                <a:cs typeface="Courier New"/>
                <a:sym typeface="Courier New"/>
              </a:rPr>
              <a:t>(numero)</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print</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t>
            </a:r>
            <a:r>
              <a:rPr lang="en" sz="900">
                <a:solidFill>
                  <a:srgbClr val="CE9178"/>
                </a:solidFill>
                <a:highlight>
                  <a:srgbClr val="1E1E1E"/>
                </a:highlight>
                <a:latin typeface="Courier New"/>
                <a:ea typeface="Courier New"/>
                <a:cs typeface="Courier New"/>
                <a:sym typeface="Courier New"/>
              </a:rPr>
              <a:t>"La voiture de la classe fille Voiture </a:t>
            </a:r>
            <a:r>
              <a:rPr lang="en" sz="900">
                <a:solidFill>
                  <a:srgbClr val="569CD6"/>
                </a:solidFill>
                <a:highlight>
                  <a:srgbClr val="1E1E1E"/>
                </a:highlight>
                <a:latin typeface="Courier New"/>
                <a:ea typeface="Courier New"/>
                <a:cs typeface="Courier New"/>
                <a:sym typeface="Courier New"/>
              </a:rPr>
              <a:t>{self</a:t>
            </a:r>
            <a:r>
              <a:rPr lang="en" sz="900">
                <a:solidFill>
                  <a:srgbClr val="D4D4D4"/>
                </a:solidFill>
                <a:highlight>
                  <a:srgbClr val="1E1E1E"/>
                </a:highlight>
                <a:latin typeface="Courier New"/>
                <a:ea typeface="Courier New"/>
                <a:cs typeface="Courier New"/>
                <a:sym typeface="Courier New"/>
              </a:rPr>
              <a:t>.numero</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 peut démarrer"</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p:txBody>
      </p:sp>
      <p:sp>
        <p:nvSpPr>
          <p:cNvPr id="1408" name="Google Shape;1408;p164"/>
          <p:cNvSpPr txBox="1"/>
          <p:nvPr/>
        </p:nvSpPr>
        <p:spPr>
          <a:xfrm>
            <a:off x="6368150" y="2947575"/>
            <a:ext cx="2586300" cy="127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ma_voiture = Voiture(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La voiture de la classe mère Vehicule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peut démarrer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La voiture de la classe fille Voiture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peut démarrer</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2" name="Shape 1412"/>
        <p:cNvGrpSpPr/>
        <p:nvPr/>
      </p:nvGrpSpPr>
      <p:grpSpPr>
        <a:xfrm>
          <a:off x="0" y="0"/>
          <a:ext cx="0" cy="0"/>
          <a:chOff x="0" y="0"/>
          <a:chExt cx="0" cy="0"/>
        </a:xfrm>
      </p:grpSpPr>
      <p:sp>
        <p:nvSpPr>
          <p:cNvPr id="1413" name="Google Shape;1413;p1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a:t>
            </a:r>
            <a:endParaRPr>
              <a:solidFill>
                <a:srgbClr val="000000"/>
              </a:solidFill>
            </a:endParaRPr>
          </a:p>
        </p:txBody>
      </p:sp>
      <p:sp>
        <p:nvSpPr>
          <p:cNvPr id="1414" name="Google Shape;1414;p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15" name="Google Shape;1415;p165"/>
          <p:cNvSpPr txBox="1"/>
          <p:nvPr>
            <p:ph idx="1" type="body"/>
          </p:nvPr>
        </p:nvSpPr>
        <p:spPr>
          <a:xfrm>
            <a:off x="270950" y="1228225"/>
            <a:ext cx="8520600" cy="108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En Python, la </a:t>
            </a:r>
            <a:r>
              <a:rPr b="1" lang="en"/>
              <a:t>surcharge</a:t>
            </a:r>
            <a:r>
              <a:rPr lang="en"/>
              <a:t> de méthodes </a:t>
            </a:r>
            <a:r>
              <a:rPr b="1" lang="en"/>
              <a:t>n’existe pas</a:t>
            </a:r>
            <a:r>
              <a:rPr lang="en"/>
              <a:t> (comme en Java par exemple). Seul le </a:t>
            </a:r>
            <a:r>
              <a:rPr b="1" lang="en"/>
              <a:t>nom de la méthode</a:t>
            </a:r>
            <a:r>
              <a:rPr lang="en"/>
              <a:t> compte en Python même si la signature est différente.</a:t>
            </a:r>
            <a:endParaRPr/>
          </a:p>
          <a:p>
            <a:pPr indent="0" lvl="0" marL="0" rtl="0" algn="l">
              <a:spcBef>
                <a:spcPts val="1600"/>
              </a:spcBef>
              <a:spcAft>
                <a:spcPts val="1600"/>
              </a:spcAft>
              <a:buNone/>
            </a:pPr>
            <a:r>
              <a:t/>
            </a:r>
            <a:endParaRPr/>
          </a:p>
        </p:txBody>
      </p:sp>
      <p:sp>
        <p:nvSpPr>
          <p:cNvPr id="1416" name="Google Shape;1416;p165"/>
          <p:cNvSpPr txBox="1"/>
          <p:nvPr/>
        </p:nvSpPr>
        <p:spPr>
          <a:xfrm>
            <a:off x="134775" y="2393125"/>
            <a:ext cx="6060300" cy="2451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D4D4D4"/>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Vehicule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numero</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.numero = numero</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f</a:t>
            </a:r>
            <a:r>
              <a:rPr lang="en" sz="900">
                <a:solidFill>
                  <a:srgbClr val="CE9178"/>
                </a:solidFill>
                <a:latin typeface="Courier New"/>
                <a:ea typeface="Courier New"/>
                <a:cs typeface="Courier New"/>
                <a:sym typeface="Courier New"/>
              </a:rPr>
              <a:t>"La voiture de la classe mère Vehicule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.numero</a:t>
            </a:r>
            <a:r>
              <a:rPr lang="en" sz="900">
                <a:solidFill>
                  <a:srgbClr val="569CD6"/>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 peut démarrer"</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D4D4D4"/>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Voiture</a:t>
            </a:r>
            <a:r>
              <a:rPr lang="en" sz="900">
                <a:solidFill>
                  <a:srgbClr val="D4D4D4"/>
                </a:solidFill>
                <a:latin typeface="Courier New"/>
                <a:ea typeface="Courier New"/>
                <a:cs typeface="Courier New"/>
                <a:sym typeface="Courier New"/>
              </a:rPr>
              <a:t>(</a:t>
            </a:r>
            <a:r>
              <a:rPr lang="en" sz="900">
                <a:solidFill>
                  <a:srgbClr val="4EC9B0"/>
                </a:solidFill>
                <a:latin typeface="Courier New"/>
                <a:ea typeface="Courier New"/>
                <a:cs typeface="Courier New"/>
                <a:sym typeface="Courier New"/>
              </a:rPr>
              <a:t>Vehicule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f</a:t>
            </a:r>
            <a:r>
              <a:rPr lang="en" sz="900">
                <a:solidFill>
                  <a:srgbClr val="CE9178"/>
                </a:solidFill>
                <a:latin typeface="Courier New"/>
                <a:ea typeface="Courier New"/>
                <a:cs typeface="Courier New"/>
                <a:sym typeface="Courier New"/>
              </a:rPr>
              <a:t>"La voiture de la classe fille Voiture peut démarrer"</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p:txBody>
      </p:sp>
      <p:sp>
        <p:nvSpPr>
          <p:cNvPr id="1417" name="Google Shape;1417;p165"/>
          <p:cNvSpPr txBox="1"/>
          <p:nvPr/>
        </p:nvSpPr>
        <p:spPr>
          <a:xfrm>
            <a:off x="6337650" y="2409625"/>
            <a:ext cx="2683500" cy="215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&gt;&gt;&gt; ma_voiture = Voiture()</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La voiture de la classe fille Voiture peut démarrer</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&gt;&gt;&gt; ma_voiture = Voiture(</a:t>
            </a:r>
            <a:r>
              <a:rPr lang="en" sz="900">
                <a:solidFill>
                  <a:srgbClr val="B5CEA8"/>
                </a:solidFill>
                <a:latin typeface="Courier New"/>
                <a:ea typeface="Courier New"/>
                <a:cs typeface="Courier New"/>
                <a:sym typeface="Courier New"/>
              </a:rPr>
              <a:t>5</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Traceback (most recent call last):</a:t>
            </a:r>
            <a:endParaRPr sz="9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  File "d:/module1.py", line 15, in &lt;module&gt;      </a:t>
            </a:r>
            <a:endParaRPr sz="9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    ma_voiture = Voiture(5)</a:t>
            </a:r>
            <a:endParaRPr sz="9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TypeError: __init__() takes 1 positional argument but 2 were given</a:t>
            </a:r>
            <a:endParaRPr sz="900">
              <a:solidFill>
                <a:schemeClr val="lt1"/>
              </a:solidFill>
              <a:latin typeface="Courier New"/>
              <a:ea typeface="Courier New"/>
              <a:cs typeface="Courier New"/>
              <a:sym typeface="Courier New"/>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1" name="Shape 1421"/>
        <p:cNvGrpSpPr/>
        <p:nvPr/>
      </p:nvGrpSpPr>
      <p:grpSpPr>
        <a:xfrm>
          <a:off x="0" y="0"/>
          <a:ext cx="0" cy="0"/>
          <a:chOff x="0" y="0"/>
          <a:chExt cx="0" cy="0"/>
        </a:xfrm>
      </p:grpSpPr>
      <p:sp>
        <p:nvSpPr>
          <p:cNvPr id="1422" name="Google Shape;1422;p1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 multiple</a:t>
            </a:r>
            <a:endParaRPr>
              <a:solidFill>
                <a:srgbClr val="000000"/>
              </a:solidFill>
            </a:endParaRPr>
          </a:p>
        </p:txBody>
      </p:sp>
      <p:sp>
        <p:nvSpPr>
          <p:cNvPr id="1423" name="Google Shape;1423;p1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Python permet l’</a:t>
            </a:r>
            <a:r>
              <a:rPr b="1" lang="en"/>
              <a:t>héritage multiple</a:t>
            </a:r>
            <a:r>
              <a:rPr lang="en"/>
              <a:t>. Pour créer une classe qui hérite de plusieurs classes, il faut utiliser la syntaxe suivante :</a:t>
            </a:r>
            <a:endParaRPr/>
          </a:p>
          <a:p>
            <a:pPr indent="0" lvl="0" marL="0" rtl="0" algn="l">
              <a:spcBef>
                <a:spcPts val="1600"/>
              </a:spcBef>
              <a:spcAft>
                <a:spcPts val="1600"/>
              </a:spcAft>
              <a:buNone/>
            </a:pPr>
            <a:r>
              <a:t/>
            </a:r>
            <a:endParaRPr/>
          </a:p>
        </p:txBody>
      </p:sp>
      <p:sp>
        <p:nvSpPr>
          <p:cNvPr id="1424" name="Google Shape;1424;p1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25" name="Google Shape;1425;p166"/>
          <p:cNvSpPr txBox="1"/>
          <p:nvPr/>
        </p:nvSpPr>
        <p:spPr>
          <a:xfrm>
            <a:off x="2266500" y="2091625"/>
            <a:ext cx="4611000" cy="2571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Héritage multiple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MoyenDeTransport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MoyenDeTransport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issubclass</a:t>
            </a:r>
            <a:r>
              <a:rPr lang="en" sz="1050">
                <a:solidFill>
                  <a:srgbClr val="D4D4D4"/>
                </a:solidFill>
                <a:latin typeface="Courier New"/>
                <a:ea typeface="Courier New"/>
                <a:cs typeface="Courier New"/>
                <a:sym typeface="Courier New"/>
              </a:rPr>
              <a:t>(Voiture, Vehicule))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issubclass</a:t>
            </a:r>
            <a:r>
              <a:rPr lang="en" sz="1050">
                <a:solidFill>
                  <a:srgbClr val="D4D4D4"/>
                </a:solidFill>
                <a:latin typeface="Courier New"/>
                <a:ea typeface="Courier New"/>
                <a:cs typeface="Courier New"/>
                <a:sym typeface="Courier New"/>
              </a:rPr>
              <a:t>(Voiture, MoyenDeTransport))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9" name="Shape 1429"/>
        <p:cNvGrpSpPr/>
        <p:nvPr/>
      </p:nvGrpSpPr>
      <p:grpSpPr>
        <a:xfrm>
          <a:off x="0" y="0"/>
          <a:ext cx="0" cy="0"/>
          <a:chOff x="0" y="0"/>
          <a:chExt cx="0" cy="0"/>
        </a:xfrm>
      </p:grpSpPr>
      <p:sp>
        <p:nvSpPr>
          <p:cNvPr id="1430" name="Google Shape;1430;p1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 multiple</a:t>
            </a:r>
            <a:endParaRPr>
              <a:solidFill>
                <a:srgbClr val="000000"/>
              </a:solidFill>
            </a:endParaRPr>
          </a:p>
        </p:txBody>
      </p:sp>
      <p:sp>
        <p:nvSpPr>
          <p:cNvPr id="1431" name="Google Shape;1431;p1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Dans le cadre d’un héritage multiple, l’attribut </a:t>
            </a:r>
            <a:r>
              <a:rPr b="1" lang="en"/>
              <a:t>__mro__</a:t>
            </a:r>
            <a:r>
              <a:rPr lang="en"/>
              <a:t> (Method Resolution Order) permet de connaître l’ordre d’héritage des classes.</a:t>
            </a:r>
            <a:endParaRPr/>
          </a:p>
          <a:p>
            <a:pPr indent="0" lvl="0" marL="0" rtl="0" algn="l">
              <a:spcBef>
                <a:spcPts val="1600"/>
              </a:spcBef>
              <a:spcAft>
                <a:spcPts val="1600"/>
              </a:spcAft>
              <a:buNone/>
            </a:pPr>
            <a:r>
              <a:t/>
            </a:r>
            <a:endParaRPr/>
          </a:p>
        </p:txBody>
      </p:sp>
      <p:sp>
        <p:nvSpPr>
          <p:cNvPr id="1432" name="Google Shape;1432;p1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33" name="Google Shape;1433;p167"/>
          <p:cNvSpPr txBox="1"/>
          <p:nvPr/>
        </p:nvSpPr>
        <p:spPr>
          <a:xfrm>
            <a:off x="723425" y="2109825"/>
            <a:ext cx="7819800" cy="2319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Héritage multiple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MoyenDeTransport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MoyenDeTransport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(Voiture.</a:t>
            </a:r>
            <a:r>
              <a:rPr lang="en" sz="1050">
                <a:solidFill>
                  <a:srgbClr val="9CDCFE"/>
                </a:solidFill>
                <a:latin typeface="Courier New"/>
                <a:ea typeface="Courier New"/>
                <a:cs typeface="Courier New"/>
                <a:sym typeface="Courier New"/>
              </a:rPr>
              <a:t>__mro__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(&lt;</a:t>
            </a:r>
            <a:r>
              <a:rPr lang="en" sz="1050">
                <a:solidFill>
                  <a:srgbClr val="C586C0"/>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'__main__.Voiture'</a:t>
            </a:r>
            <a:r>
              <a:rPr lang="en" sz="1050">
                <a:solidFill>
                  <a:srgbClr val="D4D4D4"/>
                </a:solidFill>
                <a:latin typeface="Courier New"/>
                <a:ea typeface="Courier New"/>
                <a:cs typeface="Courier New"/>
                <a:sym typeface="Courier New"/>
              </a:rPr>
              <a:t>&gt;, &lt;</a:t>
            </a:r>
            <a:r>
              <a:rPr lang="en" sz="1050">
                <a:solidFill>
                  <a:srgbClr val="C586C0"/>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'__main__.Vehicule'</a:t>
            </a:r>
            <a:r>
              <a:rPr lang="en" sz="1050">
                <a:solidFill>
                  <a:srgbClr val="D4D4D4"/>
                </a:solidFill>
                <a:latin typeface="Courier New"/>
                <a:ea typeface="Courier New"/>
                <a:cs typeface="Courier New"/>
                <a:sym typeface="Courier New"/>
              </a:rPr>
              <a:t>&gt;, &lt;</a:t>
            </a:r>
            <a:r>
              <a:rPr lang="en" sz="1050">
                <a:solidFill>
                  <a:srgbClr val="C586C0"/>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'__main__.MoyenDeTransport'</a:t>
            </a:r>
            <a:r>
              <a:rPr lang="en" sz="1050">
                <a:solidFill>
                  <a:srgbClr val="D4D4D4"/>
                </a:solidFill>
                <a:latin typeface="Courier New"/>
                <a:ea typeface="Courier New"/>
                <a:cs typeface="Courier New"/>
                <a:sym typeface="Courier New"/>
              </a:rPr>
              <a:t>&gt;, &lt;</a:t>
            </a:r>
            <a:r>
              <a:rPr lang="en" sz="1050">
                <a:solidFill>
                  <a:srgbClr val="C586C0"/>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'object'</a:t>
            </a:r>
            <a:r>
              <a:rPr lang="en" sz="1050">
                <a:solidFill>
                  <a:srgbClr val="D4D4D4"/>
                </a:solidFill>
                <a:latin typeface="Courier New"/>
                <a:ea typeface="Courier New"/>
                <a:cs typeface="Courier New"/>
                <a:sym typeface="Courier New"/>
              </a:rPr>
              <a:t>&gt;)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7" name="Shape 1437"/>
        <p:cNvGrpSpPr/>
        <p:nvPr/>
      </p:nvGrpSpPr>
      <p:grpSpPr>
        <a:xfrm>
          <a:off x="0" y="0"/>
          <a:ext cx="0" cy="0"/>
          <a:chOff x="0" y="0"/>
          <a:chExt cx="0" cy="0"/>
        </a:xfrm>
      </p:grpSpPr>
      <p:sp>
        <p:nvSpPr>
          <p:cNvPr id="1438" name="Google Shape;1438;p1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Héritage multiple</a:t>
            </a:r>
            <a:endParaRPr>
              <a:solidFill>
                <a:srgbClr val="000000"/>
              </a:solidFill>
            </a:endParaRPr>
          </a:p>
        </p:txBody>
      </p:sp>
      <p:sp>
        <p:nvSpPr>
          <p:cNvPr id="1439" name="Google Shape;1439;p1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Si les deux classes mères implémentent la même méthode, c’est l’ordre d’héritage qui va permettre de savoir quelle méthode va être utilisée.</a:t>
            </a:r>
            <a:endParaRPr/>
          </a:p>
          <a:p>
            <a:pPr indent="0" lvl="0" marL="0" rtl="0" algn="l">
              <a:spcBef>
                <a:spcPts val="1600"/>
              </a:spcBef>
              <a:spcAft>
                <a:spcPts val="1600"/>
              </a:spcAft>
              <a:buNone/>
            </a:pPr>
            <a:r>
              <a:t/>
            </a:r>
            <a:endParaRPr/>
          </a:p>
        </p:txBody>
      </p:sp>
      <p:sp>
        <p:nvSpPr>
          <p:cNvPr id="1440" name="Google Shape;1440;p1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41" name="Google Shape;1441;p168"/>
          <p:cNvSpPr txBox="1"/>
          <p:nvPr/>
        </p:nvSpPr>
        <p:spPr>
          <a:xfrm>
            <a:off x="1590650" y="2093275"/>
            <a:ext cx="6324900" cy="2783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Héritage multiple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methode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"Méthode d'instance dans la classe 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MoyenDeTransport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methode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"Méthode d'instance dans la classe MoyenDeTransport"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MoyenDeTransport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voiture = Voiture()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voiture.methode()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Méthode d'instance dans la classe Vehicule</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5" name="Shape 1445"/>
        <p:cNvGrpSpPr/>
        <p:nvPr/>
      </p:nvGrpSpPr>
      <p:grpSpPr>
        <a:xfrm>
          <a:off x="0" y="0"/>
          <a:ext cx="0" cy="0"/>
          <a:chOff x="0" y="0"/>
          <a:chExt cx="0" cy="0"/>
        </a:xfrm>
      </p:grpSpPr>
      <p:sp>
        <p:nvSpPr>
          <p:cNvPr id="1446" name="Google Shape;1446;p1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Classes abstraites</a:t>
            </a:r>
            <a:endParaRPr>
              <a:solidFill>
                <a:srgbClr val="000000"/>
              </a:solidFill>
            </a:endParaRPr>
          </a:p>
        </p:txBody>
      </p:sp>
      <p:sp>
        <p:nvSpPr>
          <p:cNvPr id="1447" name="Google Shape;1447;p1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 </a:t>
            </a:r>
            <a:r>
              <a:rPr b="1" lang="en"/>
              <a:t>classe </a:t>
            </a:r>
            <a:r>
              <a:rPr b="1" lang="en"/>
              <a:t>abstraite</a:t>
            </a:r>
            <a:r>
              <a:rPr lang="en"/>
              <a:t> est une classe qui </a:t>
            </a:r>
            <a:r>
              <a:rPr b="1" lang="en"/>
              <a:t>ne peut pas être instanciée</a:t>
            </a:r>
            <a:r>
              <a:rPr lang="en"/>
              <a:t> : elle doit être héritée pour être instanciée. En Python, on utilise le module </a:t>
            </a:r>
            <a:r>
              <a:rPr i="1" lang="en"/>
              <a:t>abc</a:t>
            </a:r>
            <a:r>
              <a:rPr lang="en"/>
              <a:t>.</a:t>
            </a:r>
            <a:endParaRPr/>
          </a:p>
          <a:p>
            <a:pPr indent="0" lvl="0" marL="0" rtl="0" algn="l">
              <a:spcBef>
                <a:spcPts val="1600"/>
              </a:spcBef>
              <a:spcAft>
                <a:spcPts val="1600"/>
              </a:spcAft>
              <a:buNone/>
            </a:pPr>
            <a:r>
              <a:t/>
            </a:r>
            <a:endParaRPr/>
          </a:p>
        </p:txBody>
      </p:sp>
      <p:sp>
        <p:nvSpPr>
          <p:cNvPr id="1448" name="Google Shape;1448;p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49" name="Google Shape;1449;p169"/>
          <p:cNvSpPr txBox="1"/>
          <p:nvPr/>
        </p:nvSpPr>
        <p:spPr>
          <a:xfrm>
            <a:off x="407400" y="2077775"/>
            <a:ext cx="5634900" cy="2748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abc</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abc</a:t>
            </a:r>
            <a:r>
              <a:rPr lang="en" sz="1050">
                <a:solidFill>
                  <a:srgbClr val="D4D4D4"/>
                </a:solidFill>
                <a:latin typeface="Courier New"/>
                <a:ea typeface="Courier New"/>
                <a:cs typeface="Courier New"/>
                <a:sym typeface="Courier New"/>
              </a:rPr>
              <a:t>.ABC):</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@abc.abstractmethod</a:t>
            </a:r>
            <a:endParaRPr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rouler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Vehicule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"La voiture de la classe fille Voiture peut démarrer"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1450" name="Google Shape;1450;p169"/>
          <p:cNvSpPr txBox="1"/>
          <p:nvPr/>
        </p:nvSpPr>
        <p:spPr>
          <a:xfrm>
            <a:off x="6296800" y="2571750"/>
            <a:ext cx="2667900" cy="1670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&gt;&gt;&gt; ma_voiture = Voiture()</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Traceback (most recent call last):</a:t>
            </a:r>
            <a:endParaRPr sz="9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  File "d:/module1.py", line 14, in &lt;module&gt;      </a:t>
            </a:r>
            <a:endParaRPr sz="9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    ma_voiture = Voiture()</a:t>
            </a:r>
            <a:endParaRPr sz="9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chemeClr val="lt1"/>
                </a:solidFill>
                <a:latin typeface="Courier New"/>
                <a:ea typeface="Courier New"/>
                <a:cs typeface="Courier New"/>
                <a:sym typeface="Courier New"/>
              </a:rPr>
              <a:t>TypeError: Can't instantiate abstract class Voiture with abstract methods rouler</a:t>
            </a:r>
            <a:endParaRPr sz="900">
              <a:solidFill>
                <a:schemeClr val="lt1"/>
              </a:solidFill>
              <a:latin typeface="Courier New"/>
              <a:ea typeface="Courier New"/>
              <a:cs typeface="Courier New"/>
              <a:sym typeface="Courier New"/>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4" name="Shape 1454"/>
        <p:cNvGrpSpPr/>
        <p:nvPr/>
      </p:nvGrpSpPr>
      <p:grpSpPr>
        <a:xfrm>
          <a:off x="0" y="0"/>
          <a:ext cx="0" cy="0"/>
          <a:chOff x="0" y="0"/>
          <a:chExt cx="0" cy="0"/>
        </a:xfrm>
      </p:grpSpPr>
      <p:sp>
        <p:nvSpPr>
          <p:cNvPr id="1455" name="Google Shape;1455;p1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Classes abstraites</a:t>
            </a:r>
            <a:endParaRPr>
              <a:solidFill>
                <a:srgbClr val="000000"/>
              </a:solidFill>
            </a:endParaRPr>
          </a:p>
        </p:txBody>
      </p:sp>
      <p:sp>
        <p:nvSpPr>
          <p:cNvPr id="1456" name="Google Shape;1456;p170"/>
          <p:cNvSpPr txBox="1"/>
          <p:nvPr>
            <p:ph idx="1" type="body"/>
          </p:nvPr>
        </p:nvSpPr>
        <p:spPr>
          <a:xfrm>
            <a:off x="311700" y="1147213"/>
            <a:ext cx="8520600" cy="75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a:t>
            </a:r>
            <a:r>
              <a:rPr b="1" lang="en"/>
              <a:t>supprimer l’exception</a:t>
            </a:r>
            <a:r>
              <a:rPr lang="en"/>
              <a:t>, il faut implémenter la méthode d’instance </a:t>
            </a:r>
            <a:r>
              <a:rPr i="1" lang="en"/>
              <a:t>rouler()</a:t>
            </a:r>
            <a:r>
              <a:rPr lang="en"/>
              <a:t> dans la classe fille </a:t>
            </a:r>
            <a:r>
              <a:rPr i="1" lang="en"/>
              <a:t>Voiture</a:t>
            </a:r>
            <a:r>
              <a:rPr lang="en"/>
              <a:t>.</a:t>
            </a:r>
            <a:endParaRPr/>
          </a:p>
          <a:p>
            <a:pPr indent="0" lvl="0" marL="0" rtl="0" algn="l">
              <a:spcBef>
                <a:spcPts val="1600"/>
              </a:spcBef>
              <a:spcAft>
                <a:spcPts val="1600"/>
              </a:spcAft>
              <a:buNone/>
            </a:pPr>
            <a:r>
              <a:t/>
            </a:r>
            <a:endParaRPr/>
          </a:p>
        </p:txBody>
      </p:sp>
      <p:sp>
        <p:nvSpPr>
          <p:cNvPr id="1457" name="Google Shape;1457;p1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58" name="Google Shape;1458;p170"/>
          <p:cNvSpPr txBox="1"/>
          <p:nvPr/>
        </p:nvSpPr>
        <p:spPr>
          <a:xfrm>
            <a:off x="311700" y="1942300"/>
            <a:ext cx="5268000" cy="3035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C586C0"/>
                </a:solidFill>
                <a:latin typeface="Courier New"/>
                <a:ea typeface="Courier New"/>
                <a:cs typeface="Courier New"/>
                <a:sym typeface="Courier New"/>
              </a:rPr>
              <a:t>import</a:t>
            </a:r>
            <a:r>
              <a:rPr lang="en" sz="900">
                <a:solidFill>
                  <a:srgbClr val="D4D4D4"/>
                </a:solidFill>
                <a:latin typeface="Courier New"/>
                <a:ea typeface="Courier New"/>
                <a:cs typeface="Courier New"/>
                <a:sym typeface="Courier New"/>
              </a:rPr>
              <a:t> abc</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D4D4D4"/>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Vehicule</a:t>
            </a:r>
            <a:r>
              <a:rPr lang="en" sz="900">
                <a:solidFill>
                  <a:srgbClr val="D4D4D4"/>
                </a:solidFill>
                <a:latin typeface="Courier New"/>
                <a:ea typeface="Courier New"/>
                <a:cs typeface="Courier New"/>
                <a:sym typeface="Courier New"/>
              </a:rPr>
              <a:t>(</a:t>
            </a:r>
            <a:r>
              <a:rPr lang="en" sz="900">
                <a:solidFill>
                  <a:srgbClr val="4EC9B0"/>
                </a:solidFill>
                <a:latin typeface="Courier New"/>
                <a:ea typeface="Courier New"/>
                <a:cs typeface="Courier New"/>
                <a:sym typeface="Courier New"/>
              </a:rPr>
              <a:t>abc</a:t>
            </a:r>
            <a:r>
              <a:rPr lang="en" sz="900">
                <a:solidFill>
                  <a:srgbClr val="D4D4D4"/>
                </a:solidFill>
                <a:latin typeface="Courier New"/>
                <a:ea typeface="Courier New"/>
                <a:cs typeface="Courier New"/>
                <a:sym typeface="Courier New"/>
              </a:rPr>
              <a:t>.ABC):</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@abc.abstractmethod</a:t>
            </a:r>
            <a:endParaRPr sz="90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rouler</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pass</a:t>
            </a:r>
            <a:endParaRPr sz="90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D4D4D4"/>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Voiture</a:t>
            </a:r>
            <a:r>
              <a:rPr lang="en" sz="900">
                <a:solidFill>
                  <a:srgbClr val="D4D4D4"/>
                </a:solidFill>
                <a:latin typeface="Courier New"/>
                <a:ea typeface="Courier New"/>
                <a:cs typeface="Courier New"/>
                <a:sym typeface="Courier New"/>
              </a:rPr>
              <a:t>(</a:t>
            </a:r>
            <a:r>
              <a:rPr lang="en" sz="900">
                <a:solidFill>
                  <a:srgbClr val="4EC9B0"/>
                </a:solidFill>
                <a:latin typeface="Courier New"/>
                <a:ea typeface="Courier New"/>
                <a:cs typeface="Courier New"/>
                <a:sym typeface="Courier New"/>
              </a:rPr>
              <a:t>Vehicule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f</a:t>
            </a:r>
            <a:r>
              <a:rPr lang="en" sz="900">
                <a:solidFill>
                  <a:srgbClr val="CE9178"/>
                </a:solidFill>
                <a:latin typeface="Courier New"/>
                <a:ea typeface="Courier New"/>
                <a:cs typeface="Courier New"/>
                <a:sym typeface="Courier New"/>
              </a:rPr>
              <a:t>"La voiture de la classe fille Voiture peut démarrer"</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rouler</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"La voiture roule"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p:txBody>
      </p:sp>
      <p:sp>
        <p:nvSpPr>
          <p:cNvPr id="1459" name="Google Shape;1459;p170"/>
          <p:cNvSpPr txBox="1"/>
          <p:nvPr/>
        </p:nvSpPr>
        <p:spPr>
          <a:xfrm>
            <a:off x="6001450" y="3044200"/>
            <a:ext cx="2597100" cy="831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ma_voiture = Voiture()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La voiture de la classe fille Voiture peut démarrer</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3" name="Shape 1463"/>
        <p:cNvGrpSpPr/>
        <p:nvPr/>
      </p:nvGrpSpPr>
      <p:grpSpPr>
        <a:xfrm>
          <a:off x="0" y="0"/>
          <a:ext cx="0" cy="0"/>
          <a:chOff x="0" y="0"/>
          <a:chExt cx="0" cy="0"/>
        </a:xfrm>
      </p:grpSpPr>
      <p:sp>
        <p:nvSpPr>
          <p:cNvPr id="1464" name="Google Shape;1464;p1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Composition</a:t>
            </a:r>
            <a:endParaRPr>
              <a:solidFill>
                <a:srgbClr val="000000"/>
              </a:solidFill>
            </a:endParaRPr>
          </a:p>
        </p:txBody>
      </p:sp>
      <p:sp>
        <p:nvSpPr>
          <p:cNvPr id="1465" name="Google Shape;1465;p171"/>
          <p:cNvSpPr txBox="1"/>
          <p:nvPr>
            <p:ph idx="1" type="body"/>
          </p:nvPr>
        </p:nvSpPr>
        <p:spPr>
          <a:xfrm>
            <a:off x="311700" y="1225225"/>
            <a:ext cx="4803600" cy="109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a:t>
            </a:r>
            <a:r>
              <a:rPr b="1" lang="en"/>
              <a:t>composition</a:t>
            </a:r>
            <a:r>
              <a:rPr lang="en"/>
              <a:t> permet d’intégrer une instance d’une classe à </a:t>
            </a:r>
            <a:r>
              <a:rPr lang="en"/>
              <a:t>l'intérieur</a:t>
            </a:r>
            <a:r>
              <a:rPr lang="en"/>
              <a:t> d’une autre classe</a:t>
            </a:r>
            <a:endParaRPr/>
          </a:p>
          <a:p>
            <a:pPr indent="0" lvl="0" marL="0" rtl="0" algn="l">
              <a:spcBef>
                <a:spcPts val="1600"/>
              </a:spcBef>
              <a:spcAft>
                <a:spcPts val="1600"/>
              </a:spcAft>
              <a:buNone/>
            </a:pPr>
            <a:r>
              <a:t/>
            </a:r>
            <a:endParaRPr/>
          </a:p>
        </p:txBody>
      </p:sp>
      <p:sp>
        <p:nvSpPr>
          <p:cNvPr id="1466" name="Google Shape;1466;p1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67" name="Google Shape;1467;p171"/>
          <p:cNvSpPr txBox="1"/>
          <p:nvPr/>
        </p:nvSpPr>
        <p:spPr>
          <a:xfrm>
            <a:off x="519325" y="2425900"/>
            <a:ext cx="3820200" cy="1849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Composition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Moteur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Voiture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.moteur = Moteur()</a:t>
            </a:r>
            <a:endParaRPr sz="1050">
              <a:solidFill>
                <a:srgbClr val="D4D4D4"/>
              </a:solidFill>
              <a:latin typeface="Courier New"/>
              <a:ea typeface="Courier New"/>
              <a:cs typeface="Courier New"/>
              <a:sym typeface="Courier New"/>
            </a:endParaRPr>
          </a:p>
        </p:txBody>
      </p:sp>
      <p:grpSp>
        <p:nvGrpSpPr>
          <p:cNvPr id="1468" name="Google Shape;1468;p171"/>
          <p:cNvGrpSpPr/>
          <p:nvPr/>
        </p:nvGrpSpPr>
        <p:grpSpPr>
          <a:xfrm>
            <a:off x="5406725" y="1458400"/>
            <a:ext cx="2831400" cy="2739000"/>
            <a:chOff x="5406725" y="1458400"/>
            <a:chExt cx="2831400" cy="2739000"/>
          </a:xfrm>
        </p:grpSpPr>
        <p:cxnSp>
          <p:nvCxnSpPr>
            <p:cNvPr id="1469" name="Google Shape;1469;p171"/>
            <p:cNvCxnSpPr/>
            <p:nvPr/>
          </p:nvCxnSpPr>
          <p:spPr>
            <a:xfrm>
              <a:off x="6818975" y="2383300"/>
              <a:ext cx="6900" cy="889200"/>
            </a:xfrm>
            <a:prstGeom prst="straightConnector1">
              <a:avLst/>
            </a:prstGeom>
            <a:noFill/>
            <a:ln cap="flat" cmpd="sng" w="19050">
              <a:solidFill>
                <a:srgbClr val="000000"/>
              </a:solidFill>
              <a:prstDash val="solid"/>
              <a:round/>
              <a:headEnd len="med" w="med" type="diamond"/>
              <a:tailEnd len="med" w="med" type="none"/>
            </a:ln>
          </p:spPr>
        </p:cxnSp>
        <p:sp>
          <p:nvSpPr>
            <p:cNvPr id="1470" name="Google Shape;1470;p171"/>
            <p:cNvSpPr txBox="1"/>
            <p:nvPr/>
          </p:nvSpPr>
          <p:spPr>
            <a:xfrm>
              <a:off x="5406725" y="1458400"/>
              <a:ext cx="2831400" cy="924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Classe Composite</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(exemple : Voiture</a:t>
              </a:r>
              <a:endParaRPr>
                <a:latin typeface="Open Sans"/>
                <a:ea typeface="Open Sans"/>
                <a:cs typeface="Open Sans"/>
                <a:sym typeface="Open Sans"/>
              </a:endParaRPr>
            </a:p>
          </p:txBody>
        </p:sp>
        <p:sp>
          <p:nvSpPr>
            <p:cNvPr id="1471" name="Google Shape;1471;p171"/>
            <p:cNvSpPr txBox="1"/>
            <p:nvPr/>
          </p:nvSpPr>
          <p:spPr>
            <a:xfrm>
              <a:off x="5406725" y="3272500"/>
              <a:ext cx="2831400" cy="924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Classe Composant</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(exemple : Moteur)</a:t>
              </a:r>
              <a:endParaRPr>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79" name="Google Shape;179;p28"/>
          <p:cNvSpPr txBox="1"/>
          <p:nvPr>
            <p:ph idx="1" type="body"/>
          </p:nvPr>
        </p:nvSpPr>
        <p:spPr>
          <a:xfrm>
            <a:off x="311700" y="1225225"/>
            <a:ext cx="8520600" cy="31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fichier de code Python est un fichier texte avec l’extension </a:t>
            </a:r>
            <a:r>
              <a:rPr b="1" lang="en"/>
              <a:t>.py</a:t>
            </a:r>
            <a:endParaRPr b="1"/>
          </a:p>
          <a:p>
            <a:pPr indent="0" lvl="0" marL="0" rtl="0" algn="l">
              <a:spcBef>
                <a:spcPts val="1600"/>
              </a:spcBef>
              <a:spcAft>
                <a:spcPts val="0"/>
              </a:spcAft>
              <a:buNone/>
            </a:pPr>
            <a:r>
              <a:rPr lang="en"/>
              <a:t>Pour écrire du code Python, plusieurs solutions sont utilisables :</a:t>
            </a:r>
            <a:endParaRPr/>
          </a:p>
          <a:p>
            <a:pPr indent="-342900" lvl="0" marL="457200" rtl="0" algn="l">
              <a:spcBef>
                <a:spcPts val="1600"/>
              </a:spcBef>
              <a:spcAft>
                <a:spcPts val="0"/>
              </a:spcAft>
              <a:buSzPts val="1800"/>
              <a:buChar char="●"/>
            </a:pPr>
            <a:r>
              <a:rPr lang="en" u="sng"/>
              <a:t>Éditeur de texte :</a:t>
            </a:r>
            <a:r>
              <a:rPr lang="en"/>
              <a:t> Vim, Emacs, Sublime Text, ...</a:t>
            </a:r>
            <a:endParaRPr/>
          </a:p>
          <a:p>
            <a:pPr indent="-342900" lvl="0" marL="457200" rtl="0" algn="l">
              <a:spcBef>
                <a:spcPts val="0"/>
              </a:spcBef>
              <a:spcAft>
                <a:spcPts val="0"/>
              </a:spcAft>
              <a:buSzPts val="1800"/>
              <a:buChar char="●"/>
            </a:pPr>
            <a:r>
              <a:rPr lang="en" u="sng"/>
              <a:t>IDE :</a:t>
            </a:r>
            <a:r>
              <a:rPr lang="en"/>
              <a:t> PyCharm, Visual Studio Code, Eclipse, Spyder (data science), ...</a:t>
            </a:r>
            <a:endParaRPr/>
          </a:p>
          <a:p>
            <a:pPr indent="-342900" lvl="0" marL="457200" rtl="0" algn="l">
              <a:spcBef>
                <a:spcPts val="0"/>
              </a:spcBef>
              <a:spcAft>
                <a:spcPts val="0"/>
              </a:spcAft>
              <a:buSzPts val="1800"/>
              <a:buChar char="●"/>
            </a:pPr>
            <a:r>
              <a:rPr lang="en" u="sng"/>
              <a:t>Notebook (pour la data science) :</a:t>
            </a:r>
            <a:r>
              <a:rPr lang="en"/>
              <a:t> Jupyter Notebook, Azure Notebooks, Google Colab, ...</a:t>
            </a:r>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5" name="Shape 1475"/>
        <p:cNvGrpSpPr/>
        <p:nvPr/>
      </p:nvGrpSpPr>
      <p:grpSpPr>
        <a:xfrm>
          <a:off x="0" y="0"/>
          <a:ext cx="0" cy="0"/>
          <a:chOff x="0" y="0"/>
          <a:chExt cx="0" cy="0"/>
        </a:xfrm>
      </p:grpSpPr>
      <p:sp>
        <p:nvSpPr>
          <p:cNvPr id="1476" name="Google Shape;1476;p1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polymorphisme</a:t>
            </a:r>
            <a:endParaRPr>
              <a:solidFill>
                <a:srgbClr val="000000"/>
              </a:solidFill>
            </a:endParaRPr>
          </a:p>
        </p:txBody>
      </p:sp>
      <p:sp>
        <p:nvSpPr>
          <p:cNvPr id="1477" name="Google Shape;1477;p1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polymorphisme consiste à fournir une interface commune à des objets de types différents. Un exemple de polymorphisme en Python natif est l’utilisation du signe </a:t>
            </a:r>
            <a:r>
              <a:rPr b="1" lang="en"/>
              <a:t>+</a:t>
            </a:r>
            <a:r>
              <a:rPr lang="en"/>
              <a:t> : dans le cas des </a:t>
            </a:r>
            <a:r>
              <a:rPr b="1" lang="en"/>
              <a:t>entiers (int)</a:t>
            </a:r>
            <a:r>
              <a:rPr lang="en"/>
              <a:t>, ce signe effectue une </a:t>
            </a:r>
            <a:r>
              <a:rPr b="1" lang="en"/>
              <a:t>addition</a:t>
            </a:r>
            <a:r>
              <a:rPr lang="en"/>
              <a:t> et dans le cas des </a:t>
            </a:r>
            <a:r>
              <a:rPr b="1" lang="en"/>
              <a:t>chaînes de caractères (str)</a:t>
            </a:r>
            <a:r>
              <a:rPr lang="en"/>
              <a:t>, ce signe effectue une </a:t>
            </a:r>
            <a:r>
              <a:rPr b="1" lang="en"/>
              <a:t>concaténation</a:t>
            </a:r>
            <a:r>
              <a:rPr lang="en"/>
              <a:t>.</a:t>
            </a:r>
            <a:endParaRPr/>
          </a:p>
          <a:p>
            <a:pPr indent="0" lvl="0" marL="0" rtl="0" algn="l">
              <a:spcBef>
                <a:spcPts val="1600"/>
              </a:spcBef>
              <a:spcAft>
                <a:spcPts val="1600"/>
              </a:spcAft>
              <a:buNone/>
            </a:pPr>
            <a:r>
              <a:t/>
            </a:r>
            <a:endParaRPr/>
          </a:p>
        </p:txBody>
      </p:sp>
      <p:sp>
        <p:nvSpPr>
          <p:cNvPr id="1478" name="Google Shape;1478;p1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79" name="Google Shape;1479;p172"/>
          <p:cNvSpPr txBox="1"/>
          <p:nvPr/>
        </p:nvSpPr>
        <p:spPr>
          <a:xfrm>
            <a:off x="3165300" y="3167575"/>
            <a:ext cx="2813400" cy="108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&gt;&gt;&gt; </a:t>
            </a:r>
            <a:r>
              <a:rPr lang="en" sz="1050">
                <a:solidFill>
                  <a:srgbClr val="DCDCAA"/>
                </a:solidFill>
                <a:highlight>
                  <a:srgbClr val="1E1E1E"/>
                </a:highlight>
                <a:latin typeface="Courier New"/>
                <a:ea typeface="Courier New"/>
                <a:cs typeface="Courier New"/>
                <a:sym typeface="Courier New"/>
              </a:rPr>
              <a:t>print</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highlight>
                  <a:srgbClr val="1E1E1E"/>
                </a:highlight>
                <a:latin typeface="Courier New"/>
                <a:ea typeface="Courier New"/>
                <a:cs typeface="Courier New"/>
                <a:sym typeface="Courier New"/>
              </a:rPr>
              <a:t>15</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&gt;&gt;&gt; </a:t>
            </a:r>
            <a:r>
              <a:rPr lang="en" sz="1050">
                <a:solidFill>
                  <a:srgbClr val="DCDCAA"/>
                </a:solidFill>
                <a:highlight>
                  <a:srgbClr val="1E1E1E"/>
                </a:highlight>
                <a:latin typeface="Courier New"/>
                <a:ea typeface="Courier New"/>
                <a:cs typeface="Courier New"/>
                <a:sym typeface="Courier New"/>
              </a:rPr>
              <a:t>print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"hello "</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"world"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hello world</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3" name="Shape 1483"/>
        <p:cNvGrpSpPr/>
        <p:nvPr/>
      </p:nvGrpSpPr>
      <p:grpSpPr>
        <a:xfrm>
          <a:off x="0" y="0"/>
          <a:ext cx="0" cy="0"/>
          <a:chOff x="0" y="0"/>
          <a:chExt cx="0" cy="0"/>
        </a:xfrm>
      </p:grpSpPr>
      <p:sp>
        <p:nvSpPr>
          <p:cNvPr id="1484" name="Google Shape;1484;p1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polymorphisme</a:t>
            </a:r>
            <a:endParaRPr>
              <a:solidFill>
                <a:srgbClr val="000000"/>
              </a:solidFill>
            </a:endParaRPr>
          </a:p>
        </p:txBody>
      </p:sp>
      <p:sp>
        <p:nvSpPr>
          <p:cNvPr id="1485" name="Google Shape;1485;p1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En arrière plan, lorsque l’on utilise le signe </a:t>
            </a:r>
            <a:r>
              <a:rPr b="1" lang="en"/>
              <a:t>+</a:t>
            </a:r>
            <a:r>
              <a:rPr lang="en"/>
              <a:t> en Python, la méthode spéciale </a:t>
            </a:r>
            <a:r>
              <a:rPr b="1" lang="en"/>
              <a:t>__add__()</a:t>
            </a:r>
            <a:r>
              <a:rPr lang="en"/>
              <a:t> est appelée. On peut donc mettre en place le polymorphisme pour le signe + dans des classes que l’on crée.</a:t>
            </a:r>
            <a:endParaRPr/>
          </a:p>
          <a:p>
            <a:pPr indent="0" lvl="0" marL="0" rtl="0" algn="l">
              <a:spcBef>
                <a:spcPts val="1600"/>
              </a:spcBef>
              <a:spcAft>
                <a:spcPts val="1600"/>
              </a:spcAft>
              <a:buNone/>
            </a:pPr>
            <a:r>
              <a:t/>
            </a:r>
            <a:endParaRPr/>
          </a:p>
        </p:txBody>
      </p:sp>
      <p:sp>
        <p:nvSpPr>
          <p:cNvPr id="1486" name="Google Shape;1486;p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487" name="Google Shape;1487;p173"/>
          <p:cNvSpPr txBox="1"/>
          <p:nvPr/>
        </p:nvSpPr>
        <p:spPr>
          <a:xfrm>
            <a:off x="213875" y="2413900"/>
            <a:ext cx="4785900" cy="237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budget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.budget = budget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__add__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other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.budget + other.budget &gt; </a:t>
            </a:r>
            <a:r>
              <a:rPr lang="en" sz="1050">
                <a:solidFill>
                  <a:srgbClr val="B5CEA8"/>
                </a:solidFill>
                <a:latin typeface="Courier New"/>
                <a:ea typeface="Courier New"/>
                <a:cs typeface="Courier New"/>
                <a:sym typeface="Courier New"/>
              </a:rPr>
              <a:t>100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MaClasse(</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else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MaClasse(</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.budget + other.budget)</a:t>
            </a:r>
            <a:endParaRPr sz="1050">
              <a:solidFill>
                <a:srgbClr val="D4D4D4"/>
              </a:solidFill>
              <a:latin typeface="Courier New"/>
              <a:ea typeface="Courier New"/>
              <a:cs typeface="Courier New"/>
              <a:sym typeface="Courier New"/>
            </a:endParaRPr>
          </a:p>
        </p:txBody>
      </p:sp>
      <p:sp>
        <p:nvSpPr>
          <p:cNvPr id="1488" name="Google Shape;1488;p173"/>
          <p:cNvSpPr txBox="1"/>
          <p:nvPr/>
        </p:nvSpPr>
        <p:spPr>
          <a:xfrm>
            <a:off x="5398150" y="2571750"/>
            <a:ext cx="3302400" cy="1942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instance_1 = MaClasse(</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instance_2 = MaClasse(</a:t>
            </a:r>
            <a:r>
              <a:rPr lang="en" sz="1050">
                <a:solidFill>
                  <a:srgbClr val="B5CEA8"/>
                </a:solidFill>
                <a:latin typeface="Courier New"/>
                <a:ea typeface="Courier New"/>
                <a:cs typeface="Courier New"/>
                <a:sym typeface="Courier New"/>
              </a:rPr>
              <a:t>80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result = instance_1 + instance_2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(result.budget)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90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result = result + instance_2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(result.budget)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2" name="Shape 1492"/>
        <p:cNvGrpSpPr/>
        <p:nvPr/>
      </p:nvGrpSpPr>
      <p:grpSpPr>
        <a:xfrm>
          <a:off x="0" y="0"/>
          <a:ext cx="0" cy="0"/>
          <a:chOff x="0" y="0"/>
          <a:chExt cx="0" cy="0"/>
        </a:xfrm>
      </p:grpSpPr>
      <p:sp>
        <p:nvSpPr>
          <p:cNvPr id="1493" name="Google Shape;1493;p1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Héritages et polymorphisme - polymorphisme</a:t>
            </a:r>
            <a:endParaRPr>
              <a:solidFill>
                <a:srgbClr val="000000"/>
              </a:solidFill>
            </a:endParaRPr>
          </a:p>
        </p:txBody>
      </p:sp>
      <p:sp>
        <p:nvSpPr>
          <p:cNvPr id="1494" name="Google Shape;1494;p1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aussi utiliser le polymorphisme sur les autres </a:t>
            </a:r>
            <a:r>
              <a:rPr b="1" lang="en"/>
              <a:t>méthodes de comparaison</a:t>
            </a:r>
            <a:r>
              <a:rPr lang="en"/>
              <a:t> en Python. Voici la liste de correspondances avec les méthodes spéciales :</a:t>
            </a:r>
            <a:endParaRPr/>
          </a:p>
          <a:p>
            <a:pPr indent="-342900" lvl="0" marL="457200" rtl="0" algn="just">
              <a:spcBef>
                <a:spcPts val="1600"/>
              </a:spcBef>
              <a:spcAft>
                <a:spcPts val="0"/>
              </a:spcAft>
              <a:buSzPts val="1800"/>
              <a:buChar char="●"/>
            </a:pPr>
            <a:r>
              <a:rPr b="1" lang="en"/>
              <a:t>==</a:t>
            </a:r>
            <a:r>
              <a:rPr lang="en"/>
              <a:t>  appelle la méthode </a:t>
            </a:r>
            <a:r>
              <a:rPr b="1" lang="en"/>
              <a:t>__eq__()</a:t>
            </a:r>
            <a:endParaRPr b="1"/>
          </a:p>
          <a:p>
            <a:pPr indent="-342900" lvl="0" marL="457200" rtl="0" algn="just">
              <a:spcBef>
                <a:spcPts val="0"/>
              </a:spcBef>
              <a:spcAft>
                <a:spcPts val="0"/>
              </a:spcAft>
              <a:buSzPts val="1800"/>
              <a:buChar char="●"/>
            </a:pPr>
            <a:r>
              <a:rPr b="1" lang="en"/>
              <a:t>!=</a:t>
            </a:r>
            <a:r>
              <a:rPr lang="en"/>
              <a:t>  appelle la méthode </a:t>
            </a:r>
            <a:r>
              <a:rPr b="1" lang="en"/>
              <a:t>__ne__()</a:t>
            </a:r>
            <a:endParaRPr b="1"/>
          </a:p>
          <a:p>
            <a:pPr indent="-342900" lvl="0" marL="457200" rtl="0" algn="just">
              <a:spcBef>
                <a:spcPts val="0"/>
              </a:spcBef>
              <a:spcAft>
                <a:spcPts val="0"/>
              </a:spcAft>
              <a:buSzPts val="1800"/>
              <a:buChar char="●"/>
            </a:pPr>
            <a:r>
              <a:rPr b="1" lang="en"/>
              <a:t>&gt;=</a:t>
            </a:r>
            <a:r>
              <a:rPr lang="en"/>
              <a:t>  appelle la méthode </a:t>
            </a:r>
            <a:r>
              <a:rPr b="1" lang="en"/>
              <a:t>__ge__()</a:t>
            </a:r>
            <a:endParaRPr b="1"/>
          </a:p>
          <a:p>
            <a:pPr indent="-342900" lvl="0" marL="457200" rtl="0" algn="just">
              <a:spcBef>
                <a:spcPts val="0"/>
              </a:spcBef>
              <a:spcAft>
                <a:spcPts val="0"/>
              </a:spcAft>
              <a:buSzPts val="1800"/>
              <a:buChar char="●"/>
            </a:pPr>
            <a:r>
              <a:rPr b="1" lang="en"/>
              <a:t>&lt;=</a:t>
            </a:r>
            <a:r>
              <a:rPr lang="en"/>
              <a:t>  appelle la méthode </a:t>
            </a:r>
            <a:r>
              <a:rPr b="1" lang="en"/>
              <a:t>__le__()</a:t>
            </a:r>
            <a:endParaRPr b="1"/>
          </a:p>
          <a:p>
            <a:pPr indent="-342900" lvl="0" marL="457200" rtl="0" algn="just">
              <a:spcBef>
                <a:spcPts val="0"/>
              </a:spcBef>
              <a:spcAft>
                <a:spcPts val="0"/>
              </a:spcAft>
              <a:buSzPts val="1800"/>
              <a:buChar char="●"/>
            </a:pPr>
            <a:r>
              <a:rPr b="1" lang="en"/>
              <a:t>&gt; </a:t>
            </a:r>
            <a:r>
              <a:rPr lang="en"/>
              <a:t> appelle la méthode </a:t>
            </a:r>
            <a:r>
              <a:rPr b="1" lang="en"/>
              <a:t>__gt__()</a:t>
            </a:r>
            <a:endParaRPr b="1"/>
          </a:p>
          <a:p>
            <a:pPr indent="-342900" lvl="0" marL="457200" rtl="0" algn="just">
              <a:spcBef>
                <a:spcPts val="0"/>
              </a:spcBef>
              <a:spcAft>
                <a:spcPts val="0"/>
              </a:spcAft>
              <a:buSzPts val="1800"/>
              <a:buChar char="●"/>
            </a:pPr>
            <a:r>
              <a:rPr b="1" lang="en"/>
              <a:t>&lt; </a:t>
            </a:r>
            <a:r>
              <a:rPr lang="en"/>
              <a:t> appelle la méthode </a:t>
            </a:r>
            <a:r>
              <a:rPr b="1" lang="en"/>
              <a:t>__lt__()</a:t>
            </a:r>
            <a:endParaRPr b="1"/>
          </a:p>
          <a:p>
            <a:pPr indent="0" lvl="0" marL="0" rtl="0" algn="l">
              <a:spcBef>
                <a:spcPts val="1600"/>
              </a:spcBef>
              <a:spcAft>
                <a:spcPts val="1600"/>
              </a:spcAft>
              <a:buNone/>
            </a:pPr>
            <a:r>
              <a:t/>
            </a:r>
            <a:endParaRPr/>
          </a:p>
        </p:txBody>
      </p:sp>
      <p:sp>
        <p:nvSpPr>
          <p:cNvPr id="1495" name="Google Shape;1495;p1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1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Héritages et polymorphisme</a:t>
            </a:r>
            <a:r>
              <a:rPr lang="en" sz="3600">
                <a:solidFill>
                  <a:srgbClr val="000000"/>
                </a:solidFill>
              </a:rPr>
              <a:t> - ressources complémentaires</a:t>
            </a:r>
            <a:endParaRPr sz="3600">
              <a:solidFill>
                <a:srgbClr val="000000"/>
              </a:solidFill>
            </a:endParaRPr>
          </a:p>
        </p:txBody>
      </p:sp>
      <p:sp>
        <p:nvSpPr>
          <p:cNvPr id="1501" name="Google Shape;1501;p175"/>
          <p:cNvSpPr txBox="1"/>
          <p:nvPr>
            <p:ph idx="1" type="body"/>
          </p:nvPr>
        </p:nvSpPr>
        <p:spPr>
          <a:xfrm>
            <a:off x="311700" y="1449500"/>
            <a:ext cx="8520600" cy="26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accent5"/>
                </a:solidFill>
                <a:hlinkClick r:id="rId3"/>
              </a:rPr>
              <a:t>https://docs.python.org/fr/3/tutorial/classes.html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latin typeface="Arial"/>
                <a:ea typeface="Arial"/>
                <a:cs typeface="Arial"/>
                <a:sym typeface="Arial"/>
              </a:rPr>
              <a:t>Corey S</a:t>
            </a:r>
            <a:r>
              <a:rPr lang="en" sz="1400"/>
              <a:t>chafer - Python OOP Tutorial 4: Inheritance - Creating Subclasses (ENG - 19:39) : </a:t>
            </a:r>
            <a:r>
              <a:rPr lang="en" sz="1400" u="sng">
                <a:solidFill>
                  <a:schemeClr val="hlink"/>
                </a:solidFill>
                <a:hlinkClick r:id="rId4"/>
              </a:rPr>
              <a:t>https://www.youtube.com/watch?v=RSl87lqOXDE</a:t>
            </a:r>
            <a:endParaRPr sz="1400"/>
          </a:p>
          <a:p>
            <a:pPr indent="-317500" lvl="0" marL="457200" rtl="0" algn="l">
              <a:spcBef>
                <a:spcPts val="0"/>
              </a:spcBef>
              <a:spcAft>
                <a:spcPts val="0"/>
              </a:spcAft>
              <a:buSzPts val="1400"/>
              <a:buChar char="●"/>
            </a:pPr>
            <a:r>
              <a:rPr lang="en" sz="1400">
                <a:latin typeface="Arial"/>
                <a:ea typeface="Arial"/>
                <a:cs typeface="Arial"/>
                <a:sym typeface="Arial"/>
              </a:rPr>
              <a:t>Corey</a:t>
            </a:r>
            <a:r>
              <a:rPr lang="en" sz="1400"/>
              <a:t> Schafer - Python OOP Tutorial 5: Special (Magic/Dunder) Methods (ENG - 13:49) : </a:t>
            </a:r>
            <a:r>
              <a:rPr lang="en" sz="1400" u="sng">
                <a:solidFill>
                  <a:schemeClr val="hlink"/>
                </a:solidFill>
                <a:hlinkClick r:id="rId5"/>
              </a:rPr>
              <a:t>https://www.youtube.com/watch?v=3ohzBxoFHAY&amp;t=637s</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502" name="Google Shape;1502;p1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Google Shape;1507;p1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508" name="Google Shape;1508;p176"/>
          <p:cNvSpPr txBox="1"/>
          <p:nvPr>
            <p:ph type="title"/>
          </p:nvPr>
        </p:nvSpPr>
        <p:spPr>
          <a:xfrm>
            <a:off x="295400" y="1267650"/>
            <a:ext cx="4045200" cy="260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La programmation orientée objet en Python</a:t>
            </a:r>
            <a:endParaRPr/>
          </a:p>
        </p:txBody>
      </p:sp>
      <p:sp>
        <p:nvSpPr>
          <p:cNvPr id="1509" name="Google Shape;1509;p176"/>
          <p:cNvSpPr txBox="1"/>
          <p:nvPr>
            <p:ph type="title"/>
          </p:nvPr>
        </p:nvSpPr>
        <p:spPr>
          <a:xfrm>
            <a:off x="4813775" y="2205000"/>
            <a:ext cx="40452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Encapsulation</a:t>
            </a:r>
            <a:endParaRPr>
              <a:solidFill>
                <a:schemeClr val="lt1"/>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3" name="Shape 1513"/>
        <p:cNvGrpSpPr/>
        <p:nvPr/>
      </p:nvGrpSpPr>
      <p:grpSpPr>
        <a:xfrm>
          <a:off x="0" y="0"/>
          <a:ext cx="0" cy="0"/>
          <a:chOff x="0" y="0"/>
          <a:chExt cx="0" cy="0"/>
        </a:xfrm>
      </p:grpSpPr>
      <p:sp>
        <p:nvSpPr>
          <p:cNvPr id="1514" name="Google Shape;1514;p1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 - généralités</a:t>
            </a:r>
            <a:endParaRPr>
              <a:solidFill>
                <a:srgbClr val="000000"/>
              </a:solidFill>
            </a:endParaRPr>
          </a:p>
        </p:txBody>
      </p:sp>
      <p:sp>
        <p:nvSpPr>
          <p:cNvPr id="1515" name="Google Shape;1515;p177"/>
          <p:cNvSpPr txBox="1"/>
          <p:nvPr>
            <p:ph idx="1" type="body"/>
          </p:nvPr>
        </p:nvSpPr>
        <p:spPr>
          <a:xfrm>
            <a:off x="311700" y="1452600"/>
            <a:ext cx="8520600" cy="3126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L’encapsulation correspond au fait que les attributs et les méthodes sont </a:t>
            </a:r>
            <a:r>
              <a:rPr b="1" lang="en"/>
              <a:t>spécifiquement associés à l’objet</a:t>
            </a:r>
            <a:r>
              <a:rPr lang="en"/>
              <a:t> et </a:t>
            </a:r>
            <a:r>
              <a:rPr b="1" lang="en"/>
              <a:t>s’appliquent à l’objet lui-même</a:t>
            </a:r>
            <a:r>
              <a:rPr lang="en"/>
              <a:t> (et non à un autre objet).</a:t>
            </a:r>
            <a:endParaRPr/>
          </a:p>
        </p:txBody>
      </p:sp>
      <p:sp>
        <p:nvSpPr>
          <p:cNvPr id="1516" name="Google Shape;1516;p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17" name="Google Shape;1517;p177"/>
          <p:cNvSpPr txBox="1"/>
          <p:nvPr/>
        </p:nvSpPr>
        <p:spPr>
          <a:xfrm>
            <a:off x="2368150" y="2813225"/>
            <a:ext cx="3917400" cy="1569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class Voiture:</a:t>
            </a:r>
            <a:endParaRPr b="1">
              <a:latin typeface="Open Sans"/>
              <a:ea typeface="Open Sans"/>
              <a:cs typeface="Open Sans"/>
              <a:sym typeface="Open Sans"/>
            </a:endParaRPr>
          </a:p>
        </p:txBody>
      </p:sp>
      <p:sp>
        <p:nvSpPr>
          <p:cNvPr id="1518" name="Google Shape;1518;p177"/>
          <p:cNvSpPr txBox="1"/>
          <p:nvPr/>
        </p:nvSpPr>
        <p:spPr>
          <a:xfrm>
            <a:off x="2904825" y="3201975"/>
            <a:ext cx="4083600" cy="393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def</a:t>
            </a:r>
            <a:r>
              <a:rPr b="1" lang="en">
                <a:latin typeface="Open Sans"/>
                <a:ea typeface="Open Sans"/>
                <a:cs typeface="Open Sans"/>
                <a:sym typeface="Open Sans"/>
              </a:rPr>
              <a:t> demarrer(self) :</a:t>
            </a:r>
            <a:endParaRPr b="1">
              <a:latin typeface="Open Sans"/>
              <a:ea typeface="Open Sans"/>
              <a:cs typeface="Open Sans"/>
              <a:sym typeface="Open Sans"/>
            </a:endParaRPr>
          </a:p>
        </p:txBody>
      </p:sp>
      <p:sp>
        <p:nvSpPr>
          <p:cNvPr id="1519" name="Google Shape;1519;p177"/>
          <p:cNvSpPr txBox="1"/>
          <p:nvPr/>
        </p:nvSpPr>
        <p:spPr>
          <a:xfrm>
            <a:off x="2904825" y="3788000"/>
            <a:ext cx="3201300" cy="393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def __verifier_temp_moteur(self) :</a:t>
            </a:r>
            <a:endParaRPr b="1">
              <a:latin typeface="Open Sans"/>
              <a:ea typeface="Open Sans"/>
              <a:cs typeface="Open Sans"/>
              <a:sym typeface="Open Sans"/>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3" name="Shape 1523"/>
        <p:cNvGrpSpPr/>
        <p:nvPr/>
      </p:nvGrpSpPr>
      <p:grpSpPr>
        <a:xfrm>
          <a:off x="0" y="0"/>
          <a:ext cx="0" cy="0"/>
          <a:chOff x="0" y="0"/>
          <a:chExt cx="0" cy="0"/>
        </a:xfrm>
      </p:grpSpPr>
      <p:sp>
        <p:nvSpPr>
          <p:cNvPr id="1524" name="Google Shape;1524;p1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 - généralités</a:t>
            </a:r>
            <a:endParaRPr>
              <a:solidFill>
                <a:srgbClr val="000000"/>
              </a:solidFill>
            </a:endParaRPr>
          </a:p>
        </p:txBody>
      </p:sp>
      <p:sp>
        <p:nvSpPr>
          <p:cNvPr id="1525" name="Google Shape;1525;p178"/>
          <p:cNvSpPr txBox="1"/>
          <p:nvPr>
            <p:ph idx="1" type="body"/>
          </p:nvPr>
        </p:nvSpPr>
        <p:spPr>
          <a:xfrm>
            <a:off x="311700" y="1452600"/>
            <a:ext cx="8520600" cy="312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En programmation, il existe 3 types de </a:t>
            </a:r>
            <a:r>
              <a:rPr b="1" lang="en"/>
              <a:t>visibilités</a:t>
            </a:r>
            <a:r>
              <a:rPr lang="en"/>
              <a:t> pour les attributs et les méthodes :</a:t>
            </a:r>
            <a:endParaRPr/>
          </a:p>
          <a:p>
            <a:pPr indent="-342900" lvl="0" marL="457200" rtl="0" algn="just">
              <a:spcBef>
                <a:spcPts val="1600"/>
              </a:spcBef>
              <a:spcAft>
                <a:spcPts val="0"/>
              </a:spcAft>
              <a:buSzPts val="1800"/>
              <a:buChar char="●"/>
            </a:pPr>
            <a:r>
              <a:rPr b="1" lang="en"/>
              <a:t>Publique</a:t>
            </a:r>
            <a:r>
              <a:rPr lang="en"/>
              <a:t> : </a:t>
            </a:r>
            <a:r>
              <a:rPr lang="en"/>
              <a:t>les attributs et les méthodes sont accessibles de partout</a:t>
            </a:r>
            <a:endParaRPr/>
          </a:p>
          <a:p>
            <a:pPr indent="-342900" lvl="0" marL="457200" rtl="0" algn="just">
              <a:spcBef>
                <a:spcPts val="0"/>
              </a:spcBef>
              <a:spcAft>
                <a:spcPts val="0"/>
              </a:spcAft>
              <a:buSzPts val="1800"/>
              <a:buChar char="●"/>
            </a:pPr>
            <a:r>
              <a:rPr b="1" lang="en"/>
              <a:t>Protégée</a:t>
            </a:r>
            <a:r>
              <a:rPr lang="en"/>
              <a:t> : </a:t>
            </a:r>
            <a:r>
              <a:rPr lang="en"/>
              <a:t>les attributs et les méthodes sont accessibles dans la classe où ils sont créés et dans les classes enfants</a:t>
            </a:r>
            <a:endParaRPr/>
          </a:p>
          <a:p>
            <a:pPr indent="-342900" lvl="0" marL="457200" rtl="0" algn="just">
              <a:spcBef>
                <a:spcPts val="0"/>
              </a:spcBef>
              <a:spcAft>
                <a:spcPts val="0"/>
              </a:spcAft>
              <a:buSzPts val="1800"/>
              <a:buChar char="●"/>
            </a:pPr>
            <a:r>
              <a:rPr b="1" lang="en"/>
              <a:t>Privée</a:t>
            </a:r>
            <a:r>
              <a:rPr lang="en"/>
              <a:t> : les attributs et les méthodes ne sont accessibles que dans la classe où ils sont créés</a:t>
            </a:r>
            <a:endParaRPr/>
          </a:p>
        </p:txBody>
      </p:sp>
      <p:sp>
        <p:nvSpPr>
          <p:cNvPr id="1526" name="Google Shape;1526;p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0" name="Shape 1530"/>
        <p:cNvGrpSpPr/>
        <p:nvPr/>
      </p:nvGrpSpPr>
      <p:grpSpPr>
        <a:xfrm>
          <a:off x="0" y="0"/>
          <a:ext cx="0" cy="0"/>
          <a:chOff x="0" y="0"/>
          <a:chExt cx="0" cy="0"/>
        </a:xfrm>
      </p:grpSpPr>
      <p:sp>
        <p:nvSpPr>
          <p:cNvPr id="1531" name="Google Shape;1531;p1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généralités</a:t>
            </a:r>
            <a:endParaRPr>
              <a:solidFill>
                <a:srgbClr val="000000"/>
              </a:solidFill>
            </a:endParaRPr>
          </a:p>
        </p:txBody>
      </p:sp>
      <p:sp>
        <p:nvSpPr>
          <p:cNvPr id="1532" name="Google Shape;1532;p179"/>
          <p:cNvSpPr txBox="1"/>
          <p:nvPr>
            <p:ph idx="1" type="body"/>
          </p:nvPr>
        </p:nvSpPr>
        <p:spPr>
          <a:xfrm>
            <a:off x="311700" y="1341925"/>
            <a:ext cx="8520600" cy="312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En Python, </a:t>
            </a:r>
            <a:r>
              <a:rPr b="1" lang="en"/>
              <a:t>tout est public</a:t>
            </a:r>
            <a:r>
              <a:rPr lang="en"/>
              <a:t>. Il est toujours possible d’accéder des attributs ou des méthodes protégés ou privés depuis l’extérieur d’une classe. C’est au développeur Python de savoir respecter les visibilités des attributs et des méthodes.</a:t>
            </a:r>
            <a:endParaRPr/>
          </a:p>
          <a:p>
            <a:pPr indent="0" lvl="0" marL="0" rtl="0" algn="just">
              <a:spcBef>
                <a:spcPts val="1600"/>
              </a:spcBef>
              <a:spcAft>
                <a:spcPts val="0"/>
              </a:spcAft>
              <a:buNone/>
            </a:pPr>
            <a:r>
              <a:rPr lang="en"/>
              <a:t>En Python, les attributs et les méthodes </a:t>
            </a:r>
            <a:r>
              <a:rPr b="1" lang="en"/>
              <a:t>protégés</a:t>
            </a:r>
            <a:r>
              <a:rPr lang="en"/>
              <a:t> commencent par </a:t>
            </a:r>
            <a:r>
              <a:rPr b="1" lang="en"/>
              <a:t>_ (un underscore).</a:t>
            </a:r>
            <a:endParaRPr b="1"/>
          </a:p>
          <a:p>
            <a:pPr indent="0" lvl="0" marL="0" rtl="0" algn="just">
              <a:spcBef>
                <a:spcPts val="1600"/>
              </a:spcBef>
              <a:spcAft>
                <a:spcPts val="1600"/>
              </a:spcAft>
              <a:buClr>
                <a:schemeClr val="dk1"/>
              </a:buClr>
              <a:buSzPts val="1100"/>
              <a:buFont typeface="Arial"/>
              <a:buNone/>
            </a:pPr>
            <a:r>
              <a:rPr lang="en"/>
              <a:t>En Python, les attributs et les méthodes </a:t>
            </a:r>
            <a:r>
              <a:rPr b="1" lang="en"/>
              <a:t>privés</a:t>
            </a:r>
            <a:r>
              <a:rPr lang="en"/>
              <a:t> commencent par </a:t>
            </a:r>
            <a:r>
              <a:rPr b="1" lang="en"/>
              <a:t>__ (deux underscores).</a:t>
            </a:r>
            <a:endParaRPr b="1"/>
          </a:p>
        </p:txBody>
      </p:sp>
      <p:sp>
        <p:nvSpPr>
          <p:cNvPr id="1533" name="Google Shape;1533;p1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7" name="Shape 1537"/>
        <p:cNvGrpSpPr/>
        <p:nvPr/>
      </p:nvGrpSpPr>
      <p:grpSpPr>
        <a:xfrm>
          <a:off x="0" y="0"/>
          <a:ext cx="0" cy="0"/>
          <a:chOff x="0" y="0"/>
          <a:chExt cx="0" cy="0"/>
        </a:xfrm>
      </p:grpSpPr>
      <p:sp>
        <p:nvSpPr>
          <p:cNvPr id="1538" name="Google Shape;1538;p1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exemple</a:t>
            </a:r>
            <a:endParaRPr>
              <a:solidFill>
                <a:srgbClr val="000000"/>
              </a:solidFill>
            </a:endParaRPr>
          </a:p>
        </p:txBody>
      </p:sp>
      <p:sp>
        <p:nvSpPr>
          <p:cNvPr id="1539" name="Google Shape;1539;p180"/>
          <p:cNvSpPr txBox="1"/>
          <p:nvPr>
            <p:ph idx="1" type="body"/>
          </p:nvPr>
        </p:nvSpPr>
        <p:spPr>
          <a:xfrm>
            <a:off x="311700" y="1147225"/>
            <a:ext cx="8520600" cy="3126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Les attributs et les méthodes </a:t>
            </a:r>
            <a:r>
              <a:rPr b="1" lang="en"/>
              <a:t>protégés</a:t>
            </a:r>
            <a:r>
              <a:rPr lang="en"/>
              <a:t> sont accessibles depuis l’extérieur de l’objet (il n’y a pas d’exception)</a:t>
            </a:r>
            <a:endParaRPr/>
          </a:p>
        </p:txBody>
      </p:sp>
      <p:sp>
        <p:nvSpPr>
          <p:cNvPr id="1540" name="Google Shape;1540;p1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41" name="Google Shape;1541;p180"/>
          <p:cNvSpPr txBox="1"/>
          <p:nvPr/>
        </p:nvSpPr>
        <p:spPr>
          <a:xfrm>
            <a:off x="2640300" y="1988625"/>
            <a:ext cx="3863400" cy="2753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Attribut protégés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._attribut_protege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_methode_protegee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._attribut_protege += </a:t>
            </a:r>
            <a:r>
              <a:rPr lang="en" sz="1050">
                <a:solidFill>
                  <a:srgbClr val="B5CEA8"/>
                </a:solidFill>
                <a:latin typeface="Courier New"/>
                <a:ea typeface="Courier New"/>
                <a:cs typeface="Courier New"/>
                <a:sym typeface="Courier New"/>
              </a:rPr>
              <a:t>10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4D4D4"/>
                </a:solidFill>
                <a:latin typeface="Courier New"/>
                <a:ea typeface="Courier New"/>
                <a:cs typeface="Courier New"/>
                <a:sym typeface="Courier New"/>
              </a:rPr>
              <a:t>instance</a:t>
            </a:r>
            <a:r>
              <a:rPr lang="en" sz="1050">
                <a:solidFill>
                  <a:srgbClr val="D4D4D4"/>
                </a:solidFill>
                <a:latin typeface="Courier New"/>
                <a:ea typeface="Courier New"/>
                <a:cs typeface="Courier New"/>
                <a:sym typeface="Courier New"/>
              </a:rPr>
              <a:t>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instance</a:t>
            </a:r>
            <a:r>
              <a:rPr lang="en" sz="1050">
                <a:solidFill>
                  <a:srgbClr val="D4D4D4"/>
                </a:solidFill>
                <a:latin typeface="Courier New"/>
                <a:ea typeface="Courier New"/>
                <a:cs typeface="Courier New"/>
                <a:sym typeface="Courier New"/>
              </a:rPr>
              <a:t>._attribut_protege)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4D4D4"/>
                </a:solidFill>
                <a:latin typeface="Courier New"/>
                <a:ea typeface="Courier New"/>
                <a:cs typeface="Courier New"/>
                <a:sym typeface="Courier New"/>
              </a:rPr>
              <a:t>instance</a:t>
            </a:r>
            <a:r>
              <a:rPr lang="en" sz="1050">
                <a:solidFill>
                  <a:srgbClr val="D4D4D4"/>
                </a:solidFill>
                <a:latin typeface="Courier New"/>
                <a:ea typeface="Courier New"/>
                <a:cs typeface="Courier New"/>
                <a:sym typeface="Courier New"/>
              </a:rPr>
              <a:t>._methode_protegee()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instance</a:t>
            </a:r>
            <a:r>
              <a:rPr lang="en" sz="1050">
                <a:solidFill>
                  <a:srgbClr val="D4D4D4"/>
                </a:solidFill>
                <a:latin typeface="Courier New"/>
                <a:ea typeface="Courier New"/>
                <a:cs typeface="Courier New"/>
                <a:sym typeface="Courier New"/>
              </a:rPr>
              <a:t>._attribut_protege)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5" name="Shape 1545"/>
        <p:cNvGrpSpPr/>
        <p:nvPr/>
      </p:nvGrpSpPr>
      <p:grpSpPr>
        <a:xfrm>
          <a:off x="0" y="0"/>
          <a:ext cx="0" cy="0"/>
          <a:chOff x="0" y="0"/>
          <a:chExt cx="0" cy="0"/>
        </a:xfrm>
      </p:grpSpPr>
      <p:sp>
        <p:nvSpPr>
          <p:cNvPr id="1546" name="Google Shape;1546;p1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exemple</a:t>
            </a:r>
            <a:endParaRPr>
              <a:solidFill>
                <a:srgbClr val="000000"/>
              </a:solidFill>
            </a:endParaRPr>
          </a:p>
        </p:txBody>
      </p:sp>
      <p:sp>
        <p:nvSpPr>
          <p:cNvPr id="1547" name="Google Shape;1547;p181"/>
          <p:cNvSpPr txBox="1"/>
          <p:nvPr>
            <p:ph idx="1" type="body"/>
          </p:nvPr>
        </p:nvSpPr>
        <p:spPr>
          <a:xfrm>
            <a:off x="311700" y="1341925"/>
            <a:ext cx="8520600" cy="963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Les attributs et les méthodes </a:t>
            </a:r>
            <a:r>
              <a:rPr b="1" lang="en"/>
              <a:t>privés</a:t>
            </a:r>
            <a:r>
              <a:rPr lang="en"/>
              <a:t> ne sont pas directement accessibles depuis l’extérieur de l’objet.</a:t>
            </a:r>
            <a:endParaRPr b="1"/>
          </a:p>
        </p:txBody>
      </p:sp>
      <p:sp>
        <p:nvSpPr>
          <p:cNvPr id="1548" name="Google Shape;1548;p1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49" name="Google Shape;1549;p181"/>
          <p:cNvSpPr txBox="1"/>
          <p:nvPr/>
        </p:nvSpPr>
        <p:spPr>
          <a:xfrm>
            <a:off x="1264800" y="2197950"/>
            <a:ext cx="6614400" cy="2379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Attribut privé</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.__attribut_prive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instance</a:t>
            </a:r>
            <a:r>
              <a:rPr lang="en" sz="1050">
                <a:solidFill>
                  <a:srgbClr val="D4D4D4"/>
                </a:solidFill>
                <a:latin typeface="Courier New"/>
                <a:ea typeface="Courier New"/>
                <a:cs typeface="Courier New"/>
                <a:sym typeface="Courier New"/>
              </a:rPr>
              <a:t>.__attribut_prive)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Traceback (most recent call last):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File "d:/module1.py", line 6, in &lt;module&gt;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a:t>
            </a:r>
            <a:r>
              <a:rPr lang="en" sz="1050">
                <a:solidFill>
                  <a:srgbClr val="D4D4D4"/>
                </a:solidFill>
                <a:latin typeface="Courier New"/>
                <a:ea typeface="Courier New"/>
                <a:cs typeface="Courier New"/>
                <a:sym typeface="Courier New"/>
              </a:rPr>
              <a:t>instance</a:t>
            </a:r>
            <a:r>
              <a:rPr lang="en" sz="1050">
                <a:solidFill>
                  <a:schemeClr val="lt1"/>
                </a:solidFill>
                <a:latin typeface="Courier New"/>
                <a:ea typeface="Courier New"/>
                <a:cs typeface="Courier New"/>
                <a:sym typeface="Courier New"/>
              </a:rPr>
              <a:t>.__attribut_prive)</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AttributeError: 'MaClasse' object has no attribute '__attribut_prive'</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86" name="Google Shape;186;p29"/>
          <p:cNvSpPr txBox="1"/>
          <p:nvPr>
            <p:ph idx="1" type="body"/>
          </p:nvPr>
        </p:nvSpPr>
        <p:spPr>
          <a:xfrm>
            <a:off x="311700" y="1225225"/>
            <a:ext cx="8520600" cy="31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installer Python, il faut l’installer à partir du site officiel :</a:t>
            </a:r>
            <a:endParaRPr/>
          </a:p>
          <a:p>
            <a:pPr indent="0" lvl="0" marL="0" rtl="0" algn="ctr">
              <a:spcBef>
                <a:spcPts val="1600"/>
              </a:spcBef>
              <a:spcAft>
                <a:spcPts val="0"/>
              </a:spcAft>
              <a:buNone/>
            </a:pPr>
            <a:r>
              <a:rPr lang="en" u="sng">
                <a:solidFill>
                  <a:schemeClr val="hlink"/>
                </a:solidFill>
                <a:hlinkClick r:id="rId3"/>
              </a:rPr>
              <a:t>https://www.python.org/downloads/</a:t>
            </a:r>
            <a:endParaRPr/>
          </a:p>
          <a:p>
            <a:pPr indent="0" lvl="0" marL="0" rtl="0" algn="l">
              <a:spcBef>
                <a:spcPts val="1600"/>
              </a:spcBef>
              <a:spcAft>
                <a:spcPts val="1600"/>
              </a:spcAft>
              <a:buNone/>
            </a:pPr>
            <a:r>
              <a:rPr lang="en"/>
              <a:t>Une fois l’installation finie, on a accès à l’interpréteur Python et à un IDE de base nommé </a:t>
            </a:r>
            <a:r>
              <a:rPr b="1" lang="en"/>
              <a:t>Idle</a:t>
            </a:r>
            <a:r>
              <a:rPr lang="en"/>
              <a:t>.</a:t>
            </a:r>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88" name="Google Shape;188;p29"/>
          <p:cNvPicPr preferRelativeResize="0"/>
          <p:nvPr/>
        </p:nvPicPr>
        <p:blipFill>
          <a:blip r:embed="rId4">
            <a:alphaModFix/>
          </a:blip>
          <a:stretch>
            <a:fillRect/>
          </a:stretch>
        </p:blipFill>
        <p:spPr>
          <a:xfrm>
            <a:off x="216225" y="3123777"/>
            <a:ext cx="4251301" cy="1755325"/>
          </a:xfrm>
          <a:prstGeom prst="rect">
            <a:avLst/>
          </a:prstGeom>
          <a:noFill/>
          <a:ln>
            <a:noFill/>
          </a:ln>
        </p:spPr>
      </p:pic>
      <p:pic>
        <p:nvPicPr>
          <p:cNvPr id="189" name="Google Shape;189;p29"/>
          <p:cNvPicPr preferRelativeResize="0"/>
          <p:nvPr/>
        </p:nvPicPr>
        <p:blipFill>
          <a:blip r:embed="rId5">
            <a:alphaModFix/>
          </a:blip>
          <a:stretch>
            <a:fillRect/>
          </a:stretch>
        </p:blipFill>
        <p:spPr>
          <a:xfrm>
            <a:off x="4758850" y="3090162"/>
            <a:ext cx="4171349" cy="1822551"/>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3" name="Shape 1553"/>
        <p:cNvGrpSpPr/>
        <p:nvPr/>
      </p:nvGrpSpPr>
      <p:grpSpPr>
        <a:xfrm>
          <a:off x="0" y="0"/>
          <a:ext cx="0" cy="0"/>
          <a:chOff x="0" y="0"/>
          <a:chExt cx="0" cy="0"/>
        </a:xfrm>
      </p:grpSpPr>
      <p:sp>
        <p:nvSpPr>
          <p:cNvPr id="1554" name="Google Shape;1554;p1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exemple</a:t>
            </a:r>
            <a:endParaRPr>
              <a:solidFill>
                <a:srgbClr val="000000"/>
              </a:solidFill>
            </a:endParaRPr>
          </a:p>
        </p:txBody>
      </p:sp>
      <p:sp>
        <p:nvSpPr>
          <p:cNvPr id="1555" name="Google Shape;1555;p182"/>
          <p:cNvSpPr txBox="1"/>
          <p:nvPr>
            <p:ph idx="1" type="body"/>
          </p:nvPr>
        </p:nvSpPr>
        <p:spPr>
          <a:xfrm>
            <a:off x="311700" y="13419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Mais les attributs et méthodes privés sont accessibles indirectement. Python utilise le </a:t>
            </a:r>
            <a:r>
              <a:rPr b="1" lang="en"/>
              <a:t>name mangling</a:t>
            </a:r>
            <a:r>
              <a:rPr lang="en"/>
              <a:t> pour </a:t>
            </a:r>
            <a:r>
              <a:rPr lang="en"/>
              <a:t>les attributs et méthodes privés.</a:t>
            </a:r>
            <a:endParaRPr/>
          </a:p>
        </p:txBody>
      </p:sp>
      <p:sp>
        <p:nvSpPr>
          <p:cNvPr id="1556" name="Google Shape;1556;p1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57" name="Google Shape;1557;p182"/>
          <p:cNvSpPr txBox="1"/>
          <p:nvPr/>
        </p:nvSpPr>
        <p:spPr>
          <a:xfrm>
            <a:off x="2286000" y="2367925"/>
            <a:ext cx="4572000" cy="2140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Attribut privé</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.__attribut_prive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ma_classe = MaClasse()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vars</a:t>
            </a:r>
            <a:r>
              <a:rPr lang="en" sz="1050">
                <a:solidFill>
                  <a:srgbClr val="D4D4D4"/>
                </a:solidFill>
                <a:latin typeface="Courier New"/>
                <a:ea typeface="Courier New"/>
                <a:cs typeface="Courier New"/>
                <a:sym typeface="Courier New"/>
              </a:rPr>
              <a:t>(ma_classe))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'_MaClasse__attribut_prive'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(ma_classe._MaClasse__attribut_prive)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1" name="Shape 1561"/>
        <p:cNvGrpSpPr/>
        <p:nvPr/>
      </p:nvGrpSpPr>
      <p:grpSpPr>
        <a:xfrm>
          <a:off x="0" y="0"/>
          <a:ext cx="0" cy="0"/>
          <a:chOff x="0" y="0"/>
          <a:chExt cx="0" cy="0"/>
        </a:xfrm>
      </p:grpSpPr>
      <p:sp>
        <p:nvSpPr>
          <p:cNvPr id="1562" name="Google Shape;1562;p1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propriétés</a:t>
            </a:r>
            <a:endParaRPr>
              <a:solidFill>
                <a:srgbClr val="000000"/>
              </a:solidFill>
            </a:endParaRPr>
          </a:p>
        </p:txBody>
      </p:sp>
      <p:sp>
        <p:nvSpPr>
          <p:cNvPr id="1563" name="Google Shape;1563;p183"/>
          <p:cNvSpPr txBox="1"/>
          <p:nvPr>
            <p:ph idx="1" type="body"/>
          </p:nvPr>
        </p:nvSpPr>
        <p:spPr>
          <a:xfrm>
            <a:off x="311700" y="1341925"/>
            <a:ext cx="8520600" cy="250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Il peut parfois être nécessaire d’accéder (grâce à des </a:t>
            </a:r>
            <a:r>
              <a:rPr b="1" lang="en"/>
              <a:t>accesseurs</a:t>
            </a:r>
            <a:r>
              <a:rPr lang="en"/>
              <a:t> / </a:t>
            </a:r>
            <a:r>
              <a:rPr b="1" lang="en"/>
              <a:t>getters</a:t>
            </a:r>
            <a:r>
              <a:rPr lang="en"/>
              <a:t>) ou de modifier (grâce à des </a:t>
            </a:r>
            <a:r>
              <a:rPr b="1" lang="en"/>
              <a:t>mutateurs</a:t>
            </a:r>
            <a:r>
              <a:rPr lang="en"/>
              <a:t> / </a:t>
            </a:r>
            <a:r>
              <a:rPr b="1" lang="en"/>
              <a:t>setters</a:t>
            </a:r>
            <a:r>
              <a:rPr lang="en"/>
              <a:t>) des attributs protégés ou privés depuis l’extérieur de l’objet en respectant le principe d’encapsulation.</a:t>
            </a:r>
            <a:endParaRPr/>
          </a:p>
          <a:p>
            <a:pPr indent="0" lvl="0" marL="0" rtl="0" algn="just">
              <a:spcBef>
                <a:spcPts val="1600"/>
              </a:spcBef>
              <a:spcAft>
                <a:spcPts val="1600"/>
              </a:spcAft>
              <a:buNone/>
            </a:pPr>
            <a:r>
              <a:rPr lang="en"/>
              <a:t>Python facilite la mise en place des accesseurs et des mutateurs grâce aux </a:t>
            </a:r>
            <a:r>
              <a:rPr b="1" lang="en"/>
              <a:t>propriétés</a:t>
            </a:r>
            <a:r>
              <a:rPr lang="en"/>
              <a:t>. </a:t>
            </a:r>
            <a:endParaRPr/>
          </a:p>
        </p:txBody>
      </p:sp>
      <p:sp>
        <p:nvSpPr>
          <p:cNvPr id="1564" name="Google Shape;1564;p1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8" name="Shape 1568"/>
        <p:cNvGrpSpPr/>
        <p:nvPr/>
      </p:nvGrpSpPr>
      <p:grpSpPr>
        <a:xfrm>
          <a:off x="0" y="0"/>
          <a:ext cx="0" cy="0"/>
          <a:chOff x="0" y="0"/>
          <a:chExt cx="0" cy="0"/>
        </a:xfrm>
      </p:grpSpPr>
      <p:sp>
        <p:nvSpPr>
          <p:cNvPr id="1569" name="Google Shape;1569;p1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propriétés</a:t>
            </a:r>
            <a:endParaRPr>
              <a:solidFill>
                <a:srgbClr val="000000"/>
              </a:solidFill>
            </a:endParaRPr>
          </a:p>
        </p:txBody>
      </p:sp>
      <p:sp>
        <p:nvSpPr>
          <p:cNvPr id="1570" name="Google Shape;1570;p184"/>
          <p:cNvSpPr txBox="1"/>
          <p:nvPr>
            <p:ph idx="1" type="body"/>
          </p:nvPr>
        </p:nvSpPr>
        <p:spPr>
          <a:xfrm>
            <a:off x="311700" y="1341925"/>
            <a:ext cx="8520600" cy="946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Pour respecter le principe d’encapsulation, on accède aux attributs privés avec un </a:t>
            </a:r>
            <a:r>
              <a:rPr b="1" lang="en"/>
              <a:t>getter</a:t>
            </a:r>
            <a:r>
              <a:rPr lang="en"/>
              <a:t> et on le modifie avec un </a:t>
            </a:r>
            <a:r>
              <a:rPr b="1" lang="en"/>
              <a:t>setter</a:t>
            </a:r>
            <a:r>
              <a:rPr lang="en"/>
              <a:t>. </a:t>
            </a:r>
            <a:endParaRPr/>
          </a:p>
        </p:txBody>
      </p:sp>
      <p:sp>
        <p:nvSpPr>
          <p:cNvPr id="1571" name="Google Shape;1571;p1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72" name="Google Shape;1572;p184"/>
          <p:cNvSpPr txBox="1"/>
          <p:nvPr/>
        </p:nvSpPr>
        <p:spPr>
          <a:xfrm>
            <a:off x="417600" y="2342600"/>
            <a:ext cx="3424500" cy="2380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x</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.__x = 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get_x</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set_x</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x</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.__x = x</a:t>
            </a:r>
            <a:endParaRPr sz="1050">
              <a:solidFill>
                <a:srgbClr val="D4D4D4"/>
              </a:solidFill>
              <a:latin typeface="Courier New"/>
              <a:ea typeface="Courier New"/>
              <a:cs typeface="Courier New"/>
              <a:sym typeface="Courier New"/>
            </a:endParaRPr>
          </a:p>
        </p:txBody>
      </p:sp>
      <p:sp>
        <p:nvSpPr>
          <p:cNvPr id="1573" name="Google Shape;1573;p184"/>
          <p:cNvSpPr txBox="1"/>
          <p:nvPr/>
        </p:nvSpPr>
        <p:spPr>
          <a:xfrm>
            <a:off x="4878675" y="2719450"/>
            <a:ext cx="3000000" cy="1484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 = MaClasse(</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(instance.get_x())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instance.set_x(</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(instance.get_x())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7" name="Shape 1577"/>
        <p:cNvGrpSpPr/>
        <p:nvPr/>
      </p:nvGrpSpPr>
      <p:grpSpPr>
        <a:xfrm>
          <a:off x="0" y="0"/>
          <a:ext cx="0" cy="0"/>
          <a:chOff x="0" y="0"/>
          <a:chExt cx="0" cy="0"/>
        </a:xfrm>
      </p:grpSpPr>
      <p:sp>
        <p:nvSpPr>
          <p:cNvPr id="1578" name="Google Shape;1578;p1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propriétés</a:t>
            </a:r>
            <a:endParaRPr>
              <a:solidFill>
                <a:srgbClr val="000000"/>
              </a:solidFill>
            </a:endParaRPr>
          </a:p>
        </p:txBody>
      </p:sp>
      <p:sp>
        <p:nvSpPr>
          <p:cNvPr id="1579" name="Google Shape;1579;p185"/>
          <p:cNvSpPr txBox="1"/>
          <p:nvPr>
            <p:ph idx="1" type="body"/>
          </p:nvPr>
        </p:nvSpPr>
        <p:spPr>
          <a:xfrm>
            <a:off x="311700" y="1199350"/>
            <a:ext cx="8520600" cy="946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La classe </a:t>
            </a:r>
            <a:r>
              <a:rPr b="1" lang="en"/>
              <a:t>property</a:t>
            </a:r>
            <a:r>
              <a:rPr lang="en"/>
              <a:t> de la bibliothèque standard permet de simplifier la syntaxe.</a:t>
            </a:r>
            <a:endParaRPr/>
          </a:p>
        </p:txBody>
      </p:sp>
      <p:sp>
        <p:nvSpPr>
          <p:cNvPr id="1580" name="Google Shape;1580;p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81" name="Google Shape;1581;p185"/>
          <p:cNvSpPr txBox="1"/>
          <p:nvPr/>
        </p:nvSpPr>
        <p:spPr>
          <a:xfrm>
            <a:off x="1018525" y="2104100"/>
            <a:ext cx="3000000" cy="2832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x</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.__x = 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__get_x</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__set_x</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x</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.__x = 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x = </a:t>
            </a:r>
            <a:r>
              <a:rPr lang="en" sz="1050">
                <a:solidFill>
                  <a:srgbClr val="4EC9B0"/>
                </a:solidFill>
                <a:latin typeface="Courier New"/>
                <a:ea typeface="Courier New"/>
                <a:cs typeface="Courier New"/>
                <a:sym typeface="Courier New"/>
              </a:rPr>
              <a:t>property</a:t>
            </a:r>
            <a:r>
              <a:rPr lang="en" sz="1050">
                <a:solidFill>
                  <a:srgbClr val="D4D4D4"/>
                </a:solidFill>
                <a:latin typeface="Courier New"/>
                <a:ea typeface="Courier New"/>
                <a:cs typeface="Courier New"/>
                <a:sym typeface="Courier New"/>
              </a:rPr>
              <a:t>(__get_x, __set_x)</a:t>
            </a:r>
            <a:endParaRPr sz="1050">
              <a:solidFill>
                <a:srgbClr val="D4D4D4"/>
              </a:solidFill>
              <a:latin typeface="Courier New"/>
              <a:ea typeface="Courier New"/>
              <a:cs typeface="Courier New"/>
              <a:sym typeface="Courier New"/>
            </a:endParaRPr>
          </a:p>
        </p:txBody>
      </p:sp>
      <p:sp>
        <p:nvSpPr>
          <p:cNvPr id="1582" name="Google Shape;1582;p185"/>
          <p:cNvSpPr txBox="1"/>
          <p:nvPr/>
        </p:nvSpPr>
        <p:spPr>
          <a:xfrm>
            <a:off x="5194425" y="2688875"/>
            <a:ext cx="3000000" cy="1494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 = MaClasse(</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(instance.x)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instance.x = </a:t>
            </a: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(instance.x)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6" name="Shape 1586"/>
        <p:cNvGrpSpPr/>
        <p:nvPr/>
      </p:nvGrpSpPr>
      <p:grpSpPr>
        <a:xfrm>
          <a:off x="0" y="0"/>
          <a:ext cx="0" cy="0"/>
          <a:chOff x="0" y="0"/>
          <a:chExt cx="0" cy="0"/>
        </a:xfrm>
      </p:grpSpPr>
      <p:sp>
        <p:nvSpPr>
          <p:cNvPr id="1587" name="Google Shape;1587;p1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Encapsulation</a:t>
            </a:r>
            <a:r>
              <a:rPr lang="en"/>
              <a:t> - propriétés</a:t>
            </a:r>
            <a:endParaRPr>
              <a:solidFill>
                <a:srgbClr val="000000"/>
              </a:solidFill>
            </a:endParaRPr>
          </a:p>
        </p:txBody>
      </p:sp>
      <p:sp>
        <p:nvSpPr>
          <p:cNvPr id="1588" name="Google Shape;1588;p186"/>
          <p:cNvSpPr txBox="1"/>
          <p:nvPr>
            <p:ph idx="1" type="body"/>
          </p:nvPr>
        </p:nvSpPr>
        <p:spPr>
          <a:xfrm>
            <a:off x="311700" y="1075925"/>
            <a:ext cx="8520600" cy="946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On peut aussi utiliser la classe </a:t>
            </a:r>
            <a:r>
              <a:rPr b="1" lang="en"/>
              <a:t>property</a:t>
            </a:r>
            <a:r>
              <a:rPr lang="en"/>
              <a:t> avec des </a:t>
            </a:r>
            <a:r>
              <a:rPr b="1" lang="en"/>
              <a:t>décorateurs</a:t>
            </a:r>
            <a:r>
              <a:rPr lang="en"/>
              <a:t> :</a:t>
            </a:r>
            <a:endParaRPr/>
          </a:p>
        </p:txBody>
      </p:sp>
      <p:sp>
        <p:nvSpPr>
          <p:cNvPr id="1589" name="Google Shape;1589;p1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590" name="Google Shape;1590;p186"/>
          <p:cNvSpPr txBox="1"/>
          <p:nvPr/>
        </p:nvSpPr>
        <p:spPr>
          <a:xfrm>
            <a:off x="5194425" y="2688875"/>
            <a:ext cx="3000000" cy="1636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 = MaClasse(</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(instance.x)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instance.x = </a:t>
            </a: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(instance.x)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del</a:t>
            </a:r>
            <a:r>
              <a:rPr lang="en" sz="1050">
                <a:solidFill>
                  <a:srgbClr val="D4D4D4"/>
                </a:solidFill>
                <a:latin typeface="Courier New"/>
                <a:ea typeface="Courier New"/>
                <a:cs typeface="Courier New"/>
                <a:sym typeface="Courier New"/>
              </a:rPr>
              <a:t> instance.x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B5CEA8"/>
              </a:solidFill>
              <a:latin typeface="Courier New"/>
              <a:ea typeface="Courier New"/>
              <a:cs typeface="Courier New"/>
              <a:sym typeface="Courier New"/>
            </a:endParaRPr>
          </a:p>
        </p:txBody>
      </p:sp>
      <p:sp>
        <p:nvSpPr>
          <p:cNvPr id="1591" name="Google Shape;1591;p186"/>
          <p:cNvSpPr txBox="1"/>
          <p:nvPr/>
        </p:nvSpPr>
        <p:spPr>
          <a:xfrm>
            <a:off x="509250" y="1494975"/>
            <a:ext cx="3119100" cy="3462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00">
                <a:solidFill>
                  <a:srgbClr val="569CD6"/>
                </a:solidFill>
                <a:latin typeface="Courier New"/>
                <a:ea typeface="Courier New"/>
                <a:cs typeface="Courier New"/>
                <a:sym typeface="Courier New"/>
              </a:rPr>
              <a:t>class</a:t>
            </a: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MaClasse</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def</a:t>
            </a: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__init__</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x</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._x = x</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a:t>
            </a:r>
            <a:r>
              <a:rPr lang="en" sz="1000">
                <a:solidFill>
                  <a:srgbClr val="4EC9B0"/>
                </a:solidFill>
                <a:latin typeface="Courier New"/>
                <a:ea typeface="Courier New"/>
                <a:cs typeface="Courier New"/>
                <a:sym typeface="Courier New"/>
              </a:rPr>
              <a:t>property</a:t>
            </a:r>
            <a:endParaRPr sz="100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def</a:t>
            </a: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x</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a:t>
            </a:r>
            <a:endParaRPr sz="100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C586C0"/>
                </a:solidFill>
                <a:latin typeface="Courier New"/>
                <a:ea typeface="Courier New"/>
                <a:cs typeface="Courier New"/>
                <a:sym typeface="Courier New"/>
              </a:rPr>
              <a:t>return</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._x</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@x.setter</a:t>
            </a:r>
            <a:endParaRPr sz="100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def</a:t>
            </a: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x</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value</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._x = value</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@x.deleter</a:t>
            </a:r>
            <a:endParaRPr sz="100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def</a:t>
            </a: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x</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C586C0"/>
                </a:solidFill>
                <a:latin typeface="Courier New"/>
                <a:ea typeface="Courier New"/>
                <a:cs typeface="Courier New"/>
                <a:sym typeface="Courier New"/>
              </a:rPr>
              <a:t>del</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self</a:t>
            </a:r>
            <a:r>
              <a:rPr lang="en" sz="1000">
                <a:solidFill>
                  <a:srgbClr val="D4D4D4"/>
                </a:solidFill>
                <a:latin typeface="Courier New"/>
                <a:ea typeface="Courier New"/>
                <a:cs typeface="Courier New"/>
                <a:sym typeface="Courier New"/>
              </a:rPr>
              <a:t>._x</a:t>
            </a:r>
            <a:endParaRPr sz="1000">
              <a:solidFill>
                <a:srgbClr val="D4D4D4"/>
              </a:solidFill>
              <a:latin typeface="Courier New"/>
              <a:ea typeface="Courier New"/>
              <a:cs typeface="Courier New"/>
              <a:sym typeface="Courier New"/>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5" name="Shape 1595"/>
        <p:cNvGrpSpPr/>
        <p:nvPr/>
      </p:nvGrpSpPr>
      <p:grpSpPr>
        <a:xfrm>
          <a:off x="0" y="0"/>
          <a:ext cx="0" cy="0"/>
          <a:chOff x="0" y="0"/>
          <a:chExt cx="0" cy="0"/>
        </a:xfrm>
      </p:grpSpPr>
      <p:sp>
        <p:nvSpPr>
          <p:cNvPr id="1596" name="Google Shape;1596;p1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Encapsulation</a:t>
            </a:r>
            <a:r>
              <a:rPr lang="en">
                <a:solidFill>
                  <a:srgbClr val="000000"/>
                </a:solidFill>
              </a:rPr>
              <a:t> - ressources complémentaires</a:t>
            </a:r>
            <a:endParaRPr>
              <a:solidFill>
                <a:srgbClr val="000000"/>
              </a:solidFill>
            </a:endParaRPr>
          </a:p>
        </p:txBody>
      </p:sp>
      <p:sp>
        <p:nvSpPr>
          <p:cNvPr id="1597" name="Google Shape;1597;p187"/>
          <p:cNvSpPr txBox="1"/>
          <p:nvPr>
            <p:ph idx="1" type="body"/>
          </p:nvPr>
        </p:nvSpPr>
        <p:spPr>
          <a:xfrm>
            <a:off x="311700" y="1479425"/>
            <a:ext cx="8520600" cy="27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OpenClassrooms - Découvrez la programmation orientée objet avec Python : </a:t>
            </a:r>
            <a:r>
              <a:rPr lang="en" sz="1400" u="sng">
                <a:solidFill>
                  <a:schemeClr val="hlink"/>
                </a:solidFill>
                <a:hlinkClick r:id="rId3"/>
              </a:rPr>
              <a:t>https://openclassrooms.com/fr/courses/4302126-decouvrez-la-programmation-orientee-objet-avec-python/4313211-comprenez-lencapsulation</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t>ProgrammingKnowledge - Python Tutorial for Beginners 27 - Python Encapsulation (ENG - 11:35) : </a:t>
            </a:r>
            <a:r>
              <a:rPr lang="en" sz="1400" u="sng">
                <a:solidFill>
                  <a:schemeClr val="hlink"/>
                </a:solidFill>
                <a:hlinkClick r:id="rId4"/>
              </a:rPr>
              <a:t>https://www.youtube.com/watch?v=TFLo9m0jFEg</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598" name="Google Shape;1598;p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2" name="Shape 1602"/>
        <p:cNvGrpSpPr/>
        <p:nvPr/>
      </p:nvGrpSpPr>
      <p:grpSpPr>
        <a:xfrm>
          <a:off x="0" y="0"/>
          <a:ext cx="0" cy="0"/>
          <a:chOff x="0" y="0"/>
          <a:chExt cx="0" cy="0"/>
        </a:xfrm>
      </p:grpSpPr>
      <p:sp>
        <p:nvSpPr>
          <p:cNvPr id="1603" name="Google Shape;1603;p1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4" name="Google Shape;1604;p18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3000">
                <a:latin typeface="Open Sans"/>
                <a:ea typeface="Open Sans"/>
                <a:cs typeface="Open Sans"/>
                <a:sym typeface="Open Sans"/>
              </a:rPr>
              <a:t>Les bibliothèques en Python</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8" name="Shape 1608"/>
        <p:cNvGrpSpPr/>
        <p:nvPr/>
      </p:nvGrpSpPr>
      <p:grpSpPr>
        <a:xfrm>
          <a:off x="0" y="0"/>
          <a:ext cx="0" cy="0"/>
          <a:chOff x="0" y="0"/>
          <a:chExt cx="0" cy="0"/>
        </a:xfrm>
      </p:grpSpPr>
      <p:sp>
        <p:nvSpPr>
          <p:cNvPr id="1609" name="Google Shape;1609;p1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rPr>
              <a:t>Plan du chapitre - </a:t>
            </a:r>
            <a:r>
              <a:rPr lang="en" sz="3000"/>
              <a:t>Les bibliothèques en Python</a:t>
            </a:r>
            <a:r>
              <a:rPr lang="en" sz="3000">
                <a:solidFill>
                  <a:srgbClr val="000000"/>
                </a:solidFill>
              </a:rPr>
              <a:t> </a:t>
            </a:r>
            <a:endParaRPr sz="3000">
              <a:solidFill>
                <a:srgbClr val="000000"/>
              </a:solidFill>
            </a:endParaRPr>
          </a:p>
        </p:txBody>
      </p:sp>
      <p:sp>
        <p:nvSpPr>
          <p:cNvPr id="1610" name="Google Shape;1610;p1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u="sng">
                <a:solidFill>
                  <a:schemeClr val="hlink"/>
                </a:solidFill>
                <a:hlinkClick action="ppaction://hlinksldjump" r:id="rId3"/>
              </a:rPr>
              <a:t>La bibliothèque standard</a:t>
            </a:r>
            <a:endParaRPr sz="2400">
              <a:solidFill>
                <a:srgbClr val="000000"/>
              </a:solidFill>
            </a:endParaRPr>
          </a:p>
          <a:p>
            <a:pPr indent="-381000" lvl="0" marL="457200" rtl="0" algn="l">
              <a:spcBef>
                <a:spcPts val="1600"/>
              </a:spcBef>
              <a:spcAft>
                <a:spcPts val="1600"/>
              </a:spcAft>
              <a:buClr>
                <a:srgbClr val="000000"/>
              </a:buClr>
              <a:buSzPts val="2400"/>
              <a:buAutoNum type="arabicPeriod"/>
            </a:pPr>
            <a:r>
              <a:rPr lang="en" sz="2400" u="sng">
                <a:solidFill>
                  <a:schemeClr val="hlink"/>
                </a:solidFill>
                <a:hlinkClick/>
              </a:rPr>
              <a:t>Les bibliothèques tierces</a:t>
            </a:r>
            <a:endParaRPr sz="2400">
              <a:solidFill>
                <a:srgbClr val="000000"/>
              </a:solidFill>
            </a:endParaRPr>
          </a:p>
        </p:txBody>
      </p:sp>
      <p:sp>
        <p:nvSpPr>
          <p:cNvPr id="1611" name="Google Shape;1611;p1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617" name="Google Shape;1617;p190"/>
          <p:cNvSpPr txBox="1"/>
          <p:nvPr>
            <p:ph type="title"/>
          </p:nvPr>
        </p:nvSpPr>
        <p:spPr>
          <a:xfrm>
            <a:off x="220650" y="1578150"/>
            <a:ext cx="4045200" cy="198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Les bibliothèques en Python</a:t>
            </a:r>
            <a:endParaRPr/>
          </a:p>
        </p:txBody>
      </p:sp>
      <p:sp>
        <p:nvSpPr>
          <p:cNvPr id="1618" name="Google Shape;1618;p190"/>
          <p:cNvSpPr txBox="1"/>
          <p:nvPr>
            <p:ph type="title"/>
          </p:nvPr>
        </p:nvSpPr>
        <p:spPr>
          <a:xfrm>
            <a:off x="4858625" y="1888650"/>
            <a:ext cx="4045200" cy="13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La bibliothèque standard</a:t>
            </a:r>
            <a:endParaRPr>
              <a:solidFill>
                <a:schemeClr val="lt1"/>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2" name="Shape 1622"/>
        <p:cNvGrpSpPr/>
        <p:nvPr/>
      </p:nvGrpSpPr>
      <p:grpSpPr>
        <a:xfrm>
          <a:off x="0" y="0"/>
          <a:ext cx="0" cy="0"/>
          <a:chOff x="0" y="0"/>
          <a:chExt cx="0" cy="0"/>
        </a:xfrm>
      </p:grpSpPr>
      <p:sp>
        <p:nvSpPr>
          <p:cNvPr id="1623" name="Google Shape;1623;p1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généralités</a:t>
            </a:r>
            <a:endParaRPr>
              <a:solidFill>
                <a:srgbClr val="000000"/>
              </a:solidFill>
            </a:endParaRPr>
          </a:p>
        </p:txBody>
      </p:sp>
      <p:sp>
        <p:nvSpPr>
          <p:cNvPr id="1624" name="Google Shape;1624;p1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En python, les bibliothèques importées peuvent venir de trois sources différentes :</a:t>
            </a:r>
            <a:endParaRPr/>
          </a:p>
          <a:p>
            <a:pPr indent="0" lvl="0" marL="0" rtl="0" algn="l">
              <a:spcBef>
                <a:spcPts val="1600"/>
              </a:spcBef>
              <a:spcAft>
                <a:spcPts val="1600"/>
              </a:spcAft>
              <a:buNone/>
            </a:pPr>
            <a:r>
              <a:t/>
            </a:r>
            <a:endParaRPr/>
          </a:p>
        </p:txBody>
      </p:sp>
      <p:sp>
        <p:nvSpPr>
          <p:cNvPr id="1625" name="Google Shape;1625;p1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626" name="Google Shape;1626;p191"/>
          <p:cNvSpPr/>
          <p:nvPr/>
        </p:nvSpPr>
        <p:spPr>
          <a:xfrm>
            <a:off x="542175" y="2370100"/>
            <a:ext cx="2322300" cy="16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La bibliothèque standard :</a:t>
            </a:r>
            <a:endParaRPr b="1" u="sng"/>
          </a:p>
          <a:p>
            <a:pPr indent="0" lvl="0" marL="0" rtl="0" algn="ctr">
              <a:spcBef>
                <a:spcPts val="0"/>
              </a:spcBef>
              <a:spcAft>
                <a:spcPts val="0"/>
              </a:spcAft>
              <a:buNone/>
            </a:pPr>
            <a:r>
              <a:rPr lang="en"/>
              <a:t>Dans ce cas, il suffit d’ajouter l’import en début de fichier Python (pas de paquet à télécharger)</a:t>
            </a:r>
            <a:endParaRPr/>
          </a:p>
        </p:txBody>
      </p:sp>
      <p:sp>
        <p:nvSpPr>
          <p:cNvPr id="1627" name="Google Shape;1627;p191"/>
          <p:cNvSpPr/>
          <p:nvPr/>
        </p:nvSpPr>
        <p:spPr>
          <a:xfrm>
            <a:off x="3205475" y="2370100"/>
            <a:ext cx="2689200" cy="16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Les bibliothèques tierces </a:t>
            </a:r>
            <a:r>
              <a:rPr b="1" lang="en" u="sng"/>
              <a:t>:</a:t>
            </a:r>
            <a:endParaRPr b="1" u="sng"/>
          </a:p>
          <a:p>
            <a:pPr indent="0" lvl="0" marL="0" rtl="0" algn="ctr">
              <a:spcBef>
                <a:spcPts val="0"/>
              </a:spcBef>
              <a:spcAft>
                <a:spcPts val="0"/>
              </a:spcAft>
              <a:buNone/>
            </a:pPr>
            <a:r>
              <a:rPr lang="en"/>
              <a:t>Dans ce cas, il faut d’abord télécharger la bibliothèque à l’aide d’un gestionnaire de paquets (exemple : pip) et ensuite faire l’import en début de fichier Python</a:t>
            </a:r>
            <a:endParaRPr/>
          </a:p>
        </p:txBody>
      </p:sp>
      <p:sp>
        <p:nvSpPr>
          <p:cNvPr id="1628" name="Google Shape;1628;p191"/>
          <p:cNvSpPr/>
          <p:nvPr/>
        </p:nvSpPr>
        <p:spPr>
          <a:xfrm>
            <a:off x="6235675" y="2370100"/>
            <a:ext cx="2535900" cy="16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Vos propres modules</a:t>
            </a:r>
            <a:r>
              <a:rPr b="1" lang="en" u="sng"/>
              <a:t> :</a:t>
            </a:r>
            <a:endParaRPr b="1" u="sng"/>
          </a:p>
          <a:p>
            <a:pPr indent="0" lvl="0" marL="0" rtl="0" algn="ctr">
              <a:spcBef>
                <a:spcPts val="0"/>
              </a:spcBef>
              <a:spcAft>
                <a:spcPts val="0"/>
              </a:spcAft>
              <a:buNone/>
            </a:pPr>
            <a:r>
              <a:rPr lang="en"/>
              <a:t>Dans ce cas, il suffit d’ajouter l’import en début de fichier Python (le nom du module correspond au nom du fichier sans l’extension “.py”)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95" name="Google Shape;195;p30"/>
          <p:cNvSpPr txBox="1"/>
          <p:nvPr>
            <p:ph idx="1" type="body"/>
          </p:nvPr>
        </p:nvSpPr>
        <p:spPr>
          <a:xfrm>
            <a:off x="311700" y="1225225"/>
            <a:ext cx="8520600" cy="8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a:t>
            </a:r>
            <a:r>
              <a:rPr lang="en"/>
              <a:t>commentaires en Python sont définis le caractère # (tout ce qui suit ce caractère n’est pas interprété par Python)</a:t>
            </a:r>
            <a:endParaRPr/>
          </a:p>
          <a:p>
            <a:pPr indent="0" lvl="0" marL="0" rtl="0" algn="l">
              <a:spcBef>
                <a:spcPts val="1600"/>
              </a:spcBef>
              <a:spcAft>
                <a:spcPts val="1600"/>
              </a:spcAft>
              <a:buNone/>
            </a:pPr>
            <a:r>
              <a:t/>
            </a:r>
            <a:endParaRPr/>
          </a:p>
        </p:txBody>
      </p:sp>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7" name="Google Shape;197;p30"/>
          <p:cNvSpPr txBox="1"/>
          <p:nvPr/>
        </p:nvSpPr>
        <p:spPr>
          <a:xfrm>
            <a:off x="1865125" y="2103300"/>
            <a:ext cx="5484900" cy="93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Exemple de commentaires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entier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Affectation d'une variable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texte = </a:t>
            </a:r>
            <a:r>
              <a:rPr lang="en" sz="1050">
                <a:solidFill>
                  <a:srgbClr val="CE9178"/>
                </a:solidFill>
                <a:latin typeface="Courier New"/>
                <a:ea typeface="Courier New"/>
                <a:cs typeface="Courier New"/>
                <a:sym typeface="Courier New"/>
              </a:rPr>
              <a:t>"# ceci n'est pas un commentaire"</a:t>
            </a:r>
            <a:endParaRPr sz="1050">
              <a:solidFill>
                <a:srgbClr val="CE9178"/>
              </a:solidFill>
              <a:latin typeface="Courier New"/>
              <a:ea typeface="Courier New"/>
              <a:cs typeface="Courier New"/>
              <a:sym typeface="Courier New"/>
            </a:endParaRPr>
          </a:p>
        </p:txBody>
      </p:sp>
      <p:sp>
        <p:nvSpPr>
          <p:cNvPr id="198" name="Google Shape;198;p30"/>
          <p:cNvSpPr txBox="1"/>
          <p:nvPr>
            <p:ph idx="1" type="body"/>
          </p:nvPr>
        </p:nvSpPr>
        <p:spPr>
          <a:xfrm>
            <a:off x="311700" y="3241525"/>
            <a:ext cx="8520600" cy="8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logique des blocs d’instructions est gérée par l’indentation. Elle doit être cohérente pour tout le code (la PEP8 préconise 4 espaces)</a:t>
            </a:r>
            <a:endParaRPr/>
          </a:p>
          <a:p>
            <a:pPr indent="0" lvl="0" marL="0" rtl="0" algn="l">
              <a:spcBef>
                <a:spcPts val="1600"/>
              </a:spcBef>
              <a:spcAft>
                <a:spcPts val="1600"/>
              </a:spcAft>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1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généralités</a:t>
            </a:r>
            <a:endParaRPr>
              <a:solidFill>
                <a:srgbClr val="000000"/>
              </a:solidFill>
            </a:endParaRPr>
          </a:p>
        </p:txBody>
      </p:sp>
      <p:sp>
        <p:nvSpPr>
          <p:cNvPr id="1634" name="Google Shape;1634;p1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Si vous importez un module d’une bibliothèque tierce que vous n’avez pas préalablement installée, Python renvoie une </a:t>
            </a:r>
            <a:r>
              <a:rPr i="1" lang="en"/>
              <a:t>ModuleNotFoundError</a:t>
            </a:r>
            <a:r>
              <a:rPr lang="en"/>
              <a:t> :</a:t>
            </a:r>
            <a:endParaRPr/>
          </a:p>
          <a:p>
            <a:pPr indent="0" lvl="0" marL="0" rtl="0" algn="l">
              <a:spcBef>
                <a:spcPts val="1600"/>
              </a:spcBef>
              <a:spcAft>
                <a:spcPts val="1600"/>
              </a:spcAft>
              <a:buNone/>
            </a:pPr>
            <a:r>
              <a:t/>
            </a:r>
            <a:endParaRPr/>
          </a:p>
        </p:txBody>
      </p:sp>
      <p:sp>
        <p:nvSpPr>
          <p:cNvPr id="1635" name="Google Shape;1635;p1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636" name="Google Shape;1636;p192"/>
          <p:cNvSpPr txBox="1"/>
          <p:nvPr/>
        </p:nvSpPr>
        <p:spPr>
          <a:xfrm>
            <a:off x="2083500" y="2492300"/>
            <a:ext cx="4977000" cy="1517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numpy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Traceback (most recent call last):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File </a:t>
            </a:r>
            <a:r>
              <a:rPr lang="en" sz="1050">
                <a:solidFill>
                  <a:srgbClr val="CE9178"/>
                </a:solidFill>
                <a:latin typeface="Courier New"/>
                <a:ea typeface="Courier New"/>
                <a:cs typeface="Courier New"/>
                <a:sym typeface="Courier New"/>
              </a:rPr>
              <a:t>"d:/plbayart/code_exemples.py"</a:t>
            </a:r>
            <a:r>
              <a:rPr lang="en" sz="1050">
                <a:solidFill>
                  <a:srgbClr val="D4D4D4"/>
                </a:solidFill>
                <a:latin typeface="Courier New"/>
                <a:ea typeface="Courier New"/>
                <a:cs typeface="Courier New"/>
                <a:sym typeface="Courier New"/>
              </a:rPr>
              <a:t>, line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&lt;module&gt;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numpy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EC9B0"/>
                </a:solidFill>
                <a:latin typeface="Courier New"/>
                <a:ea typeface="Courier New"/>
                <a:cs typeface="Courier New"/>
                <a:sym typeface="Courier New"/>
              </a:rPr>
              <a:t>ModuleNotFoundError</a:t>
            </a:r>
            <a:r>
              <a:rPr lang="en" sz="1050">
                <a:solidFill>
                  <a:srgbClr val="D4D4D4"/>
                </a:solidFill>
                <a:latin typeface="Courier New"/>
                <a:ea typeface="Courier New"/>
                <a:cs typeface="Courier New"/>
                <a:sym typeface="Courier New"/>
              </a:rPr>
              <a:t>: No module named </a:t>
            </a:r>
            <a:r>
              <a:rPr lang="en" sz="1050">
                <a:solidFill>
                  <a:srgbClr val="CE9178"/>
                </a:solidFill>
                <a:latin typeface="Courier New"/>
                <a:ea typeface="Courier New"/>
                <a:cs typeface="Courier New"/>
                <a:sym typeface="Courier New"/>
              </a:rPr>
              <a:t>'numpy'</a:t>
            </a:r>
            <a:endParaRPr sz="1050">
              <a:solidFill>
                <a:srgbClr val="CE9178"/>
              </a:solidFill>
              <a:latin typeface="Courier New"/>
              <a:ea typeface="Courier New"/>
              <a:cs typeface="Courier New"/>
              <a:sym typeface="Courier New"/>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généralités</a:t>
            </a:r>
            <a:endParaRPr>
              <a:solidFill>
                <a:srgbClr val="000000"/>
              </a:solidFill>
            </a:endParaRPr>
          </a:p>
        </p:txBody>
      </p:sp>
      <p:sp>
        <p:nvSpPr>
          <p:cNvPr id="1642" name="Google Shape;1642;p1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L’import de vos propres bibliothèques se fait aussi avec le mot clé </a:t>
            </a:r>
            <a:r>
              <a:rPr i="1" lang="en"/>
              <a:t>import</a:t>
            </a:r>
            <a:r>
              <a:rPr lang="en"/>
              <a:t>. Les deux modules </a:t>
            </a:r>
            <a:r>
              <a:rPr i="1" lang="en"/>
              <a:t>module1</a:t>
            </a:r>
            <a:r>
              <a:rPr lang="en"/>
              <a:t> et </a:t>
            </a:r>
            <a:r>
              <a:rPr i="1" lang="en"/>
              <a:t>module2 </a:t>
            </a:r>
            <a:r>
              <a:rPr lang="en"/>
              <a:t>sont dans le même dossier. On peut donc importer la fonction </a:t>
            </a:r>
            <a:r>
              <a:rPr i="1" lang="en"/>
              <a:t>print_hello()</a:t>
            </a:r>
            <a:r>
              <a:rPr lang="en"/>
              <a:t> du </a:t>
            </a:r>
            <a:r>
              <a:rPr i="1" lang="en"/>
              <a:t>module1</a:t>
            </a:r>
            <a:r>
              <a:rPr lang="en"/>
              <a:t> dans le </a:t>
            </a:r>
            <a:r>
              <a:rPr i="1" lang="en"/>
              <a:t>module2</a:t>
            </a:r>
            <a:r>
              <a:rPr lang="en"/>
              <a:t>.</a:t>
            </a:r>
            <a:endParaRPr/>
          </a:p>
          <a:p>
            <a:pPr indent="0" lvl="0" marL="0" rtl="0" algn="l">
              <a:spcBef>
                <a:spcPts val="1600"/>
              </a:spcBef>
              <a:spcAft>
                <a:spcPts val="1600"/>
              </a:spcAft>
              <a:buNone/>
            </a:pPr>
            <a:r>
              <a:t/>
            </a:r>
            <a:endParaRPr/>
          </a:p>
        </p:txBody>
      </p:sp>
      <p:sp>
        <p:nvSpPr>
          <p:cNvPr id="1643" name="Google Shape;1643;p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644" name="Google Shape;1644;p193"/>
          <p:cNvPicPr preferRelativeResize="0"/>
          <p:nvPr/>
        </p:nvPicPr>
        <p:blipFill>
          <a:blip r:embed="rId3">
            <a:alphaModFix/>
          </a:blip>
          <a:stretch>
            <a:fillRect/>
          </a:stretch>
        </p:blipFill>
        <p:spPr>
          <a:xfrm>
            <a:off x="868124" y="2747438"/>
            <a:ext cx="3186950" cy="1082025"/>
          </a:xfrm>
          <a:prstGeom prst="rect">
            <a:avLst/>
          </a:prstGeom>
          <a:noFill/>
          <a:ln>
            <a:noFill/>
          </a:ln>
        </p:spPr>
      </p:pic>
      <p:pic>
        <p:nvPicPr>
          <p:cNvPr id="1645" name="Google Shape;1645;p193"/>
          <p:cNvPicPr preferRelativeResize="0"/>
          <p:nvPr/>
        </p:nvPicPr>
        <p:blipFill>
          <a:blip r:embed="rId4">
            <a:alphaModFix/>
          </a:blip>
          <a:stretch>
            <a:fillRect/>
          </a:stretch>
        </p:blipFill>
        <p:spPr>
          <a:xfrm>
            <a:off x="5037725" y="2704150"/>
            <a:ext cx="3096025" cy="1168600"/>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9" name="Shape 1649"/>
        <p:cNvGrpSpPr/>
        <p:nvPr/>
      </p:nvGrpSpPr>
      <p:grpSpPr>
        <a:xfrm>
          <a:off x="0" y="0"/>
          <a:ext cx="0" cy="0"/>
          <a:chOff x="0" y="0"/>
          <a:chExt cx="0" cy="0"/>
        </a:xfrm>
      </p:grpSpPr>
      <p:sp>
        <p:nvSpPr>
          <p:cNvPr id="1650" name="Google Shape;1650;p1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généralités</a:t>
            </a:r>
            <a:endParaRPr>
              <a:solidFill>
                <a:srgbClr val="000000"/>
              </a:solidFill>
            </a:endParaRPr>
          </a:p>
        </p:txBody>
      </p:sp>
      <p:sp>
        <p:nvSpPr>
          <p:cNvPr id="1651" name="Google Shape;1651;p1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avoir accès aux modules de la bibliothèque standard (il y en a plus de 200), il suffit de faire l’import du module au début du fichier Python. On va regarder plus en détails les modules suivants : </a:t>
            </a:r>
            <a:endParaRPr/>
          </a:p>
          <a:p>
            <a:pPr indent="-342900" lvl="0" marL="457200" rtl="0" algn="l">
              <a:spcBef>
                <a:spcPts val="1600"/>
              </a:spcBef>
              <a:spcAft>
                <a:spcPts val="0"/>
              </a:spcAft>
              <a:buSzPts val="1800"/>
              <a:buChar char="●"/>
            </a:pPr>
            <a:r>
              <a:rPr i="1" lang="en"/>
              <a:t>math</a:t>
            </a:r>
            <a:r>
              <a:rPr lang="en"/>
              <a:t> : calculs mathématiques</a:t>
            </a:r>
            <a:endParaRPr/>
          </a:p>
          <a:p>
            <a:pPr indent="-342900" lvl="0" marL="457200" rtl="0" algn="l">
              <a:spcBef>
                <a:spcPts val="0"/>
              </a:spcBef>
              <a:spcAft>
                <a:spcPts val="0"/>
              </a:spcAft>
              <a:buSzPts val="1800"/>
              <a:buChar char="●"/>
            </a:pPr>
            <a:r>
              <a:rPr i="1" lang="en"/>
              <a:t>random</a:t>
            </a:r>
            <a:r>
              <a:rPr lang="en"/>
              <a:t> : génération de nombres pseudo-aléatoires</a:t>
            </a:r>
            <a:endParaRPr/>
          </a:p>
          <a:p>
            <a:pPr indent="-342900" lvl="0" marL="457200" rtl="0" algn="l">
              <a:spcBef>
                <a:spcPts val="0"/>
              </a:spcBef>
              <a:spcAft>
                <a:spcPts val="0"/>
              </a:spcAft>
              <a:buSzPts val="1800"/>
              <a:buChar char="●"/>
            </a:pPr>
            <a:r>
              <a:rPr i="1" lang="en"/>
              <a:t>datetime</a:t>
            </a:r>
            <a:r>
              <a:rPr lang="en"/>
              <a:t> : gestion des dates et du temps</a:t>
            </a:r>
            <a:endParaRPr/>
          </a:p>
          <a:p>
            <a:pPr indent="-342900" lvl="0" marL="457200" rtl="0" algn="l">
              <a:spcBef>
                <a:spcPts val="0"/>
              </a:spcBef>
              <a:spcAft>
                <a:spcPts val="0"/>
              </a:spcAft>
              <a:buSzPts val="1800"/>
              <a:buChar char="●"/>
            </a:pPr>
            <a:r>
              <a:rPr i="1" lang="en"/>
              <a:t>csv</a:t>
            </a:r>
            <a:r>
              <a:rPr lang="en"/>
              <a:t> : manipulation de fichiers csv</a:t>
            </a:r>
            <a:endParaRPr/>
          </a:p>
          <a:p>
            <a:pPr indent="-342900" lvl="0" marL="457200" rtl="0" algn="l">
              <a:spcBef>
                <a:spcPts val="0"/>
              </a:spcBef>
              <a:spcAft>
                <a:spcPts val="0"/>
              </a:spcAft>
              <a:buSzPts val="1800"/>
              <a:buChar char="●"/>
            </a:pPr>
            <a:r>
              <a:rPr i="1" lang="en"/>
              <a:t>json</a:t>
            </a:r>
            <a:r>
              <a:rPr lang="en"/>
              <a:t> : manipulation de fichiers json</a:t>
            </a:r>
            <a:endParaRPr/>
          </a:p>
          <a:p>
            <a:pPr indent="0" lvl="0" marL="0" rtl="0" algn="l">
              <a:spcBef>
                <a:spcPts val="1600"/>
              </a:spcBef>
              <a:spcAft>
                <a:spcPts val="1600"/>
              </a:spcAft>
              <a:buNone/>
            </a:pPr>
            <a:r>
              <a:t/>
            </a:r>
            <a:endParaRPr/>
          </a:p>
        </p:txBody>
      </p:sp>
      <p:sp>
        <p:nvSpPr>
          <p:cNvPr id="1652" name="Google Shape;1652;p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653" name="Google Shape;1653;p194"/>
          <p:cNvPicPr preferRelativeResize="0"/>
          <p:nvPr/>
        </p:nvPicPr>
        <p:blipFill>
          <a:blip r:embed="rId3">
            <a:alphaModFix/>
          </a:blip>
          <a:stretch>
            <a:fillRect/>
          </a:stretch>
        </p:blipFill>
        <p:spPr>
          <a:xfrm>
            <a:off x="5442600" y="3249281"/>
            <a:ext cx="3313925" cy="1413944"/>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7" name="Shape 1657"/>
        <p:cNvGrpSpPr/>
        <p:nvPr/>
      </p:nvGrpSpPr>
      <p:grpSpPr>
        <a:xfrm>
          <a:off x="0" y="0"/>
          <a:ext cx="0" cy="0"/>
          <a:chOff x="0" y="0"/>
          <a:chExt cx="0" cy="0"/>
        </a:xfrm>
      </p:grpSpPr>
      <p:sp>
        <p:nvSpPr>
          <p:cNvPr id="1658" name="Google Shape;1658;p1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math</a:t>
            </a:r>
            <a:endParaRPr>
              <a:solidFill>
                <a:srgbClr val="000000"/>
              </a:solidFill>
            </a:endParaRPr>
          </a:p>
        </p:txBody>
      </p:sp>
      <p:sp>
        <p:nvSpPr>
          <p:cNvPr id="1659" name="Google Shape;1659;p19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librairie </a:t>
            </a:r>
            <a:r>
              <a:rPr i="1" lang="en"/>
              <a:t>math</a:t>
            </a:r>
            <a:r>
              <a:rPr lang="en"/>
              <a:t> de Python permet d’effectuer des calculs mathématiques (hors nombres complexes qui sont réalisés grâce à la librairie </a:t>
            </a:r>
            <a:r>
              <a:rPr i="1" lang="en"/>
              <a:t>cmath</a:t>
            </a:r>
            <a:r>
              <a:rPr lang="en"/>
              <a:t>) :</a:t>
            </a:r>
            <a:endParaRPr/>
          </a:p>
          <a:p>
            <a:pPr indent="-342900" lvl="0" marL="457200" rtl="0" algn="l">
              <a:spcBef>
                <a:spcPts val="1600"/>
              </a:spcBef>
              <a:spcAft>
                <a:spcPts val="0"/>
              </a:spcAft>
              <a:buSzPts val="1800"/>
              <a:buChar char="●"/>
            </a:pPr>
            <a:r>
              <a:rPr lang="en"/>
              <a:t>Fonctions arithmétiques et de représentation (</a:t>
            </a:r>
            <a:r>
              <a:rPr i="1" lang="en"/>
              <a:t>ceil</a:t>
            </a:r>
            <a:r>
              <a:rPr lang="en"/>
              <a:t>, </a:t>
            </a:r>
            <a:r>
              <a:rPr i="1" lang="en"/>
              <a:t>floor</a:t>
            </a:r>
            <a:r>
              <a:rPr lang="en"/>
              <a:t>, </a:t>
            </a:r>
            <a:r>
              <a:rPr i="1" lang="en"/>
              <a:t>gdc</a:t>
            </a:r>
            <a:r>
              <a:rPr lang="en"/>
              <a:t> …)</a:t>
            </a:r>
            <a:endParaRPr/>
          </a:p>
          <a:p>
            <a:pPr indent="-342900" lvl="0" marL="457200" rtl="0" algn="l">
              <a:spcBef>
                <a:spcPts val="0"/>
              </a:spcBef>
              <a:spcAft>
                <a:spcPts val="0"/>
              </a:spcAft>
              <a:buSzPts val="1800"/>
              <a:buChar char="●"/>
            </a:pPr>
            <a:r>
              <a:rPr lang="en"/>
              <a:t>Fonctions trigonométriques (</a:t>
            </a:r>
            <a:r>
              <a:rPr i="1" lang="en"/>
              <a:t>cos</a:t>
            </a:r>
            <a:r>
              <a:rPr lang="en"/>
              <a:t>, </a:t>
            </a:r>
            <a:r>
              <a:rPr i="1" lang="en"/>
              <a:t>sin</a:t>
            </a:r>
            <a:r>
              <a:rPr lang="en"/>
              <a:t>, </a:t>
            </a:r>
            <a:r>
              <a:rPr i="1" lang="en"/>
              <a:t>tan</a:t>
            </a:r>
            <a:r>
              <a:rPr lang="en"/>
              <a:t>, </a:t>
            </a:r>
            <a:r>
              <a:rPr i="1" lang="en"/>
              <a:t>asin</a:t>
            </a:r>
            <a:r>
              <a:rPr lang="en"/>
              <a:t> …)</a:t>
            </a:r>
            <a:endParaRPr/>
          </a:p>
          <a:p>
            <a:pPr indent="-342900" lvl="0" marL="457200" rtl="0" algn="l">
              <a:spcBef>
                <a:spcPts val="0"/>
              </a:spcBef>
              <a:spcAft>
                <a:spcPts val="0"/>
              </a:spcAft>
              <a:buSzPts val="1800"/>
              <a:buChar char="●"/>
            </a:pPr>
            <a:r>
              <a:rPr lang="en"/>
              <a:t>Fonctions exponentielle et logarithme (</a:t>
            </a:r>
            <a:r>
              <a:rPr i="1" lang="en"/>
              <a:t>exp</a:t>
            </a:r>
            <a:r>
              <a:rPr lang="en"/>
              <a:t>, </a:t>
            </a:r>
            <a:r>
              <a:rPr i="1" lang="en"/>
              <a:t>log</a:t>
            </a:r>
            <a:r>
              <a:rPr lang="en"/>
              <a:t>, </a:t>
            </a:r>
            <a:r>
              <a:rPr i="1" lang="en"/>
              <a:t>pow</a:t>
            </a:r>
            <a:r>
              <a:rPr lang="en"/>
              <a:t>, </a:t>
            </a:r>
            <a:r>
              <a:rPr i="1" lang="en"/>
              <a:t>sqrt</a:t>
            </a:r>
            <a:r>
              <a:rPr lang="en"/>
              <a:t> …)</a:t>
            </a:r>
            <a:endParaRPr/>
          </a:p>
          <a:p>
            <a:pPr indent="-342900" lvl="0" marL="457200" rtl="0" algn="l">
              <a:spcBef>
                <a:spcPts val="0"/>
              </a:spcBef>
              <a:spcAft>
                <a:spcPts val="0"/>
              </a:spcAft>
              <a:buSzPts val="1800"/>
              <a:buChar char="●"/>
            </a:pPr>
            <a:r>
              <a:rPr lang="en"/>
              <a:t>Fonctions angulaires (</a:t>
            </a:r>
            <a:r>
              <a:rPr i="1" lang="en"/>
              <a:t>degrees,</a:t>
            </a:r>
            <a:r>
              <a:rPr lang="en"/>
              <a:t> </a:t>
            </a:r>
            <a:r>
              <a:rPr i="1" lang="en"/>
              <a:t>radians</a:t>
            </a:r>
            <a:r>
              <a:rPr lang="en"/>
              <a:t>)</a:t>
            </a:r>
            <a:endParaRPr/>
          </a:p>
          <a:p>
            <a:pPr indent="-342900" lvl="0" marL="457200" rtl="0" algn="l">
              <a:spcBef>
                <a:spcPts val="0"/>
              </a:spcBef>
              <a:spcAft>
                <a:spcPts val="0"/>
              </a:spcAft>
              <a:buSzPts val="1800"/>
              <a:buChar char="●"/>
            </a:pPr>
            <a:r>
              <a:rPr lang="en"/>
              <a:t>Fonctions hyperboliques (</a:t>
            </a:r>
            <a:r>
              <a:rPr i="1" lang="en"/>
              <a:t>cosh, sinh, tanh, acosh, asinh, atanh</a:t>
            </a:r>
            <a:r>
              <a:rPr lang="en"/>
              <a:t>)</a:t>
            </a:r>
            <a:endParaRPr/>
          </a:p>
          <a:p>
            <a:pPr indent="-342900" lvl="0" marL="457200" rtl="0" algn="l">
              <a:spcBef>
                <a:spcPts val="0"/>
              </a:spcBef>
              <a:spcAft>
                <a:spcPts val="0"/>
              </a:spcAft>
              <a:buSzPts val="1800"/>
              <a:buChar char="●"/>
            </a:pPr>
            <a:r>
              <a:rPr lang="en"/>
              <a:t>Fonctions spéciales (</a:t>
            </a:r>
            <a:r>
              <a:rPr i="1" lang="en"/>
              <a:t>erf, gamma</a:t>
            </a:r>
            <a:r>
              <a:rPr lang="en"/>
              <a:t> …)</a:t>
            </a:r>
            <a:endParaRPr/>
          </a:p>
          <a:p>
            <a:pPr indent="-342900" lvl="0" marL="457200" rtl="0" algn="l">
              <a:spcBef>
                <a:spcPts val="0"/>
              </a:spcBef>
              <a:spcAft>
                <a:spcPts val="0"/>
              </a:spcAft>
              <a:buSzPts val="1800"/>
              <a:buChar char="●"/>
            </a:pPr>
            <a:r>
              <a:rPr lang="en"/>
              <a:t>Constantes (</a:t>
            </a:r>
            <a:r>
              <a:rPr i="1" lang="en"/>
              <a:t>pi, e, tau, inf, nan</a:t>
            </a:r>
            <a:r>
              <a:rPr lang="en"/>
              <a:t>)</a:t>
            </a:r>
            <a:endParaRPr/>
          </a:p>
          <a:p>
            <a:pPr indent="0" lvl="0" marL="0" rtl="0" algn="l">
              <a:spcBef>
                <a:spcPts val="1600"/>
              </a:spcBef>
              <a:spcAft>
                <a:spcPts val="1600"/>
              </a:spcAft>
              <a:buNone/>
            </a:pPr>
            <a:r>
              <a:t/>
            </a:r>
            <a:endParaRPr/>
          </a:p>
        </p:txBody>
      </p:sp>
      <p:sp>
        <p:nvSpPr>
          <p:cNvPr id="1660" name="Google Shape;1660;p1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math</a:t>
            </a:r>
            <a:endParaRPr>
              <a:solidFill>
                <a:srgbClr val="000000"/>
              </a:solidFill>
            </a:endParaRPr>
          </a:p>
        </p:txBody>
      </p:sp>
      <p:sp>
        <p:nvSpPr>
          <p:cNvPr id="1666" name="Google Shape;1666;p19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Quelques exemples d’utilisation du module </a:t>
            </a:r>
            <a:r>
              <a:rPr i="1" lang="en"/>
              <a:t>math</a:t>
            </a:r>
            <a:r>
              <a:rPr lang="en"/>
              <a:t> de la bibliothèque standard de Python :</a:t>
            </a:r>
            <a:endParaRPr/>
          </a:p>
          <a:p>
            <a:pPr indent="0" lvl="0" marL="0" rtl="0" algn="l">
              <a:spcBef>
                <a:spcPts val="1600"/>
              </a:spcBef>
              <a:spcAft>
                <a:spcPts val="1600"/>
              </a:spcAft>
              <a:buNone/>
            </a:pPr>
            <a:r>
              <a:t/>
            </a:r>
            <a:endParaRPr/>
          </a:p>
        </p:txBody>
      </p:sp>
      <p:sp>
        <p:nvSpPr>
          <p:cNvPr id="1667" name="Google Shape;1667;p1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668" name="Google Shape;1668;p196"/>
          <p:cNvSpPr txBox="1"/>
          <p:nvPr/>
        </p:nvSpPr>
        <p:spPr>
          <a:xfrm>
            <a:off x="1358550" y="2310925"/>
            <a:ext cx="6426900" cy="2268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math</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"Le nombre pi vaut : </a:t>
            </a:r>
            <a:r>
              <a:rPr lang="en" sz="1050">
                <a:solidFill>
                  <a:srgbClr val="569CD6"/>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round</a:t>
            </a:r>
            <a:r>
              <a:rPr lang="en" sz="1050">
                <a:solidFill>
                  <a:srgbClr val="D4D4D4"/>
                </a:solidFill>
                <a:latin typeface="Courier New"/>
                <a:ea typeface="Courier New"/>
                <a:cs typeface="Courier New"/>
                <a:sym typeface="Courier New"/>
              </a:rPr>
              <a:t>(math.pi)</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Le nombre pi vaut : </a:t>
            </a: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"Le cosinus de pi radians vaut : </a:t>
            </a:r>
            <a:r>
              <a:rPr lang="en" sz="1050">
                <a:solidFill>
                  <a:srgbClr val="569CD6"/>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round</a:t>
            </a:r>
            <a:r>
              <a:rPr lang="en" sz="1050">
                <a:solidFill>
                  <a:srgbClr val="D4D4D4"/>
                </a:solidFill>
                <a:latin typeface="Courier New"/>
                <a:ea typeface="Courier New"/>
                <a:cs typeface="Courier New"/>
                <a:sym typeface="Courier New"/>
              </a:rPr>
              <a:t>(math.cos(math.pi))</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Le cosinus de pi radians vaut : -</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"Le sinus de pi radians vaut : </a:t>
            </a:r>
            <a:r>
              <a:rPr lang="en" sz="1050">
                <a:solidFill>
                  <a:srgbClr val="569CD6"/>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round</a:t>
            </a:r>
            <a:r>
              <a:rPr lang="en" sz="1050">
                <a:solidFill>
                  <a:srgbClr val="D4D4D4"/>
                </a:solidFill>
                <a:latin typeface="Courier New"/>
                <a:ea typeface="Courier New"/>
                <a:cs typeface="Courier New"/>
                <a:sym typeface="Courier New"/>
              </a:rPr>
              <a:t>(math.sin(math.pi))</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Le sinus de pi radians vaut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"La tangente de pi radians vaut : </a:t>
            </a:r>
            <a:r>
              <a:rPr lang="en" sz="1050">
                <a:solidFill>
                  <a:srgbClr val="569CD6"/>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round</a:t>
            </a:r>
            <a:r>
              <a:rPr lang="en" sz="1050">
                <a:solidFill>
                  <a:srgbClr val="D4D4D4"/>
                </a:solidFill>
                <a:latin typeface="Courier New"/>
                <a:ea typeface="Courier New"/>
                <a:cs typeface="Courier New"/>
                <a:sym typeface="Courier New"/>
              </a:rPr>
              <a:t>(math.tan(math.pi))</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La tangente de pi radians vaut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random</a:t>
            </a:r>
            <a:endParaRPr>
              <a:solidFill>
                <a:srgbClr val="000000"/>
              </a:solidFill>
            </a:endParaRPr>
          </a:p>
        </p:txBody>
      </p:sp>
      <p:sp>
        <p:nvSpPr>
          <p:cNvPr id="1674" name="Google Shape;1674;p197"/>
          <p:cNvSpPr txBox="1"/>
          <p:nvPr>
            <p:ph idx="1" type="body"/>
          </p:nvPr>
        </p:nvSpPr>
        <p:spPr>
          <a:xfrm>
            <a:off x="311700" y="1147225"/>
            <a:ext cx="8520600" cy="378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module </a:t>
            </a:r>
            <a:r>
              <a:rPr i="1" lang="en"/>
              <a:t>random</a:t>
            </a:r>
            <a:r>
              <a:rPr lang="en"/>
              <a:t> de Python permet de générer des nombres pseudo-aléatoires. Il est structurée de la façon suivante :</a:t>
            </a:r>
            <a:endParaRPr/>
          </a:p>
          <a:p>
            <a:pPr indent="-342900" lvl="0" marL="457200" rtl="0" algn="just">
              <a:spcBef>
                <a:spcPts val="1600"/>
              </a:spcBef>
              <a:spcAft>
                <a:spcPts val="0"/>
              </a:spcAft>
              <a:buSzPts val="1800"/>
              <a:buChar char="●"/>
            </a:pPr>
            <a:r>
              <a:rPr lang="en"/>
              <a:t>Fonctions de gestion d’état (</a:t>
            </a:r>
            <a:r>
              <a:rPr i="1" lang="en"/>
              <a:t>seed(), getstate(), setstate(), getrandbits()</a:t>
            </a:r>
            <a:r>
              <a:rPr lang="en"/>
              <a:t>)</a:t>
            </a:r>
            <a:endParaRPr/>
          </a:p>
          <a:p>
            <a:pPr indent="-342900" lvl="0" marL="457200" rtl="0" algn="just">
              <a:spcBef>
                <a:spcPts val="0"/>
              </a:spcBef>
              <a:spcAft>
                <a:spcPts val="0"/>
              </a:spcAft>
              <a:buSzPts val="1800"/>
              <a:buChar char="●"/>
            </a:pPr>
            <a:r>
              <a:rPr lang="en"/>
              <a:t>Fonctions pour les entiers (</a:t>
            </a:r>
            <a:r>
              <a:rPr i="1" lang="en"/>
              <a:t>randrange(), randint()</a:t>
            </a:r>
            <a:r>
              <a:rPr lang="en"/>
              <a:t>)</a:t>
            </a:r>
            <a:endParaRPr/>
          </a:p>
          <a:p>
            <a:pPr indent="-342900" lvl="0" marL="457200" rtl="0" algn="just">
              <a:spcBef>
                <a:spcPts val="0"/>
              </a:spcBef>
              <a:spcAft>
                <a:spcPts val="0"/>
              </a:spcAft>
              <a:buSzPts val="1800"/>
              <a:buChar char="●"/>
            </a:pPr>
            <a:r>
              <a:rPr lang="en"/>
              <a:t>Fonctions pour les séquences (</a:t>
            </a:r>
            <a:r>
              <a:rPr i="1" lang="en"/>
              <a:t>choice(), choices(), shuffle(), sample()</a:t>
            </a:r>
            <a:r>
              <a:rPr lang="en"/>
              <a:t>)</a:t>
            </a:r>
            <a:endParaRPr/>
          </a:p>
          <a:p>
            <a:pPr indent="-342900" lvl="0" marL="457200" rtl="0" algn="just">
              <a:spcBef>
                <a:spcPts val="0"/>
              </a:spcBef>
              <a:spcAft>
                <a:spcPts val="0"/>
              </a:spcAft>
              <a:buSzPts val="1800"/>
              <a:buChar char="●"/>
            </a:pPr>
            <a:r>
              <a:rPr lang="en"/>
              <a:t>Distributions pour les nombres réels (</a:t>
            </a:r>
            <a:r>
              <a:rPr i="1" lang="en"/>
              <a:t>random(), uniform() …</a:t>
            </a:r>
            <a:r>
              <a:rPr lang="en"/>
              <a:t>)</a:t>
            </a:r>
            <a:endParaRPr/>
          </a:p>
          <a:p>
            <a:pPr indent="-342900" lvl="0" marL="457200" rtl="0" algn="just">
              <a:spcBef>
                <a:spcPts val="0"/>
              </a:spcBef>
              <a:spcAft>
                <a:spcPts val="0"/>
              </a:spcAft>
              <a:buSzPts val="1800"/>
              <a:buChar char="●"/>
            </a:pPr>
            <a:r>
              <a:rPr lang="en"/>
              <a:t>Générateur alternatif (</a:t>
            </a:r>
            <a:r>
              <a:rPr i="1" lang="en"/>
              <a:t>Random(), SystemRandom()</a:t>
            </a:r>
            <a:r>
              <a:rPr lang="en"/>
              <a:t>)</a:t>
            </a:r>
            <a:endParaRPr/>
          </a:p>
          <a:p>
            <a:pPr indent="0" lvl="0" marL="0" rtl="0" algn="l">
              <a:spcBef>
                <a:spcPts val="1600"/>
              </a:spcBef>
              <a:spcAft>
                <a:spcPts val="1600"/>
              </a:spcAft>
              <a:buNone/>
            </a:pPr>
            <a:r>
              <a:rPr lang="en" sz="4300">
                <a:solidFill>
                  <a:srgbClr val="FF0000"/>
                </a:solidFill>
              </a:rPr>
              <a:t>!</a:t>
            </a:r>
            <a:r>
              <a:rPr lang="en" sz="4300"/>
              <a:t> </a:t>
            </a:r>
            <a:r>
              <a:rPr lang="en"/>
              <a:t>Le module</a:t>
            </a:r>
            <a:r>
              <a:rPr lang="en"/>
              <a:t> </a:t>
            </a:r>
            <a:r>
              <a:rPr i="1" lang="en"/>
              <a:t>random</a:t>
            </a:r>
            <a:r>
              <a:rPr lang="en"/>
              <a:t> </a:t>
            </a:r>
            <a:r>
              <a:rPr b="1" lang="en"/>
              <a:t>ne doit pas</a:t>
            </a:r>
            <a:r>
              <a:rPr lang="en"/>
              <a:t> être utilisé pour des applications de sécurité. Pour ce cas, il faut utiliser le module </a:t>
            </a:r>
            <a:r>
              <a:rPr i="1" lang="en"/>
              <a:t>secrets</a:t>
            </a:r>
            <a:endParaRPr i="1"/>
          </a:p>
        </p:txBody>
      </p:sp>
      <p:sp>
        <p:nvSpPr>
          <p:cNvPr id="1675" name="Google Shape;1675;p1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9" name="Shape 1679"/>
        <p:cNvGrpSpPr/>
        <p:nvPr/>
      </p:nvGrpSpPr>
      <p:grpSpPr>
        <a:xfrm>
          <a:off x="0" y="0"/>
          <a:ext cx="0" cy="0"/>
          <a:chOff x="0" y="0"/>
          <a:chExt cx="0" cy="0"/>
        </a:xfrm>
      </p:grpSpPr>
      <p:sp>
        <p:nvSpPr>
          <p:cNvPr id="1680" name="Google Shape;1680;p1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random</a:t>
            </a:r>
            <a:endParaRPr>
              <a:solidFill>
                <a:srgbClr val="000000"/>
              </a:solidFill>
            </a:endParaRPr>
          </a:p>
        </p:txBody>
      </p:sp>
      <p:sp>
        <p:nvSpPr>
          <p:cNvPr id="1681" name="Google Shape;1681;p198"/>
          <p:cNvSpPr txBox="1"/>
          <p:nvPr>
            <p:ph idx="1" type="body"/>
          </p:nvPr>
        </p:nvSpPr>
        <p:spPr>
          <a:xfrm>
            <a:off x="311700" y="1147225"/>
            <a:ext cx="8520600" cy="3789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Quelques exemples d’utilisation du module </a:t>
            </a:r>
            <a:r>
              <a:rPr i="1" lang="en"/>
              <a:t>random</a:t>
            </a:r>
            <a:r>
              <a:rPr lang="en"/>
              <a:t> :</a:t>
            </a:r>
            <a:endParaRPr i="1"/>
          </a:p>
        </p:txBody>
      </p:sp>
      <p:sp>
        <p:nvSpPr>
          <p:cNvPr id="1682" name="Google Shape;1682;p1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683" name="Google Shape;1683;p198"/>
          <p:cNvSpPr txBox="1"/>
          <p:nvPr/>
        </p:nvSpPr>
        <p:spPr>
          <a:xfrm>
            <a:off x="1699800" y="1599075"/>
            <a:ext cx="5744400" cy="325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random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seed, randint, choice, shuffle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seed fixe la série de nombres aléatoires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seed(</a:t>
            </a:r>
            <a:r>
              <a:rPr lang="en" sz="1050">
                <a:solidFill>
                  <a:srgbClr val="B5CEA8"/>
                </a:solidFill>
                <a:latin typeface="Courier New"/>
                <a:ea typeface="Courier New"/>
                <a:cs typeface="Courier New"/>
                <a:sym typeface="Courier New"/>
              </a:rPr>
              <a:t>42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randint renvoie un entier au hasard dans une plage de valeurs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(randint(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choice renvoie un élément choisi aléatoirement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(choice([</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shuffle mélange un ensemble d'éléments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shuffle(ma_liste)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7" name="Shape 1687"/>
        <p:cNvGrpSpPr/>
        <p:nvPr/>
      </p:nvGrpSpPr>
      <p:grpSpPr>
        <a:xfrm>
          <a:off x="0" y="0"/>
          <a:ext cx="0" cy="0"/>
          <a:chOff x="0" y="0"/>
          <a:chExt cx="0" cy="0"/>
        </a:xfrm>
      </p:grpSpPr>
      <p:sp>
        <p:nvSpPr>
          <p:cNvPr id="1688" name="Google Shape;1688;p1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datetime</a:t>
            </a:r>
            <a:endParaRPr>
              <a:solidFill>
                <a:srgbClr val="000000"/>
              </a:solidFill>
            </a:endParaRPr>
          </a:p>
        </p:txBody>
      </p:sp>
      <p:sp>
        <p:nvSpPr>
          <p:cNvPr id="1689" name="Google Shape;1689;p199"/>
          <p:cNvSpPr txBox="1"/>
          <p:nvPr>
            <p:ph idx="1" type="body"/>
          </p:nvPr>
        </p:nvSpPr>
        <p:spPr>
          <a:xfrm>
            <a:off x="311700" y="1225225"/>
            <a:ext cx="8520600" cy="370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module </a:t>
            </a:r>
            <a:r>
              <a:rPr i="1" lang="en"/>
              <a:t>datetime</a:t>
            </a:r>
            <a:r>
              <a:rPr lang="en"/>
              <a:t> permet de manipuler des dates et des temps en Python. Les principales classes de ce module sont :</a:t>
            </a:r>
            <a:endParaRPr/>
          </a:p>
          <a:p>
            <a:pPr indent="-342900" lvl="0" marL="457200" rtl="0" algn="l">
              <a:spcBef>
                <a:spcPts val="1600"/>
              </a:spcBef>
              <a:spcAft>
                <a:spcPts val="0"/>
              </a:spcAft>
              <a:buSzPts val="1800"/>
              <a:buChar char="●"/>
            </a:pPr>
            <a:r>
              <a:rPr b="1" i="1" lang="en"/>
              <a:t>class date</a:t>
            </a:r>
            <a:r>
              <a:rPr lang="en"/>
              <a:t> : pour gérer les dates basées sur le calendrier Grégorien</a:t>
            </a:r>
            <a:endParaRPr/>
          </a:p>
          <a:p>
            <a:pPr indent="-317500" lvl="1" marL="914400" rtl="0" algn="l">
              <a:spcBef>
                <a:spcPts val="0"/>
              </a:spcBef>
              <a:spcAft>
                <a:spcPts val="0"/>
              </a:spcAft>
              <a:buSzPts val="1400"/>
              <a:buChar char="○"/>
            </a:pPr>
            <a:r>
              <a:rPr lang="en"/>
              <a:t>Attributs : </a:t>
            </a:r>
            <a:r>
              <a:rPr i="1" lang="en"/>
              <a:t>year, month</a:t>
            </a:r>
            <a:r>
              <a:rPr lang="en"/>
              <a:t> et </a:t>
            </a:r>
            <a:r>
              <a:rPr i="1" lang="en"/>
              <a:t>day</a:t>
            </a:r>
            <a:r>
              <a:rPr lang="en"/>
              <a:t> </a:t>
            </a:r>
            <a:endParaRPr/>
          </a:p>
          <a:p>
            <a:pPr indent="-342900" lvl="0" marL="457200" rtl="0" algn="l">
              <a:spcBef>
                <a:spcPts val="0"/>
              </a:spcBef>
              <a:spcAft>
                <a:spcPts val="0"/>
              </a:spcAft>
              <a:buSzPts val="1800"/>
              <a:buChar char="●"/>
            </a:pPr>
            <a:r>
              <a:rPr b="1" i="1" lang="en"/>
              <a:t>class time</a:t>
            </a:r>
            <a:r>
              <a:rPr lang="en"/>
              <a:t> : pour gérer l’heure</a:t>
            </a:r>
            <a:endParaRPr/>
          </a:p>
          <a:p>
            <a:pPr indent="-317500" lvl="1" marL="914400" rtl="0" algn="l">
              <a:spcBef>
                <a:spcPts val="0"/>
              </a:spcBef>
              <a:spcAft>
                <a:spcPts val="0"/>
              </a:spcAft>
              <a:buSzPts val="1400"/>
              <a:buChar char="○"/>
            </a:pPr>
            <a:r>
              <a:rPr lang="en"/>
              <a:t>Attributs :</a:t>
            </a:r>
            <a:r>
              <a:rPr i="1" lang="en"/>
              <a:t> hour, minute, second, microsecond</a:t>
            </a:r>
            <a:r>
              <a:rPr lang="en"/>
              <a:t> et </a:t>
            </a:r>
            <a:r>
              <a:rPr i="1" lang="en"/>
              <a:t>tzinfo</a:t>
            </a:r>
            <a:endParaRPr i="1"/>
          </a:p>
          <a:p>
            <a:pPr indent="-342900" lvl="0" marL="457200" rtl="0" algn="l">
              <a:spcBef>
                <a:spcPts val="0"/>
              </a:spcBef>
              <a:spcAft>
                <a:spcPts val="0"/>
              </a:spcAft>
              <a:buSzPts val="1800"/>
              <a:buChar char="●"/>
            </a:pPr>
            <a:r>
              <a:rPr b="1" i="1" lang="en"/>
              <a:t>class datetime</a:t>
            </a:r>
            <a:r>
              <a:rPr lang="en"/>
              <a:t> : pour gérer la date et l’heure</a:t>
            </a:r>
            <a:endParaRPr/>
          </a:p>
          <a:p>
            <a:pPr indent="-317500" lvl="1" marL="914400" rtl="0" algn="l">
              <a:spcBef>
                <a:spcPts val="0"/>
              </a:spcBef>
              <a:spcAft>
                <a:spcPts val="0"/>
              </a:spcAft>
              <a:buSzPts val="1400"/>
              <a:buChar char="○"/>
            </a:pPr>
            <a:r>
              <a:rPr lang="en"/>
              <a:t>Attributs :</a:t>
            </a:r>
            <a:r>
              <a:rPr i="1" lang="en"/>
              <a:t> year, month</a:t>
            </a:r>
            <a:r>
              <a:rPr lang="en"/>
              <a:t>, </a:t>
            </a:r>
            <a:r>
              <a:rPr i="1" lang="en"/>
              <a:t>day,</a:t>
            </a:r>
            <a:r>
              <a:rPr lang="en"/>
              <a:t> </a:t>
            </a:r>
            <a:r>
              <a:rPr i="1" lang="en"/>
              <a:t>hour, minute, second, microsecond</a:t>
            </a:r>
            <a:r>
              <a:rPr lang="en"/>
              <a:t> et </a:t>
            </a:r>
            <a:r>
              <a:rPr i="1" lang="en"/>
              <a:t>tzinfo</a:t>
            </a:r>
            <a:endParaRPr i="1"/>
          </a:p>
          <a:p>
            <a:pPr indent="-342900" lvl="0" marL="457200" rtl="0" algn="l">
              <a:spcBef>
                <a:spcPts val="0"/>
              </a:spcBef>
              <a:spcAft>
                <a:spcPts val="0"/>
              </a:spcAft>
              <a:buSzPts val="1800"/>
              <a:buChar char="●"/>
            </a:pPr>
            <a:r>
              <a:rPr b="1" i="1" lang="en"/>
              <a:t>class timedelta</a:t>
            </a:r>
            <a:r>
              <a:rPr lang="en"/>
              <a:t> : pour gérer des différences entre deux dates et/ou heures</a:t>
            </a:r>
            <a:endParaRPr/>
          </a:p>
          <a:p>
            <a:pPr indent="-342900" lvl="0" marL="457200" rtl="0" algn="l">
              <a:spcBef>
                <a:spcPts val="0"/>
              </a:spcBef>
              <a:spcAft>
                <a:spcPts val="0"/>
              </a:spcAft>
              <a:buSzPts val="1800"/>
              <a:buChar char="●"/>
            </a:pPr>
            <a:r>
              <a:rPr b="1" i="1" lang="en"/>
              <a:t>class timezone</a:t>
            </a:r>
            <a:r>
              <a:rPr lang="en"/>
              <a:t> : pour gérer l’offset par rapport au temps UTC</a:t>
            </a:r>
            <a:endParaRPr/>
          </a:p>
          <a:p>
            <a:pPr indent="0" lvl="0" marL="0" rtl="0" algn="l">
              <a:spcBef>
                <a:spcPts val="1600"/>
              </a:spcBef>
              <a:spcAft>
                <a:spcPts val="1600"/>
              </a:spcAft>
              <a:buNone/>
            </a:pPr>
            <a:r>
              <a:t/>
            </a:r>
            <a:endParaRPr/>
          </a:p>
        </p:txBody>
      </p:sp>
      <p:sp>
        <p:nvSpPr>
          <p:cNvPr id="1690" name="Google Shape;1690;p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4" name="Shape 1694"/>
        <p:cNvGrpSpPr/>
        <p:nvPr/>
      </p:nvGrpSpPr>
      <p:grpSpPr>
        <a:xfrm>
          <a:off x="0" y="0"/>
          <a:ext cx="0" cy="0"/>
          <a:chOff x="0" y="0"/>
          <a:chExt cx="0" cy="0"/>
        </a:xfrm>
      </p:grpSpPr>
      <p:sp>
        <p:nvSpPr>
          <p:cNvPr id="1695" name="Google Shape;1695;p20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datetime</a:t>
            </a:r>
            <a:endParaRPr>
              <a:solidFill>
                <a:srgbClr val="000000"/>
              </a:solidFill>
            </a:endParaRPr>
          </a:p>
        </p:txBody>
      </p:sp>
      <p:sp>
        <p:nvSpPr>
          <p:cNvPr id="1696" name="Google Shape;1696;p200"/>
          <p:cNvSpPr txBox="1"/>
          <p:nvPr>
            <p:ph idx="1" type="body"/>
          </p:nvPr>
        </p:nvSpPr>
        <p:spPr>
          <a:xfrm>
            <a:off x="311700" y="1453425"/>
            <a:ext cx="8520600" cy="347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Quelques exemples d’utilisation du module </a:t>
            </a:r>
            <a:r>
              <a:rPr i="1" lang="en"/>
              <a:t>datetime</a:t>
            </a:r>
            <a:r>
              <a:rPr lang="en"/>
              <a:t> :</a:t>
            </a:r>
            <a:endParaRPr/>
          </a:p>
          <a:p>
            <a:pPr indent="0" lvl="0" marL="0" rtl="0" algn="l">
              <a:spcBef>
                <a:spcPts val="1600"/>
              </a:spcBef>
              <a:spcAft>
                <a:spcPts val="1600"/>
              </a:spcAft>
              <a:buNone/>
            </a:pPr>
            <a:r>
              <a:t/>
            </a:r>
            <a:endParaRPr/>
          </a:p>
        </p:txBody>
      </p:sp>
      <p:sp>
        <p:nvSpPr>
          <p:cNvPr id="1697" name="Google Shape;1697;p2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698" name="Google Shape;1698;p200"/>
          <p:cNvSpPr txBox="1"/>
          <p:nvPr/>
        </p:nvSpPr>
        <p:spPr>
          <a:xfrm>
            <a:off x="1728000" y="2312000"/>
            <a:ext cx="5688000" cy="1809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&gt;&gt;&gt;</a:t>
            </a:r>
            <a:r>
              <a:rPr lang="en" sz="1050">
                <a:solidFill>
                  <a:srgbClr val="C586C0"/>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datetime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datetime, timedelta</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date_1 = datetime(</a:t>
            </a:r>
            <a:r>
              <a:rPr lang="en" sz="1050">
                <a:solidFill>
                  <a:srgbClr val="B5CEA8"/>
                </a:solidFill>
                <a:latin typeface="Courier New"/>
                <a:ea typeface="Courier New"/>
                <a:cs typeface="Courier New"/>
                <a:sym typeface="Courier New"/>
              </a:rPr>
              <a:t>2020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date_2 = datetime(</a:t>
            </a:r>
            <a:r>
              <a:rPr lang="en" sz="1050">
                <a:solidFill>
                  <a:srgbClr val="B5CEA8"/>
                </a:solidFill>
                <a:latin typeface="Courier New"/>
                <a:ea typeface="Courier New"/>
                <a:cs typeface="Courier New"/>
                <a:sym typeface="Courier New"/>
              </a:rPr>
              <a:t>2020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7</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&gt;&gt;&gt;</a:t>
            </a:r>
            <a:r>
              <a:rPr lang="en" sz="1050">
                <a:solidFill>
                  <a:srgbClr val="DCDCAA"/>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(date_2 - date_1, </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(date_2 - date_1))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31 days, 19:15:00 &lt;class 'datetime.timedelta'&gt;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(date_1 + timedelta(</a:t>
            </a:r>
            <a:r>
              <a:rPr lang="en" sz="1050">
                <a:solidFill>
                  <a:srgbClr val="B5CEA8"/>
                </a:solidFill>
                <a:latin typeface="Courier New"/>
                <a:ea typeface="Courier New"/>
                <a:cs typeface="Courier New"/>
                <a:sym typeface="Courier New"/>
              </a:rPr>
              <a:t>26</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(date_1 + timedelta(</a:t>
            </a:r>
            <a:r>
              <a:rPr lang="en" sz="1050">
                <a:solidFill>
                  <a:srgbClr val="B5CEA8"/>
                </a:solidFill>
                <a:latin typeface="Courier New"/>
                <a:ea typeface="Courier New"/>
                <a:cs typeface="Courier New"/>
                <a:sym typeface="Courier New"/>
              </a:rPr>
              <a:t>26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2020-07-06 10:10:00 &lt;class 'datetime.datetime'&gt;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2" name="Shape 1702"/>
        <p:cNvGrpSpPr/>
        <p:nvPr/>
      </p:nvGrpSpPr>
      <p:grpSpPr>
        <a:xfrm>
          <a:off x="0" y="0"/>
          <a:ext cx="0" cy="0"/>
          <a:chOff x="0" y="0"/>
          <a:chExt cx="0" cy="0"/>
        </a:xfrm>
      </p:grpSpPr>
      <p:sp>
        <p:nvSpPr>
          <p:cNvPr id="1703" name="Google Shape;1703;p2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csv</a:t>
            </a:r>
            <a:endParaRPr>
              <a:solidFill>
                <a:srgbClr val="000000"/>
              </a:solidFill>
            </a:endParaRPr>
          </a:p>
        </p:txBody>
      </p:sp>
      <p:sp>
        <p:nvSpPr>
          <p:cNvPr id="1704" name="Google Shape;1704;p20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format </a:t>
            </a:r>
            <a:r>
              <a:rPr b="1" lang="en"/>
              <a:t>CSV (Comma Separated Values)</a:t>
            </a:r>
            <a:r>
              <a:rPr lang="en"/>
              <a:t> est un format très répandu dans l’importation et l’exportation de données. Le module </a:t>
            </a:r>
            <a:r>
              <a:rPr i="1" lang="en"/>
              <a:t>csv</a:t>
            </a:r>
            <a:r>
              <a:rPr lang="en"/>
              <a:t> de Python permet de lire et d’écrire des fichiers csv.</a:t>
            </a:r>
            <a:endParaRPr/>
          </a:p>
          <a:p>
            <a:pPr indent="0" lvl="0" marL="0" rtl="0" algn="just">
              <a:spcBef>
                <a:spcPts val="1600"/>
              </a:spcBef>
              <a:spcAft>
                <a:spcPts val="0"/>
              </a:spcAft>
              <a:buNone/>
            </a:pPr>
            <a:r>
              <a:rPr lang="en"/>
              <a:t>Les outils de lecture de fichiers csv sont la fonction reader() et la classe DictReader.</a:t>
            </a:r>
            <a:endParaRPr/>
          </a:p>
          <a:p>
            <a:pPr indent="0" lvl="0" marL="0" rtl="0" algn="just">
              <a:spcBef>
                <a:spcPts val="1600"/>
              </a:spcBef>
              <a:spcAft>
                <a:spcPts val="0"/>
              </a:spcAft>
              <a:buClr>
                <a:schemeClr val="dk1"/>
              </a:buClr>
              <a:buSzPts val="1100"/>
              <a:buFont typeface="Arial"/>
              <a:buNone/>
            </a:pPr>
            <a:r>
              <a:rPr lang="en"/>
              <a:t>Les outils d’écriture de fichiers csv sont la fonction writer() et la classe DictWriter.</a:t>
            </a:r>
            <a:endParaRPr/>
          </a:p>
          <a:p>
            <a:pPr indent="0" lvl="0" marL="0" rtl="0" algn="l">
              <a:spcBef>
                <a:spcPts val="1600"/>
              </a:spcBef>
              <a:spcAft>
                <a:spcPts val="1600"/>
              </a:spcAft>
              <a:buNone/>
            </a:pPr>
            <a:r>
              <a:t/>
            </a:r>
            <a:endParaRPr/>
          </a:p>
        </p:txBody>
      </p:sp>
      <p:sp>
        <p:nvSpPr>
          <p:cNvPr id="1705" name="Google Shape;1705;p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204" name="Google Shape;204;p31"/>
          <p:cNvSpPr txBox="1"/>
          <p:nvPr>
            <p:ph idx="1" type="body"/>
          </p:nvPr>
        </p:nvSpPr>
        <p:spPr>
          <a:xfrm>
            <a:off x="311700" y="1321025"/>
            <a:ext cx="8520600" cy="32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Python, l</a:t>
            </a:r>
            <a:r>
              <a:rPr lang="en"/>
              <a:t>’</a:t>
            </a:r>
            <a:r>
              <a:rPr b="1" lang="en"/>
              <a:t>affectation</a:t>
            </a:r>
            <a:r>
              <a:rPr lang="en"/>
              <a:t> des variables se fait à l’aide du symbole </a:t>
            </a:r>
            <a:r>
              <a:rPr b="1" lang="en"/>
              <a:t>=</a:t>
            </a:r>
            <a:endParaRPr b="1"/>
          </a:p>
          <a:p>
            <a:pPr indent="0" lvl="0" marL="0" rtl="0" algn="l">
              <a:spcBef>
                <a:spcPts val="1600"/>
              </a:spcBef>
              <a:spcAft>
                <a:spcPts val="0"/>
              </a:spcAft>
              <a:buNone/>
            </a:pPr>
            <a:r>
              <a:t/>
            </a:r>
            <a:endParaRPr i="1"/>
          </a:p>
          <a:p>
            <a:pPr indent="0" lvl="0" marL="0" rtl="0" algn="l">
              <a:spcBef>
                <a:spcPts val="1600"/>
              </a:spcBef>
              <a:spcAft>
                <a:spcPts val="0"/>
              </a:spcAft>
              <a:buNone/>
            </a:pPr>
            <a:r>
              <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5" name="Google Shape;20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06" name="Google Shape;206;p31"/>
          <p:cNvSpPr txBox="1"/>
          <p:nvPr/>
        </p:nvSpPr>
        <p:spPr>
          <a:xfrm>
            <a:off x="3618450" y="2342575"/>
            <a:ext cx="1907100" cy="1433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 = </a:t>
            </a: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 = </a:t>
            </a:r>
            <a:r>
              <a:rPr lang="en" sz="1050">
                <a:solidFill>
                  <a:srgbClr val="CE9178"/>
                </a:solidFill>
                <a:latin typeface="Courier New"/>
                <a:ea typeface="Courier New"/>
                <a:cs typeface="Courier New"/>
                <a:sym typeface="Courier New"/>
              </a:rPr>
              <a:t>"test"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test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9" name="Shape 1709"/>
        <p:cNvGrpSpPr/>
        <p:nvPr/>
      </p:nvGrpSpPr>
      <p:grpSpPr>
        <a:xfrm>
          <a:off x="0" y="0"/>
          <a:ext cx="0" cy="0"/>
          <a:chOff x="0" y="0"/>
          <a:chExt cx="0" cy="0"/>
        </a:xfrm>
      </p:grpSpPr>
      <p:sp>
        <p:nvSpPr>
          <p:cNvPr id="1710" name="Google Shape;1710;p20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csv</a:t>
            </a:r>
            <a:endParaRPr>
              <a:solidFill>
                <a:srgbClr val="000000"/>
              </a:solidFill>
            </a:endParaRPr>
          </a:p>
        </p:txBody>
      </p:sp>
      <p:sp>
        <p:nvSpPr>
          <p:cNvPr id="1711" name="Google Shape;1711;p20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Exemple d’utilisation du</a:t>
            </a:r>
            <a:r>
              <a:rPr lang="en"/>
              <a:t> module </a:t>
            </a:r>
            <a:r>
              <a:rPr i="1" lang="en"/>
              <a:t>csv</a:t>
            </a:r>
            <a:r>
              <a:rPr lang="en"/>
              <a:t> pour la création d’un fichier csv :</a:t>
            </a:r>
            <a:endParaRPr/>
          </a:p>
          <a:p>
            <a:pPr indent="0" lvl="0" marL="0" rtl="0" algn="l">
              <a:spcBef>
                <a:spcPts val="1600"/>
              </a:spcBef>
              <a:spcAft>
                <a:spcPts val="1600"/>
              </a:spcAft>
              <a:buNone/>
            </a:pPr>
            <a:r>
              <a:t/>
            </a:r>
            <a:endParaRPr/>
          </a:p>
        </p:txBody>
      </p:sp>
      <p:sp>
        <p:nvSpPr>
          <p:cNvPr id="1712" name="Google Shape;1712;p2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713" name="Google Shape;1713;p202"/>
          <p:cNvPicPr preferRelativeResize="0"/>
          <p:nvPr/>
        </p:nvPicPr>
        <p:blipFill>
          <a:blip r:embed="rId3">
            <a:alphaModFix/>
          </a:blip>
          <a:stretch>
            <a:fillRect/>
          </a:stretch>
        </p:blipFill>
        <p:spPr>
          <a:xfrm>
            <a:off x="6243438" y="2382888"/>
            <a:ext cx="1647825" cy="1457325"/>
          </a:xfrm>
          <a:prstGeom prst="rect">
            <a:avLst/>
          </a:prstGeom>
          <a:noFill/>
          <a:ln>
            <a:noFill/>
          </a:ln>
        </p:spPr>
      </p:pic>
      <p:sp>
        <p:nvSpPr>
          <p:cNvPr id="1714" name="Google Shape;1714;p202"/>
          <p:cNvSpPr txBox="1"/>
          <p:nvPr/>
        </p:nvSpPr>
        <p:spPr>
          <a:xfrm>
            <a:off x="468500" y="2044175"/>
            <a:ext cx="5268000" cy="2035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csv</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with</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open</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'data.csv'</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'w'</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newline</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csvfile: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fieldnames = [</a:t>
            </a:r>
            <a:r>
              <a:rPr lang="en" sz="1050">
                <a:solidFill>
                  <a:srgbClr val="CE9178"/>
                </a:solidFill>
                <a:latin typeface="Courier New"/>
                <a:ea typeface="Courier New"/>
                <a:cs typeface="Courier New"/>
                <a:sym typeface="Courier New"/>
              </a:rPr>
              <a:t>'prenom'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'note'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writer = csv.DictWriter(csvfile, </a:t>
            </a:r>
            <a:r>
              <a:rPr lang="en" sz="1050">
                <a:solidFill>
                  <a:srgbClr val="9CDCFE"/>
                </a:solidFill>
                <a:latin typeface="Courier New"/>
                <a:ea typeface="Courier New"/>
                <a:cs typeface="Courier New"/>
                <a:sym typeface="Courier New"/>
              </a:rPr>
              <a:t>fieldnames</a:t>
            </a:r>
            <a:r>
              <a:rPr lang="en" sz="1050">
                <a:solidFill>
                  <a:srgbClr val="D4D4D4"/>
                </a:solidFill>
                <a:latin typeface="Courier New"/>
                <a:ea typeface="Courier New"/>
                <a:cs typeface="Courier New"/>
                <a:sym typeface="Courier New"/>
              </a:rPr>
              <a:t>=fieldnames)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writer.writeheader()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writer.writerow({</a:t>
            </a:r>
            <a:r>
              <a:rPr lang="en" sz="1050">
                <a:solidFill>
                  <a:srgbClr val="CE9178"/>
                </a:solidFill>
                <a:latin typeface="Courier New"/>
                <a:ea typeface="Courier New"/>
                <a:cs typeface="Courier New"/>
                <a:sym typeface="Courier New"/>
              </a:rPr>
              <a:t>'prenom'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'Gabriel'</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'note'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writer.writerow({</a:t>
            </a:r>
            <a:r>
              <a:rPr lang="en" sz="1050">
                <a:solidFill>
                  <a:srgbClr val="CE9178"/>
                </a:solidFill>
                <a:latin typeface="Courier New"/>
                <a:ea typeface="Courier New"/>
                <a:cs typeface="Courier New"/>
                <a:sym typeface="Courier New"/>
              </a:rPr>
              <a:t>'prenom'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'Louise'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'note'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writer.writerow({</a:t>
            </a:r>
            <a:r>
              <a:rPr lang="en" sz="1050">
                <a:solidFill>
                  <a:srgbClr val="CE9178"/>
                </a:solidFill>
                <a:latin typeface="Courier New"/>
                <a:ea typeface="Courier New"/>
                <a:cs typeface="Courier New"/>
                <a:sym typeface="Courier New"/>
              </a:rPr>
              <a:t>'prenom'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'Raphael'</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'note'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8" name="Shape 1718"/>
        <p:cNvGrpSpPr/>
        <p:nvPr/>
      </p:nvGrpSpPr>
      <p:grpSpPr>
        <a:xfrm>
          <a:off x="0" y="0"/>
          <a:ext cx="0" cy="0"/>
          <a:chOff x="0" y="0"/>
          <a:chExt cx="0" cy="0"/>
        </a:xfrm>
      </p:grpSpPr>
      <p:sp>
        <p:nvSpPr>
          <p:cNvPr id="1719" name="Google Shape;1719;p2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csv</a:t>
            </a:r>
            <a:endParaRPr>
              <a:solidFill>
                <a:srgbClr val="000000"/>
              </a:solidFill>
            </a:endParaRPr>
          </a:p>
        </p:txBody>
      </p:sp>
      <p:sp>
        <p:nvSpPr>
          <p:cNvPr id="1720" name="Google Shape;1720;p20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Exemple d’utilisation du module </a:t>
            </a:r>
            <a:r>
              <a:rPr i="1" lang="en"/>
              <a:t>csv</a:t>
            </a:r>
            <a:r>
              <a:rPr lang="en"/>
              <a:t> pour la lecture d’un fichier csv :</a:t>
            </a:r>
            <a:endParaRPr/>
          </a:p>
          <a:p>
            <a:pPr indent="0" lvl="0" marL="0" rtl="0" algn="l">
              <a:spcBef>
                <a:spcPts val="1600"/>
              </a:spcBef>
              <a:spcAft>
                <a:spcPts val="1600"/>
              </a:spcAft>
              <a:buNone/>
            </a:pPr>
            <a:r>
              <a:t/>
            </a:r>
            <a:endParaRPr/>
          </a:p>
        </p:txBody>
      </p:sp>
      <p:sp>
        <p:nvSpPr>
          <p:cNvPr id="1721" name="Google Shape;1721;p2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722" name="Google Shape;1722;p203"/>
          <p:cNvSpPr txBox="1"/>
          <p:nvPr/>
        </p:nvSpPr>
        <p:spPr>
          <a:xfrm>
            <a:off x="509250" y="2373125"/>
            <a:ext cx="4188600" cy="1524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csv</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with</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open</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'data.csv'</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newline</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csvfile: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reader = csv.DictReader(csvfile)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row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reader: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col, val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row.items():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col</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val</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1723" name="Google Shape;1723;p203"/>
          <p:cNvSpPr txBox="1"/>
          <p:nvPr/>
        </p:nvSpPr>
        <p:spPr>
          <a:xfrm>
            <a:off x="5499975" y="2408675"/>
            <a:ext cx="2670900" cy="145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prenom : Gabriel</a:t>
            </a:r>
            <a:endParaRPr>
              <a:solidFill>
                <a:schemeClr val="lt1"/>
              </a:solidFill>
            </a:endParaRPr>
          </a:p>
          <a:p>
            <a:pPr indent="0" lvl="0" marL="0" rtl="0" algn="l">
              <a:spcBef>
                <a:spcPts val="0"/>
              </a:spcBef>
              <a:spcAft>
                <a:spcPts val="0"/>
              </a:spcAft>
              <a:buNone/>
            </a:pPr>
            <a:r>
              <a:rPr lang="en">
                <a:solidFill>
                  <a:schemeClr val="lt1"/>
                </a:solidFill>
              </a:rPr>
              <a:t>note : 15</a:t>
            </a:r>
            <a:endParaRPr>
              <a:solidFill>
                <a:schemeClr val="lt1"/>
              </a:solidFill>
            </a:endParaRPr>
          </a:p>
          <a:p>
            <a:pPr indent="0" lvl="0" marL="0" rtl="0" algn="l">
              <a:spcBef>
                <a:spcPts val="0"/>
              </a:spcBef>
              <a:spcAft>
                <a:spcPts val="0"/>
              </a:spcAft>
              <a:buNone/>
            </a:pPr>
            <a:r>
              <a:rPr lang="en">
                <a:solidFill>
                  <a:schemeClr val="lt1"/>
                </a:solidFill>
              </a:rPr>
              <a:t>prenom : Louise</a:t>
            </a:r>
            <a:endParaRPr>
              <a:solidFill>
                <a:schemeClr val="lt1"/>
              </a:solidFill>
            </a:endParaRPr>
          </a:p>
          <a:p>
            <a:pPr indent="0" lvl="0" marL="0" rtl="0" algn="l">
              <a:spcBef>
                <a:spcPts val="0"/>
              </a:spcBef>
              <a:spcAft>
                <a:spcPts val="0"/>
              </a:spcAft>
              <a:buNone/>
            </a:pPr>
            <a:r>
              <a:rPr lang="en">
                <a:solidFill>
                  <a:schemeClr val="lt1"/>
                </a:solidFill>
              </a:rPr>
              <a:t>note : 12</a:t>
            </a:r>
            <a:endParaRPr>
              <a:solidFill>
                <a:schemeClr val="lt1"/>
              </a:solidFill>
            </a:endParaRPr>
          </a:p>
          <a:p>
            <a:pPr indent="0" lvl="0" marL="0" rtl="0" algn="l">
              <a:spcBef>
                <a:spcPts val="0"/>
              </a:spcBef>
              <a:spcAft>
                <a:spcPts val="0"/>
              </a:spcAft>
              <a:buNone/>
            </a:pPr>
            <a:r>
              <a:rPr lang="en">
                <a:solidFill>
                  <a:schemeClr val="lt1"/>
                </a:solidFill>
              </a:rPr>
              <a:t>prenom : Raphael</a:t>
            </a:r>
            <a:endParaRPr>
              <a:solidFill>
                <a:schemeClr val="lt1"/>
              </a:solidFill>
            </a:endParaRPr>
          </a:p>
          <a:p>
            <a:pPr indent="0" lvl="0" marL="0" rtl="0" algn="l">
              <a:spcBef>
                <a:spcPts val="0"/>
              </a:spcBef>
              <a:spcAft>
                <a:spcPts val="0"/>
              </a:spcAft>
              <a:buNone/>
            </a:pPr>
            <a:r>
              <a:rPr lang="en">
                <a:solidFill>
                  <a:schemeClr val="lt1"/>
                </a:solidFill>
              </a:rPr>
              <a:t>note : 18</a:t>
            </a:r>
            <a:endParaRPr>
              <a:solidFill>
                <a:schemeClr val="lt1"/>
              </a:solidFill>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7" name="Shape 1727"/>
        <p:cNvGrpSpPr/>
        <p:nvPr/>
      </p:nvGrpSpPr>
      <p:grpSpPr>
        <a:xfrm>
          <a:off x="0" y="0"/>
          <a:ext cx="0" cy="0"/>
          <a:chOff x="0" y="0"/>
          <a:chExt cx="0" cy="0"/>
        </a:xfrm>
      </p:grpSpPr>
      <p:sp>
        <p:nvSpPr>
          <p:cNvPr id="1728" name="Google Shape;1728;p2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json</a:t>
            </a:r>
            <a:endParaRPr>
              <a:solidFill>
                <a:srgbClr val="000000"/>
              </a:solidFill>
            </a:endParaRPr>
          </a:p>
        </p:txBody>
      </p:sp>
      <p:sp>
        <p:nvSpPr>
          <p:cNvPr id="1729" name="Google Shape;1729;p20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format </a:t>
            </a:r>
            <a:r>
              <a:rPr b="1" lang="en"/>
              <a:t>JSON (JavaScript Object Notation)</a:t>
            </a:r>
            <a:r>
              <a:rPr lang="en"/>
              <a:t> est un format de données textuelles qui permet de représenter de l’information structurée. Le module json de Python contient des fonctions et de classes pour sérialiser </a:t>
            </a:r>
            <a:r>
              <a:rPr lang="en"/>
              <a:t>des objets Python en json </a:t>
            </a:r>
            <a:r>
              <a:rPr lang="en"/>
              <a:t>et désérialiser du json en objets Python.</a:t>
            </a:r>
            <a:endParaRPr/>
          </a:p>
          <a:p>
            <a:pPr indent="-342900" lvl="0" marL="457200" rtl="0" algn="l">
              <a:spcBef>
                <a:spcPts val="1600"/>
              </a:spcBef>
              <a:spcAft>
                <a:spcPts val="0"/>
              </a:spcAft>
              <a:buSzPts val="1800"/>
              <a:buChar char="●"/>
            </a:pPr>
            <a:r>
              <a:rPr lang="en"/>
              <a:t>Sérialisation vers un fichier json : dump()</a:t>
            </a:r>
            <a:endParaRPr/>
          </a:p>
          <a:p>
            <a:pPr indent="-342900" lvl="0" marL="457200" rtl="0" algn="l">
              <a:spcBef>
                <a:spcPts val="0"/>
              </a:spcBef>
              <a:spcAft>
                <a:spcPts val="0"/>
              </a:spcAft>
              <a:buSzPts val="1800"/>
              <a:buChar char="●"/>
            </a:pPr>
            <a:r>
              <a:rPr lang="en"/>
              <a:t>Sérialisation vers une chaîne de caractères : dumps()</a:t>
            </a:r>
            <a:endParaRPr/>
          </a:p>
          <a:p>
            <a:pPr indent="-342900" lvl="0" marL="457200" rtl="0" algn="l">
              <a:spcBef>
                <a:spcPts val="0"/>
              </a:spcBef>
              <a:spcAft>
                <a:spcPts val="0"/>
              </a:spcAft>
              <a:buSzPts val="1800"/>
              <a:buChar char="●"/>
            </a:pPr>
            <a:r>
              <a:rPr lang="en"/>
              <a:t>Dés</a:t>
            </a:r>
            <a:r>
              <a:rPr lang="en"/>
              <a:t>érialisation depuis un fichier json : load()</a:t>
            </a:r>
            <a:endParaRPr/>
          </a:p>
          <a:p>
            <a:pPr indent="-342900" lvl="0" marL="457200" rtl="0" algn="l">
              <a:spcBef>
                <a:spcPts val="0"/>
              </a:spcBef>
              <a:spcAft>
                <a:spcPts val="0"/>
              </a:spcAft>
              <a:buSzPts val="1800"/>
              <a:buChar char="●"/>
            </a:pPr>
            <a:r>
              <a:rPr lang="en"/>
              <a:t>Désérialisation depuis une chaîne de caractères json : loads() </a:t>
            </a:r>
            <a:endParaRPr/>
          </a:p>
        </p:txBody>
      </p:sp>
      <p:sp>
        <p:nvSpPr>
          <p:cNvPr id="1730" name="Google Shape;1730;p2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4" name="Shape 1734"/>
        <p:cNvGrpSpPr/>
        <p:nvPr/>
      </p:nvGrpSpPr>
      <p:grpSpPr>
        <a:xfrm>
          <a:off x="0" y="0"/>
          <a:ext cx="0" cy="0"/>
          <a:chOff x="0" y="0"/>
          <a:chExt cx="0" cy="0"/>
        </a:xfrm>
      </p:grpSpPr>
      <p:sp>
        <p:nvSpPr>
          <p:cNvPr id="1735" name="Google Shape;1735;p2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La bibliothèque standard - json</a:t>
            </a:r>
            <a:endParaRPr>
              <a:solidFill>
                <a:srgbClr val="000000"/>
              </a:solidFill>
            </a:endParaRPr>
          </a:p>
        </p:txBody>
      </p:sp>
      <p:sp>
        <p:nvSpPr>
          <p:cNvPr id="1736" name="Google Shape;1736;p2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en"/>
              <a:t>Quelques exemples d’utilisation du module </a:t>
            </a:r>
            <a:r>
              <a:rPr i="1" lang="en"/>
              <a:t>json</a:t>
            </a:r>
            <a:r>
              <a:rPr lang="en"/>
              <a:t> :</a:t>
            </a:r>
            <a:endParaRPr/>
          </a:p>
        </p:txBody>
      </p:sp>
      <p:sp>
        <p:nvSpPr>
          <p:cNvPr id="1737" name="Google Shape;1737;p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738" name="Google Shape;1738;p205"/>
          <p:cNvSpPr txBox="1"/>
          <p:nvPr/>
        </p:nvSpPr>
        <p:spPr>
          <a:xfrm>
            <a:off x="1530600" y="2149050"/>
            <a:ext cx="6082800" cy="1830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json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data_json = json.dumps([</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(data_json, </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(data_json))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[true, null,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false]}] &lt;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'str'</a:t>
            </a:r>
            <a:r>
              <a:rPr lang="en" sz="1050">
                <a:solidFill>
                  <a:srgbClr val="D4D4D4"/>
                </a:solidFill>
                <a:latin typeface="Courier New"/>
                <a:ea typeface="Courier New"/>
                <a:cs typeface="Courier New"/>
                <a:sym typeface="Courier New"/>
              </a:rPr>
              <a:t>&gt;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data_python = json.loads(</a:t>
            </a:r>
            <a:r>
              <a:rPr lang="en" sz="1050">
                <a:solidFill>
                  <a:srgbClr val="CE9178"/>
                </a:solidFill>
                <a:latin typeface="Courier New"/>
                <a:ea typeface="Courier New"/>
                <a:cs typeface="Courier New"/>
                <a:sym typeface="Courier New"/>
              </a:rPr>
              <a:t>'["b", {"a": [true, null, 1.0, 2, 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(data_python, </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(data_python))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'list'</a:t>
            </a:r>
            <a:r>
              <a:rPr lang="en" sz="1050">
                <a:solidFill>
                  <a:srgbClr val="D4D4D4"/>
                </a:solidFill>
                <a:latin typeface="Courier New"/>
                <a:ea typeface="Courier New"/>
                <a:cs typeface="Courier New"/>
                <a:sym typeface="Courier New"/>
              </a:rPr>
              <a:t>&gt;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2" name="Shape 1742"/>
        <p:cNvGrpSpPr/>
        <p:nvPr/>
      </p:nvGrpSpPr>
      <p:grpSpPr>
        <a:xfrm>
          <a:off x="0" y="0"/>
          <a:ext cx="0" cy="0"/>
          <a:chOff x="0" y="0"/>
          <a:chExt cx="0" cy="0"/>
        </a:xfrm>
      </p:grpSpPr>
      <p:sp>
        <p:nvSpPr>
          <p:cNvPr id="1743" name="Google Shape;1743;p2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La bibliothèque standard</a:t>
            </a:r>
            <a:r>
              <a:rPr lang="en" sz="3700">
                <a:solidFill>
                  <a:srgbClr val="000000"/>
                </a:solidFill>
              </a:rPr>
              <a:t> - ressources complémentaires</a:t>
            </a:r>
            <a:endParaRPr sz="3700">
              <a:solidFill>
                <a:srgbClr val="000000"/>
              </a:solidFill>
            </a:endParaRPr>
          </a:p>
        </p:txBody>
      </p:sp>
      <p:sp>
        <p:nvSpPr>
          <p:cNvPr id="1744" name="Google Shape;1744;p206"/>
          <p:cNvSpPr txBox="1"/>
          <p:nvPr>
            <p:ph idx="1" type="body"/>
          </p:nvPr>
        </p:nvSpPr>
        <p:spPr>
          <a:xfrm>
            <a:off x="311700" y="1658850"/>
            <a:ext cx="8520600" cy="23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https://docs.python.org/fr/3/library/index.html</a:t>
            </a:r>
            <a:endParaRPr sz="1400"/>
          </a:p>
          <a:p>
            <a:pPr indent="-317500" lvl="0" marL="457200" rtl="0" algn="l">
              <a:spcBef>
                <a:spcPts val="0"/>
              </a:spcBef>
              <a:spcAft>
                <a:spcPts val="0"/>
              </a:spcAft>
              <a:buSzPts val="1400"/>
              <a:buChar char="●"/>
            </a:pPr>
            <a:r>
              <a:rPr lang="en" sz="1400"/>
              <a:t>Survol de la bibliothèque standard : </a:t>
            </a:r>
            <a:r>
              <a:rPr lang="en" sz="1400" u="sng">
                <a:solidFill>
                  <a:schemeClr val="hlink"/>
                </a:solidFill>
                <a:hlinkClick r:id="rId4"/>
              </a:rPr>
              <a:t>https://docs.python.org/fr/3.8/tutorial/stdlib.html</a:t>
            </a:r>
            <a:endParaRPr sz="1400"/>
          </a:p>
          <a:p>
            <a:pPr indent="0" lvl="0" marL="0" rtl="0" algn="l">
              <a:spcBef>
                <a:spcPts val="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t>EuroPython Conference - Alessandro Molina - Python Standard Library, The Hidden Gems (ENG - 44:24) : </a:t>
            </a:r>
            <a:r>
              <a:rPr lang="en" sz="1400" u="sng">
                <a:solidFill>
                  <a:schemeClr val="hlink"/>
                </a:solidFill>
                <a:hlinkClick r:id="rId5"/>
              </a:rPr>
              <a:t>https://www.youtube.com/watch?v=fhn0p8uS788</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745" name="Google Shape;1745;p2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9" name="Shape 1749"/>
        <p:cNvGrpSpPr/>
        <p:nvPr/>
      </p:nvGrpSpPr>
      <p:grpSpPr>
        <a:xfrm>
          <a:off x="0" y="0"/>
          <a:ext cx="0" cy="0"/>
          <a:chOff x="0" y="0"/>
          <a:chExt cx="0" cy="0"/>
        </a:xfrm>
      </p:grpSpPr>
      <p:sp>
        <p:nvSpPr>
          <p:cNvPr id="1750" name="Google Shape;1750;p2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751" name="Google Shape;1751;p207"/>
          <p:cNvSpPr txBox="1"/>
          <p:nvPr>
            <p:ph type="title"/>
          </p:nvPr>
        </p:nvSpPr>
        <p:spPr>
          <a:xfrm>
            <a:off x="235575" y="1547100"/>
            <a:ext cx="4045200" cy="20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Les bibliothèques en Python</a:t>
            </a:r>
            <a:endParaRPr/>
          </a:p>
        </p:txBody>
      </p:sp>
      <p:sp>
        <p:nvSpPr>
          <p:cNvPr id="1752" name="Google Shape;1752;p207"/>
          <p:cNvSpPr txBox="1"/>
          <p:nvPr>
            <p:ph type="title"/>
          </p:nvPr>
        </p:nvSpPr>
        <p:spPr>
          <a:xfrm>
            <a:off x="4858625" y="1888650"/>
            <a:ext cx="4045200" cy="13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Les bibliothèques tierces</a:t>
            </a:r>
            <a:endParaRPr>
              <a:solidFill>
                <a:schemeClr val="lt1"/>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6" name="Shape 1756"/>
        <p:cNvGrpSpPr/>
        <p:nvPr/>
      </p:nvGrpSpPr>
      <p:grpSpPr>
        <a:xfrm>
          <a:off x="0" y="0"/>
          <a:ext cx="0" cy="0"/>
          <a:chOff x="0" y="0"/>
          <a:chExt cx="0" cy="0"/>
        </a:xfrm>
      </p:grpSpPr>
      <p:sp>
        <p:nvSpPr>
          <p:cNvPr id="1757" name="Google Shape;1757;p2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PyPI</a:t>
            </a:r>
            <a:endParaRPr>
              <a:solidFill>
                <a:srgbClr val="000000"/>
              </a:solidFill>
            </a:endParaRPr>
          </a:p>
        </p:txBody>
      </p:sp>
      <p:sp>
        <p:nvSpPr>
          <p:cNvPr id="1758" name="Google Shape;1758;p20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Python Package Index (PyPI) est un serveur centralisé de paquets Python. Il permet de regrouper les modules et les paquets mis à disposition par la communauté ainsi que de gérer les versions.</a:t>
            </a:r>
            <a:endParaRPr/>
          </a:p>
          <a:p>
            <a:pPr indent="0" lvl="0" marL="0" rtl="0" algn="l">
              <a:spcBef>
                <a:spcPts val="1600"/>
              </a:spcBef>
              <a:spcAft>
                <a:spcPts val="1600"/>
              </a:spcAft>
              <a:buNone/>
            </a:pPr>
            <a:r>
              <a:t/>
            </a:r>
            <a:endParaRPr/>
          </a:p>
        </p:txBody>
      </p:sp>
      <p:sp>
        <p:nvSpPr>
          <p:cNvPr id="1759" name="Google Shape;1759;p2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760" name="Google Shape;1760;p208"/>
          <p:cNvPicPr preferRelativeResize="0"/>
          <p:nvPr/>
        </p:nvPicPr>
        <p:blipFill>
          <a:blip r:embed="rId3">
            <a:alphaModFix/>
          </a:blip>
          <a:stretch>
            <a:fillRect/>
          </a:stretch>
        </p:blipFill>
        <p:spPr>
          <a:xfrm>
            <a:off x="3568028" y="2500753"/>
            <a:ext cx="2007950" cy="2007950"/>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2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pip</a:t>
            </a:r>
            <a:endParaRPr>
              <a:solidFill>
                <a:srgbClr val="000000"/>
              </a:solidFill>
            </a:endParaRPr>
          </a:p>
        </p:txBody>
      </p:sp>
      <p:sp>
        <p:nvSpPr>
          <p:cNvPr id="1766" name="Google Shape;1766;p20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Pip</a:t>
            </a:r>
            <a:r>
              <a:rPr lang="en"/>
              <a:t> est le logiciel en lignes de commandes qui permet de faire la connexion en votre ordinateur et les serveurs de PyPI afin d’installer, de mettre à jour ou de désinstaller des modules ou des paquets de bibliothèques tierces.</a:t>
            </a:r>
            <a:endParaRPr/>
          </a:p>
          <a:p>
            <a:pPr indent="0" lvl="0" marL="0" rtl="0" algn="just">
              <a:spcBef>
                <a:spcPts val="1600"/>
              </a:spcBef>
              <a:spcAft>
                <a:spcPts val="0"/>
              </a:spcAft>
              <a:buNone/>
            </a:pPr>
            <a:r>
              <a:rPr lang="en"/>
              <a:t>Pour installer la bibliothèque tierce Numpy, il faut taper la commande suivante dans l’invite de commande (ou PowerShell) :</a:t>
            </a:r>
            <a:endParaRPr/>
          </a:p>
          <a:p>
            <a:pPr indent="0" lvl="0" marL="0" rtl="0" algn="l">
              <a:spcBef>
                <a:spcPts val="1600"/>
              </a:spcBef>
              <a:spcAft>
                <a:spcPts val="1600"/>
              </a:spcAft>
              <a:buNone/>
            </a:pPr>
            <a:r>
              <a:t/>
            </a:r>
            <a:endParaRPr/>
          </a:p>
        </p:txBody>
      </p:sp>
      <p:sp>
        <p:nvSpPr>
          <p:cNvPr id="1767" name="Google Shape;1767;p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768" name="Google Shape;1768;p209"/>
          <p:cNvSpPr txBox="1"/>
          <p:nvPr/>
        </p:nvSpPr>
        <p:spPr>
          <a:xfrm>
            <a:off x="3410850" y="3531200"/>
            <a:ext cx="23223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C:\&gt;</a:t>
            </a:r>
            <a:r>
              <a:rPr lang="en">
                <a:solidFill>
                  <a:schemeClr val="lt1"/>
                </a:solidFill>
                <a:latin typeface="Open Sans"/>
                <a:ea typeface="Open Sans"/>
                <a:cs typeface="Open Sans"/>
                <a:sym typeface="Open Sans"/>
              </a:rPr>
              <a:t> pip install numpy</a:t>
            </a:r>
            <a:endParaRPr>
              <a:solidFill>
                <a:schemeClr val="lt1"/>
              </a:solidFill>
              <a:latin typeface="Open Sans"/>
              <a:ea typeface="Open Sans"/>
              <a:cs typeface="Open Sans"/>
              <a:sym typeface="Open Sans"/>
            </a:endParaRPr>
          </a:p>
        </p:txBody>
      </p:sp>
      <p:sp>
        <p:nvSpPr>
          <p:cNvPr id="1769" name="Google Shape;1769;p209"/>
          <p:cNvSpPr/>
          <p:nvPr/>
        </p:nvSpPr>
        <p:spPr>
          <a:xfrm>
            <a:off x="122800" y="298580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9"/>
          <p:cNvSpPr txBox="1"/>
          <p:nvPr/>
        </p:nvSpPr>
        <p:spPr>
          <a:xfrm>
            <a:off x="753675" y="3579800"/>
            <a:ext cx="1737300" cy="13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En datascience, c’est plutôt </a:t>
            </a:r>
            <a:r>
              <a:rPr b="1" lang="en">
                <a:latin typeface="Open Sans"/>
                <a:ea typeface="Open Sans"/>
                <a:cs typeface="Open Sans"/>
                <a:sym typeface="Open Sans"/>
              </a:rPr>
              <a:t>conda</a:t>
            </a:r>
            <a:r>
              <a:rPr lang="en">
                <a:latin typeface="Open Sans"/>
                <a:ea typeface="Open Sans"/>
                <a:cs typeface="Open Sans"/>
                <a:sym typeface="Open Sans"/>
              </a:rPr>
              <a:t> qui est utilisé pour gérer les bibliothèques tierces</a:t>
            </a:r>
            <a:endParaRPr>
              <a:latin typeface="Open Sans"/>
              <a:ea typeface="Open Sans"/>
              <a:cs typeface="Open Sans"/>
              <a:sym typeface="Open Sans"/>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2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pip</a:t>
            </a:r>
            <a:endParaRPr>
              <a:solidFill>
                <a:srgbClr val="000000"/>
              </a:solidFill>
            </a:endParaRPr>
          </a:p>
        </p:txBody>
      </p:sp>
      <p:sp>
        <p:nvSpPr>
          <p:cNvPr id="1776" name="Google Shape;1776;p21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commande </a:t>
            </a:r>
            <a:r>
              <a:rPr i="1" lang="en"/>
              <a:t>pip freeze</a:t>
            </a:r>
            <a:r>
              <a:rPr lang="en"/>
              <a:t> permet de connaître toutes les </a:t>
            </a:r>
            <a:r>
              <a:rPr b="1" lang="en"/>
              <a:t>bibliothèques tierces</a:t>
            </a:r>
            <a:r>
              <a:rPr lang="en"/>
              <a:t> de l’environnement Python dans lequel vous êtes placé ainsi que les </a:t>
            </a:r>
            <a:r>
              <a:rPr b="1" lang="en"/>
              <a:t>numéros de versions</a:t>
            </a:r>
            <a:r>
              <a:rPr lang="en"/>
              <a:t> :</a:t>
            </a:r>
            <a:endParaRPr/>
          </a:p>
          <a:p>
            <a:pPr indent="0" lvl="0" marL="0" rtl="0" algn="l">
              <a:spcBef>
                <a:spcPts val="1600"/>
              </a:spcBef>
              <a:spcAft>
                <a:spcPts val="1600"/>
              </a:spcAft>
              <a:buNone/>
            </a:pPr>
            <a:r>
              <a:t/>
            </a:r>
            <a:endParaRPr/>
          </a:p>
        </p:txBody>
      </p:sp>
      <p:sp>
        <p:nvSpPr>
          <p:cNvPr id="1777" name="Google Shape;1777;p2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778" name="Google Shape;1778;p210"/>
          <p:cNvSpPr txBox="1"/>
          <p:nvPr/>
        </p:nvSpPr>
        <p:spPr>
          <a:xfrm>
            <a:off x="3222600" y="2409400"/>
            <a:ext cx="2698800" cy="1701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2"/>
                </a:solidFill>
              </a:rPr>
              <a:t>PS D:\&gt;</a:t>
            </a:r>
            <a:r>
              <a:rPr lang="en">
                <a:solidFill>
                  <a:schemeClr val="lt1"/>
                </a:solidFill>
              </a:rPr>
              <a:t> </a:t>
            </a:r>
            <a:r>
              <a:rPr lang="en">
                <a:solidFill>
                  <a:srgbClr val="FFF2CC"/>
                </a:solidFill>
              </a:rPr>
              <a:t>pip freeze</a:t>
            </a:r>
            <a:endParaRPr>
              <a:solidFill>
                <a:srgbClr val="FFF2CC"/>
              </a:solidFill>
            </a:endParaRPr>
          </a:p>
          <a:p>
            <a:pPr indent="0" lvl="0" marL="0" rtl="0" algn="l">
              <a:spcBef>
                <a:spcPts val="0"/>
              </a:spcBef>
              <a:spcAft>
                <a:spcPts val="0"/>
              </a:spcAft>
              <a:buClr>
                <a:schemeClr val="dk1"/>
              </a:buClr>
              <a:buSzPts val="1100"/>
              <a:buFont typeface="Arial"/>
              <a:buNone/>
            </a:pPr>
            <a:r>
              <a:rPr lang="en">
                <a:solidFill>
                  <a:schemeClr val="lt1"/>
                </a:solidFill>
              </a:rPr>
              <a:t>click==7.1.2</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Flask==1.1.2</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itsdangerous==1.1.0</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Jinja2==2.11.2</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MarkupSafe==1.1.1</a:t>
            </a:r>
            <a:endParaRPr>
              <a:solidFill>
                <a:schemeClr val="lt1"/>
              </a:solidFill>
            </a:endParaRPr>
          </a:p>
          <a:p>
            <a:pPr indent="0" lvl="0" marL="0" rtl="0" algn="l">
              <a:spcBef>
                <a:spcPts val="0"/>
              </a:spcBef>
              <a:spcAft>
                <a:spcPts val="0"/>
              </a:spcAft>
              <a:buNone/>
            </a:pPr>
            <a:r>
              <a:rPr lang="en">
                <a:solidFill>
                  <a:schemeClr val="lt1"/>
                </a:solidFill>
              </a:rPr>
              <a:t>Werkzeug==1.0.1</a:t>
            </a:r>
            <a:endParaRPr>
              <a:solidFill>
                <a:schemeClr val="lt1"/>
              </a:solidFill>
            </a:endParaRPr>
          </a:p>
        </p:txBody>
      </p:sp>
      <p:sp>
        <p:nvSpPr>
          <p:cNvPr id="1779" name="Google Shape;1779;p210"/>
          <p:cNvSpPr/>
          <p:nvPr/>
        </p:nvSpPr>
        <p:spPr>
          <a:xfrm>
            <a:off x="112625" y="236450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0"/>
          <p:cNvSpPr txBox="1"/>
          <p:nvPr/>
        </p:nvSpPr>
        <p:spPr>
          <a:xfrm>
            <a:off x="712925" y="2948325"/>
            <a:ext cx="2090400" cy="14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Dans l’exemple, seule la bibliothèque </a:t>
            </a:r>
            <a:r>
              <a:rPr i="1" lang="en">
                <a:latin typeface="Open Sans"/>
                <a:ea typeface="Open Sans"/>
                <a:cs typeface="Open Sans"/>
                <a:sym typeface="Open Sans"/>
              </a:rPr>
              <a:t>Flask</a:t>
            </a:r>
            <a:r>
              <a:rPr lang="en">
                <a:latin typeface="Open Sans"/>
                <a:ea typeface="Open Sans"/>
                <a:cs typeface="Open Sans"/>
                <a:sym typeface="Open Sans"/>
              </a:rPr>
              <a:t> a été installée. Toutes les autres bibliothèques sont des dépendances de </a:t>
            </a:r>
            <a:r>
              <a:rPr i="1" lang="en">
                <a:latin typeface="Open Sans"/>
                <a:ea typeface="Open Sans"/>
                <a:cs typeface="Open Sans"/>
                <a:sym typeface="Open Sans"/>
              </a:rPr>
              <a:t>Flask</a:t>
            </a:r>
            <a:endParaRPr i="1">
              <a:latin typeface="Open Sans"/>
              <a:ea typeface="Open Sans"/>
              <a:cs typeface="Open Sans"/>
              <a:sym typeface="Open Sans"/>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4" name="Shape 1784"/>
        <p:cNvGrpSpPr/>
        <p:nvPr/>
      </p:nvGrpSpPr>
      <p:grpSpPr>
        <a:xfrm>
          <a:off x="0" y="0"/>
          <a:ext cx="0" cy="0"/>
          <a:chOff x="0" y="0"/>
          <a:chExt cx="0" cy="0"/>
        </a:xfrm>
      </p:grpSpPr>
      <p:sp>
        <p:nvSpPr>
          <p:cNvPr id="1785" name="Google Shape;1785;p21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pip</a:t>
            </a:r>
            <a:endParaRPr>
              <a:solidFill>
                <a:srgbClr val="000000"/>
              </a:solidFill>
            </a:endParaRPr>
          </a:p>
        </p:txBody>
      </p:sp>
      <p:sp>
        <p:nvSpPr>
          <p:cNvPr id="1786" name="Google Shape;1786;p211"/>
          <p:cNvSpPr txBox="1"/>
          <p:nvPr>
            <p:ph idx="1" type="body"/>
          </p:nvPr>
        </p:nvSpPr>
        <p:spPr>
          <a:xfrm>
            <a:off x="311700" y="1225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transmettre la liste des bibliothèques tierces à utiliser pour un projet, on peut créer un fichier </a:t>
            </a:r>
            <a:r>
              <a:rPr b="1" lang="en"/>
              <a:t>requirements.txt</a:t>
            </a:r>
            <a:r>
              <a:rPr lang="en"/>
              <a:t> à partir de la commande </a:t>
            </a:r>
            <a:r>
              <a:rPr i="1" lang="en"/>
              <a:t>pip freeze</a:t>
            </a:r>
            <a:r>
              <a:rPr lang="en"/>
              <a:t>.</a:t>
            </a:r>
            <a:endParaRPr/>
          </a:p>
          <a:p>
            <a:pPr indent="0" lvl="0" marL="0" rtl="0" algn="l">
              <a:spcBef>
                <a:spcPts val="1600"/>
              </a:spcBef>
              <a:spcAft>
                <a:spcPts val="1600"/>
              </a:spcAft>
              <a:buNone/>
            </a:pPr>
            <a:r>
              <a:t/>
            </a:r>
            <a:endParaRPr/>
          </a:p>
        </p:txBody>
      </p:sp>
      <p:sp>
        <p:nvSpPr>
          <p:cNvPr id="1787" name="Google Shape;1787;p2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788" name="Google Shape;1788;p211"/>
          <p:cNvSpPr txBox="1"/>
          <p:nvPr/>
        </p:nvSpPr>
        <p:spPr>
          <a:xfrm>
            <a:off x="2703900" y="2175125"/>
            <a:ext cx="3736200" cy="439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 freeze &gt; requirements.txt</a:t>
            </a:r>
            <a:endParaRPr>
              <a:solidFill>
                <a:srgbClr val="FFF2CC"/>
              </a:solidFill>
            </a:endParaRPr>
          </a:p>
          <a:p>
            <a:pPr indent="0" lvl="0" marL="0" rtl="0" algn="l">
              <a:spcBef>
                <a:spcPts val="0"/>
              </a:spcBef>
              <a:spcAft>
                <a:spcPts val="0"/>
              </a:spcAft>
              <a:buNone/>
            </a:pPr>
            <a:r>
              <a:t/>
            </a:r>
            <a:endParaRPr>
              <a:solidFill>
                <a:schemeClr val="lt1"/>
              </a:solidFill>
            </a:endParaRPr>
          </a:p>
        </p:txBody>
      </p:sp>
      <p:sp>
        <p:nvSpPr>
          <p:cNvPr id="1789" name="Google Shape;1789;p211"/>
          <p:cNvSpPr txBox="1"/>
          <p:nvPr>
            <p:ph idx="1" type="body"/>
          </p:nvPr>
        </p:nvSpPr>
        <p:spPr>
          <a:xfrm>
            <a:off x="311700" y="28035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alors installer les </a:t>
            </a:r>
            <a:r>
              <a:rPr lang="en"/>
              <a:t>bibliothèques</a:t>
            </a:r>
            <a:r>
              <a:rPr lang="en"/>
              <a:t> tierces dans le nouvel environnement à l’aide de la commande suivante :</a:t>
            </a:r>
            <a:endParaRPr/>
          </a:p>
          <a:p>
            <a:pPr indent="0" lvl="0" marL="0" rtl="0" algn="l">
              <a:spcBef>
                <a:spcPts val="1600"/>
              </a:spcBef>
              <a:spcAft>
                <a:spcPts val="1600"/>
              </a:spcAft>
              <a:buNone/>
            </a:pPr>
            <a:r>
              <a:t/>
            </a:r>
            <a:endParaRPr/>
          </a:p>
        </p:txBody>
      </p:sp>
      <p:sp>
        <p:nvSpPr>
          <p:cNvPr id="1790" name="Google Shape;1790;p211"/>
          <p:cNvSpPr txBox="1"/>
          <p:nvPr/>
        </p:nvSpPr>
        <p:spPr>
          <a:xfrm>
            <a:off x="2962800" y="3753450"/>
            <a:ext cx="3218400" cy="439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 install -r requirements.txt</a:t>
            </a:r>
            <a:endParaRPr>
              <a:solidFill>
                <a:srgbClr val="FFF2CC"/>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Plan du cours</a:t>
            </a:r>
            <a:endParaRPr>
              <a:solidFill>
                <a:srgbClr val="000000"/>
              </a:solidFill>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u="sng">
                <a:solidFill>
                  <a:schemeClr val="hlink"/>
                </a:solidFill>
                <a:hlinkClick action="ppaction://hlinksldjump" r:id="rId3"/>
              </a:rPr>
              <a:t>Découverte du langage</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4"/>
              </a:rPr>
              <a:t>La programmation orientée objet avec Python</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5"/>
              </a:rPr>
              <a:t>Les bibliothèques en Python</a:t>
            </a:r>
            <a:endParaRPr sz="2400">
              <a:solidFill>
                <a:srgbClr val="000000"/>
              </a:solidFill>
            </a:endParaRPr>
          </a:p>
          <a:p>
            <a:pPr indent="-381000" lvl="0" marL="457200" rtl="0" algn="l">
              <a:spcBef>
                <a:spcPts val="1600"/>
              </a:spcBef>
              <a:spcAft>
                <a:spcPts val="1600"/>
              </a:spcAft>
              <a:buClr>
                <a:srgbClr val="000000"/>
              </a:buClr>
              <a:buSzPts val="2400"/>
              <a:buAutoNum type="arabicPeriod"/>
            </a:pPr>
            <a:r>
              <a:rPr lang="en" sz="2400" u="sng">
                <a:solidFill>
                  <a:schemeClr val="hlink"/>
                </a:solidFill>
                <a:hlinkClick action="ppaction://hlinksldjump" r:id="rId6"/>
              </a:rPr>
              <a:t>Fonctionnalités avancées</a:t>
            </a:r>
            <a:endParaRPr sz="2400">
              <a:solidFill>
                <a:srgbClr val="000000"/>
              </a:solidFill>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212" name="Google Shape;21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vérification d’</a:t>
            </a:r>
            <a:r>
              <a:rPr b="1" lang="en"/>
              <a:t>égalité en valeur</a:t>
            </a:r>
            <a:r>
              <a:rPr lang="en"/>
              <a:t> s’effectue grâce au symbole </a:t>
            </a:r>
            <a:r>
              <a:rPr b="1" lang="en"/>
              <a:t>==</a:t>
            </a:r>
            <a:r>
              <a:rPr lang="en"/>
              <a:t>. La </a:t>
            </a:r>
            <a:r>
              <a:rPr b="1" lang="en"/>
              <a:t>différence en valeur</a:t>
            </a:r>
            <a:r>
              <a:rPr lang="en"/>
              <a:t> est vérifiée avec le symbole </a:t>
            </a:r>
            <a:r>
              <a:rPr b="1" lang="en"/>
              <a:t>!=</a:t>
            </a:r>
            <a:endParaRPr i="1"/>
          </a:p>
          <a:p>
            <a:pPr indent="0" lvl="0" marL="0" rtl="0" algn="l">
              <a:spcBef>
                <a:spcPts val="1600"/>
              </a:spcBef>
              <a:spcAft>
                <a:spcPts val="0"/>
              </a:spcAft>
              <a:buNone/>
            </a:pPr>
            <a:r>
              <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3" name="Google Shape;21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14" name="Google Shape;214;p32"/>
          <p:cNvSpPr txBox="1"/>
          <p:nvPr/>
        </p:nvSpPr>
        <p:spPr>
          <a:xfrm>
            <a:off x="3277350" y="2271300"/>
            <a:ext cx="2589300" cy="219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 = </a:t>
            </a: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 = </a:t>
            </a: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 = var == </a:t>
            </a: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4" name="Shape 1794"/>
        <p:cNvGrpSpPr/>
        <p:nvPr/>
      </p:nvGrpSpPr>
      <p:grpSpPr>
        <a:xfrm>
          <a:off x="0" y="0"/>
          <a:ext cx="0" cy="0"/>
          <a:chOff x="0" y="0"/>
          <a:chExt cx="0" cy="0"/>
        </a:xfrm>
      </p:grpSpPr>
      <p:sp>
        <p:nvSpPr>
          <p:cNvPr id="1795" name="Google Shape;1795;p21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installation</a:t>
            </a:r>
            <a:endParaRPr>
              <a:solidFill>
                <a:srgbClr val="000000"/>
              </a:solidFill>
            </a:endParaRPr>
          </a:p>
        </p:txBody>
      </p:sp>
      <p:sp>
        <p:nvSpPr>
          <p:cNvPr id="1796" name="Google Shape;1796;p21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problème d’utiliser directement </a:t>
            </a:r>
            <a:r>
              <a:rPr b="1" lang="en"/>
              <a:t>pip</a:t>
            </a:r>
            <a:r>
              <a:rPr lang="en"/>
              <a:t> est que l’installation des bibliothèques tierces s’effectue </a:t>
            </a:r>
            <a:r>
              <a:rPr b="1" lang="en"/>
              <a:t>directement</a:t>
            </a:r>
            <a:r>
              <a:rPr lang="en"/>
              <a:t> sur la distribution de Python qui est sur votre ordinateur. Si vous installez beaucoup de librairies différentes, il y a un risque de </a:t>
            </a:r>
            <a:r>
              <a:rPr b="1" lang="en"/>
              <a:t>conflit</a:t>
            </a:r>
            <a:r>
              <a:rPr lang="en"/>
              <a:t> entre différentes bibliothèques. De plus, il est parfois nécessaire de tester </a:t>
            </a:r>
            <a:r>
              <a:rPr b="1" lang="en"/>
              <a:t>différentes versions</a:t>
            </a:r>
            <a:r>
              <a:rPr lang="en"/>
              <a:t> de bibliothèques.</a:t>
            </a:r>
            <a:endParaRPr/>
          </a:p>
          <a:p>
            <a:pPr indent="0" lvl="0" marL="0" rtl="0" algn="just">
              <a:spcBef>
                <a:spcPts val="1600"/>
              </a:spcBef>
              <a:spcAft>
                <a:spcPts val="0"/>
              </a:spcAft>
              <a:buNone/>
            </a:pPr>
            <a:r>
              <a:rPr lang="en"/>
              <a:t>Les </a:t>
            </a:r>
            <a:r>
              <a:rPr b="1" lang="en"/>
              <a:t>environnement virtuels</a:t>
            </a:r>
            <a:r>
              <a:rPr lang="en"/>
              <a:t> permettent de régler ce problème. Il s’agit d’une copie de Python qui permet d’installer un environnement séparé avec toutes les bibliothèques dédiées à votre projet.</a:t>
            </a:r>
            <a:endParaRPr/>
          </a:p>
          <a:p>
            <a:pPr indent="0" lvl="0" marL="0" rtl="0" algn="l">
              <a:spcBef>
                <a:spcPts val="1600"/>
              </a:spcBef>
              <a:spcAft>
                <a:spcPts val="1600"/>
              </a:spcAft>
              <a:buNone/>
            </a:pPr>
            <a:r>
              <a:t/>
            </a:r>
            <a:endParaRPr/>
          </a:p>
        </p:txBody>
      </p:sp>
      <p:sp>
        <p:nvSpPr>
          <p:cNvPr id="1797" name="Google Shape;1797;p2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1" name="Shape 1801"/>
        <p:cNvGrpSpPr/>
        <p:nvPr/>
      </p:nvGrpSpPr>
      <p:grpSpPr>
        <a:xfrm>
          <a:off x="0" y="0"/>
          <a:ext cx="0" cy="0"/>
          <a:chOff x="0" y="0"/>
          <a:chExt cx="0" cy="0"/>
        </a:xfrm>
      </p:grpSpPr>
      <p:sp>
        <p:nvSpPr>
          <p:cNvPr id="1802" name="Google Shape;1802;p2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installation</a:t>
            </a:r>
            <a:endParaRPr>
              <a:solidFill>
                <a:srgbClr val="000000"/>
              </a:solidFill>
            </a:endParaRPr>
          </a:p>
        </p:txBody>
      </p:sp>
      <p:sp>
        <p:nvSpPr>
          <p:cNvPr id="1803" name="Google Shape;1803;p21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Virtualenv</a:t>
            </a:r>
            <a:r>
              <a:rPr lang="en"/>
              <a:t> est une bibliothèque qui permet de gérer les environnements virtuels (dans la bibliothèque standard, il existe aussi </a:t>
            </a:r>
            <a:r>
              <a:rPr b="1" lang="en"/>
              <a:t>venv</a:t>
            </a:r>
            <a:r>
              <a:rPr lang="en"/>
              <a:t>).</a:t>
            </a:r>
            <a:endParaRPr/>
          </a:p>
          <a:p>
            <a:pPr indent="0" lvl="0" marL="0" rtl="0" algn="just">
              <a:spcBef>
                <a:spcPts val="1600"/>
              </a:spcBef>
              <a:spcAft>
                <a:spcPts val="0"/>
              </a:spcAft>
              <a:buNone/>
            </a:pPr>
            <a:r>
              <a:rPr lang="en"/>
              <a:t>Pour simplifier la gestion des environnements virtuels, il existe une bibliothèque tierce qui regroupe </a:t>
            </a:r>
            <a:r>
              <a:rPr b="1" lang="en"/>
              <a:t>pip</a:t>
            </a:r>
            <a:r>
              <a:rPr lang="en"/>
              <a:t> en </a:t>
            </a:r>
            <a:r>
              <a:rPr b="1" lang="en"/>
              <a:t>virtualenv</a:t>
            </a:r>
            <a:r>
              <a:rPr lang="en"/>
              <a:t> : il s’agit de </a:t>
            </a:r>
            <a:r>
              <a:rPr b="1" lang="en"/>
              <a:t>pipenv</a:t>
            </a:r>
            <a:r>
              <a:rPr lang="en"/>
              <a:t>.</a:t>
            </a:r>
            <a:endParaRPr/>
          </a:p>
          <a:p>
            <a:pPr indent="0" lvl="0" marL="0" rtl="0" algn="l">
              <a:spcBef>
                <a:spcPts val="1600"/>
              </a:spcBef>
              <a:spcAft>
                <a:spcPts val="0"/>
              </a:spcAft>
              <a:buNone/>
            </a:pPr>
            <a:r>
              <a:rPr lang="en"/>
              <a:t>La commande suivante permet de créer un environnement virtuel (s’il n’existe pas encore) et d’y installer une librairie (dans cet exemple </a:t>
            </a:r>
            <a:r>
              <a:rPr i="1" lang="en"/>
              <a:t>numpy</a:t>
            </a:r>
            <a:r>
              <a:rPr lang="en"/>
              <a:t>) :</a:t>
            </a:r>
            <a:endParaRPr/>
          </a:p>
          <a:p>
            <a:pPr indent="0" lvl="0" marL="0" rtl="0" algn="l">
              <a:spcBef>
                <a:spcPts val="1600"/>
              </a:spcBef>
              <a:spcAft>
                <a:spcPts val="1600"/>
              </a:spcAft>
              <a:buNone/>
            </a:pPr>
            <a:r>
              <a:t/>
            </a:r>
            <a:endParaRPr/>
          </a:p>
        </p:txBody>
      </p:sp>
      <p:sp>
        <p:nvSpPr>
          <p:cNvPr id="1804" name="Google Shape;1804;p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805" name="Google Shape;1805;p213"/>
          <p:cNvSpPr txBox="1"/>
          <p:nvPr/>
        </p:nvSpPr>
        <p:spPr>
          <a:xfrm>
            <a:off x="3282450" y="3921275"/>
            <a:ext cx="25791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pipenv install numpy</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sp>
        <p:nvSpPr>
          <p:cNvPr id="1810" name="Google Shape;1810;p2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installation</a:t>
            </a:r>
            <a:endParaRPr>
              <a:solidFill>
                <a:srgbClr val="000000"/>
              </a:solidFill>
            </a:endParaRPr>
          </a:p>
        </p:txBody>
      </p:sp>
      <p:sp>
        <p:nvSpPr>
          <p:cNvPr id="1811" name="Google Shape;1811;p214"/>
          <p:cNvSpPr txBox="1"/>
          <p:nvPr>
            <p:ph idx="1" type="body"/>
          </p:nvPr>
        </p:nvSpPr>
        <p:spPr>
          <a:xfrm>
            <a:off x="311700" y="1632625"/>
            <a:ext cx="8520600" cy="22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 fois la commande </a:t>
            </a:r>
            <a:r>
              <a:rPr b="1" lang="en"/>
              <a:t>pipenv install</a:t>
            </a:r>
            <a:r>
              <a:rPr lang="en"/>
              <a:t> utilisée, deux fichiers de dépendances sont créés (équivalent au fichier </a:t>
            </a:r>
            <a:r>
              <a:rPr i="1" lang="en"/>
              <a:t>requirements.txt</a:t>
            </a:r>
            <a:r>
              <a:rPr lang="en"/>
              <a:t> de </a:t>
            </a:r>
            <a:r>
              <a:rPr i="1" lang="en"/>
              <a:t>pip</a:t>
            </a:r>
            <a:r>
              <a:rPr lang="en"/>
              <a:t>) :</a:t>
            </a:r>
            <a:endParaRPr/>
          </a:p>
          <a:p>
            <a:pPr indent="-342900" lvl="0" marL="457200" rtl="0" algn="l">
              <a:spcBef>
                <a:spcPts val="1600"/>
              </a:spcBef>
              <a:spcAft>
                <a:spcPts val="0"/>
              </a:spcAft>
              <a:buSzPts val="1800"/>
              <a:buChar char="●"/>
            </a:pPr>
            <a:r>
              <a:rPr i="1" lang="en"/>
              <a:t>Pipfile</a:t>
            </a:r>
            <a:r>
              <a:rPr lang="en"/>
              <a:t> : liste les dépendances et la version de Python à utiliser</a:t>
            </a:r>
            <a:endParaRPr/>
          </a:p>
          <a:p>
            <a:pPr indent="-342900" lvl="0" marL="457200" rtl="0" algn="l">
              <a:spcBef>
                <a:spcPts val="0"/>
              </a:spcBef>
              <a:spcAft>
                <a:spcPts val="0"/>
              </a:spcAft>
              <a:buSzPts val="1800"/>
              <a:buChar char="●"/>
            </a:pPr>
            <a:r>
              <a:rPr i="1" lang="en"/>
              <a:t>Pipfile.lock</a:t>
            </a:r>
            <a:r>
              <a:rPr lang="en"/>
              <a:t> : liste les dépendances et les versions qui sont utilisées en fonction des requis du fichier </a:t>
            </a:r>
            <a:r>
              <a:rPr i="1" lang="en"/>
              <a:t>Pipfile</a:t>
            </a:r>
            <a:endParaRPr i="1"/>
          </a:p>
          <a:p>
            <a:pPr indent="0" lvl="0" marL="0" rtl="0" algn="l">
              <a:spcBef>
                <a:spcPts val="1600"/>
              </a:spcBef>
              <a:spcAft>
                <a:spcPts val="1600"/>
              </a:spcAft>
              <a:buNone/>
            </a:pPr>
            <a:r>
              <a:t/>
            </a:r>
            <a:endParaRPr/>
          </a:p>
        </p:txBody>
      </p:sp>
      <p:sp>
        <p:nvSpPr>
          <p:cNvPr id="1812" name="Google Shape;1812;p2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6" name="Shape 1816"/>
        <p:cNvGrpSpPr/>
        <p:nvPr/>
      </p:nvGrpSpPr>
      <p:grpSpPr>
        <a:xfrm>
          <a:off x="0" y="0"/>
          <a:ext cx="0" cy="0"/>
          <a:chOff x="0" y="0"/>
          <a:chExt cx="0" cy="0"/>
        </a:xfrm>
      </p:grpSpPr>
      <p:sp>
        <p:nvSpPr>
          <p:cNvPr id="1817" name="Google Shape;1817;p2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installation</a:t>
            </a:r>
            <a:endParaRPr>
              <a:solidFill>
                <a:srgbClr val="000000"/>
              </a:solidFill>
            </a:endParaRPr>
          </a:p>
        </p:txBody>
      </p:sp>
      <p:sp>
        <p:nvSpPr>
          <p:cNvPr id="1818" name="Google Shape;1818;p215"/>
          <p:cNvSpPr txBox="1"/>
          <p:nvPr>
            <p:ph idx="1" type="body"/>
          </p:nvPr>
        </p:nvSpPr>
        <p:spPr>
          <a:xfrm>
            <a:off x="311700" y="1300650"/>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utiliser un environnement virtuel, il faut l’activer </a:t>
            </a:r>
            <a:r>
              <a:rPr lang="en"/>
              <a:t>grâce</a:t>
            </a:r>
            <a:r>
              <a:rPr lang="en"/>
              <a:t> à la commande suivante :</a:t>
            </a:r>
            <a:endParaRPr/>
          </a:p>
          <a:p>
            <a:pPr indent="0" lvl="0" marL="0" rtl="0" algn="l">
              <a:spcBef>
                <a:spcPts val="1600"/>
              </a:spcBef>
              <a:spcAft>
                <a:spcPts val="1600"/>
              </a:spcAft>
              <a:buNone/>
            </a:pPr>
            <a:r>
              <a:t/>
            </a:r>
            <a:endParaRPr/>
          </a:p>
        </p:txBody>
      </p:sp>
      <p:sp>
        <p:nvSpPr>
          <p:cNvPr id="1819" name="Google Shape;1819;p2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820" name="Google Shape;1820;p215"/>
          <p:cNvSpPr txBox="1"/>
          <p:nvPr/>
        </p:nvSpPr>
        <p:spPr>
          <a:xfrm>
            <a:off x="3619950" y="2131950"/>
            <a:ext cx="19041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pipenv shell</a:t>
            </a:r>
            <a:endParaRPr/>
          </a:p>
        </p:txBody>
      </p:sp>
      <p:sp>
        <p:nvSpPr>
          <p:cNvPr id="1821" name="Google Shape;1821;p215"/>
          <p:cNvSpPr txBox="1"/>
          <p:nvPr>
            <p:ph idx="1" type="body"/>
          </p:nvPr>
        </p:nvSpPr>
        <p:spPr>
          <a:xfrm>
            <a:off x="311700" y="2571750"/>
            <a:ext cx="8520600" cy="110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Toutes les commandes exécutées suite à cette commande seront </a:t>
            </a:r>
            <a:r>
              <a:rPr lang="en"/>
              <a:t>interprétées</a:t>
            </a:r>
            <a:r>
              <a:rPr lang="en"/>
              <a:t> avec Python et les bibliothèques tierces contenus dans </a:t>
            </a:r>
            <a:r>
              <a:rPr lang="en"/>
              <a:t>l'environnement</a:t>
            </a:r>
            <a:r>
              <a:rPr lang="en"/>
              <a:t> virtuel. Pour sortir de l’environnement virtuel, on utilise la commande suivante :</a:t>
            </a:r>
            <a:endParaRPr/>
          </a:p>
          <a:p>
            <a:pPr indent="0" lvl="0" marL="0" rtl="0" algn="l">
              <a:spcBef>
                <a:spcPts val="1600"/>
              </a:spcBef>
              <a:spcAft>
                <a:spcPts val="1600"/>
              </a:spcAft>
              <a:buNone/>
            </a:pPr>
            <a:r>
              <a:t/>
            </a:r>
            <a:endParaRPr/>
          </a:p>
        </p:txBody>
      </p:sp>
      <p:sp>
        <p:nvSpPr>
          <p:cNvPr id="1822" name="Google Shape;1822;p215"/>
          <p:cNvSpPr txBox="1"/>
          <p:nvPr/>
        </p:nvSpPr>
        <p:spPr>
          <a:xfrm>
            <a:off x="3966900" y="3924150"/>
            <a:ext cx="12102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exit</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sp>
        <p:nvSpPr>
          <p:cNvPr id="1827" name="Google Shape;1827;p2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installation</a:t>
            </a:r>
            <a:endParaRPr>
              <a:solidFill>
                <a:srgbClr val="000000"/>
              </a:solidFill>
            </a:endParaRPr>
          </a:p>
        </p:txBody>
      </p:sp>
      <p:sp>
        <p:nvSpPr>
          <p:cNvPr id="1828" name="Google Shape;1828;p216"/>
          <p:cNvSpPr txBox="1"/>
          <p:nvPr>
            <p:ph idx="1" type="body"/>
          </p:nvPr>
        </p:nvSpPr>
        <p:spPr>
          <a:xfrm>
            <a:off x="311700" y="1453425"/>
            <a:ext cx="8520600" cy="146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installer les bibliothèques issues d’un fichier </a:t>
            </a:r>
            <a:r>
              <a:rPr b="1" lang="en"/>
              <a:t>Pipfile</a:t>
            </a:r>
            <a:r>
              <a:rPr lang="en"/>
              <a:t> (ou d’un fichier </a:t>
            </a:r>
            <a:r>
              <a:rPr i="1" lang="en"/>
              <a:t>requirements.txt</a:t>
            </a:r>
            <a:r>
              <a:rPr lang="en"/>
              <a:t> s’il a été créé à partir de </a:t>
            </a:r>
            <a:r>
              <a:rPr i="1" lang="en"/>
              <a:t>pip</a:t>
            </a:r>
            <a:r>
              <a:rPr lang="en"/>
              <a:t>) dans un environnement virtuel, on utilise la commande suivante dans le dossier où se situe le fichier de dépendances :</a:t>
            </a:r>
            <a:endParaRPr/>
          </a:p>
          <a:p>
            <a:pPr indent="0" lvl="0" marL="0" rtl="0" algn="l">
              <a:spcBef>
                <a:spcPts val="1600"/>
              </a:spcBef>
              <a:spcAft>
                <a:spcPts val="1600"/>
              </a:spcAft>
              <a:buNone/>
            </a:pPr>
            <a:r>
              <a:t/>
            </a:r>
            <a:endParaRPr/>
          </a:p>
        </p:txBody>
      </p:sp>
      <p:sp>
        <p:nvSpPr>
          <p:cNvPr id="1829" name="Google Shape;1829;p2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830" name="Google Shape;1830;p216"/>
          <p:cNvSpPr txBox="1"/>
          <p:nvPr/>
        </p:nvSpPr>
        <p:spPr>
          <a:xfrm>
            <a:off x="3600300" y="3150450"/>
            <a:ext cx="19434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pipenv install</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4" name="Shape 1834"/>
        <p:cNvGrpSpPr/>
        <p:nvPr/>
      </p:nvGrpSpPr>
      <p:grpSpPr>
        <a:xfrm>
          <a:off x="0" y="0"/>
          <a:ext cx="0" cy="0"/>
          <a:chOff x="0" y="0"/>
          <a:chExt cx="0" cy="0"/>
        </a:xfrm>
      </p:grpSpPr>
      <p:sp>
        <p:nvSpPr>
          <p:cNvPr id="1835" name="Google Shape;1835;p2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bibliothèques tierces - installation</a:t>
            </a:r>
            <a:endParaRPr>
              <a:solidFill>
                <a:srgbClr val="000000"/>
              </a:solidFill>
            </a:endParaRPr>
          </a:p>
        </p:txBody>
      </p:sp>
      <p:sp>
        <p:nvSpPr>
          <p:cNvPr id="1836" name="Google Shape;1836;p2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langage Python étant beaucoup utilisé dans le domaine de la </a:t>
            </a:r>
            <a:r>
              <a:rPr b="1" lang="en"/>
              <a:t>data science</a:t>
            </a:r>
            <a:r>
              <a:rPr lang="en"/>
              <a:t>, voici quelques une des principales bibliothèques utilisées : </a:t>
            </a:r>
            <a:endParaRPr/>
          </a:p>
          <a:p>
            <a:pPr indent="-342900" lvl="0" marL="457200" rtl="0" algn="l">
              <a:spcBef>
                <a:spcPts val="1600"/>
              </a:spcBef>
              <a:spcAft>
                <a:spcPts val="0"/>
              </a:spcAft>
              <a:buSzPts val="1800"/>
              <a:buChar char="●"/>
            </a:pPr>
            <a:r>
              <a:rPr lang="en"/>
              <a:t>Numpy</a:t>
            </a:r>
            <a:endParaRPr/>
          </a:p>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Scipy</a:t>
            </a:r>
            <a:endParaRPr/>
          </a:p>
          <a:p>
            <a:pPr indent="-342900" lvl="0" marL="457200" rtl="0" algn="l">
              <a:spcBef>
                <a:spcPts val="0"/>
              </a:spcBef>
              <a:spcAft>
                <a:spcPts val="0"/>
              </a:spcAft>
              <a:buSzPts val="1800"/>
              <a:buChar char="●"/>
            </a:pPr>
            <a:r>
              <a:rPr lang="en"/>
              <a:t>Scikit-learn</a:t>
            </a:r>
            <a:endParaRPr/>
          </a:p>
          <a:p>
            <a:pPr indent="-342900" lvl="0" marL="457200" rtl="0" algn="l">
              <a:spcBef>
                <a:spcPts val="0"/>
              </a:spcBef>
              <a:spcAft>
                <a:spcPts val="0"/>
              </a:spcAft>
              <a:buSzPts val="1800"/>
              <a:buChar char="●"/>
            </a:pPr>
            <a:r>
              <a:rPr lang="en"/>
              <a:t>Keras</a:t>
            </a:r>
            <a:endParaRPr/>
          </a:p>
          <a:p>
            <a:pPr indent="0" lvl="0" marL="0" rtl="0" algn="l">
              <a:spcBef>
                <a:spcPts val="1600"/>
              </a:spcBef>
              <a:spcAft>
                <a:spcPts val="1600"/>
              </a:spcAft>
              <a:buNone/>
            </a:pPr>
            <a:r>
              <a:rPr lang="en"/>
              <a:t>On verra par la suite des bibliothèques pour des </a:t>
            </a:r>
            <a:r>
              <a:rPr b="1" lang="en"/>
              <a:t>applications web</a:t>
            </a:r>
            <a:r>
              <a:rPr lang="en"/>
              <a:t> et pour des </a:t>
            </a:r>
            <a:r>
              <a:rPr b="1" lang="en"/>
              <a:t>tests</a:t>
            </a:r>
            <a:r>
              <a:rPr lang="en"/>
              <a:t>.</a:t>
            </a:r>
            <a:endParaRPr/>
          </a:p>
        </p:txBody>
      </p:sp>
      <p:sp>
        <p:nvSpPr>
          <p:cNvPr id="1837" name="Google Shape;1837;p2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1" name="Shape 1841"/>
        <p:cNvGrpSpPr/>
        <p:nvPr/>
      </p:nvGrpSpPr>
      <p:grpSpPr>
        <a:xfrm>
          <a:off x="0" y="0"/>
          <a:ext cx="0" cy="0"/>
          <a:chOff x="0" y="0"/>
          <a:chExt cx="0" cy="0"/>
        </a:xfrm>
      </p:grpSpPr>
      <p:sp>
        <p:nvSpPr>
          <p:cNvPr id="1842" name="Google Shape;1842;p2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Les bibliothèques tierces</a:t>
            </a:r>
            <a:r>
              <a:rPr lang="en" sz="3800">
                <a:solidFill>
                  <a:srgbClr val="000000"/>
                </a:solidFill>
              </a:rPr>
              <a:t> - ressources complémentaires</a:t>
            </a:r>
            <a:endParaRPr sz="3800">
              <a:solidFill>
                <a:srgbClr val="000000"/>
              </a:solidFill>
            </a:endParaRPr>
          </a:p>
        </p:txBody>
      </p:sp>
      <p:sp>
        <p:nvSpPr>
          <p:cNvPr id="1843" name="Google Shape;1843;p218"/>
          <p:cNvSpPr txBox="1"/>
          <p:nvPr>
            <p:ph idx="1" type="body"/>
          </p:nvPr>
        </p:nvSpPr>
        <p:spPr>
          <a:xfrm>
            <a:off x="311700" y="1688750"/>
            <a:ext cx="8520600" cy="22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de pipenv : </a:t>
            </a:r>
            <a:r>
              <a:rPr lang="en" sz="1400" u="sng">
                <a:solidFill>
                  <a:schemeClr val="hlink"/>
                </a:solidFill>
                <a:hlinkClick r:id="rId3"/>
              </a:rPr>
              <a:t>https://pipenv-fork.readthedocs.io/en/latest/</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latin typeface="Arial"/>
                <a:ea typeface="Arial"/>
                <a:cs typeface="Arial"/>
                <a:sym typeface="Arial"/>
              </a:rPr>
              <a:t>Corey S</a:t>
            </a:r>
            <a:r>
              <a:rPr lang="en" sz="1400"/>
              <a:t>chafer - Python Tutorial: Pipenv - Easily Manage Packages and Virtual Environments (ENG - 32:28) : </a:t>
            </a:r>
            <a:r>
              <a:rPr lang="en" sz="1400" u="sng">
                <a:solidFill>
                  <a:schemeClr val="hlink"/>
                </a:solidFill>
                <a:hlinkClick r:id="rId4"/>
              </a:rPr>
              <a:t>https://www.youtube.com/watch?v=zDYL22QNiWk</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844" name="Google Shape;1844;p2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8" name="Shape 1848"/>
        <p:cNvGrpSpPr/>
        <p:nvPr/>
      </p:nvGrpSpPr>
      <p:grpSpPr>
        <a:xfrm>
          <a:off x="0" y="0"/>
          <a:ext cx="0" cy="0"/>
          <a:chOff x="0" y="0"/>
          <a:chExt cx="0" cy="0"/>
        </a:xfrm>
      </p:grpSpPr>
      <p:sp>
        <p:nvSpPr>
          <p:cNvPr id="1849" name="Google Shape;1849;p2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50" name="Google Shape;1850;p21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3000">
              <a:latin typeface="Open Sans"/>
              <a:ea typeface="Open Sans"/>
              <a:cs typeface="Open Sans"/>
              <a:sym typeface="Open Sans"/>
            </a:endParaRPr>
          </a:p>
          <a:p>
            <a:pPr indent="0" lvl="0" marL="0" rtl="0" algn="ctr">
              <a:lnSpc>
                <a:spcPct val="115000"/>
              </a:lnSpc>
              <a:spcBef>
                <a:spcPts val="1600"/>
              </a:spcBef>
              <a:spcAft>
                <a:spcPts val="0"/>
              </a:spcAft>
              <a:buClr>
                <a:schemeClr val="dk1"/>
              </a:buClr>
              <a:buSzPts val="1100"/>
              <a:buFont typeface="Arial"/>
              <a:buNone/>
            </a:pPr>
            <a:r>
              <a:rPr lang="en" sz="3000">
                <a:latin typeface="Open Sans"/>
                <a:ea typeface="Open Sans"/>
                <a:cs typeface="Open Sans"/>
                <a:sym typeface="Open Sans"/>
              </a:rPr>
              <a:t>Fonctionnalités avancées</a:t>
            </a:r>
            <a:endParaRPr sz="3000">
              <a:latin typeface="Open Sans"/>
              <a:ea typeface="Open Sans"/>
              <a:cs typeface="Open Sans"/>
              <a:sym typeface="Open Sans"/>
            </a:endParaRPr>
          </a:p>
          <a:p>
            <a:pPr indent="0" lvl="0" marL="0" rtl="0" algn="ctr">
              <a:spcBef>
                <a:spcPts val="1600"/>
              </a:spcBef>
              <a:spcAft>
                <a:spcPts val="0"/>
              </a:spcAft>
              <a:buNone/>
            </a:pPr>
            <a:r>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4" name="Shape 1854"/>
        <p:cNvGrpSpPr/>
        <p:nvPr/>
      </p:nvGrpSpPr>
      <p:grpSpPr>
        <a:xfrm>
          <a:off x="0" y="0"/>
          <a:ext cx="0" cy="0"/>
          <a:chOff x="0" y="0"/>
          <a:chExt cx="0" cy="0"/>
        </a:xfrm>
      </p:grpSpPr>
      <p:sp>
        <p:nvSpPr>
          <p:cNvPr id="1855" name="Google Shape;1855;p2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rPr>
              <a:t>Plan du chapitre - </a:t>
            </a:r>
            <a:r>
              <a:rPr lang="en" sz="3000"/>
              <a:t>Fonctionnalités avancées</a:t>
            </a:r>
            <a:r>
              <a:rPr lang="en" sz="3000">
                <a:solidFill>
                  <a:srgbClr val="000000"/>
                </a:solidFill>
              </a:rPr>
              <a:t> </a:t>
            </a:r>
            <a:endParaRPr sz="3000">
              <a:solidFill>
                <a:srgbClr val="000000"/>
              </a:solidFill>
            </a:endParaRPr>
          </a:p>
        </p:txBody>
      </p:sp>
      <p:sp>
        <p:nvSpPr>
          <p:cNvPr id="1856" name="Google Shape;1856;p2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u="sng">
                <a:solidFill>
                  <a:schemeClr val="hlink"/>
                </a:solidFill>
                <a:hlinkClick action="ppaction://hlinksldjump" r:id="rId3"/>
              </a:rPr>
              <a:t>Tests du code</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4"/>
              </a:rPr>
              <a:t>Débugeur</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5"/>
              </a:rPr>
              <a:t>Interfaces graphiques</a:t>
            </a:r>
            <a:endParaRPr sz="2400">
              <a:solidFill>
                <a:srgbClr val="000000"/>
              </a:solidFill>
            </a:endParaRPr>
          </a:p>
          <a:p>
            <a:pPr indent="-381000" lvl="0" marL="457200" rtl="0" algn="l">
              <a:spcBef>
                <a:spcPts val="1600"/>
              </a:spcBef>
              <a:spcAft>
                <a:spcPts val="1600"/>
              </a:spcAft>
              <a:buClr>
                <a:srgbClr val="000000"/>
              </a:buClr>
              <a:buSzPts val="2400"/>
              <a:buAutoNum type="arabicPeriod"/>
            </a:pPr>
            <a:r>
              <a:rPr lang="en" sz="2400" u="sng">
                <a:solidFill>
                  <a:schemeClr val="hlink"/>
                </a:solidFill>
                <a:hlinkClick action="ppaction://hlinksldjump" r:id="rId6"/>
              </a:rPr>
              <a:t>Base de données</a:t>
            </a:r>
            <a:endParaRPr sz="2400">
              <a:solidFill>
                <a:srgbClr val="000000"/>
              </a:solidFill>
            </a:endParaRPr>
          </a:p>
        </p:txBody>
      </p:sp>
      <p:sp>
        <p:nvSpPr>
          <p:cNvPr id="1857" name="Google Shape;1857;p2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1" name="Shape 1861"/>
        <p:cNvGrpSpPr/>
        <p:nvPr/>
      </p:nvGrpSpPr>
      <p:grpSpPr>
        <a:xfrm>
          <a:off x="0" y="0"/>
          <a:ext cx="0" cy="0"/>
          <a:chOff x="0" y="0"/>
          <a:chExt cx="0" cy="0"/>
        </a:xfrm>
      </p:grpSpPr>
      <p:sp>
        <p:nvSpPr>
          <p:cNvPr id="1862" name="Google Shape;1862;p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63" name="Google Shape;1863;p221"/>
          <p:cNvSpPr txBox="1"/>
          <p:nvPr>
            <p:ph type="title"/>
          </p:nvPr>
        </p:nvSpPr>
        <p:spPr>
          <a:xfrm>
            <a:off x="235575" y="1547100"/>
            <a:ext cx="4045200" cy="20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Fonctionnalités avancées</a:t>
            </a:r>
            <a:endParaRPr/>
          </a:p>
        </p:txBody>
      </p:sp>
      <p:sp>
        <p:nvSpPr>
          <p:cNvPr id="1864" name="Google Shape;1864;p221"/>
          <p:cNvSpPr txBox="1"/>
          <p:nvPr>
            <p:ph type="title"/>
          </p:nvPr>
        </p:nvSpPr>
        <p:spPr>
          <a:xfrm>
            <a:off x="4843675" y="2186400"/>
            <a:ext cx="40452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Tests du code</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220" name="Google Shape;220;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vérification d’</a:t>
            </a:r>
            <a:r>
              <a:rPr b="1" lang="en"/>
              <a:t>égalité en référence</a:t>
            </a:r>
            <a:r>
              <a:rPr lang="en"/>
              <a:t> (même objet) s’effectue grâce au mot-clé </a:t>
            </a:r>
            <a:r>
              <a:rPr b="1" i="1" lang="en"/>
              <a:t>is</a:t>
            </a:r>
            <a:r>
              <a:rPr i="1" lang="en"/>
              <a:t>. </a:t>
            </a:r>
            <a:r>
              <a:rPr lang="en"/>
              <a:t>La </a:t>
            </a:r>
            <a:r>
              <a:rPr b="1" lang="en"/>
              <a:t>différence en référence</a:t>
            </a:r>
            <a:r>
              <a:rPr lang="en"/>
              <a:t> est vérifiée avec le mot-clé </a:t>
            </a:r>
            <a:r>
              <a:rPr b="1" i="1" lang="en"/>
              <a:t>is not</a:t>
            </a:r>
            <a:endParaRPr b="1" i="1"/>
          </a:p>
          <a:p>
            <a:pPr indent="0" lvl="0" marL="0" rtl="0" algn="l">
              <a:spcBef>
                <a:spcPts val="1600"/>
              </a:spcBef>
              <a:spcAft>
                <a:spcPts val="0"/>
              </a:spcAft>
              <a:buNone/>
            </a:pPr>
            <a:r>
              <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1" name="Google Shape;22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22" name="Google Shape;222;p33"/>
          <p:cNvSpPr txBox="1"/>
          <p:nvPr/>
        </p:nvSpPr>
        <p:spPr>
          <a:xfrm>
            <a:off x="3072000" y="2512400"/>
            <a:ext cx="3000000" cy="1558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var_1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var_2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(var_1 == var_2)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(var_1 </a:t>
            </a:r>
            <a:r>
              <a:rPr lang="en" sz="1050">
                <a:solidFill>
                  <a:srgbClr val="C586C0"/>
                </a:solidFill>
                <a:latin typeface="Courier New"/>
                <a:ea typeface="Courier New"/>
                <a:cs typeface="Courier New"/>
                <a:sym typeface="Courier New"/>
              </a:rPr>
              <a:t>is</a:t>
            </a:r>
            <a:r>
              <a:rPr lang="en" sz="1050">
                <a:solidFill>
                  <a:srgbClr val="D4D4D4"/>
                </a:solidFill>
                <a:latin typeface="Courier New"/>
                <a:ea typeface="Courier New"/>
                <a:cs typeface="Courier New"/>
                <a:sym typeface="Courier New"/>
              </a:rPr>
              <a:t> var_2)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8" name="Shape 1868"/>
        <p:cNvGrpSpPr/>
        <p:nvPr/>
      </p:nvGrpSpPr>
      <p:grpSpPr>
        <a:xfrm>
          <a:off x="0" y="0"/>
          <a:ext cx="0" cy="0"/>
          <a:chOff x="0" y="0"/>
          <a:chExt cx="0" cy="0"/>
        </a:xfrm>
      </p:grpSpPr>
      <p:sp>
        <p:nvSpPr>
          <p:cNvPr id="1869" name="Google Shape;1869;p2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généralités</a:t>
            </a:r>
            <a:endParaRPr>
              <a:solidFill>
                <a:srgbClr val="000000"/>
              </a:solidFill>
            </a:endParaRPr>
          </a:p>
        </p:txBody>
      </p:sp>
      <p:sp>
        <p:nvSpPr>
          <p:cNvPr id="1870" name="Google Shape;1870;p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grpSp>
        <p:nvGrpSpPr>
          <p:cNvPr id="1871" name="Google Shape;1871;p222"/>
          <p:cNvGrpSpPr/>
          <p:nvPr/>
        </p:nvGrpSpPr>
        <p:grpSpPr>
          <a:xfrm>
            <a:off x="6082975" y="2820885"/>
            <a:ext cx="2469661" cy="1384500"/>
            <a:chOff x="6038025" y="2598925"/>
            <a:chExt cx="2469661" cy="1384500"/>
          </a:xfrm>
        </p:grpSpPr>
        <p:cxnSp>
          <p:nvCxnSpPr>
            <p:cNvPr id="1872" name="Google Shape;1872;p222"/>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1873" name="Google Shape;1873;p222"/>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Tests unitaires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Vérification que les structures élémentaires du code fonctionnent correctement </a:t>
              </a:r>
              <a:r>
                <a:rPr lang="en" sz="800">
                  <a:latin typeface="Roboto"/>
                  <a:ea typeface="Roboto"/>
                  <a:cs typeface="Roboto"/>
                  <a:sym typeface="Roboto"/>
                </a:rPr>
                <a:t>indépendamment</a:t>
              </a:r>
              <a:r>
                <a:rPr lang="en" sz="800">
                  <a:latin typeface="Roboto"/>
                  <a:ea typeface="Roboto"/>
                  <a:cs typeface="Roboto"/>
                  <a:sym typeface="Roboto"/>
                </a:rPr>
                <a:t> des autres parties du code</a:t>
              </a:r>
              <a:endParaRPr b="1" sz="800">
                <a:latin typeface="Roboto"/>
                <a:ea typeface="Roboto"/>
                <a:cs typeface="Roboto"/>
                <a:sym typeface="Roboto"/>
              </a:endParaRPr>
            </a:p>
          </p:txBody>
        </p:sp>
        <p:sp>
          <p:nvSpPr>
            <p:cNvPr id="1874" name="Google Shape;1874;p222"/>
            <p:cNvSpPr/>
            <p:nvPr/>
          </p:nvSpPr>
          <p:spPr>
            <a:xfrm>
              <a:off x="6424027" y="3212150"/>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2"/>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1876" name="Google Shape;1876;p222"/>
          <p:cNvGrpSpPr/>
          <p:nvPr/>
        </p:nvGrpSpPr>
        <p:grpSpPr>
          <a:xfrm>
            <a:off x="681271" y="2048403"/>
            <a:ext cx="2994729" cy="1384500"/>
            <a:chOff x="636321" y="1844098"/>
            <a:chExt cx="2994729" cy="1384500"/>
          </a:xfrm>
        </p:grpSpPr>
        <p:sp>
          <p:nvSpPr>
            <p:cNvPr id="1877" name="Google Shape;1877;p222"/>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Tests d’intégration</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Vérification que toutes les parties développées indépendamment fonctionnent correctement ensemble</a:t>
              </a:r>
              <a:endParaRPr b="1" sz="800">
                <a:latin typeface="Roboto"/>
                <a:ea typeface="Roboto"/>
                <a:cs typeface="Roboto"/>
                <a:sym typeface="Roboto"/>
              </a:endParaRPr>
            </a:p>
          </p:txBody>
        </p:sp>
        <p:cxnSp>
          <p:nvCxnSpPr>
            <p:cNvPr id="1878" name="Google Shape;1878;p222"/>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1879" name="Google Shape;1879;p222"/>
            <p:cNvSpPr/>
            <p:nvPr/>
          </p:nvSpPr>
          <p:spPr>
            <a:xfrm>
              <a:off x="2523501" y="2431050"/>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22"/>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1881" name="Google Shape;1881;p222"/>
          <p:cNvGrpSpPr/>
          <p:nvPr/>
        </p:nvGrpSpPr>
        <p:grpSpPr>
          <a:xfrm>
            <a:off x="4953050" y="1147220"/>
            <a:ext cx="3599586" cy="1384500"/>
            <a:chOff x="4908100" y="889950"/>
            <a:chExt cx="3599586" cy="1384500"/>
          </a:xfrm>
        </p:grpSpPr>
        <p:cxnSp>
          <p:nvCxnSpPr>
            <p:cNvPr id="1882" name="Google Shape;1882;p222"/>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1883" name="Google Shape;1883;p222"/>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Tests d’interface et tests fonctionnels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Vérification que l’application se comporte comme prévu dans les spécifications</a:t>
              </a:r>
              <a:endParaRPr b="1" sz="800">
                <a:latin typeface="Roboto"/>
                <a:ea typeface="Roboto"/>
                <a:cs typeface="Roboto"/>
                <a:sym typeface="Roboto"/>
              </a:endParaRPr>
            </a:p>
          </p:txBody>
        </p:sp>
        <p:sp>
          <p:nvSpPr>
            <p:cNvPr id="1884" name="Google Shape;1884;p222"/>
            <p:cNvSpPr/>
            <p:nvPr/>
          </p:nvSpPr>
          <p:spPr>
            <a:xfrm>
              <a:off x="6427830" y="1493307"/>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22"/>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1886" name="Google Shape;1886;p222"/>
          <p:cNvGrpSpPr/>
          <p:nvPr/>
        </p:nvGrpSpPr>
        <p:grpSpPr>
          <a:xfrm>
            <a:off x="2859544" y="1355425"/>
            <a:ext cx="3514811" cy="3252003"/>
            <a:chOff x="2991269" y="1153325"/>
            <a:chExt cx="3514811" cy="3252003"/>
          </a:xfrm>
        </p:grpSpPr>
        <p:sp>
          <p:nvSpPr>
            <p:cNvPr id="1887" name="Google Shape;1887;p222"/>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1888" name="Google Shape;1888;p222"/>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51561"/>
            </a:solidFill>
            <a:ln>
              <a:noFill/>
            </a:ln>
          </p:spPr>
        </p:sp>
        <p:sp>
          <p:nvSpPr>
            <p:cNvPr id="1889" name="Google Shape;1889;p222"/>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9225A5"/>
            </a:solidFill>
            <a:ln>
              <a:noFill/>
            </a:ln>
          </p:spPr>
        </p:sp>
        <p:sp>
          <p:nvSpPr>
            <p:cNvPr id="1890" name="Google Shape;1890;p222"/>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891" name="Google Shape;1891;p222"/>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1892" name="Google Shape;1892;p222"/>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1893" name="Google Shape;1893;p222"/>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1894" name="Google Shape;1894;p222"/>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701C7F"/>
            </a:solidFill>
            <a:ln>
              <a:noFill/>
            </a:ln>
          </p:spPr>
        </p:sp>
      </p:grpSp>
      <p:pic>
        <p:nvPicPr>
          <p:cNvPr id="1895" name="Google Shape;1895;p222"/>
          <p:cNvPicPr preferRelativeResize="0"/>
          <p:nvPr/>
        </p:nvPicPr>
        <p:blipFill>
          <a:blip r:embed="rId3">
            <a:alphaModFix/>
          </a:blip>
          <a:stretch>
            <a:fillRect/>
          </a:stretch>
        </p:blipFill>
        <p:spPr>
          <a:xfrm>
            <a:off x="311704" y="1876450"/>
            <a:ext cx="735500" cy="655275"/>
          </a:xfrm>
          <a:prstGeom prst="rect">
            <a:avLst/>
          </a:prstGeom>
          <a:noFill/>
          <a:ln>
            <a:noFill/>
          </a:ln>
        </p:spPr>
      </p:pic>
      <p:pic>
        <p:nvPicPr>
          <p:cNvPr id="1896" name="Google Shape;1896;p222"/>
          <p:cNvPicPr preferRelativeResize="0"/>
          <p:nvPr/>
        </p:nvPicPr>
        <p:blipFill>
          <a:blip r:embed="rId3">
            <a:alphaModFix/>
          </a:blip>
          <a:stretch>
            <a:fillRect/>
          </a:stretch>
        </p:blipFill>
        <p:spPr>
          <a:xfrm>
            <a:off x="8041854" y="2653787"/>
            <a:ext cx="735500" cy="655275"/>
          </a:xfrm>
          <a:prstGeom prst="rect">
            <a:avLst/>
          </a:prstGeom>
          <a:noFill/>
          <a:ln>
            <a:noFill/>
          </a:ln>
        </p:spPr>
      </p:pic>
      <p:pic>
        <p:nvPicPr>
          <p:cNvPr id="1897" name="Google Shape;1897;p222"/>
          <p:cNvPicPr preferRelativeResize="0"/>
          <p:nvPr/>
        </p:nvPicPr>
        <p:blipFill>
          <a:blip r:embed="rId4">
            <a:alphaModFix/>
          </a:blip>
          <a:stretch>
            <a:fillRect/>
          </a:stretch>
        </p:blipFill>
        <p:spPr>
          <a:xfrm>
            <a:off x="8291950" y="1227425"/>
            <a:ext cx="655300" cy="655300"/>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1" name="Shape 1901"/>
        <p:cNvGrpSpPr/>
        <p:nvPr/>
      </p:nvGrpSpPr>
      <p:grpSpPr>
        <a:xfrm>
          <a:off x="0" y="0"/>
          <a:ext cx="0" cy="0"/>
          <a:chOff x="0" y="0"/>
          <a:chExt cx="0" cy="0"/>
        </a:xfrm>
      </p:grpSpPr>
      <p:sp>
        <p:nvSpPr>
          <p:cNvPr id="1902" name="Google Shape;1902;p2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généralités</a:t>
            </a:r>
            <a:endParaRPr>
              <a:solidFill>
                <a:srgbClr val="000000"/>
              </a:solidFill>
            </a:endParaRPr>
          </a:p>
        </p:txBody>
      </p:sp>
      <p:sp>
        <p:nvSpPr>
          <p:cNvPr id="1903" name="Google Shape;1903;p223"/>
          <p:cNvSpPr txBox="1"/>
          <p:nvPr>
            <p:ph idx="1" type="body"/>
          </p:nvPr>
        </p:nvSpPr>
        <p:spPr>
          <a:xfrm>
            <a:off x="311700" y="1571550"/>
            <a:ext cx="8520600" cy="278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tests remplissent plusieurs fonctions :</a:t>
            </a:r>
            <a:endParaRPr/>
          </a:p>
          <a:p>
            <a:pPr indent="-342900" lvl="0" marL="457200" rtl="0" algn="just">
              <a:spcBef>
                <a:spcPts val="1600"/>
              </a:spcBef>
              <a:spcAft>
                <a:spcPts val="0"/>
              </a:spcAft>
              <a:buSzPts val="1800"/>
              <a:buChar char="●"/>
            </a:pPr>
            <a:r>
              <a:rPr lang="en"/>
              <a:t>Vérifier le bon fonctionnement du code</a:t>
            </a:r>
            <a:endParaRPr/>
          </a:p>
          <a:p>
            <a:pPr indent="-342900" lvl="0" marL="457200" rtl="0" algn="just">
              <a:spcBef>
                <a:spcPts val="0"/>
              </a:spcBef>
              <a:spcAft>
                <a:spcPts val="0"/>
              </a:spcAft>
              <a:buSzPts val="1800"/>
              <a:buChar char="●"/>
            </a:pPr>
            <a:r>
              <a:rPr lang="en"/>
              <a:t>Maintenir stable le code au fil du projet</a:t>
            </a:r>
            <a:endParaRPr/>
          </a:p>
          <a:p>
            <a:pPr indent="-342900" lvl="0" marL="457200" rtl="0" algn="just">
              <a:spcBef>
                <a:spcPts val="0"/>
              </a:spcBef>
              <a:spcAft>
                <a:spcPts val="0"/>
              </a:spcAft>
              <a:buSzPts val="1800"/>
              <a:buChar char="●"/>
            </a:pPr>
            <a:r>
              <a:rPr lang="en"/>
              <a:t>Ne pas avoir peur de casser le code existant en ajoutant de nouvelles fonctionnalités</a:t>
            </a:r>
            <a:endParaRPr/>
          </a:p>
          <a:p>
            <a:pPr indent="-342900" lvl="0" marL="457200" rtl="0" algn="just">
              <a:spcBef>
                <a:spcPts val="0"/>
              </a:spcBef>
              <a:spcAft>
                <a:spcPts val="0"/>
              </a:spcAft>
              <a:buSzPts val="1800"/>
              <a:buChar char="●"/>
            </a:pPr>
            <a:r>
              <a:rPr lang="en"/>
              <a:t>Vérification que les spécifications sont respectées</a:t>
            </a:r>
            <a:endParaRPr/>
          </a:p>
          <a:p>
            <a:pPr indent="-342900" lvl="0" marL="457200" rtl="0" algn="just">
              <a:spcBef>
                <a:spcPts val="0"/>
              </a:spcBef>
              <a:spcAft>
                <a:spcPts val="0"/>
              </a:spcAft>
              <a:buSzPts val="1800"/>
              <a:buChar char="●"/>
            </a:pPr>
            <a:r>
              <a:rPr lang="en"/>
              <a:t>...</a:t>
            </a:r>
            <a:endParaRPr/>
          </a:p>
          <a:p>
            <a:pPr indent="0" lvl="0" marL="0" rtl="0" algn="l">
              <a:spcBef>
                <a:spcPts val="1600"/>
              </a:spcBef>
              <a:spcAft>
                <a:spcPts val="1600"/>
              </a:spcAft>
              <a:buNone/>
            </a:pPr>
            <a:r>
              <a:t/>
            </a:r>
            <a:endParaRPr/>
          </a:p>
        </p:txBody>
      </p:sp>
      <p:sp>
        <p:nvSpPr>
          <p:cNvPr id="1904" name="Google Shape;1904;p2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8" name="Shape 1908"/>
        <p:cNvGrpSpPr/>
        <p:nvPr/>
      </p:nvGrpSpPr>
      <p:grpSpPr>
        <a:xfrm>
          <a:off x="0" y="0"/>
          <a:ext cx="0" cy="0"/>
          <a:chOff x="0" y="0"/>
          <a:chExt cx="0" cy="0"/>
        </a:xfrm>
      </p:grpSpPr>
      <p:sp>
        <p:nvSpPr>
          <p:cNvPr id="1909" name="Google Shape;1909;p2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doctest</a:t>
            </a:r>
            <a:endParaRPr>
              <a:solidFill>
                <a:srgbClr val="000000"/>
              </a:solidFill>
            </a:endParaRPr>
          </a:p>
        </p:txBody>
      </p:sp>
      <p:sp>
        <p:nvSpPr>
          <p:cNvPr id="1910" name="Google Shape;1910;p2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Nous avons vu dans la partie sur les classes que la PEP8 préconise d’écrire des </a:t>
            </a:r>
            <a:r>
              <a:rPr b="1" lang="en"/>
              <a:t>docstrings</a:t>
            </a:r>
            <a:r>
              <a:rPr lang="en"/>
              <a:t> pour toutes les fonctions, classes, méthodes et modules. Python permet d’écrire des tests unitaires directement dans les </a:t>
            </a:r>
            <a:r>
              <a:rPr b="1" lang="en"/>
              <a:t>docstrings</a:t>
            </a:r>
            <a:r>
              <a:rPr lang="en"/>
              <a:t> : les </a:t>
            </a:r>
            <a:r>
              <a:rPr b="1" lang="en"/>
              <a:t>doctests</a:t>
            </a:r>
            <a:r>
              <a:rPr lang="en"/>
              <a:t>.</a:t>
            </a:r>
            <a:endParaRPr/>
          </a:p>
          <a:p>
            <a:pPr indent="0" lvl="0" marL="0" rtl="0" algn="just">
              <a:spcBef>
                <a:spcPts val="1600"/>
              </a:spcBef>
              <a:spcAft>
                <a:spcPts val="0"/>
              </a:spcAft>
              <a:buNone/>
            </a:pPr>
            <a:r>
              <a:rPr lang="en"/>
              <a:t>Pour que les doctests d’un fichier python s’exécutent au lancement du fichier, il faut ajouter les lignes de code suivantes en fin de fichier :</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
        <p:nvSpPr>
          <p:cNvPr id="1911" name="Google Shape;1911;p2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12" name="Google Shape;1912;p224"/>
          <p:cNvSpPr txBox="1"/>
          <p:nvPr/>
        </p:nvSpPr>
        <p:spPr>
          <a:xfrm>
            <a:off x="3394350" y="3636100"/>
            <a:ext cx="2355300" cy="831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__name__</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"__main__"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doctest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doctest.testmod()</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6" name="Shape 1916"/>
        <p:cNvGrpSpPr/>
        <p:nvPr/>
      </p:nvGrpSpPr>
      <p:grpSpPr>
        <a:xfrm>
          <a:off x="0" y="0"/>
          <a:ext cx="0" cy="0"/>
          <a:chOff x="0" y="0"/>
          <a:chExt cx="0" cy="0"/>
        </a:xfrm>
      </p:grpSpPr>
      <p:sp>
        <p:nvSpPr>
          <p:cNvPr id="1917" name="Google Shape;1917;p2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doctest</a:t>
            </a:r>
            <a:endParaRPr>
              <a:solidFill>
                <a:srgbClr val="000000"/>
              </a:solidFill>
            </a:endParaRPr>
          </a:p>
        </p:txBody>
      </p:sp>
      <p:sp>
        <p:nvSpPr>
          <p:cNvPr id="1918" name="Google Shape;1918;p2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tester du code dans les </a:t>
            </a:r>
            <a:r>
              <a:rPr b="1" lang="en"/>
              <a:t>doctests</a:t>
            </a:r>
            <a:r>
              <a:rPr lang="en"/>
              <a:t>, il faut ajouter </a:t>
            </a:r>
            <a:r>
              <a:rPr b="1" lang="en"/>
              <a:t>&gt;&gt;&gt;</a:t>
            </a:r>
            <a:r>
              <a:rPr lang="en"/>
              <a:t> devant le code à tester et ajouter à la ligne suivante le résultat attendu du code.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
        <p:nvSpPr>
          <p:cNvPr id="1919" name="Google Shape;1919;p2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20" name="Google Shape;1920;p225"/>
          <p:cNvSpPr txBox="1"/>
          <p:nvPr/>
        </p:nvSpPr>
        <p:spPr>
          <a:xfrm>
            <a:off x="2824050" y="2179625"/>
            <a:ext cx="3495900" cy="217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print_hello</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name</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latin typeface="Courier New"/>
                <a:ea typeface="Courier New"/>
                <a:cs typeface="Courier New"/>
                <a:sym typeface="Courier New"/>
              </a:rPr>
              <a:t>    Print hello to the name in parameter</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&gt;&gt;&gt; </a:t>
            </a:r>
            <a:r>
              <a:rPr lang="en" sz="1050">
                <a:solidFill>
                  <a:srgbClr val="CE9178"/>
                </a:solidFill>
                <a:latin typeface="Courier New"/>
                <a:ea typeface="Courier New"/>
                <a:cs typeface="Courier New"/>
                <a:sym typeface="Courier New"/>
              </a:rPr>
              <a:t>print_hello()</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latin typeface="Courier New"/>
                <a:ea typeface="Courier New"/>
                <a:cs typeface="Courier New"/>
                <a:sym typeface="Courier New"/>
              </a:rPr>
              <a:t>    'Hello World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&gt;&gt;&gt; </a:t>
            </a:r>
            <a:r>
              <a:rPr lang="en" sz="1050">
                <a:solidFill>
                  <a:srgbClr val="CE9178"/>
                </a:solidFill>
                <a:latin typeface="Courier New"/>
                <a:ea typeface="Courier New"/>
                <a:cs typeface="Courier New"/>
                <a:sym typeface="Courier New"/>
              </a:rPr>
              <a:t>print_hello("Pierre-Loic")</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latin typeface="Courier New"/>
                <a:ea typeface="Courier New"/>
                <a:cs typeface="Courier New"/>
                <a:sym typeface="Courier New"/>
              </a:rPr>
              <a:t>    'Hello Pierre-Loic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latin typeface="Courier New"/>
                <a:ea typeface="Courier New"/>
                <a:cs typeface="Courier New"/>
                <a:sym typeface="Courier New"/>
              </a:rPr>
              <a:t>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"Hello "</a:t>
            </a:r>
            <a:r>
              <a:rPr lang="en" sz="1050">
                <a:solidFill>
                  <a:srgbClr val="D4D4D4"/>
                </a:solidFill>
                <a:latin typeface="Courier New"/>
                <a:ea typeface="Courier New"/>
                <a:cs typeface="Courier New"/>
                <a:sym typeface="Courier New"/>
              </a:rPr>
              <a:t> + name + </a:t>
            </a:r>
            <a:r>
              <a:rPr lang="en" sz="1050">
                <a:solidFill>
                  <a:srgbClr val="CE9178"/>
                </a:solidFill>
                <a:latin typeface="Courier New"/>
                <a:ea typeface="Courier New"/>
                <a:cs typeface="Courier New"/>
                <a:sym typeface="Courier New"/>
              </a:rPr>
              <a:t>" !"</a:t>
            </a:r>
            <a:endParaRPr sz="1050">
              <a:solidFill>
                <a:srgbClr val="CE9178"/>
              </a:solidFill>
              <a:latin typeface="Courier New"/>
              <a:ea typeface="Courier New"/>
              <a:cs typeface="Courier New"/>
              <a:sym typeface="Courier New"/>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4" name="Shape 1924"/>
        <p:cNvGrpSpPr/>
        <p:nvPr/>
      </p:nvGrpSpPr>
      <p:grpSpPr>
        <a:xfrm>
          <a:off x="0" y="0"/>
          <a:ext cx="0" cy="0"/>
          <a:chOff x="0" y="0"/>
          <a:chExt cx="0" cy="0"/>
        </a:xfrm>
      </p:grpSpPr>
      <p:sp>
        <p:nvSpPr>
          <p:cNvPr id="1925" name="Google Shape;1925;p2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doctest</a:t>
            </a:r>
            <a:endParaRPr>
              <a:solidFill>
                <a:srgbClr val="000000"/>
              </a:solidFill>
            </a:endParaRPr>
          </a:p>
        </p:txBody>
      </p:sp>
      <p:sp>
        <p:nvSpPr>
          <p:cNvPr id="1926" name="Google Shape;1926;p2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S’il n’y a pas d’erreur dans les doctests, rien ne s’affiche lorsque l’on </a:t>
            </a:r>
            <a:r>
              <a:rPr lang="en"/>
              <a:t>exécute</a:t>
            </a:r>
            <a:r>
              <a:rPr lang="en"/>
              <a:t> le code.</a:t>
            </a:r>
            <a:endParaRPr/>
          </a:p>
          <a:p>
            <a:pPr indent="0" lvl="0" marL="0" rtl="0" algn="just">
              <a:spcBef>
                <a:spcPts val="1600"/>
              </a:spcBef>
              <a:spcAft>
                <a:spcPts val="0"/>
              </a:spcAft>
              <a:buNone/>
            </a:pPr>
            <a:r>
              <a:rPr lang="en"/>
              <a:t>S’il y a des erreurs, elles s’affichent à l’exécution du code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
        <p:nvSpPr>
          <p:cNvPr id="1927" name="Google Shape;1927;p2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28" name="Google Shape;1928;p226"/>
          <p:cNvSpPr txBox="1"/>
          <p:nvPr/>
        </p:nvSpPr>
        <p:spPr>
          <a:xfrm>
            <a:off x="2015700" y="2637950"/>
            <a:ext cx="5112600" cy="2147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t>
            </a:r>
            <a:endParaRPr>
              <a:solidFill>
                <a:schemeClr val="lt1"/>
              </a:solidFill>
            </a:endParaRPr>
          </a:p>
          <a:p>
            <a:pPr indent="0" lvl="0" marL="0" rtl="0" algn="l">
              <a:spcBef>
                <a:spcPts val="0"/>
              </a:spcBef>
              <a:spcAft>
                <a:spcPts val="0"/>
              </a:spcAft>
              <a:buNone/>
            </a:pPr>
            <a:r>
              <a:rPr lang="en">
                <a:solidFill>
                  <a:schemeClr val="lt1"/>
                </a:solidFill>
              </a:rPr>
              <a:t>File "d:/module.py", line 42, in __main__.print_hello</a:t>
            </a:r>
            <a:endParaRPr>
              <a:solidFill>
                <a:schemeClr val="lt1"/>
              </a:solidFill>
            </a:endParaRPr>
          </a:p>
          <a:p>
            <a:pPr indent="0" lvl="0" marL="0" rtl="0" algn="l">
              <a:spcBef>
                <a:spcPts val="0"/>
              </a:spcBef>
              <a:spcAft>
                <a:spcPts val="0"/>
              </a:spcAft>
              <a:buNone/>
            </a:pPr>
            <a:r>
              <a:rPr lang="en">
                <a:solidFill>
                  <a:schemeClr val="lt1"/>
                </a:solidFill>
              </a:rPr>
              <a:t>	Hello Pierre-Loic !</a:t>
            </a:r>
            <a:endParaRPr>
              <a:solidFill>
                <a:schemeClr val="lt1"/>
              </a:solidFill>
            </a:endParaRPr>
          </a:p>
          <a:p>
            <a:pPr indent="0" lvl="0" marL="0" rtl="0" algn="l">
              <a:spcBef>
                <a:spcPts val="0"/>
              </a:spcBef>
              <a:spcAft>
                <a:spcPts val="0"/>
              </a:spcAft>
              <a:buNone/>
            </a:pPr>
            <a:r>
              <a:rPr lang="en">
                <a:solidFill>
                  <a:schemeClr val="lt1"/>
                </a:solidFill>
              </a:rPr>
              <a:t>Got:</a:t>
            </a:r>
            <a:endParaRPr>
              <a:solidFill>
                <a:schemeClr val="lt1"/>
              </a:solidFill>
            </a:endParaRPr>
          </a:p>
          <a:p>
            <a:pPr indent="0" lvl="0" marL="0" rtl="0" algn="l">
              <a:spcBef>
                <a:spcPts val="0"/>
              </a:spcBef>
              <a:spcAft>
                <a:spcPts val="0"/>
              </a:spcAft>
              <a:buNone/>
            </a:pPr>
            <a:r>
              <a:rPr lang="en">
                <a:solidFill>
                  <a:schemeClr val="lt1"/>
                </a:solidFill>
              </a:rPr>
              <a:t>	'Hello Pierre-Loic !'</a:t>
            </a:r>
            <a:endParaRPr>
              <a:solidFill>
                <a:schemeClr val="lt1"/>
              </a:solidFill>
            </a:endParaRPr>
          </a:p>
          <a:p>
            <a:pPr indent="0" lvl="0" marL="0" rtl="0" algn="l">
              <a:spcBef>
                <a:spcPts val="0"/>
              </a:spcBef>
              <a:spcAft>
                <a:spcPts val="0"/>
              </a:spcAft>
              <a:buNone/>
            </a:pPr>
            <a:r>
              <a:rPr lang="en">
                <a:solidFill>
                  <a:schemeClr val="lt1"/>
                </a:solidFill>
              </a:rPr>
              <a:t>**********************************************************************</a:t>
            </a:r>
            <a:endParaRPr>
              <a:solidFill>
                <a:schemeClr val="lt1"/>
              </a:solidFill>
            </a:endParaRPr>
          </a:p>
          <a:p>
            <a:pPr indent="0" lvl="0" marL="0" rtl="0" algn="l">
              <a:spcBef>
                <a:spcPts val="0"/>
              </a:spcBef>
              <a:spcAft>
                <a:spcPts val="0"/>
              </a:spcAft>
              <a:buNone/>
            </a:pPr>
            <a:r>
              <a:rPr lang="en">
                <a:solidFill>
                  <a:schemeClr val="lt1"/>
                </a:solidFill>
              </a:rPr>
              <a:t>1 items had failures:</a:t>
            </a:r>
            <a:endParaRPr>
              <a:solidFill>
                <a:schemeClr val="lt1"/>
              </a:solidFill>
            </a:endParaRPr>
          </a:p>
          <a:p>
            <a:pPr indent="0" lvl="0" marL="0" rtl="0" algn="l">
              <a:spcBef>
                <a:spcPts val="0"/>
              </a:spcBef>
              <a:spcAft>
                <a:spcPts val="0"/>
              </a:spcAft>
              <a:buNone/>
            </a:pPr>
            <a:r>
              <a:rPr lang="en">
                <a:solidFill>
                  <a:schemeClr val="lt1"/>
                </a:solidFill>
              </a:rPr>
              <a:t>   2 of   2 in __main__.print_hello</a:t>
            </a:r>
            <a:endParaRPr>
              <a:solidFill>
                <a:schemeClr val="lt1"/>
              </a:solidFill>
            </a:endParaRPr>
          </a:p>
          <a:p>
            <a:pPr indent="0" lvl="0" marL="0" rtl="0" algn="l">
              <a:spcBef>
                <a:spcPts val="0"/>
              </a:spcBef>
              <a:spcAft>
                <a:spcPts val="0"/>
              </a:spcAft>
              <a:buNone/>
            </a:pPr>
            <a:r>
              <a:rPr lang="en">
                <a:solidFill>
                  <a:schemeClr val="lt1"/>
                </a:solidFill>
              </a:rPr>
              <a:t>***Test Failed*** 2 failures.</a:t>
            </a:r>
            <a:endParaRPr>
              <a:solidFill>
                <a:schemeClr val="lt1"/>
              </a:solidFill>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2" name="Shape 1932"/>
        <p:cNvGrpSpPr/>
        <p:nvPr/>
      </p:nvGrpSpPr>
      <p:grpSpPr>
        <a:xfrm>
          <a:off x="0" y="0"/>
          <a:ext cx="0" cy="0"/>
          <a:chOff x="0" y="0"/>
          <a:chExt cx="0" cy="0"/>
        </a:xfrm>
      </p:grpSpPr>
      <p:sp>
        <p:nvSpPr>
          <p:cNvPr id="1933" name="Google Shape;1933;p2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unittest</a:t>
            </a:r>
            <a:endParaRPr>
              <a:solidFill>
                <a:srgbClr val="000000"/>
              </a:solidFill>
            </a:endParaRPr>
          </a:p>
        </p:txBody>
      </p:sp>
      <p:sp>
        <p:nvSpPr>
          <p:cNvPr id="1934" name="Google Shape;1934;p2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module </a:t>
            </a:r>
            <a:r>
              <a:rPr b="1" lang="en"/>
              <a:t>unittest</a:t>
            </a:r>
            <a:r>
              <a:rPr lang="en"/>
              <a:t> est le module de tests unitaires de la bibliothèque standard de Python.</a:t>
            </a:r>
            <a:endParaRPr/>
          </a:p>
          <a:p>
            <a:pPr indent="0" lvl="0" marL="0" rtl="0" algn="just">
              <a:spcBef>
                <a:spcPts val="1600"/>
              </a:spcBef>
              <a:spcAft>
                <a:spcPts val="0"/>
              </a:spcAft>
              <a:buNone/>
            </a:pPr>
            <a:r>
              <a:rPr lang="en"/>
              <a:t>Pour créer un test unitaire avec </a:t>
            </a:r>
            <a:r>
              <a:rPr b="1" lang="en"/>
              <a:t>unittest</a:t>
            </a:r>
            <a:r>
              <a:rPr lang="en"/>
              <a:t>, il faut créer une classe qui hérite de la classe </a:t>
            </a:r>
            <a:r>
              <a:rPr i="1" lang="en"/>
              <a:t>TestCase</a:t>
            </a:r>
            <a:r>
              <a:rPr lang="en"/>
              <a:t> :</a:t>
            </a:r>
            <a:endParaRPr/>
          </a:p>
          <a:p>
            <a:pPr indent="0" lvl="0" marL="0" rtl="0" algn="l">
              <a:spcBef>
                <a:spcPts val="1600"/>
              </a:spcBef>
              <a:spcAft>
                <a:spcPts val="1600"/>
              </a:spcAft>
              <a:buNone/>
            </a:pPr>
            <a:r>
              <a:t/>
            </a:r>
            <a:endParaRPr/>
          </a:p>
        </p:txBody>
      </p:sp>
      <p:sp>
        <p:nvSpPr>
          <p:cNvPr id="1935" name="Google Shape;1935;p2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36" name="Google Shape;1936;p227"/>
          <p:cNvSpPr txBox="1"/>
          <p:nvPr/>
        </p:nvSpPr>
        <p:spPr>
          <a:xfrm>
            <a:off x="916650" y="2894125"/>
            <a:ext cx="2956200" cy="1769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unittest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MonTest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unittest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TestCase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__name__</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'__main__'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unittest.main()</a:t>
            </a:r>
            <a:endParaRPr sz="1050">
              <a:solidFill>
                <a:srgbClr val="D4D4D4"/>
              </a:solidFill>
              <a:latin typeface="Courier New"/>
              <a:ea typeface="Courier New"/>
              <a:cs typeface="Courier New"/>
              <a:sym typeface="Courier New"/>
            </a:endParaRPr>
          </a:p>
        </p:txBody>
      </p:sp>
      <p:sp>
        <p:nvSpPr>
          <p:cNvPr id="1937" name="Google Shape;1937;p227"/>
          <p:cNvSpPr txBox="1"/>
          <p:nvPr/>
        </p:nvSpPr>
        <p:spPr>
          <a:xfrm>
            <a:off x="4450200" y="3240325"/>
            <a:ext cx="4382100" cy="107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t>
            </a:r>
            <a:endParaRPr>
              <a:solidFill>
                <a:schemeClr val="lt1"/>
              </a:solidFill>
            </a:endParaRPr>
          </a:p>
          <a:p>
            <a:pPr indent="0" lvl="0" marL="0" rtl="0" algn="l">
              <a:spcBef>
                <a:spcPts val="0"/>
              </a:spcBef>
              <a:spcAft>
                <a:spcPts val="0"/>
              </a:spcAft>
              <a:buNone/>
            </a:pPr>
            <a:r>
              <a:rPr lang="en">
                <a:solidFill>
                  <a:schemeClr val="lt1"/>
                </a:solidFill>
              </a:rPr>
              <a:t>Ran 0 tests in 0.000s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OK</a:t>
            </a:r>
            <a:endParaRPr>
              <a:solidFill>
                <a:schemeClr val="lt1"/>
              </a:solidFill>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1" name="Shape 1941"/>
        <p:cNvGrpSpPr/>
        <p:nvPr/>
      </p:nvGrpSpPr>
      <p:grpSpPr>
        <a:xfrm>
          <a:off x="0" y="0"/>
          <a:ext cx="0" cy="0"/>
          <a:chOff x="0" y="0"/>
          <a:chExt cx="0" cy="0"/>
        </a:xfrm>
      </p:grpSpPr>
      <p:sp>
        <p:nvSpPr>
          <p:cNvPr id="1942" name="Google Shape;1942;p2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unittest</a:t>
            </a:r>
            <a:endParaRPr>
              <a:solidFill>
                <a:srgbClr val="000000"/>
              </a:solidFill>
            </a:endParaRPr>
          </a:p>
        </p:txBody>
      </p:sp>
      <p:sp>
        <p:nvSpPr>
          <p:cNvPr id="1943" name="Google Shape;1943;p228"/>
          <p:cNvSpPr txBox="1"/>
          <p:nvPr>
            <p:ph idx="1" type="body"/>
          </p:nvPr>
        </p:nvSpPr>
        <p:spPr>
          <a:xfrm>
            <a:off x="311700" y="1103025"/>
            <a:ext cx="8520600" cy="69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Voici un exemple du test d’une fonction qui renvoie </a:t>
            </a:r>
            <a:r>
              <a:rPr i="1" lang="en"/>
              <a:t>True</a:t>
            </a:r>
            <a:r>
              <a:rPr lang="en"/>
              <a:t> si le nombre passé en paramètre est pair et renvoie </a:t>
            </a:r>
            <a:r>
              <a:rPr i="1" lang="en"/>
              <a:t>False</a:t>
            </a:r>
            <a:r>
              <a:rPr lang="en"/>
              <a:t> sinon.</a:t>
            </a:r>
            <a:endParaRPr/>
          </a:p>
          <a:p>
            <a:pPr indent="0" lvl="0" marL="0" rtl="0" algn="l">
              <a:spcBef>
                <a:spcPts val="1600"/>
              </a:spcBef>
              <a:spcAft>
                <a:spcPts val="1600"/>
              </a:spcAft>
              <a:buNone/>
            </a:pPr>
            <a:r>
              <a:t/>
            </a:r>
            <a:endParaRPr/>
          </a:p>
        </p:txBody>
      </p:sp>
      <p:sp>
        <p:nvSpPr>
          <p:cNvPr id="1944" name="Google Shape;1944;p2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45" name="Google Shape;1945;p228"/>
          <p:cNvSpPr txBox="1"/>
          <p:nvPr/>
        </p:nvSpPr>
        <p:spPr>
          <a:xfrm>
            <a:off x="425425" y="1904625"/>
            <a:ext cx="49932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unittest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pair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nombre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 Retourne True si le nombre est pair False sinon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nombre%</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else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MonTest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unittest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TestCase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test_pair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.assertTrue(pair(</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.assertFalse(pair(</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__name__</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'__main__'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unittest.main()</a:t>
            </a:r>
            <a:endParaRPr sz="1050">
              <a:solidFill>
                <a:srgbClr val="D4D4D4"/>
              </a:solidFill>
              <a:latin typeface="Courier New"/>
              <a:ea typeface="Courier New"/>
              <a:cs typeface="Courier New"/>
              <a:sym typeface="Courier New"/>
            </a:endParaRPr>
          </a:p>
        </p:txBody>
      </p:sp>
      <p:sp>
        <p:nvSpPr>
          <p:cNvPr id="1946" name="Google Shape;1946;p228"/>
          <p:cNvSpPr txBox="1"/>
          <p:nvPr/>
        </p:nvSpPr>
        <p:spPr>
          <a:xfrm>
            <a:off x="6049950" y="2779650"/>
            <a:ext cx="2294100" cy="883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Ran 1 test in 0.001s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OK</a:t>
            </a:r>
            <a:endParaRPr>
              <a:solidFill>
                <a:schemeClr val="lt1"/>
              </a:solidFill>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0" name="Shape 1950"/>
        <p:cNvGrpSpPr/>
        <p:nvPr/>
      </p:nvGrpSpPr>
      <p:grpSpPr>
        <a:xfrm>
          <a:off x="0" y="0"/>
          <a:ext cx="0" cy="0"/>
          <a:chOff x="0" y="0"/>
          <a:chExt cx="0" cy="0"/>
        </a:xfrm>
      </p:grpSpPr>
      <p:sp>
        <p:nvSpPr>
          <p:cNvPr id="1951" name="Google Shape;1951;p2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unittest</a:t>
            </a:r>
            <a:endParaRPr>
              <a:solidFill>
                <a:srgbClr val="000000"/>
              </a:solidFill>
            </a:endParaRPr>
          </a:p>
        </p:txBody>
      </p:sp>
      <p:sp>
        <p:nvSpPr>
          <p:cNvPr id="1952" name="Google Shape;1952;p229"/>
          <p:cNvSpPr txBox="1"/>
          <p:nvPr>
            <p:ph idx="1" type="body"/>
          </p:nvPr>
        </p:nvSpPr>
        <p:spPr>
          <a:xfrm>
            <a:off x="311700" y="1103025"/>
            <a:ext cx="8520600" cy="87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Dans la pratique, le fichier de code à tester est dans un fichier différent du code de test :</a:t>
            </a:r>
            <a:endParaRPr/>
          </a:p>
          <a:p>
            <a:pPr indent="0" lvl="0" marL="0" rtl="0" algn="l">
              <a:spcBef>
                <a:spcPts val="1600"/>
              </a:spcBef>
              <a:spcAft>
                <a:spcPts val="1600"/>
              </a:spcAft>
              <a:buNone/>
            </a:pPr>
            <a:r>
              <a:t/>
            </a:r>
            <a:endParaRPr/>
          </a:p>
        </p:txBody>
      </p:sp>
      <p:sp>
        <p:nvSpPr>
          <p:cNvPr id="1953" name="Google Shape;1953;p2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54" name="Google Shape;1954;p229"/>
          <p:cNvSpPr txBox="1"/>
          <p:nvPr/>
        </p:nvSpPr>
        <p:spPr>
          <a:xfrm>
            <a:off x="807025" y="1932125"/>
            <a:ext cx="11304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module.py</a:t>
            </a:r>
            <a:endParaRPr b="1">
              <a:latin typeface="Open Sans"/>
              <a:ea typeface="Open Sans"/>
              <a:cs typeface="Open Sans"/>
              <a:sym typeface="Open Sans"/>
            </a:endParaRPr>
          </a:p>
        </p:txBody>
      </p:sp>
      <p:sp>
        <p:nvSpPr>
          <p:cNvPr id="1955" name="Google Shape;1955;p229"/>
          <p:cNvSpPr txBox="1"/>
          <p:nvPr/>
        </p:nvSpPr>
        <p:spPr>
          <a:xfrm>
            <a:off x="5532925" y="1932125"/>
            <a:ext cx="17316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test_</a:t>
            </a:r>
            <a:r>
              <a:rPr b="1" lang="en">
                <a:latin typeface="Open Sans"/>
                <a:ea typeface="Open Sans"/>
                <a:cs typeface="Open Sans"/>
                <a:sym typeface="Open Sans"/>
              </a:rPr>
              <a:t>module.py</a:t>
            </a:r>
            <a:endParaRPr b="1">
              <a:latin typeface="Open Sans"/>
              <a:ea typeface="Open Sans"/>
              <a:cs typeface="Open Sans"/>
              <a:sym typeface="Open Sans"/>
            </a:endParaRPr>
          </a:p>
        </p:txBody>
      </p:sp>
      <p:sp>
        <p:nvSpPr>
          <p:cNvPr id="1956" name="Google Shape;1956;p229"/>
          <p:cNvSpPr txBox="1"/>
          <p:nvPr/>
        </p:nvSpPr>
        <p:spPr>
          <a:xfrm>
            <a:off x="4389800" y="2359925"/>
            <a:ext cx="4198800" cy="2359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unittest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module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MonTest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unittest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TestCase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test_pair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.assertTrue(module.pair(</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.assertFalse(module.pair(</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__name__</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'__main__'</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unittest.main()</a:t>
            </a:r>
            <a:endParaRPr sz="1050">
              <a:solidFill>
                <a:srgbClr val="D4D4D4"/>
              </a:solidFill>
              <a:latin typeface="Courier New"/>
              <a:ea typeface="Courier New"/>
              <a:cs typeface="Courier New"/>
              <a:sym typeface="Courier New"/>
            </a:endParaRPr>
          </a:p>
        </p:txBody>
      </p:sp>
      <p:sp>
        <p:nvSpPr>
          <p:cNvPr id="1957" name="Google Shape;1957;p229"/>
          <p:cNvSpPr txBox="1"/>
          <p:nvPr/>
        </p:nvSpPr>
        <p:spPr>
          <a:xfrm>
            <a:off x="203700" y="2966225"/>
            <a:ext cx="4035600" cy="1147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pair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nombre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 Retourne True si le nombre est pair False sinon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nombre%</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else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1" name="Shape 1961"/>
        <p:cNvGrpSpPr/>
        <p:nvPr/>
      </p:nvGrpSpPr>
      <p:grpSpPr>
        <a:xfrm>
          <a:off x="0" y="0"/>
          <a:ext cx="0" cy="0"/>
          <a:chOff x="0" y="0"/>
          <a:chExt cx="0" cy="0"/>
        </a:xfrm>
      </p:grpSpPr>
      <p:sp>
        <p:nvSpPr>
          <p:cNvPr id="1962" name="Google Shape;1962;p2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unittest</a:t>
            </a:r>
            <a:endParaRPr>
              <a:solidFill>
                <a:srgbClr val="000000"/>
              </a:solidFill>
            </a:endParaRPr>
          </a:p>
        </p:txBody>
      </p:sp>
      <p:sp>
        <p:nvSpPr>
          <p:cNvPr id="1963" name="Google Shape;1963;p230"/>
          <p:cNvSpPr txBox="1"/>
          <p:nvPr>
            <p:ph idx="1" type="body"/>
          </p:nvPr>
        </p:nvSpPr>
        <p:spPr>
          <a:xfrm>
            <a:off x="311700" y="1103025"/>
            <a:ext cx="8520600" cy="87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Voici quelques assertions qu’on peut utiliser avec </a:t>
            </a:r>
            <a:r>
              <a:rPr i="1" lang="en"/>
              <a:t>unittest</a:t>
            </a:r>
            <a:r>
              <a:rPr lang="en"/>
              <a:t> pour vérifier le bon fonctionnement du code :</a:t>
            </a:r>
            <a:endParaRPr/>
          </a:p>
          <a:p>
            <a:pPr indent="0" lvl="0" marL="0" rtl="0" algn="l">
              <a:spcBef>
                <a:spcPts val="1600"/>
              </a:spcBef>
              <a:spcAft>
                <a:spcPts val="1600"/>
              </a:spcAft>
              <a:buNone/>
            </a:pPr>
            <a:r>
              <a:t/>
            </a:r>
            <a:endParaRPr/>
          </a:p>
        </p:txBody>
      </p:sp>
      <p:sp>
        <p:nvSpPr>
          <p:cNvPr id="1964" name="Google Shape;1964;p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65" name="Google Shape;1965;p230"/>
          <p:cNvSpPr txBox="1"/>
          <p:nvPr/>
        </p:nvSpPr>
        <p:spPr>
          <a:xfrm>
            <a:off x="593100" y="1982925"/>
            <a:ext cx="3524100" cy="1965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assertEqual(a, b)</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assertNotEqual(a, b)</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assertTrue(x)</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assertFalse(x)</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assertIs(a, b)</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assertIsNot(a, b)</a:t>
            </a:r>
            <a:endParaRPr i="1" sz="19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p:txBody>
      </p:sp>
      <p:sp>
        <p:nvSpPr>
          <p:cNvPr id="1966" name="Google Shape;1966;p230"/>
          <p:cNvSpPr txBox="1"/>
          <p:nvPr/>
        </p:nvSpPr>
        <p:spPr>
          <a:xfrm>
            <a:off x="4839950" y="1982925"/>
            <a:ext cx="3524100" cy="26379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assertIsNone(x)</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assertIsNotNone(x)</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assertIn(a, b)</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assertNotIn(a, b)</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assertIsInstance(a, b)</a:t>
            </a:r>
            <a:endParaRPr i="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i="1" lang="en" sz="1900">
                <a:latin typeface="Open Sans"/>
                <a:ea typeface="Open Sans"/>
                <a:cs typeface="Open Sans"/>
                <a:sym typeface="Open Sans"/>
              </a:rPr>
              <a:t>assertNotIsInstance(a, b)</a:t>
            </a:r>
            <a:endParaRPr i="1" sz="1900">
              <a:latin typeface="Open Sans"/>
              <a:ea typeface="Open Sans"/>
              <a:cs typeface="Open Sans"/>
              <a:sym typeface="Open Sans"/>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0" name="Shape 1970"/>
        <p:cNvGrpSpPr/>
        <p:nvPr/>
      </p:nvGrpSpPr>
      <p:grpSpPr>
        <a:xfrm>
          <a:off x="0" y="0"/>
          <a:ext cx="0" cy="0"/>
          <a:chOff x="0" y="0"/>
          <a:chExt cx="0" cy="0"/>
        </a:xfrm>
      </p:grpSpPr>
      <p:sp>
        <p:nvSpPr>
          <p:cNvPr id="1971" name="Google Shape;1971;p2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unittest</a:t>
            </a:r>
            <a:endParaRPr>
              <a:solidFill>
                <a:srgbClr val="000000"/>
              </a:solidFill>
            </a:endParaRPr>
          </a:p>
        </p:txBody>
      </p:sp>
      <p:sp>
        <p:nvSpPr>
          <p:cNvPr id="1972" name="Google Shape;1972;p231"/>
          <p:cNvSpPr txBox="1"/>
          <p:nvPr>
            <p:ph idx="1" type="body"/>
          </p:nvPr>
        </p:nvSpPr>
        <p:spPr>
          <a:xfrm>
            <a:off x="311700" y="1290475"/>
            <a:ext cx="8520600" cy="114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Dans la classe de tests d’</a:t>
            </a:r>
            <a:r>
              <a:rPr b="1" lang="en"/>
              <a:t>unittest</a:t>
            </a:r>
            <a:r>
              <a:rPr lang="en"/>
              <a:t>, on peut aussi créer une méthode d’instance qui s’exécute avant chacun des tests de la classe (méthode </a:t>
            </a:r>
            <a:r>
              <a:rPr b="1" lang="en"/>
              <a:t>setUp(self)</a:t>
            </a:r>
            <a:r>
              <a:rPr lang="en"/>
              <a:t>) ou après chacun des tests (méthode </a:t>
            </a:r>
            <a:r>
              <a:rPr b="1" lang="en"/>
              <a:t>tearDown(self)</a:t>
            </a:r>
            <a:r>
              <a:rPr lang="en"/>
              <a:t>).</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
        <p:nvSpPr>
          <p:cNvPr id="1973" name="Google Shape;1973;p2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74" name="Google Shape;1974;p231"/>
          <p:cNvSpPr txBox="1"/>
          <p:nvPr/>
        </p:nvSpPr>
        <p:spPr>
          <a:xfrm>
            <a:off x="2401350" y="2515725"/>
            <a:ext cx="4341300" cy="2207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SomeTest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unittest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TestCase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setUp</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.mock_data =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test</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.assertEqual(</a:t>
            </a:r>
            <a:r>
              <a:rPr lang="en" sz="1050">
                <a:solidFill>
                  <a:srgbClr val="DCDCAA"/>
                </a:solidFill>
                <a:latin typeface="Courier New"/>
                <a:ea typeface="Courier New"/>
                <a:cs typeface="Courier New"/>
                <a:sym typeface="Courier New"/>
              </a:rPr>
              <a:t>len</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.mock_data),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tearDown</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.mock_data = []</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228" name="Google Shape;228;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différents calculs possibles nativement en Python : division (/), multiplication (*), addition (+), soustraction (-), division entière (//), modulo (%), puissance (**)</a:t>
            </a:r>
            <a:endParaRPr/>
          </a:p>
          <a:p>
            <a:pPr indent="0" lvl="0" marL="0" rtl="0" algn="l">
              <a:spcBef>
                <a:spcPts val="1600"/>
              </a:spcBef>
              <a:spcAft>
                <a:spcPts val="0"/>
              </a:spcAft>
              <a:buNone/>
            </a:pPr>
            <a:r>
              <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9" name="Google Shape;22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30" name="Google Shape;230;p34"/>
          <p:cNvSpPr txBox="1"/>
          <p:nvPr/>
        </p:nvSpPr>
        <p:spPr>
          <a:xfrm>
            <a:off x="3465750" y="2435725"/>
            <a:ext cx="2212500" cy="2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result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(result)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9</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result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(result)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result = </a:t>
            </a:r>
            <a:r>
              <a:rPr lang="en" sz="1050">
                <a:solidFill>
                  <a:srgbClr val="B5CEA8"/>
                </a:solidFill>
                <a:latin typeface="Courier New"/>
                <a:ea typeface="Courier New"/>
                <a:cs typeface="Courier New"/>
                <a:sym typeface="Courier New"/>
              </a:rPr>
              <a:t>42</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(result)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8" name="Shape 1978"/>
        <p:cNvGrpSpPr/>
        <p:nvPr/>
      </p:nvGrpSpPr>
      <p:grpSpPr>
        <a:xfrm>
          <a:off x="0" y="0"/>
          <a:ext cx="0" cy="0"/>
          <a:chOff x="0" y="0"/>
          <a:chExt cx="0" cy="0"/>
        </a:xfrm>
      </p:grpSpPr>
      <p:sp>
        <p:nvSpPr>
          <p:cNvPr id="1979" name="Google Shape;1979;p2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unittest</a:t>
            </a:r>
            <a:endParaRPr>
              <a:solidFill>
                <a:srgbClr val="000000"/>
              </a:solidFill>
            </a:endParaRPr>
          </a:p>
        </p:txBody>
      </p:sp>
      <p:sp>
        <p:nvSpPr>
          <p:cNvPr id="1980" name="Google Shape;1980;p232"/>
          <p:cNvSpPr txBox="1"/>
          <p:nvPr>
            <p:ph idx="1" type="body"/>
          </p:nvPr>
        </p:nvSpPr>
        <p:spPr>
          <a:xfrm>
            <a:off x="311700" y="1147225"/>
            <a:ext cx="8520600" cy="132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aussi créer une méthode de classe qui s’exécute une seule fois avant tous les tests de la classe (méthode </a:t>
            </a:r>
            <a:r>
              <a:rPr b="1" lang="en"/>
              <a:t>setUpClass(cls)</a:t>
            </a:r>
            <a:r>
              <a:rPr lang="en"/>
              <a:t>) ou après tous les tests (méthode </a:t>
            </a:r>
            <a:r>
              <a:rPr b="1" lang="en"/>
              <a:t>tearDownClass(cls)</a:t>
            </a:r>
            <a:r>
              <a:rPr lang="en"/>
              <a:t>).</a:t>
            </a:r>
            <a:endParaRPr/>
          </a:p>
          <a:p>
            <a:pPr indent="0" lvl="0" marL="0" rtl="0" algn="l">
              <a:spcBef>
                <a:spcPts val="1600"/>
              </a:spcBef>
              <a:spcAft>
                <a:spcPts val="1600"/>
              </a:spcAft>
              <a:buNone/>
            </a:pPr>
            <a:r>
              <a:t/>
            </a:r>
            <a:endParaRPr/>
          </a:p>
        </p:txBody>
      </p:sp>
      <p:sp>
        <p:nvSpPr>
          <p:cNvPr id="1981" name="Google Shape;1981;p2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82" name="Google Shape;1982;p232"/>
          <p:cNvSpPr txBox="1"/>
          <p:nvPr/>
        </p:nvSpPr>
        <p:spPr>
          <a:xfrm>
            <a:off x="1622250" y="2373150"/>
            <a:ext cx="5899500" cy="2431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unittest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unittest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TestCase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classmethod</a:t>
            </a:r>
            <a:endParaRPr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setUpClass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cls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cls</a:t>
            </a:r>
            <a:r>
              <a:rPr lang="en" sz="1050">
                <a:solidFill>
                  <a:srgbClr val="D4D4D4"/>
                </a:solidFill>
                <a:latin typeface="Courier New"/>
                <a:ea typeface="Courier New"/>
                <a:cs typeface="Courier New"/>
                <a:sym typeface="Courier New"/>
              </a:rPr>
              <a:t>._connection = createExpensiveConnectionObject()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classmethod</a:t>
            </a:r>
            <a:endParaRPr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tearDownClass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cls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cls</a:t>
            </a:r>
            <a:r>
              <a:rPr lang="en" sz="1050">
                <a:solidFill>
                  <a:srgbClr val="D4D4D4"/>
                </a:solidFill>
                <a:latin typeface="Courier New"/>
                <a:ea typeface="Courier New"/>
                <a:cs typeface="Courier New"/>
                <a:sym typeface="Courier New"/>
              </a:rPr>
              <a:t>._connection.destroy()</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6" name="Shape 1986"/>
        <p:cNvGrpSpPr/>
        <p:nvPr/>
      </p:nvGrpSpPr>
      <p:grpSpPr>
        <a:xfrm>
          <a:off x="0" y="0"/>
          <a:ext cx="0" cy="0"/>
          <a:chOff x="0" y="0"/>
          <a:chExt cx="0" cy="0"/>
        </a:xfrm>
      </p:grpSpPr>
      <p:sp>
        <p:nvSpPr>
          <p:cNvPr id="1987" name="Google Shape;1987;p2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pytest</a:t>
            </a:r>
            <a:endParaRPr>
              <a:solidFill>
                <a:srgbClr val="000000"/>
              </a:solidFill>
            </a:endParaRPr>
          </a:p>
        </p:txBody>
      </p:sp>
      <p:sp>
        <p:nvSpPr>
          <p:cNvPr id="1988" name="Google Shape;1988;p2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Une des principales bibliothèques tierces de tests en Python s’appelle </a:t>
            </a:r>
            <a:r>
              <a:rPr b="1" lang="en"/>
              <a:t>pytest</a:t>
            </a:r>
            <a:r>
              <a:rPr lang="en"/>
              <a:t>. Elle détecte les fichiers Python de tests commençant par </a:t>
            </a:r>
            <a:r>
              <a:rPr i="1" lang="en"/>
              <a:t>test_</a:t>
            </a:r>
            <a:r>
              <a:rPr lang="en"/>
              <a:t> ou finissant par </a:t>
            </a:r>
            <a:r>
              <a:rPr i="1" lang="en"/>
              <a:t>_test</a:t>
            </a:r>
            <a:r>
              <a:rPr lang="en"/>
              <a:t>.</a:t>
            </a:r>
            <a:endParaRPr/>
          </a:p>
          <a:p>
            <a:pPr indent="0" lvl="0" marL="0" rtl="0" algn="just">
              <a:spcBef>
                <a:spcPts val="1600"/>
              </a:spcBef>
              <a:spcAft>
                <a:spcPts val="0"/>
              </a:spcAft>
              <a:buNone/>
            </a:pPr>
            <a:r>
              <a:rPr lang="en"/>
              <a:t>Pour commencer à utiliser pytest, il est préférable de l’installer dans un environnement virtuel avec la commande :</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
        <p:nvSpPr>
          <p:cNvPr id="1989" name="Google Shape;1989;p2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1990" name="Google Shape;1990;p233"/>
          <p:cNvSpPr txBox="1"/>
          <p:nvPr/>
        </p:nvSpPr>
        <p:spPr>
          <a:xfrm>
            <a:off x="3282450" y="3269425"/>
            <a:ext cx="25791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pipenv install pytest</a:t>
            </a:r>
            <a:endParaRPr/>
          </a:p>
        </p:txBody>
      </p:sp>
      <p:sp>
        <p:nvSpPr>
          <p:cNvPr id="1991" name="Google Shape;1991;p233"/>
          <p:cNvSpPr txBox="1"/>
          <p:nvPr/>
        </p:nvSpPr>
        <p:spPr>
          <a:xfrm>
            <a:off x="1408350" y="3890325"/>
            <a:ext cx="18741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pipenv shell</a:t>
            </a:r>
            <a:endParaRPr/>
          </a:p>
        </p:txBody>
      </p:sp>
      <p:cxnSp>
        <p:nvCxnSpPr>
          <p:cNvPr id="1992" name="Google Shape;1992;p233"/>
          <p:cNvCxnSpPr>
            <a:stCxn id="1990" idx="1"/>
            <a:endCxn id="1991" idx="0"/>
          </p:cNvCxnSpPr>
          <p:nvPr/>
        </p:nvCxnSpPr>
        <p:spPr>
          <a:xfrm flipH="1">
            <a:off x="2345550" y="3466225"/>
            <a:ext cx="936900" cy="424200"/>
          </a:xfrm>
          <a:prstGeom prst="straightConnector1">
            <a:avLst/>
          </a:prstGeom>
          <a:noFill/>
          <a:ln cap="flat" cmpd="sng" w="9525">
            <a:solidFill>
              <a:srgbClr val="000000"/>
            </a:solidFill>
            <a:prstDash val="solid"/>
            <a:round/>
            <a:headEnd len="med" w="med" type="none"/>
            <a:tailEnd len="med" w="med" type="triangle"/>
          </a:ln>
        </p:spPr>
      </p:cxnSp>
      <p:sp>
        <p:nvSpPr>
          <p:cNvPr id="1993" name="Google Shape;1993;p233"/>
          <p:cNvSpPr txBox="1"/>
          <p:nvPr/>
        </p:nvSpPr>
        <p:spPr>
          <a:xfrm>
            <a:off x="1637700" y="4501025"/>
            <a:ext cx="14154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pytest</a:t>
            </a:r>
            <a:endParaRPr/>
          </a:p>
        </p:txBody>
      </p:sp>
      <p:cxnSp>
        <p:nvCxnSpPr>
          <p:cNvPr id="1994" name="Google Shape;1994;p233"/>
          <p:cNvCxnSpPr>
            <a:endCxn id="1993" idx="0"/>
          </p:cNvCxnSpPr>
          <p:nvPr/>
        </p:nvCxnSpPr>
        <p:spPr>
          <a:xfrm>
            <a:off x="2345400" y="4283825"/>
            <a:ext cx="0" cy="217200"/>
          </a:xfrm>
          <a:prstGeom prst="straightConnector1">
            <a:avLst/>
          </a:prstGeom>
          <a:noFill/>
          <a:ln cap="flat" cmpd="sng" w="9525">
            <a:solidFill>
              <a:srgbClr val="000000"/>
            </a:solidFill>
            <a:prstDash val="solid"/>
            <a:round/>
            <a:headEnd len="med" w="med" type="none"/>
            <a:tailEnd len="med" w="med" type="triangle"/>
          </a:ln>
        </p:spPr>
      </p:cxnSp>
      <p:sp>
        <p:nvSpPr>
          <p:cNvPr id="1995" name="Google Shape;1995;p233"/>
          <p:cNvSpPr txBox="1"/>
          <p:nvPr/>
        </p:nvSpPr>
        <p:spPr>
          <a:xfrm>
            <a:off x="5665325" y="3951175"/>
            <a:ext cx="2413800" cy="39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PS D:\&gt;</a:t>
            </a:r>
            <a:r>
              <a:rPr lang="en">
                <a:solidFill>
                  <a:schemeClr val="lt1"/>
                </a:solidFill>
              </a:rPr>
              <a:t> </a:t>
            </a:r>
            <a:r>
              <a:rPr lang="en">
                <a:solidFill>
                  <a:srgbClr val="FFF2CC"/>
                </a:solidFill>
              </a:rPr>
              <a:t>pipenv run pytest</a:t>
            </a:r>
            <a:endParaRPr/>
          </a:p>
        </p:txBody>
      </p:sp>
      <p:cxnSp>
        <p:nvCxnSpPr>
          <p:cNvPr id="1996" name="Google Shape;1996;p233"/>
          <p:cNvCxnSpPr>
            <a:stCxn id="1990" idx="3"/>
            <a:endCxn id="1995" idx="0"/>
          </p:cNvCxnSpPr>
          <p:nvPr/>
        </p:nvCxnSpPr>
        <p:spPr>
          <a:xfrm>
            <a:off x="5861550" y="3466225"/>
            <a:ext cx="1010700" cy="485100"/>
          </a:xfrm>
          <a:prstGeom prst="straightConnector1">
            <a:avLst/>
          </a:prstGeom>
          <a:noFill/>
          <a:ln cap="flat" cmpd="sng" w="9525">
            <a:solidFill>
              <a:srgbClr val="000000"/>
            </a:solidFill>
            <a:prstDash val="solid"/>
            <a:round/>
            <a:headEnd len="med" w="med" type="none"/>
            <a:tailEnd len="med" w="med" type="triangle"/>
          </a:ln>
        </p:spPr>
      </p:cxnSp>
      <p:sp>
        <p:nvSpPr>
          <p:cNvPr id="1997" name="Google Shape;1997;p233"/>
          <p:cNvSpPr txBox="1"/>
          <p:nvPr/>
        </p:nvSpPr>
        <p:spPr>
          <a:xfrm>
            <a:off x="5685725" y="4474425"/>
            <a:ext cx="2373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Ou lancer la commande directement avec pipenv</a:t>
            </a:r>
            <a:endParaRPr sz="1000">
              <a:latin typeface="Open Sans"/>
              <a:ea typeface="Open Sans"/>
              <a:cs typeface="Open Sans"/>
              <a:sym typeface="Open Sans"/>
            </a:endParaRPr>
          </a:p>
        </p:txBody>
      </p:sp>
      <p:sp>
        <p:nvSpPr>
          <p:cNvPr id="1998" name="Google Shape;1998;p233"/>
          <p:cNvSpPr txBox="1"/>
          <p:nvPr/>
        </p:nvSpPr>
        <p:spPr>
          <a:xfrm>
            <a:off x="124225" y="3699825"/>
            <a:ext cx="1171200" cy="7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Puis activer l’environnement virtuel et lancer la commande</a:t>
            </a:r>
            <a:endParaRPr sz="1000">
              <a:latin typeface="Open Sans"/>
              <a:ea typeface="Open Sans"/>
              <a:cs typeface="Open Sans"/>
              <a:sym typeface="Open Sans"/>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2" name="Shape 2002"/>
        <p:cNvGrpSpPr/>
        <p:nvPr/>
      </p:nvGrpSpPr>
      <p:grpSpPr>
        <a:xfrm>
          <a:off x="0" y="0"/>
          <a:ext cx="0" cy="0"/>
          <a:chOff x="0" y="0"/>
          <a:chExt cx="0" cy="0"/>
        </a:xfrm>
      </p:grpSpPr>
      <p:sp>
        <p:nvSpPr>
          <p:cNvPr id="2003" name="Google Shape;2003;p2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Tests du code - pytest</a:t>
            </a:r>
            <a:endParaRPr>
              <a:solidFill>
                <a:srgbClr val="000000"/>
              </a:solidFill>
            </a:endParaRPr>
          </a:p>
        </p:txBody>
      </p:sp>
      <p:sp>
        <p:nvSpPr>
          <p:cNvPr id="2004" name="Google Shape;2004;p2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la différence de unittest, pytest s’appuie s’appuie sur le mot clé </a:t>
            </a:r>
            <a:r>
              <a:rPr b="1" lang="en"/>
              <a:t>assert</a:t>
            </a:r>
            <a:r>
              <a:rPr lang="en"/>
              <a:t> de Python pour réaliser les tests. De plus, on peut créer des fonctions ou des classes de tests avec Pytest.</a:t>
            </a:r>
            <a:endParaRPr/>
          </a:p>
          <a:p>
            <a:pPr indent="0" lvl="0" marL="0" rtl="0" algn="l">
              <a:spcBef>
                <a:spcPts val="1600"/>
              </a:spcBef>
              <a:spcAft>
                <a:spcPts val="1600"/>
              </a:spcAft>
              <a:buNone/>
            </a:pPr>
            <a:r>
              <a:t/>
            </a:r>
            <a:endParaRPr/>
          </a:p>
        </p:txBody>
      </p:sp>
      <p:sp>
        <p:nvSpPr>
          <p:cNvPr id="2005" name="Google Shape;2005;p2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006" name="Google Shape;2006;p234"/>
          <p:cNvSpPr txBox="1"/>
          <p:nvPr/>
        </p:nvSpPr>
        <p:spPr>
          <a:xfrm>
            <a:off x="2535600" y="2885750"/>
            <a:ext cx="4072800" cy="1317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hello</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name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'Hello '</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'name'</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test_hello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assert</a:t>
            </a:r>
            <a:r>
              <a:rPr lang="en" sz="1050">
                <a:solidFill>
                  <a:srgbClr val="D4D4D4"/>
                </a:solidFill>
                <a:latin typeface="Courier New"/>
                <a:ea typeface="Courier New"/>
                <a:cs typeface="Courier New"/>
                <a:sym typeface="Courier New"/>
              </a:rPr>
              <a:t> hello(</a:t>
            </a:r>
            <a:r>
              <a:rPr lang="en" sz="1050">
                <a:solidFill>
                  <a:srgbClr val="CE9178"/>
                </a:solidFill>
                <a:latin typeface="Courier New"/>
                <a:ea typeface="Courier New"/>
                <a:cs typeface="Courier New"/>
                <a:sym typeface="Courier New"/>
              </a:rPr>
              <a:t>'plb'</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'Hello plb'</a:t>
            </a:r>
            <a:endParaRPr sz="1050">
              <a:solidFill>
                <a:srgbClr val="CE9178"/>
              </a:solidFill>
              <a:latin typeface="Courier New"/>
              <a:ea typeface="Courier New"/>
              <a:cs typeface="Courier New"/>
              <a:sym typeface="Courier New"/>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0" name="Shape 2010"/>
        <p:cNvGrpSpPr/>
        <p:nvPr/>
      </p:nvGrpSpPr>
      <p:grpSpPr>
        <a:xfrm>
          <a:off x="0" y="0"/>
          <a:ext cx="0" cy="0"/>
          <a:chOff x="0" y="0"/>
          <a:chExt cx="0" cy="0"/>
        </a:xfrm>
      </p:grpSpPr>
      <p:sp>
        <p:nvSpPr>
          <p:cNvPr id="2011" name="Google Shape;2011;p2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Tests du code</a:t>
            </a:r>
            <a:r>
              <a:rPr lang="en" sz="4400">
                <a:solidFill>
                  <a:srgbClr val="000000"/>
                </a:solidFill>
              </a:rPr>
              <a:t> - ressources complémentaires</a:t>
            </a:r>
            <a:endParaRPr sz="4400">
              <a:solidFill>
                <a:srgbClr val="000000"/>
              </a:solidFill>
            </a:endParaRPr>
          </a:p>
        </p:txBody>
      </p:sp>
      <p:sp>
        <p:nvSpPr>
          <p:cNvPr id="2012" name="Google Shape;2012;p235"/>
          <p:cNvSpPr txBox="1"/>
          <p:nvPr>
            <p:ph idx="1" type="body"/>
          </p:nvPr>
        </p:nvSpPr>
        <p:spPr>
          <a:xfrm>
            <a:off x="311700" y="1423375"/>
            <a:ext cx="8520600" cy="29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https://docs.python.org/fr/3/library/unittest.html</a:t>
            </a:r>
            <a:endParaRPr sz="1400"/>
          </a:p>
          <a:p>
            <a:pPr indent="-317500" lvl="0" marL="457200" rtl="0" algn="l">
              <a:spcBef>
                <a:spcPts val="0"/>
              </a:spcBef>
              <a:spcAft>
                <a:spcPts val="0"/>
              </a:spcAft>
              <a:buSzPts val="1400"/>
              <a:buChar char="●"/>
            </a:pPr>
            <a:r>
              <a:rPr lang="en" sz="1400"/>
              <a:t>Documentation </a:t>
            </a:r>
            <a:r>
              <a:rPr b="1" lang="en" sz="1400"/>
              <a:t>officielle</a:t>
            </a:r>
            <a:r>
              <a:rPr lang="en" sz="1400"/>
              <a:t> de Pytest : </a:t>
            </a:r>
            <a:r>
              <a:rPr lang="en" sz="1400" u="sng">
                <a:solidFill>
                  <a:schemeClr val="hlink"/>
                </a:solidFill>
                <a:hlinkClick r:id="rId4"/>
              </a:rPr>
              <a:t>https://docs.pytest.org/en/latest/</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t>Socratica - Unit Tests in Python || Python Tutorial || Learn Python Programming (ENG - 08:48) : </a:t>
            </a:r>
            <a:r>
              <a:rPr lang="en" sz="1400" u="sng">
                <a:solidFill>
                  <a:schemeClr val="hlink"/>
                </a:solidFill>
                <a:hlinkClick r:id="rId5"/>
              </a:rPr>
              <a:t>https://www.youtube.com/watch?v=1Lfv5tUGsn8&amp;t=308s</a:t>
            </a:r>
            <a:endParaRPr sz="1400"/>
          </a:p>
          <a:p>
            <a:pPr indent="-317500" lvl="0" marL="457200" rtl="0" algn="l">
              <a:spcBef>
                <a:spcPts val="0"/>
              </a:spcBef>
              <a:spcAft>
                <a:spcPts val="0"/>
              </a:spcAft>
              <a:buSzPts val="1400"/>
              <a:buChar char="●"/>
            </a:pPr>
            <a:r>
              <a:rPr lang="en" sz="1400"/>
              <a:t>Corey Schafer - Python Tutorial: Unit Testing Your Code with the unittest Module (ENG - 39:12) : </a:t>
            </a:r>
            <a:r>
              <a:rPr lang="en" sz="1400" u="sng">
                <a:solidFill>
                  <a:schemeClr val="hlink"/>
                </a:solidFill>
                <a:hlinkClick r:id="rId6"/>
              </a:rPr>
              <a:t>https://www.youtube.com/watch?v=6tNS--WetLI&amp;t=276s</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013" name="Google Shape;2013;p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7" name="Shape 2017"/>
        <p:cNvGrpSpPr/>
        <p:nvPr/>
      </p:nvGrpSpPr>
      <p:grpSpPr>
        <a:xfrm>
          <a:off x="0" y="0"/>
          <a:ext cx="0" cy="0"/>
          <a:chOff x="0" y="0"/>
          <a:chExt cx="0" cy="0"/>
        </a:xfrm>
      </p:grpSpPr>
      <p:sp>
        <p:nvSpPr>
          <p:cNvPr id="2018" name="Google Shape;2018;p2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19" name="Google Shape;2019;p236"/>
          <p:cNvSpPr txBox="1"/>
          <p:nvPr>
            <p:ph type="title"/>
          </p:nvPr>
        </p:nvSpPr>
        <p:spPr>
          <a:xfrm>
            <a:off x="235575" y="1547100"/>
            <a:ext cx="4045200" cy="20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Fonctionnalités avancées</a:t>
            </a:r>
            <a:endParaRPr/>
          </a:p>
        </p:txBody>
      </p:sp>
      <p:sp>
        <p:nvSpPr>
          <p:cNvPr id="2020" name="Google Shape;2020;p236"/>
          <p:cNvSpPr txBox="1"/>
          <p:nvPr>
            <p:ph type="title"/>
          </p:nvPr>
        </p:nvSpPr>
        <p:spPr>
          <a:xfrm>
            <a:off x="4843675" y="2186400"/>
            <a:ext cx="40452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Débogueur</a:t>
            </a:r>
            <a:endParaRPr>
              <a:solidFill>
                <a:schemeClr val="lt1"/>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2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Débogueur - pdb </a:t>
            </a:r>
            <a:endParaRPr>
              <a:solidFill>
                <a:srgbClr val="000000"/>
              </a:solidFill>
            </a:endParaRPr>
          </a:p>
        </p:txBody>
      </p:sp>
      <p:sp>
        <p:nvSpPr>
          <p:cNvPr id="2026" name="Google Shape;2026;p237"/>
          <p:cNvSpPr txBox="1"/>
          <p:nvPr>
            <p:ph idx="1" type="body"/>
          </p:nvPr>
        </p:nvSpPr>
        <p:spPr>
          <a:xfrm>
            <a:off x="311700" y="1500225"/>
            <a:ext cx="8520600" cy="252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Le débogueur permet d’accéder à </a:t>
            </a:r>
            <a:r>
              <a:rPr b="1" lang="en">
                <a:solidFill>
                  <a:srgbClr val="000000"/>
                </a:solidFill>
              </a:rPr>
              <a:t>beaucoup plus de fonctionnalités</a:t>
            </a:r>
            <a:r>
              <a:rPr lang="en">
                <a:solidFill>
                  <a:srgbClr val="000000"/>
                </a:solidFill>
              </a:rPr>
              <a:t> qu’un simple </a:t>
            </a:r>
            <a:r>
              <a:rPr b="1" lang="en">
                <a:solidFill>
                  <a:srgbClr val="000000"/>
                </a:solidFill>
              </a:rPr>
              <a:t>print()</a:t>
            </a:r>
            <a:r>
              <a:rPr lang="en">
                <a:solidFill>
                  <a:srgbClr val="000000"/>
                </a:solidFill>
              </a:rPr>
              <a:t> pour trouver des </a:t>
            </a:r>
            <a:r>
              <a:rPr b="1" lang="en">
                <a:solidFill>
                  <a:srgbClr val="000000"/>
                </a:solidFill>
              </a:rPr>
              <a:t>bugs</a:t>
            </a:r>
            <a:r>
              <a:rPr lang="en">
                <a:solidFill>
                  <a:srgbClr val="000000"/>
                </a:solidFill>
              </a:rPr>
              <a:t> dans un code.</a:t>
            </a:r>
            <a:endParaRPr>
              <a:solidFill>
                <a:srgbClr val="000000"/>
              </a:solidFill>
            </a:endParaRPr>
          </a:p>
          <a:p>
            <a:pPr indent="0" lvl="0" marL="0" rtl="0" algn="just">
              <a:spcBef>
                <a:spcPts val="1600"/>
              </a:spcBef>
              <a:spcAft>
                <a:spcPts val="0"/>
              </a:spcAft>
              <a:buNone/>
            </a:pPr>
            <a:r>
              <a:rPr lang="en">
                <a:solidFill>
                  <a:srgbClr val="000000"/>
                </a:solidFill>
              </a:rPr>
              <a:t>On peut avoir accès aux </a:t>
            </a:r>
            <a:r>
              <a:rPr b="1" lang="en">
                <a:solidFill>
                  <a:srgbClr val="000000"/>
                </a:solidFill>
              </a:rPr>
              <a:t>états des variables</a:t>
            </a:r>
            <a:r>
              <a:rPr lang="en">
                <a:solidFill>
                  <a:srgbClr val="000000"/>
                </a:solidFill>
              </a:rPr>
              <a:t> à un endroit du code et les modifier.</a:t>
            </a:r>
            <a:endParaRPr>
              <a:solidFill>
                <a:srgbClr val="000000"/>
              </a:solidFill>
            </a:endParaRPr>
          </a:p>
          <a:p>
            <a:pPr indent="0" lvl="0" marL="0" rtl="0" algn="just">
              <a:spcBef>
                <a:spcPts val="1600"/>
              </a:spcBef>
              <a:spcAft>
                <a:spcPts val="0"/>
              </a:spcAft>
              <a:buNone/>
            </a:pPr>
            <a:r>
              <a:rPr lang="en">
                <a:solidFill>
                  <a:srgbClr val="000000"/>
                </a:solidFill>
              </a:rPr>
              <a:t>Il existe un débogueur dans la </a:t>
            </a:r>
            <a:r>
              <a:rPr b="1" lang="en">
                <a:solidFill>
                  <a:srgbClr val="000000"/>
                </a:solidFill>
              </a:rPr>
              <a:t>bibliothèque standard</a:t>
            </a:r>
            <a:r>
              <a:rPr lang="en">
                <a:solidFill>
                  <a:srgbClr val="000000"/>
                </a:solidFill>
              </a:rPr>
              <a:t> de Python : il s’appelle </a:t>
            </a:r>
            <a:r>
              <a:rPr b="1" lang="en">
                <a:solidFill>
                  <a:srgbClr val="000000"/>
                </a:solidFill>
              </a:rPr>
              <a:t>pdb</a:t>
            </a:r>
            <a:r>
              <a:rPr lang="en">
                <a:solidFill>
                  <a:srgbClr val="000000"/>
                </a:solidFill>
              </a:rPr>
              <a:t>.</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7" name="Google Shape;2027;p2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1" name="Shape 2031"/>
        <p:cNvGrpSpPr/>
        <p:nvPr/>
      </p:nvGrpSpPr>
      <p:grpSpPr>
        <a:xfrm>
          <a:off x="0" y="0"/>
          <a:ext cx="0" cy="0"/>
          <a:chOff x="0" y="0"/>
          <a:chExt cx="0" cy="0"/>
        </a:xfrm>
      </p:grpSpPr>
      <p:sp>
        <p:nvSpPr>
          <p:cNvPr id="2032" name="Google Shape;2032;p2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Débogueur - pdb </a:t>
            </a:r>
            <a:endParaRPr>
              <a:solidFill>
                <a:srgbClr val="000000"/>
              </a:solidFill>
            </a:endParaRPr>
          </a:p>
        </p:txBody>
      </p:sp>
      <p:sp>
        <p:nvSpPr>
          <p:cNvPr id="2033" name="Google Shape;2033;p238"/>
          <p:cNvSpPr txBox="1"/>
          <p:nvPr>
            <p:ph idx="1" type="body"/>
          </p:nvPr>
        </p:nvSpPr>
        <p:spPr>
          <a:xfrm>
            <a:off x="311700" y="1194675"/>
            <a:ext cx="8520600" cy="170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00000"/>
                </a:solidFill>
              </a:rPr>
              <a:t>Avant la version 3.7</a:t>
            </a:r>
            <a:r>
              <a:rPr lang="en">
                <a:solidFill>
                  <a:srgbClr val="000000"/>
                </a:solidFill>
              </a:rPr>
              <a:t> de Python, il faut ajouter la </a:t>
            </a:r>
            <a:r>
              <a:rPr b="1" lang="en">
                <a:solidFill>
                  <a:srgbClr val="000000"/>
                </a:solidFill>
              </a:rPr>
              <a:t>syntaxe</a:t>
            </a:r>
            <a:r>
              <a:rPr lang="en">
                <a:solidFill>
                  <a:srgbClr val="000000"/>
                </a:solidFill>
              </a:rPr>
              <a:t> </a:t>
            </a:r>
            <a:r>
              <a:rPr i="1" lang="en"/>
              <a:t>import pdb; pdb.set_trace()</a:t>
            </a:r>
            <a:r>
              <a:rPr lang="en"/>
              <a:t> à l’endroit du code que l’on souhaite examiner.</a:t>
            </a:r>
            <a:endParaRPr>
              <a:solidFill>
                <a:srgbClr val="000000"/>
              </a:solidFill>
            </a:endParaRPr>
          </a:p>
          <a:p>
            <a:pPr indent="0" lvl="0" marL="0" rtl="0" algn="just">
              <a:spcBef>
                <a:spcPts val="1600"/>
              </a:spcBef>
              <a:spcAft>
                <a:spcPts val="0"/>
              </a:spcAft>
              <a:buNone/>
            </a:pPr>
            <a:r>
              <a:rPr b="1" lang="en">
                <a:solidFill>
                  <a:srgbClr val="000000"/>
                </a:solidFill>
              </a:rPr>
              <a:t>A partir de la version 3.7</a:t>
            </a:r>
            <a:r>
              <a:rPr lang="en">
                <a:solidFill>
                  <a:srgbClr val="000000"/>
                </a:solidFill>
              </a:rPr>
              <a:t> de Python, il suffit d’ajouter </a:t>
            </a:r>
            <a:r>
              <a:rPr lang="en"/>
              <a:t>la </a:t>
            </a:r>
            <a:r>
              <a:rPr b="1" lang="en"/>
              <a:t>syntaxe </a:t>
            </a:r>
            <a:r>
              <a:rPr i="1" lang="en"/>
              <a:t>breakpoint() </a:t>
            </a:r>
            <a:r>
              <a:rPr lang="en"/>
              <a:t>à l’endroit du code que l’on souhaite examiner.</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34" name="Google Shape;2034;p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035" name="Google Shape;2035;p238"/>
          <p:cNvSpPr txBox="1"/>
          <p:nvPr/>
        </p:nvSpPr>
        <p:spPr>
          <a:xfrm>
            <a:off x="763875" y="3116650"/>
            <a:ext cx="3353400" cy="1270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breakpoint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.__attribut_prive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instance = MaClasse()</a:t>
            </a:r>
            <a:endParaRPr sz="1050">
              <a:solidFill>
                <a:srgbClr val="D4D4D4"/>
              </a:solidFill>
              <a:latin typeface="Courier New"/>
              <a:ea typeface="Courier New"/>
              <a:cs typeface="Courier New"/>
              <a:sym typeface="Courier New"/>
            </a:endParaRPr>
          </a:p>
        </p:txBody>
      </p:sp>
      <p:pic>
        <p:nvPicPr>
          <p:cNvPr id="2036" name="Google Shape;2036;p238"/>
          <p:cNvPicPr preferRelativeResize="0"/>
          <p:nvPr/>
        </p:nvPicPr>
        <p:blipFill>
          <a:blip r:embed="rId3">
            <a:alphaModFix/>
          </a:blip>
          <a:stretch>
            <a:fillRect/>
          </a:stretch>
        </p:blipFill>
        <p:spPr>
          <a:xfrm>
            <a:off x="5064125" y="3514500"/>
            <a:ext cx="3137301" cy="474500"/>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0" name="Shape 2040"/>
        <p:cNvGrpSpPr/>
        <p:nvPr/>
      </p:nvGrpSpPr>
      <p:grpSpPr>
        <a:xfrm>
          <a:off x="0" y="0"/>
          <a:ext cx="0" cy="0"/>
          <a:chOff x="0" y="0"/>
          <a:chExt cx="0" cy="0"/>
        </a:xfrm>
      </p:grpSpPr>
      <p:sp>
        <p:nvSpPr>
          <p:cNvPr id="2041" name="Google Shape;2041;p2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Débogueur - pdb </a:t>
            </a:r>
            <a:endParaRPr>
              <a:solidFill>
                <a:srgbClr val="000000"/>
              </a:solidFill>
            </a:endParaRPr>
          </a:p>
        </p:txBody>
      </p:sp>
      <p:sp>
        <p:nvSpPr>
          <p:cNvPr id="2042" name="Google Shape;2042;p2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Dans le débogueur, certaines </a:t>
            </a:r>
            <a:r>
              <a:rPr b="1" lang="en"/>
              <a:t>commandes</a:t>
            </a:r>
            <a:r>
              <a:rPr lang="en"/>
              <a:t> permettent d’</a:t>
            </a:r>
            <a:r>
              <a:rPr b="1" lang="en"/>
              <a:t>avancer</a:t>
            </a:r>
            <a:r>
              <a:rPr lang="en"/>
              <a:t> :</a:t>
            </a:r>
            <a:endParaRPr/>
          </a:p>
          <a:p>
            <a:pPr indent="-342900" lvl="0" marL="457200" rtl="0" algn="l">
              <a:spcBef>
                <a:spcPts val="1600"/>
              </a:spcBef>
              <a:spcAft>
                <a:spcPts val="0"/>
              </a:spcAft>
              <a:buSzPts val="1800"/>
              <a:buChar char="●"/>
            </a:pPr>
            <a:r>
              <a:rPr b="1" lang="en"/>
              <a:t>n</a:t>
            </a:r>
            <a:r>
              <a:rPr lang="en"/>
              <a:t>(ext) : avancement minimal, exécution de la ligne en cours</a:t>
            </a:r>
            <a:endParaRPr/>
          </a:p>
          <a:p>
            <a:pPr indent="-342900" lvl="0" marL="457200" rtl="0" algn="l">
              <a:spcBef>
                <a:spcPts val="0"/>
              </a:spcBef>
              <a:spcAft>
                <a:spcPts val="0"/>
              </a:spcAft>
              <a:buSzPts val="1800"/>
              <a:buChar char="●"/>
            </a:pPr>
            <a:r>
              <a:rPr b="1" lang="en"/>
              <a:t>s</a:t>
            </a:r>
            <a:r>
              <a:rPr lang="en"/>
              <a:t>(tep) : va jusqu’à la ligne suivante de la fonction en cours</a:t>
            </a:r>
            <a:endParaRPr/>
          </a:p>
          <a:p>
            <a:pPr indent="-342900" lvl="0" marL="457200" rtl="0" algn="l">
              <a:spcBef>
                <a:spcPts val="0"/>
              </a:spcBef>
              <a:spcAft>
                <a:spcPts val="0"/>
              </a:spcAft>
              <a:buSzPts val="1800"/>
              <a:buChar char="●"/>
            </a:pPr>
            <a:r>
              <a:rPr b="1" lang="en"/>
              <a:t>c</a:t>
            </a:r>
            <a:r>
              <a:rPr lang="en"/>
              <a:t>(ontinue) : va jusqu’au point d’arrêt suivant</a:t>
            </a:r>
            <a:endParaRPr/>
          </a:p>
          <a:p>
            <a:pPr indent="-342900" lvl="0" marL="457200" rtl="0" algn="l">
              <a:spcBef>
                <a:spcPts val="0"/>
              </a:spcBef>
              <a:spcAft>
                <a:spcPts val="0"/>
              </a:spcAft>
              <a:buSzPts val="1800"/>
              <a:buChar char="●"/>
            </a:pPr>
            <a:r>
              <a:rPr b="1" lang="en"/>
              <a:t>unt</a:t>
            </a:r>
            <a:r>
              <a:rPr lang="en"/>
              <a:t>(il) : va jusqu’au numéro de ligne indiqué</a:t>
            </a:r>
            <a:endParaRPr/>
          </a:p>
          <a:p>
            <a:pPr indent="0" lvl="0" marL="0" rtl="0" algn="l">
              <a:spcBef>
                <a:spcPts val="1600"/>
              </a:spcBef>
              <a:spcAft>
                <a:spcPts val="1600"/>
              </a:spcAft>
              <a:buNone/>
            </a:pPr>
            <a:r>
              <a:t/>
            </a:r>
            <a:endParaRPr/>
          </a:p>
        </p:txBody>
      </p:sp>
      <p:sp>
        <p:nvSpPr>
          <p:cNvPr id="2043" name="Google Shape;2043;p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2044" name="Google Shape;2044;p239"/>
          <p:cNvPicPr preferRelativeResize="0"/>
          <p:nvPr/>
        </p:nvPicPr>
        <p:blipFill>
          <a:blip r:embed="rId3">
            <a:alphaModFix/>
          </a:blip>
          <a:stretch>
            <a:fillRect/>
          </a:stretch>
        </p:blipFill>
        <p:spPr>
          <a:xfrm>
            <a:off x="2912575" y="3718450"/>
            <a:ext cx="3424975" cy="508750"/>
          </a:xfrm>
          <a:prstGeom prst="rect">
            <a:avLst/>
          </a:prstGeom>
          <a:noFill/>
          <a:ln>
            <a:noFill/>
          </a:ln>
        </p:spPr>
      </p:pic>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Débogueur - pdb </a:t>
            </a:r>
            <a:endParaRPr>
              <a:solidFill>
                <a:srgbClr val="000000"/>
              </a:solidFill>
            </a:endParaRPr>
          </a:p>
        </p:txBody>
      </p:sp>
      <p:sp>
        <p:nvSpPr>
          <p:cNvPr id="2050" name="Google Shape;2050;p2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 débogueur fonctionne comme un </a:t>
            </a:r>
            <a:r>
              <a:rPr b="1" lang="en"/>
              <a:t>interpréteur</a:t>
            </a:r>
            <a:r>
              <a:rPr lang="en"/>
              <a:t> Python. On peut donc utiliser des fonctions natives comme </a:t>
            </a:r>
            <a:r>
              <a:rPr b="1" lang="en"/>
              <a:t>dir()</a:t>
            </a:r>
            <a:r>
              <a:rPr lang="en"/>
              <a:t> ou </a:t>
            </a:r>
            <a:r>
              <a:rPr b="1" lang="en"/>
              <a:t>print()</a:t>
            </a:r>
            <a:r>
              <a:rPr lang="en"/>
              <a:t>.</a:t>
            </a:r>
            <a:endParaRPr/>
          </a:p>
          <a:p>
            <a:pPr indent="0" lvl="0" marL="0" rtl="0" algn="l">
              <a:spcBef>
                <a:spcPts val="1600"/>
              </a:spcBef>
              <a:spcAft>
                <a:spcPts val="1600"/>
              </a:spcAft>
              <a:buNone/>
            </a:pPr>
            <a:r>
              <a:t/>
            </a:r>
            <a:endParaRPr/>
          </a:p>
        </p:txBody>
      </p:sp>
      <p:sp>
        <p:nvSpPr>
          <p:cNvPr id="2051" name="Google Shape;2051;p2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052" name="Google Shape;2052;p240"/>
          <p:cNvSpPr txBox="1"/>
          <p:nvPr/>
        </p:nvSpPr>
        <p:spPr>
          <a:xfrm>
            <a:off x="1344450" y="2770375"/>
            <a:ext cx="2457000" cy="1225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MaClasse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.value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breakpoint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instance = MaClasse()</a:t>
            </a:r>
            <a:endParaRPr sz="1050">
              <a:solidFill>
                <a:srgbClr val="D4D4D4"/>
              </a:solidFill>
              <a:latin typeface="Courier New"/>
              <a:ea typeface="Courier New"/>
              <a:cs typeface="Courier New"/>
              <a:sym typeface="Courier New"/>
            </a:endParaRPr>
          </a:p>
        </p:txBody>
      </p:sp>
      <p:pic>
        <p:nvPicPr>
          <p:cNvPr id="2053" name="Google Shape;2053;p240"/>
          <p:cNvPicPr preferRelativeResize="0"/>
          <p:nvPr/>
        </p:nvPicPr>
        <p:blipFill>
          <a:blip r:embed="rId3">
            <a:alphaModFix/>
          </a:blip>
          <a:stretch>
            <a:fillRect/>
          </a:stretch>
        </p:blipFill>
        <p:spPr>
          <a:xfrm>
            <a:off x="5359771" y="3048800"/>
            <a:ext cx="2101125" cy="440225"/>
          </a:xfrm>
          <a:prstGeom prst="rect">
            <a:avLst/>
          </a:prstGeom>
          <a:noFill/>
          <a:ln>
            <a:noFill/>
          </a:ln>
        </p:spPr>
      </p:pic>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7" name="Shape 2057"/>
        <p:cNvGrpSpPr/>
        <p:nvPr/>
      </p:nvGrpSpPr>
      <p:grpSpPr>
        <a:xfrm>
          <a:off x="0" y="0"/>
          <a:ext cx="0" cy="0"/>
          <a:chOff x="0" y="0"/>
          <a:chExt cx="0" cy="0"/>
        </a:xfrm>
      </p:grpSpPr>
      <p:sp>
        <p:nvSpPr>
          <p:cNvPr id="2058" name="Google Shape;2058;p2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Débogueur </a:t>
            </a:r>
            <a:r>
              <a:rPr lang="en" sz="4400">
                <a:solidFill>
                  <a:srgbClr val="000000"/>
                </a:solidFill>
              </a:rPr>
              <a:t> - ressources complémentaires</a:t>
            </a:r>
            <a:endParaRPr sz="4400">
              <a:solidFill>
                <a:srgbClr val="000000"/>
              </a:solidFill>
            </a:endParaRPr>
          </a:p>
        </p:txBody>
      </p:sp>
      <p:sp>
        <p:nvSpPr>
          <p:cNvPr id="2059" name="Google Shape;2059;p241"/>
          <p:cNvSpPr txBox="1"/>
          <p:nvPr>
            <p:ph idx="1" type="body"/>
          </p:nvPr>
        </p:nvSpPr>
        <p:spPr>
          <a:xfrm>
            <a:off x="311700" y="1804675"/>
            <a:ext cx="8520600" cy="26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https://docs.python.org/fr/3/library/pdb.html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t>London App Dévolopper - Introduction to the Python Debugger (ENG - 15:18) : </a:t>
            </a:r>
            <a:r>
              <a:rPr lang="en" sz="1400" u="sng">
                <a:solidFill>
                  <a:schemeClr val="hlink"/>
                </a:solidFill>
                <a:hlinkClick r:id="rId4"/>
              </a:rPr>
              <a:t>https://www.youtube.com/watch?v=7Vmik1M_ry0</a:t>
            </a:r>
            <a:endParaRPr sz="1400"/>
          </a:p>
          <a:p>
            <a:pPr indent="-317500" lvl="0" marL="457200" rtl="0" algn="l">
              <a:spcBef>
                <a:spcPts val="0"/>
              </a:spcBef>
              <a:spcAft>
                <a:spcPts val="0"/>
              </a:spcAft>
              <a:buSzPts val="1400"/>
              <a:buChar char="●"/>
            </a:pPr>
            <a:r>
              <a:rPr lang="en" sz="1400"/>
              <a:t>PyCon Australia - "Goodbye Print Statements, Hello Debugger!" - Nina Zakharenko (PyCon AU 2019) (ENG - 29:24) : </a:t>
            </a:r>
            <a:r>
              <a:rPr lang="en" sz="1400" u="sng">
                <a:solidFill>
                  <a:schemeClr val="hlink"/>
                </a:solidFill>
                <a:hlinkClick r:id="rId5"/>
              </a:rPr>
              <a:t>https://www.youtube.com/watch?v=HHrVBKZLolg</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060" name="Google Shape;2060;p2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236" name="Google Shape;236;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De nombreux modules de la bibliothèque standard ajoutent des fonctionnalités mathématiques à Python : </a:t>
            </a:r>
            <a:r>
              <a:rPr i="1" lang="en"/>
              <a:t>math, cmath, numbers</a:t>
            </a:r>
            <a:r>
              <a:rPr lang="en"/>
              <a:t> (classes abstraites)</a:t>
            </a:r>
            <a:r>
              <a:rPr i="1" lang="en"/>
              <a:t>, decimal, fractions, random, statistics</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7" name="Google Shape;2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38" name="Google Shape;238;p35"/>
          <p:cNvSpPr txBox="1"/>
          <p:nvPr/>
        </p:nvSpPr>
        <p:spPr>
          <a:xfrm>
            <a:off x="2895300" y="2688875"/>
            <a:ext cx="3353400" cy="1494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math</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(math.pi)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3.141592653589793</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fractions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Fraction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(Fraction(</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4" name="Shape 2064"/>
        <p:cNvGrpSpPr/>
        <p:nvPr/>
      </p:nvGrpSpPr>
      <p:grpSpPr>
        <a:xfrm>
          <a:off x="0" y="0"/>
          <a:ext cx="0" cy="0"/>
          <a:chOff x="0" y="0"/>
          <a:chExt cx="0" cy="0"/>
        </a:xfrm>
      </p:grpSpPr>
      <p:sp>
        <p:nvSpPr>
          <p:cNvPr id="2065" name="Google Shape;2065;p2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66" name="Google Shape;2066;p242"/>
          <p:cNvSpPr txBox="1"/>
          <p:nvPr>
            <p:ph type="title"/>
          </p:nvPr>
        </p:nvSpPr>
        <p:spPr>
          <a:xfrm>
            <a:off x="235575" y="1547100"/>
            <a:ext cx="4045200" cy="20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Fonctionnalités avancées</a:t>
            </a:r>
            <a:endParaRPr/>
          </a:p>
        </p:txBody>
      </p:sp>
      <p:sp>
        <p:nvSpPr>
          <p:cNvPr id="2067" name="Google Shape;2067;p242"/>
          <p:cNvSpPr txBox="1"/>
          <p:nvPr>
            <p:ph type="title"/>
          </p:nvPr>
        </p:nvSpPr>
        <p:spPr>
          <a:xfrm>
            <a:off x="4843675" y="2186400"/>
            <a:ext cx="40452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Interfaces graphiques</a:t>
            </a:r>
            <a:endParaRPr>
              <a:solidFill>
                <a:schemeClr val="lt1"/>
              </a:solidFill>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1" name="Shape 2071"/>
        <p:cNvGrpSpPr/>
        <p:nvPr/>
      </p:nvGrpSpPr>
      <p:grpSpPr>
        <a:xfrm>
          <a:off x="0" y="0"/>
          <a:ext cx="0" cy="0"/>
          <a:chOff x="0" y="0"/>
          <a:chExt cx="0" cy="0"/>
        </a:xfrm>
      </p:grpSpPr>
      <p:sp>
        <p:nvSpPr>
          <p:cNvPr id="2072" name="Google Shape;2072;p2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Interfaces graphiques - Tkinter</a:t>
            </a:r>
            <a:endParaRPr>
              <a:solidFill>
                <a:srgbClr val="000000"/>
              </a:solidFill>
            </a:endParaRPr>
          </a:p>
        </p:txBody>
      </p:sp>
      <p:sp>
        <p:nvSpPr>
          <p:cNvPr id="2073" name="Google Shape;2073;p243"/>
          <p:cNvSpPr txBox="1"/>
          <p:nvPr>
            <p:ph idx="1" type="body"/>
          </p:nvPr>
        </p:nvSpPr>
        <p:spPr>
          <a:xfrm>
            <a:off x="311700" y="1147225"/>
            <a:ext cx="8520600" cy="109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Tkinter</a:t>
            </a:r>
            <a:r>
              <a:rPr lang="en"/>
              <a:t> est le paquet de la bibliothèque standard de Python qui permet de créer des interfaces graphiques. Le code suivant permet de créer une structure d’</a:t>
            </a:r>
            <a:r>
              <a:rPr b="1" lang="en"/>
              <a:t>interface graphique de base</a:t>
            </a:r>
            <a:r>
              <a:rPr lang="en"/>
              <a:t> pour insérer des </a:t>
            </a:r>
            <a:r>
              <a:rPr b="1" lang="en"/>
              <a:t>widgets</a:t>
            </a:r>
            <a:r>
              <a:rPr lang="en"/>
              <a:t>.</a:t>
            </a:r>
            <a:endParaRPr/>
          </a:p>
          <a:p>
            <a:pPr indent="0" lvl="0" marL="0" rtl="0" algn="l">
              <a:spcBef>
                <a:spcPts val="1600"/>
              </a:spcBef>
              <a:spcAft>
                <a:spcPts val="1600"/>
              </a:spcAft>
              <a:buNone/>
            </a:pPr>
            <a:r>
              <a:t/>
            </a:r>
            <a:endParaRPr/>
          </a:p>
        </p:txBody>
      </p:sp>
      <p:sp>
        <p:nvSpPr>
          <p:cNvPr id="2074" name="Google Shape;2074;p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075" name="Google Shape;2075;p243"/>
          <p:cNvSpPr txBox="1"/>
          <p:nvPr/>
        </p:nvSpPr>
        <p:spPr>
          <a:xfrm>
            <a:off x="499075" y="2656700"/>
            <a:ext cx="3200400" cy="1911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tkinter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tk</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Application</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tk</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tk.Tk.</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app = Application()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app.mainloop()</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586C0"/>
              </a:solidFill>
              <a:latin typeface="Courier New"/>
              <a:ea typeface="Courier New"/>
              <a:cs typeface="Courier New"/>
              <a:sym typeface="Courier New"/>
            </a:endParaRPr>
          </a:p>
        </p:txBody>
      </p:sp>
      <p:pic>
        <p:nvPicPr>
          <p:cNvPr id="2076" name="Google Shape;2076;p243"/>
          <p:cNvPicPr preferRelativeResize="0"/>
          <p:nvPr/>
        </p:nvPicPr>
        <p:blipFill>
          <a:blip r:embed="rId3">
            <a:alphaModFix/>
          </a:blip>
          <a:stretch>
            <a:fillRect/>
          </a:stretch>
        </p:blipFill>
        <p:spPr>
          <a:xfrm>
            <a:off x="4758478" y="2512425"/>
            <a:ext cx="1894800" cy="22001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0" name="Shape 2080"/>
        <p:cNvGrpSpPr/>
        <p:nvPr/>
      </p:nvGrpSpPr>
      <p:grpSpPr>
        <a:xfrm>
          <a:off x="0" y="0"/>
          <a:ext cx="0" cy="0"/>
          <a:chOff x="0" y="0"/>
          <a:chExt cx="0" cy="0"/>
        </a:xfrm>
      </p:grpSpPr>
      <p:sp>
        <p:nvSpPr>
          <p:cNvPr id="2081" name="Google Shape;2081;p2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Interfaces graphiques - Tkinter</a:t>
            </a:r>
            <a:endParaRPr>
              <a:solidFill>
                <a:srgbClr val="000000"/>
              </a:solidFill>
            </a:endParaRPr>
          </a:p>
        </p:txBody>
      </p:sp>
      <p:sp>
        <p:nvSpPr>
          <p:cNvPr id="2082" name="Google Shape;2082;p244"/>
          <p:cNvSpPr txBox="1"/>
          <p:nvPr>
            <p:ph idx="1" type="body"/>
          </p:nvPr>
        </p:nvSpPr>
        <p:spPr>
          <a:xfrm>
            <a:off x="311700" y="11472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maintenant ajouter un </a:t>
            </a:r>
            <a:r>
              <a:rPr b="1" lang="en"/>
              <a:t>widget</a:t>
            </a:r>
            <a:r>
              <a:rPr lang="en"/>
              <a:t> à la fenêtre comme par exemple un </a:t>
            </a:r>
            <a:r>
              <a:rPr b="1" lang="en"/>
              <a:t>label</a:t>
            </a:r>
            <a:r>
              <a:rPr lang="en"/>
              <a:t>.</a:t>
            </a:r>
            <a:endParaRPr/>
          </a:p>
          <a:p>
            <a:pPr indent="0" lvl="0" marL="0" rtl="0" algn="l">
              <a:spcBef>
                <a:spcPts val="1600"/>
              </a:spcBef>
              <a:spcAft>
                <a:spcPts val="1600"/>
              </a:spcAft>
              <a:buNone/>
            </a:pPr>
            <a:r>
              <a:t/>
            </a:r>
            <a:endParaRPr/>
          </a:p>
        </p:txBody>
      </p:sp>
      <p:sp>
        <p:nvSpPr>
          <p:cNvPr id="2083" name="Google Shape;2083;p2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084" name="Google Shape;2084;p244"/>
          <p:cNvSpPr txBox="1"/>
          <p:nvPr/>
        </p:nvSpPr>
        <p:spPr>
          <a:xfrm>
            <a:off x="311700" y="1926550"/>
            <a:ext cx="5889300" cy="2991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tkinter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tk</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Application</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tk</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tk.Tk.</a:t>
            </a:r>
            <a:r>
              <a:rPr lang="en" sz="1050">
                <a:solidFill>
                  <a:srgbClr val="DCDCAA"/>
                </a:solidFill>
                <a:latin typeface="Courier New"/>
                <a:ea typeface="Courier New"/>
                <a:cs typeface="Courier New"/>
                <a:sym typeface="Courier New"/>
              </a:rPr>
              <a:t>__init__</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.add_widgets()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def</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add_widgets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.label = tk.Label(</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.master, </a:t>
            </a:r>
            <a:r>
              <a:rPr lang="en" sz="1050">
                <a:solidFill>
                  <a:srgbClr val="9CDCFE"/>
                </a:solidFill>
                <a:latin typeface="Courier New"/>
                <a:ea typeface="Courier New"/>
                <a:cs typeface="Courier New"/>
                <a:sym typeface="Courier New"/>
              </a:rPr>
              <a:t>text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"Interface graphique"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self</a:t>
            </a:r>
            <a:r>
              <a:rPr lang="en" sz="1050">
                <a:solidFill>
                  <a:srgbClr val="D4D4D4"/>
                </a:solidFill>
                <a:latin typeface="Courier New"/>
                <a:ea typeface="Courier New"/>
                <a:cs typeface="Courier New"/>
                <a:sym typeface="Courier New"/>
              </a:rPr>
              <a:t>.label.pack()</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app = Application()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app.mainloop()</a:t>
            </a:r>
            <a:endParaRPr sz="1050">
              <a:solidFill>
                <a:srgbClr val="D4D4D4"/>
              </a:solidFill>
              <a:latin typeface="Courier New"/>
              <a:ea typeface="Courier New"/>
              <a:cs typeface="Courier New"/>
              <a:sym typeface="Courier New"/>
            </a:endParaRPr>
          </a:p>
        </p:txBody>
      </p:sp>
      <p:pic>
        <p:nvPicPr>
          <p:cNvPr id="2085" name="Google Shape;2085;p244"/>
          <p:cNvPicPr preferRelativeResize="0"/>
          <p:nvPr/>
        </p:nvPicPr>
        <p:blipFill>
          <a:blip r:embed="rId3">
            <a:alphaModFix/>
          </a:blip>
          <a:stretch>
            <a:fillRect/>
          </a:stretch>
        </p:blipFill>
        <p:spPr>
          <a:xfrm>
            <a:off x="6811725" y="2925375"/>
            <a:ext cx="1419225" cy="6286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9" name="Shape 2089"/>
        <p:cNvGrpSpPr/>
        <p:nvPr/>
      </p:nvGrpSpPr>
      <p:grpSpPr>
        <a:xfrm>
          <a:off x="0" y="0"/>
          <a:ext cx="0" cy="0"/>
          <a:chOff x="0" y="0"/>
          <a:chExt cx="0" cy="0"/>
        </a:xfrm>
      </p:grpSpPr>
      <p:sp>
        <p:nvSpPr>
          <p:cNvPr id="2090" name="Google Shape;2090;p2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Interfaces graphiques - Tkinter</a:t>
            </a:r>
            <a:endParaRPr>
              <a:solidFill>
                <a:srgbClr val="000000"/>
              </a:solidFill>
            </a:endParaRPr>
          </a:p>
        </p:txBody>
      </p:sp>
      <p:sp>
        <p:nvSpPr>
          <p:cNvPr id="2091" name="Google Shape;2091;p245"/>
          <p:cNvSpPr txBox="1"/>
          <p:nvPr>
            <p:ph idx="1" type="body"/>
          </p:nvPr>
        </p:nvSpPr>
        <p:spPr>
          <a:xfrm>
            <a:off x="311700" y="1075925"/>
            <a:ext cx="85206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aussi ajouter un </a:t>
            </a:r>
            <a:r>
              <a:rPr b="1" lang="en"/>
              <a:t>bouton</a:t>
            </a:r>
            <a:r>
              <a:rPr lang="en"/>
              <a:t> lié à une </a:t>
            </a:r>
            <a:r>
              <a:rPr b="1" lang="en"/>
              <a:t>méthode</a:t>
            </a:r>
            <a:r>
              <a:rPr lang="en"/>
              <a:t> ou à une </a:t>
            </a:r>
            <a:r>
              <a:rPr b="1" lang="en"/>
              <a:t>fonction</a:t>
            </a:r>
            <a:r>
              <a:rPr lang="en"/>
              <a:t>.</a:t>
            </a:r>
            <a:endParaRPr/>
          </a:p>
          <a:p>
            <a:pPr indent="0" lvl="0" marL="0" rtl="0" algn="l">
              <a:spcBef>
                <a:spcPts val="1600"/>
              </a:spcBef>
              <a:spcAft>
                <a:spcPts val="1600"/>
              </a:spcAft>
              <a:buNone/>
            </a:pPr>
            <a:r>
              <a:t/>
            </a:r>
            <a:endParaRPr/>
          </a:p>
        </p:txBody>
      </p:sp>
      <p:sp>
        <p:nvSpPr>
          <p:cNvPr id="2092" name="Google Shape;2092;p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093" name="Google Shape;2093;p245"/>
          <p:cNvSpPr txBox="1"/>
          <p:nvPr/>
        </p:nvSpPr>
        <p:spPr>
          <a:xfrm>
            <a:off x="407375" y="1525800"/>
            <a:ext cx="5736600" cy="3411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C586C0"/>
                </a:solidFill>
                <a:latin typeface="Courier New"/>
                <a:ea typeface="Courier New"/>
                <a:cs typeface="Courier New"/>
                <a:sym typeface="Courier New"/>
              </a:rPr>
              <a:t>import</a:t>
            </a:r>
            <a:r>
              <a:rPr lang="en" sz="900">
                <a:solidFill>
                  <a:srgbClr val="D4D4D4"/>
                </a:solidFill>
                <a:latin typeface="Courier New"/>
                <a:ea typeface="Courier New"/>
                <a:cs typeface="Courier New"/>
                <a:sym typeface="Courier New"/>
              </a:rPr>
              <a:t> tkinter </a:t>
            </a:r>
            <a:r>
              <a:rPr lang="en" sz="900">
                <a:solidFill>
                  <a:srgbClr val="C586C0"/>
                </a:solidFill>
                <a:latin typeface="Courier New"/>
                <a:ea typeface="Courier New"/>
                <a:cs typeface="Courier New"/>
                <a:sym typeface="Courier New"/>
              </a:rPr>
              <a:t>as</a:t>
            </a:r>
            <a:r>
              <a:rPr lang="en" sz="900">
                <a:solidFill>
                  <a:srgbClr val="D4D4D4"/>
                </a:solidFill>
                <a:latin typeface="Courier New"/>
                <a:ea typeface="Courier New"/>
                <a:cs typeface="Courier New"/>
                <a:sym typeface="Courier New"/>
              </a:rPr>
              <a:t> tk</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D4D4D4"/>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Application</a:t>
            </a:r>
            <a:r>
              <a:rPr lang="en" sz="900">
                <a:solidFill>
                  <a:srgbClr val="D4D4D4"/>
                </a:solidFill>
                <a:latin typeface="Courier New"/>
                <a:ea typeface="Courier New"/>
                <a:cs typeface="Courier New"/>
                <a:sym typeface="Courier New"/>
              </a:rPr>
              <a:t>(</a:t>
            </a:r>
            <a:r>
              <a:rPr lang="en" sz="900">
                <a:solidFill>
                  <a:srgbClr val="4EC9B0"/>
                </a:solidFill>
                <a:latin typeface="Courier New"/>
                <a:ea typeface="Courier New"/>
                <a:cs typeface="Courier New"/>
                <a:sym typeface="Courier New"/>
              </a:rPr>
              <a:t>tk</a:t>
            </a:r>
            <a:r>
              <a:rPr lang="en" sz="900">
                <a:solidFill>
                  <a:srgbClr val="D4D4D4"/>
                </a:solidFill>
                <a:latin typeface="Courier New"/>
                <a:ea typeface="Courier New"/>
                <a:cs typeface="Courier New"/>
                <a:sym typeface="Courier New"/>
              </a:rPr>
              <a:t>.</a:t>
            </a:r>
            <a:r>
              <a:rPr lang="en" sz="900">
                <a:solidFill>
                  <a:srgbClr val="4EC9B0"/>
                </a:solidFill>
                <a:latin typeface="Courier New"/>
                <a:ea typeface="Courier New"/>
                <a:cs typeface="Courier New"/>
                <a:sym typeface="Courier New"/>
              </a:rPr>
              <a:t>Tk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tk.Tk.</a:t>
            </a:r>
            <a:r>
              <a:rPr lang="en" sz="900">
                <a:solidFill>
                  <a:srgbClr val="DCDCAA"/>
                </a:solidFill>
                <a:latin typeface="Courier New"/>
                <a:ea typeface="Courier New"/>
                <a:cs typeface="Courier New"/>
                <a:sym typeface="Courier New"/>
              </a:rPr>
              <a:t>__init__</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.add_widgets()</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add_widgets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.label = tk.Label(</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.master, </a:t>
            </a:r>
            <a:r>
              <a:rPr lang="en" sz="900">
                <a:solidFill>
                  <a:srgbClr val="9CDCFE"/>
                </a:solidFill>
                <a:latin typeface="Courier New"/>
                <a:ea typeface="Courier New"/>
                <a:cs typeface="Courier New"/>
                <a:sym typeface="Courier New"/>
              </a:rPr>
              <a:t>text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"Interface graphique"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.label.pack()</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.bouton = tk.Button(</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text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"Afficher ok"</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command</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.print_ok)</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.bouton.pack()</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def</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print_ok</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self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"ok"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app = Application()</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app.mainloop()</a:t>
            </a:r>
            <a:endParaRPr sz="900">
              <a:solidFill>
                <a:srgbClr val="D4D4D4"/>
              </a:solidFill>
              <a:latin typeface="Courier New"/>
              <a:ea typeface="Courier New"/>
              <a:cs typeface="Courier New"/>
              <a:sym typeface="Courier New"/>
            </a:endParaRPr>
          </a:p>
        </p:txBody>
      </p:sp>
      <p:pic>
        <p:nvPicPr>
          <p:cNvPr id="2094" name="Google Shape;2094;p245"/>
          <p:cNvPicPr preferRelativeResize="0"/>
          <p:nvPr/>
        </p:nvPicPr>
        <p:blipFill>
          <a:blip r:embed="rId3">
            <a:alphaModFix/>
          </a:blip>
          <a:stretch>
            <a:fillRect/>
          </a:stretch>
        </p:blipFill>
        <p:spPr>
          <a:xfrm>
            <a:off x="6907500" y="2815650"/>
            <a:ext cx="1298906" cy="8313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8" name="Shape 2098"/>
        <p:cNvGrpSpPr/>
        <p:nvPr/>
      </p:nvGrpSpPr>
      <p:grpSpPr>
        <a:xfrm>
          <a:off x="0" y="0"/>
          <a:ext cx="0" cy="0"/>
          <a:chOff x="0" y="0"/>
          <a:chExt cx="0" cy="0"/>
        </a:xfrm>
      </p:grpSpPr>
      <p:sp>
        <p:nvSpPr>
          <p:cNvPr id="2099" name="Google Shape;2099;p2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Interfaces graphiques - Tkinter</a:t>
            </a:r>
            <a:endParaRPr>
              <a:solidFill>
                <a:srgbClr val="000000"/>
              </a:solidFill>
            </a:endParaRPr>
          </a:p>
        </p:txBody>
      </p:sp>
      <p:sp>
        <p:nvSpPr>
          <p:cNvPr id="2100" name="Google Shape;2100;p246"/>
          <p:cNvSpPr txBox="1"/>
          <p:nvPr>
            <p:ph idx="1" type="body"/>
          </p:nvPr>
        </p:nvSpPr>
        <p:spPr>
          <a:xfrm>
            <a:off x="311700" y="1147225"/>
            <a:ext cx="8520600" cy="37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Voici une liste de quelques widgets supplémentaires utilisables avec Tkinter :</a:t>
            </a:r>
            <a:endParaRPr sz="1500"/>
          </a:p>
          <a:p>
            <a:pPr indent="-323850" lvl="0" marL="457200" rtl="0" algn="l">
              <a:spcBef>
                <a:spcPts val="1600"/>
              </a:spcBef>
              <a:spcAft>
                <a:spcPts val="0"/>
              </a:spcAft>
              <a:buSzPts val="1500"/>
              <a:buFont typeface="Open Sans"/>
              <a:buChar char="●"/>
            </a:pPr>
            <a:r>
              <a:rPr i="1" lang="en" sz="1500"/>
              <a:t>Checkbutton</a:t>
            </a:r>
            <a:r>
              <a:rPr lang="en" sz="1500"/>
              <a:t> : affiche des cases à cocher.</a:t>
            </a:r>
            <a:endParaRPr sz="1500"/>
          </a:p>
          <a:p>
            <a:pPr indent="-323850" lvl="0" marL="457200" rtl="0" algn="l">
              <a:spcBef>
                <a:spcPts val="0"/>
              </a:spcBef>
              <a:spcAft>
                <a:spcPts val="0"/>
              </a:spcAft>
              <a:buSzPts val="1500"/>
              <a:buFont typeface="Open Sans"/>
              <a:buChar char="●"/>
            </a:pPr>
            <a:r>
              <a:rPr i="1" lang="en" sz="1500"/>
              <a:t>Entry</a:t>
            </a:r>
            <a:r>
              <a:rPr lang="en" sz="1500"/>
              <a:t> : demande à l'utilisateur de saisir une valeur / une phrase.</a:t>
            </a:r>
            <a:endParaRPr sz="1500"/>
          </a:p>
          <a:p>
            <a:pPr indent="-323850" lvl="0" marL="457200" rtl="0" algn="l">
              <a:spcBef>
                <a:spcPts val="0"/>
              </a:spcBef>
              <a:spcAft>
                <a:spcPts val="0"/>
              </a:spcAft>
              <a:buSzPts val="1500"/>
              <a:buFont typeface="Open Sans"/>
              <a:buChar char="●"/>
            </a:pPr>
            <a:r>
              <a:rPr i="1" lang="en" sz="1500"/>
              <a:t>Listbox</a:t>
            </a:r>
            <a:r>
              <a:rPr lang="en" sz="1500"/>
              <a:t> : affiche une liste d'options à choisir</a:t>
            </a:r>
            <a:endParaRPr sz="1500"/>
          </a:p>
          <a:p>
            <a:pPr indent="-323850" lvl="0" marL="457200" rtl="0" algn="l">
              <a:spcBef>
                <a:spcPts val="0"/>
              </a:spcBef>
              <a:spcAft>
                <a:spcPts val="0"/>
              </a:spcAft>
              <a:buSzPts val="1500"/>
              <a:buFont typeface="Open Sans"/>
              <a:buChar char="●"/>
            </a:pPr>
            <a:r>
              <a:rPr i="1" lang="en" sz="1500"/>
              <a:t>Radiobutton</a:t>
            </a:r>
            <a:r>
              <a:rPr lang="en" sz="1500"/>
              <a:t> : implémente des « boutons radio ».</a:t>
            </a:r>
            <a:endParaRPr sz="1500"/>
          </a:p>
          <a:p>
            <a:pPr indent="-323850" lvl="0" marL="457200" rtl="0" algn="l">
              <a:spcBef>
                <a:spcPts val="0"/>
              </a:spcBef>
              <a:spcAft>
                <a:spcPts val="0"/>
              </a:spcAft>
              <a:buSzPts val="1500"/>
              <a:buFont typeface="Open Sans"/>
              <a:buChar char="●"/>
            </a:pPr>
            <a:r>
              <a:rPr i="1" lang="en" sz="1500"/>
              <a:t>Menubutton</a:t>
            </a:r>
            <a:r>
              <a:rPr lang="en" sz="1500"/>
              <a:t> et </a:t>
            </a:r>
            <a:r>
              <a:rPr i="1" lang="en" sz="1500"/>
              <a:t>Menu</a:t>
            </a:r>
            <a:r>
              <a:rPr lang="en" sz="1500"/>
              <a:t> : affiche des menus déroulants.</a:t>
            </a:r>
            <a:endParaRPr sz="1500"/>
          </a:p>
          <a:p>
            <a:pPr indent="-323850" lvl="0" marL="457200" rtl="0" algn="l">
              <a:spcBef>
                <a:spcPts val="0"/>
              </a:spcBef>
              <a:spcAft>
                <a:spcPts val="0"/>
              </a:spcAft>
              <a:buSzPts val="1500"/>
              <a:buFont typeface="Open Sans"/>
              <a:buChar char="●"/>
            </a:pPr>
            <a:r>
              <a:rPr i="1" lang="en" sz="1500"/>
              <a:t>Message</a:t>
            </a:r>
            <a:r>
              <a:rPr lang="en" sz="1500"/>
              <a:t> : affiche un message sur plusieurs lignes (extensions du </a:t>
            </a:r>
            <a:r>
              <a:rPr i="1" lang="en" sz="1500"/>
              <a:t>widget</a:t>
            </a:r>
            <a:r>
              <a:rPr lang="en" sz="1500"/>
              <a:t> Label).</a:t>
            </a:r>
            <a:endParaRPr sz="1500"/>
          </a:p>
          <a:p>
            <a:pPr indent="-323850" lvl="0" marL="457200" rtl="0" algn="l">
              <a:spcBef>
                <a:spcPts val="0"/>
              </a:spcBef>
              <a:spcAft>
                <a:spcPts val="0"/>
              </a:spcAft>
              <a:buSzPts val="1500"/>
              <a:buFont typeface="Open Sans"/>
              <a:buChar char="●"/>
            </a:pPr>
            <a:r>
              <a:rPr i="1" lang="en" sz="1500"/>
              <a:t>Scale</a:t>
            </a:r>
            <a:r>
              <a:rPr lang="en" sz="1500"/>
              <a:t> : affiche une règle graduée pour que l'utilisateur choisisse parmi une échelle de valeurs.</a:t>
            </a:r>
            <a:endParaRPr sz="1500"/>
          </a:p>
          <a:p>
            <a:pPr indent="-323850" lvl="0" marL="457200" rtl="0" algn="l">
              <a:spcBef>
                <a:spcPts val="0"/>
              </a:spcBef>
              <a:spcAft>
                <a:spcPts val="0"/>
              </a:spcAft>
              <a:buSzPts val="1500"/>
              <a:buFont typeface="Open Sans"/>
              <a:buChar char="●"/>
            </a:pPr>
            <a:r>
              <a:rPr i="1" lang="en" sz="1500"/>
              <a:t>Scrollbar</a:t>
            </a:r>
            <a:r>
              <a:rPr lang="en" sz="1500"/>
              <a:t> : affiche des ascenseurs (horizontaux et verticaux).</a:t>
            </a:r>
            <a:endParaRPr sz="1500"/>
          </a:p>
          <a:p>
            <a:pPr indent="-323850" lvl="0" marL="457200" rtl="0" algn="l">
              <a:spcBef>
                <a:spcPts val="0"/>
              </a:spcBef>
              <a:spcAft>
                <a:spcPts val="0"/>
              </a:spcAft>
              <a:buSzPts val="1500"/>
              <a:buFont typeface="Open Sans"/>
              <a:buChar char="●"/>
            </a:pPr>
            <a:r>
              <a:rPr i="1" lang="en" sz="1500"/>
              <a:t>Text</a:t>
            </a:r>
            <a:r>
              <a:rPr lang="en" sz="1500"/>
              <a:t> : crée une zone de texte dans lequel l'utilisateur peut saisir un texte sur plusieurs lignes</a:t>
            </a:r>
            <a:endParaRPr sz="1500"/>
          </a:p>
          <a:p>
            <a:pPr indent="-323850" lvl="0" marL="457200" rtl="0" algn="l">
              <a:spcBef>
                <a:spcPts val="0"/>
              </a:spcBef>
              <a:spcAft>
                <a:spcPts val="0"/>
              </a:spcAft>
              <a:buSzPts val="1500"/>
              <a:buFont typeface="Open Sans"/>
              <a:buChar char="●"/>
            </a:pPr>
            <a:r>
              <a:rPr i="1" lang="en" sz="1500"/>
              <a:t>Spinbox</a:t>
            </a:r>
            <a:r>
              <a:rPr lang="en" sz="1500"/>
              <a:t> : sélectionne une valeur parmi une liste de valeurs.</a:t>
            </a:r>
            <a:endParaRPr sz="1500"/>
          </a:p>
          <a:p>
            <a:pPr indent="0" lvl="0" marL="0" rtl="0" algn="l">
              <a:spcBef>
                <a:spcPts val="1200"/>
              </a:spcBef>
              <a:spcAft>
                <a:spcPts val="1600"/>
              </a:spcAft>
              <a:buNone/>
            </a:pPr>
            <a:r>
              <a:t/>
            </a:r>
            <a:endParaRPr/>
          </a:p>
        </p:txBody>
      </p:sp>
      <p:sp>
        <p:nvSpPr>
          <p:cNvPr id="2101" name="Google Shape;2101;p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5" name="Shape 2105"/>
        <p:cNvGrpSpPr/>
        <p:nvPr/>
      </p:nvGrpSpPr>
      <p:grpSpPr>
        <a:xfrm>
          <a:off x="0" y="0"/>
          <a:ext cx="0" cy="0"/>
          <a:chOff x="0" y="0"/>
          <a:chExt cx="0" cy="0"/>
        </a:xfrm>
      </p:grpSpPr>
      <p:sp>
        <p:nvSpPr>
          <p:cNvPr id="2106" name="Google Shape;2106;p2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Interfaces graphiques - web</a:t>
            </a:r>
            <a:endParaRPr>
              <a:solidFill>
                <a:srgbClr val="000000"/>
              </a:solidFill>
            </a:endParaRPr>
          </a:p>
        </p:txBody>
      </p:sp>
      <p:sp>
        <p:nvSpPr>
          <p:cNvPr id="2107" name="Google Shape;2107;p2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Une autre façon de créer une interface graphique est de créer une application web. Il existe plusieurs bibliothèques tierces pour créer des </a:t>
            </a:r>
            <a:r>
              <a:rPr b="1" lang="en"/>
              <a:t>applications web</a:t>
            </a:r>
            <a:r>
              <a:rPr lang="en"/>
              <a:t> avec Python. Les deux bibliothèques les plus utilisées sont </a:t>
            </a:r>
            <a:r>
              <a:rPr b="1" lang="en"/>
              <a:t>Django</a:t>
            </a:r>
            <a:r>
              <a:rPr lang="en"/>
              <a:t> et </a:t>
            </a:r>
            <a:r>
              <a:rPr b="1" lang="en"/>
              <a:t>Flask</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08" name="Google Shape;2108;p2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2109" name="Google Shape;2109;p247"/>
          <p:cNvPicPr preferRelativeResize="0"/>
          <p:nvPr/>
        </p:nvPicPr>
        <p:blipFill>
          <a:blip r:embed="rId3">
            <a:alphaModFix/>
          </a:blip>
          <a:stretch>
            <a:fillRect/>
          </a:stretch>
        </p:blipFill>
        <p:spPr>
          <a:xfrm>
            <a:off x="990325" y="3144000"/>
            <a:ext cx="2942650" cy="610750"/>
          </a:xfrm>
          <a:prstGeom prst="rect">
            <a:avLst/>
          </a:prstGeom>
          <a:noFill/>
          <a:ln>
            <a:noFill/>
          </a:ln>
        </p:spPr>
      </p:pic>
      <p:pic>
        <p:nvPicPr>
          <p:cNvPr id="2110" name="Google Shape;2110;p247"/>
          <p:cNvPicPr preferRelativeResize="0"/>
          <p:nvPr/>
        </p:nvPicPr>
        <p:blipFill>
          <a:blip r:embed="rId4">
            <a:alphaModFix/>
          </a:blip>
          <a:stretch>
            <a:fillRect/>
          </a:stretch>
        </p:blipFill>
        <p:spPr>
          <a:xfrm>
            <a:off x="5176450" y="2896725"/>
            <a:ext cx="2418100" cy="1105275"/>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4" name="Shape 2114"/>
        <p:cNvGrpSpPr/>
        <p:nvPr/>
      </p:nvGrpSpPr>
      <p:grpSpPr>
        <a:xfrm>
          <a:off x="0" y="0"/>
          <a:ext cx="0" cy="0"/>
          <a:chOff x="0" y="0"/>
          <a:chExt cx="0" cy="0"/>
        </a:xfrm>
      </p:grpSpPr>
      <p:sp>
        <p:nvSpPr>
          <p:cNvPr id="2115" name="Google Shape;2115;p2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Interfaces graphiques - Flask</a:t>
            </a:r>
            <a:endParaRPr>
              <a:solidFill>
                <a:srgbClr val="000000"/>
              </a:solidFill>
            </a:endParaRPr>
          </a:p>
        </p:txBody>
      </p:sp>
      <p:sp>
        <p:nvSpPr>
          <p:cNvPr id="2116" name="Google Shape;2116;p2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Grâce à </a:t>
            </a:r>
            <a:r>
              <a:rPr i="1" lang="en"/>
              <a:t>Flask</a:t>
            </a:r>
            <a:r>
              <a:rPr lang="en"/>
              <a:t>, en 6 lignes de code, on peut mettre en place une application web minimaliste.</a:t>
            </a:r>
            <a:endParaRPr/>
          </a:p>
          <a:p>
            <a:pPr indent="0" lvl="0" marL="0" rtl="0" algn="l">
              <a:spcBef>
                <a:spcPts val="1600"/>
              </a:spcBef>
              <a:spcAft>
                <a:spcPts val="1600"/>
              </a:spcAft>
              <a:buNone/>
            </a:pPr>
            <a:r>
              <a:t/>
            </a:r>
            <a:endParaRPr/>
          </a:p>
        </p:txBody>
      </p:sp>
      <p:sp>
        <p:nvSpPr>
          <p:cNvPr id="2117" name="Google Shape;2117;p2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118" name="Google Shape;2118;p248"/>
          <p:cNvSpPr txBox="1"/>
          <p:nvPr/>
        </p:nvSpPr>
        <p:spPr>
          <a:xfrm>
            <a:off x="702800" y="2449550"/>
            <a:ext cx="2711700" cy="1835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flask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Flask</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app = Flask(</a:t>
            </a:r>
            <a:r>
              <a:rPr lang="en" sz="1050">
                <a:solidFill>
                  <a:srgbClr val="9CDCFE"/>
                </a:solidFill>
                <a:highlight>
                  <a:srgbClr val="1E1E1E"/>
                </a:highlight>
                <a:latin typeface="Courier New"/>
                <a:ea typeface="Courier New"/>
                <a:cs typeface="Courier New"/>
                <a:sym typeface="Courier New"/>
              </a:rPr>
              <a:t>__name__</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@app.route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hello_world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'Hello, World!'</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highlight>
                  <a:srgbClr val="1E1E1E"/>
                </a:highlight>
                <a:latin typeface="Courier New"/>
                <a:ea typeface="Courier New"/>
                <a:cs typeface="Courier New"/>
                <a:sym typeface="Courier New"/>
              </a:rPr>
              <a:t>app.run()</a:t>
            </a:r>
            <a:endParaRPr sz="1050">
              <a:solidFill>
                <a:schemeClr val="lt1"/>
              </a:solidFill>
              <a:highlight>
                <a:srgbClr val="1E1E1E"/>
              </a:highlight>
              <a:latin typeface="Courier New"/>
              <a:ea typeface="Courier New"/>
              <a:cs typeface="Courier New"/>
              <a:sym typeface="Courier New"/>
            </a:endParaRPr>
          </a:p>
        </p:txBody>
      </p:sp>
      <p:pic>
        <p:nvPicPr>
          <p:cNvPr id="2119" name="Google Shape;2119;p248"/>
          <p:cNvPicPr preferRelativeResize="0"/>
          <p:nvPr/>
        </p:nvPicPr>
        <p:blipFill>
          <a:blip r:embed="rId3">
            <a:alphaModFix/>
          </a:blip>
          <a:stretch>
            <a:fillRect/>
          </a:stretch>
        </p:blipFill>
        <p:spPr>
          <a:xfrm>
            <a:off x="4096825" y="1929148"/>
            <a:ext cx="4262551" cy="1020400"/>
          </a:xfrm>
          <a:prstGeom prst="rect">
            <a:avLst/>
          </a:prstGeom>
          <a:noFill/>
          <a:ln>
            <a:noFill/>
          </a:ln>
        </p:spPr>
      </p:pic>
      <p:pic>
        <p:nvPicPr>
          <p:cNvPr id="2120" name="Google Shape;2120;p248"/>
          <p:cNvPicPr preferRelativeResize="0"/>
          <p:nvPr/>
        </p:nvPicPr>
        <p:blipFill>
          <a:blip r:embed="rId4">
            <a:alphaModFix/>
          </a:blip>
          <a:stretch>
            <a:fillRect/>
          </a:stretch>
        </p:blipFill>
        <p:spPr>
          <a:xfrm>
            <a:off x="4361463" y="3234225"/>
            <a:ext cx="3733263" cy="1429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4" name="Shape 2124"/>
        <p:cNvGrpSpPr/>
        <p:nvPr/>
      </p:nvGrpSpPr>
      <p:grpSpPr>
        <a:xfrm>
          <a:off x="0" y="0"/>
          <a:ext cx="0" cy="0"/>
          <a:chOff x="0" y="0"/>
          <a:chExt cx="0" cy="0"/>
        </a:xfrm>
      </p:grpSpPr>
      <p:sp>
        <p:nvSpPr>
          <p:cNvPr id="2125" name="Google Shape;2125;p2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Interfaces graphiques</a:t>
            </a:r>
            <a:r>
              <a:rPr lang="en" sz="4000"/>
              <a:t> </a:t>
            </a:r>
            <a:r>
              <a:rPr lang="en" sz="4000">
                <a:solidFill>
                  <a:srgbClr val="000000"/>
                </a:solidFill>
              </a:rPr>
              <a:t> - ressources complémentaires</a:t>
            </a:r>
            <a:endParaRPr sz="4000">
              <a:solidFill>
                <a:srgbClr val="000000"/>
              </a:solidFill>
            </a:endParaRPr>
          </a:p>
        </p:txBody>
      </p:sp>
      <p:sp>
        <p:nvSpPr>
          <p:cNvPr id="2126" name="Google Shape;2126;p249"/>
          <p:cNvSpPr txBox="1"/>
          <p:nvPr>
            <p:ph idx="1" type="body"/>
          </p:nvPr>
        </p:nvSpPr>
        <p:spPr>
          <a:xfrm>
            <a:off x="311700" y="1225225"/>
            <a:ext cx="85206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https://docs.python.org/fr/3/library/tkinter.html</a:t>
            </a:r>
            <a:endParaRPr sz="1400"/>
          </a:p>
          <a:p>
            <a:pPr indent="-317500" lvl="0" marL="457200" rtl="0" algn="l">
              <a:spcBef>
                <a:spcPts val="0"/>
              </a:spcBef>
              <a:spcAft>
                <a:spcPts val="0"/>
              </a:spcAft>
              <a:buSzPts val="1400"/>
              <a:buChar char="●"/>
            </a:pPr>
            <a:r>
              <a:rPr lang="en" sz="1400"/>
              <a:t>Documentation </a:t>
            </a:r>
            <a:r>
              <a:rPr b="1" lang="en" sz="1400"/>
              <a:t>officielle</a:t>
            </a:r>
            <a:r>
              <a:rPr lang="en" sz="1400"/>
              <a:t> de Flask : </a:t>
            </a:r>
            <a:r>
              <a:rPr lang="en" sz="1400" u="sng">
                <a:solidFill>
                  <a:schemeClr val="hlink"/>
                </a:solidFill>
                <a:hlinkClick r:id="rId4"/>
              </a:rPr>
              <a:t>https://flask.palletsprojects.com/en/1.1.x/</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t>Formation Video - Python #20 - introduction tkinter (FR - 21:41) : </a:t>
            </a:r>
            <a:r>
              <a:rPr lang="en" sz="1400" u="sng">
                <a:solidFill>
                  <a:schemeClr val="hlink"/>
                </a:solidFill>
                <a:hlinkClick r:id="rId5"/>
              </a:rPr>
              <a:t>https://www.youtube.com/watch?v=H0BFsl2_St4</a:t>
            </a:r>
            <a:endParaRPr sz="1400"/>
          </a:p>
          <a:p>
            <a:pPr indent="-317500" lvl="0" marL="457200" rtl="0" algn="l">
              <a:spcBef>
                <a:spcPts val="0"/>
              </a:spcBef>
              <a:spcAft>
                <a:spcPts val="0"/>
              </a:spcAft>
              <a:buSzPts val="1400"/>
              <a:buChar char="●"/>
            </a:pPr>
            <a:r>
              <a:rPr lang="en" sz="1400"/>
              <a:t>Miguel Grinberg - The Flask Mega-Tutorial : </a:t>
            </a:r>
            <a:r>
              <a:rPr lang="en" sz="1400" u="sng">
                <a:solidFill>
                  <a:schemeClr val="hlink"/>
                </a:solidFill>
                <a:hlinkClick r:id="rId6"/>
              </a:rPr>
              <a:t>https://blog.miguelgrinberg.com/post/the-flask-mega-tutorial-part-i-hello-world</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127" name="Google Shape;2127;p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1" name="Shape 2131"/>
        <p:cNvGrpSpPr/>
        <p:nvPr/>
      </p:nvGrpSpPr>
      <p:grpSpPr>
        <a:xfrm>
          <a:off x="0" y="0"/>
          <a:ext cx="0" cy="0"/>
          <a:chOff x="0" y="0"/>
          <a:chExt cx="0" cy="0"/>
        </a:xfrm>
      </p:grpSpPr>
      <p:sp>
        <p:nvSpPr>
          <p:cNvPr id="2132" name="Google Shape;2132;p2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33" name="Google Shape;2133;p250"/>
          <p:cNvSpPr txBox="1"/>
          <p:nvPr>
            <p:ph type="title"/>
          </p:nvPr>
        </p:nvSpPr>
        <p:spPr>
          <a:xfrm>
            <a:off x="235575" y="1547100"/>
            <a:ext cx="4045200" cy="20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Fonctionnalités avancées</a:t>
            </a:r>
            <a:endParaRPr/>
          </a:p>
        </p:txBody>
      </p:sp>
      <p:sp>
        <p:nvSpPr>
          <p:cNvPr id="2134" name="Google Shape;2134;p250"/>
          <p:cNvSpPr txBox="1"/>
          <p:nvPr>
            <p:ph type="title"/>
          </p:nvPr>
        </p:nvSpPr>
        <p:spPr>
          <a:xfrm>
            <a:off x="4843675" y="2186400"/>
            <a:ext cx="40452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Bases de données</a:t>
            </a:r>
            <a:endParaRPr>
              <a:solidFill>
                <a:schemeClr val="lt1"/>
              </a:solidFill>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8" name="Shape 2138"/>
        <p:cNvGrpSpPr/>
        <p:nvPr/>
      </p:nvGrpSpPr>
      <p:grpSpPr>
        <a:xfrm>
          <a:off x="0" y="0"/>
          <a:ext cx="0" cy="0"/>
          <a:chOff x="0" y="0"/>
          <a:chExt cx="0" cy="0"/>
        </a:xfrm>
      </p:grpSpPr>
      <p:sp>
        <p:nvSpPr>
          <p:cNvPr id="2139" name="Google Shape;2139;p2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Base de données - SQLite</a:t>
            </a:r>
            <a:endParaRPr>
              <a:solidFill>
                <a:srgbClr val="000000"/>
              </a:solidFill>
            </a:endParaRPr>
          </a:p>
        </p:txBody>
      </p:sp>
      <p:sp>
        <p:nvSpPr>
          <p:cNvPr id="2140" name="Google Shape;2140;p2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SQLite est un moteur de base de données </a:t>
            </a:r>
            <a:r>
              <a:rPr lang="en"/>
              <a:t>relationnelles</a:t>
            </a:r>
            <a:r>
              <a:rPr lang="en"/>
              <a:t> stocké dans la fichier (pas de fonctionnement client-serveur comme avec PostgreSQL, MySQL…) La librairie standard de Python possède un module pour travailler directement avec SQLite : il s’agit de </a:t>
            </a:r>
            <a:r>
              <a:rPr i="1" lang="en"/>
              <a:t>sqlite3</a:t>
            </a:r>
            <a:r>
              <a:rPr lang="en"/>
              <a:t>. </a:t>
            </a:r>
            <a:endParaRPr/>
          </a:p>
          <a:p>
            <a:pPr indent="0" lvl="0" marL="0" rtl="0" algn="l">
              <a:spcBef>
                <a:spcPts val="1600"/>
              </a:spcBef>
              <a:spcAft>
                <a:spcPts val="0"/>
              </a:spcAft>
              <a:buNone/>
            </a:pPr>
            <a:r>
              <a:rPr lang="en"/>
              <a:t>Le code de connexion à la base de données est le suivant :</a:t>
            </a:r>
            <a:endParaRPr/>
          </a:p>
          <a:p>
            <a:pPr indent="0" lvl="0" marL="0" rtl="0" algn="l">
              <a:spcBef>
                <a:spcPts val="1600"/>
              </a:spcBef>
              <a:spcAft>
                <a:spcPts val="1600"/>
              </a:spcAft>
              <a:buNone/>
            </a:pPr>
            <a:r>
              <a:t/>
            </a:r>
            <a:endParaRPr/>
          </a:p>
        </p:txBody>
      </p:sp>
      <p:sp>
        <p:nvSpPr>
          <p:cNvPr id="2141" name="Google Shape;2141;p2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142" name="Google Shape;2142;p251"/>
          <p:cNvSpPr txBox="1"/>
          <p:nvPr/>
        </p:nvSpPr>
        <p:spPr>
          <a:xfrm>
            <a:off x="2793450" y="3503675"/>
            <a:ext cx="3557100" cy="638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sqlite3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conn = sqlite3.connect(</a:t>
            </a:r>
            <a:r>
              <a:rPr lang="en" sz="1050">
                <a:solidFill>
                  <a:srgbClr val="CE9178"/>
                </a:solidFill>
                <a:latin typeface="Courier New"/>
                <a:ea typeface="Courier New"/>
                <a:cs typeface="Courier New"/>
                <a:sym typeface="Courier New"/>
              </a:rPr>
              <a:t>'sqlitebdd.db'</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 - chaînes de caractères</a:t>
            </a:r>
            <a:endParaRPr>
              <a:solidFill>
                <a:srgbClr val="000000"/>
              </a:solidFill>
            </a:endParaRPr>
          </a:p>
        </p:txBody>
      </p:sp>
      <p:sp>
        <p:nvSpPr>
          <p:cNvPr id="244" name="Google Shape;244;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chaînes de caractères en Python sont des éléments </a:t>
            </a:r>
            <a:r>
              <a:rPr b="1" lang="en"/>
              <a:t>itérables</a:t>
            </a:r>
            <a:r>
              <a:rPr lang="en"/>
              <a:t> et </a:t>
            </a:r>
            <a:r>
              <a:rPr b="1" lang="en"/>
              <a:t>non modifiables</a:t>
            </a:r>
            <a:r>
              <a:rPr lang="en"/>
              <a:t>. Elles sont définies par les symboles </a:t>
            </a:r>
            <a:r>
              <a:rPr b="1" lang="en"/>
              <a:t>“</a:t>
            </a:r>
            <a:r>
              <a:rPr lang="en"/>
              <a:t> ou </a:t>
            </a:r>
            <a:r>
              <a:rPr b="1" lang="en"/>
              <a:t>‘</a:t>
            </a:r>
            <a:r>
              <a:rPr lang="en"/>
              <a:t> en début et fin de chaîne. Si ces symboles apparaissent à l’intérieur de la chaîne de caractères, il faut les </a:t>
            </a:r>
            <a:r>
              <a:rPr b="1" lang="en"/>
              <a:t>échapper</a:t>
            </a:r>
            <a:r>
              <a:rPr lang="en"/>
              <a:t> à l’aide du symbole </a:t>
            </a:r>
            <a:r>
              <a:rPr b="1" lang="en"/>
              <a:t>\</a:t>
            </a:r>
            <a:endParaRPr b="1"/>
          </a:p>
          <a:p>
            <a:pPr indent="0" lvl="0" marL="0" rtl="0" algn="just">
              <a:spcBef>
                <a:spcPts val="1600"/>
              </a:spcBef>
              <a:spcAft>
                <a:spcPts val="0"/>
              </a:spcAft>
              <a:buNone/>
            </a:pPr>
            <a:r>
              <a:rPr lang="en"/>
              <a:t>Pour définir des chaînes de caractères sur </a:t>
            </a:r>
            <a:r>
              <a:rPr b="1" lang="en"/>
              <a:t>plusieurs lignes</a:t>
            </a:r>
            <a:r>
              <a:rPr lang="en"/>
              <a:t>, il faut utiliser les symboles </a:t>
            </a:r>
            <a:r>
              <a:rPr b="1" lang="en"/>
              <a:t>“””</a:t>
            </a:r>
            <a:r>
              <a:rPr lang="en"/>
              <a:t> ou </a:t>
            </a:r>
            <a:r>
              <a:rPr b="1" lang="en"/>
              <a:t>‘’’</a:t>
            </a:r>
            <a:r>
              <a:rPr lang="en"/>
              <a:t> en début et fin de chaîne.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45" name="Google Shape;24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46" name="Google Shape;246;p36"/>
          <p:cNvSpPr txBox="1"/>
          <p:nvPr/>
        </p:nvSpPr>
        <p:spPr>
          <a:xfrm>
            <a:off x="2656050" y="3606925"/>
            <a:ext cx="3831900" cy="1056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texte_1 = </a:t>
            </a:r>
            <a:r>
              <a:rPr lang="en" sz="1050">
                <a:solidFill>
                  <a:srgbClr val="CE9178"/>
                </a:solidFill>
                <a:latin typeface="Courier New"/>
                <a:ea typeface="Courier New"/>
                <a:cs typeface="Courier New"/>
                <a:sym typeface="Courier New"/>
              </a:rPr>
              <a:t>'C</a:t>
            </a:r>
            <a:r>
              <a:rPr lang="en" sz="1050">
                <a:solidFill>
                  <a:srgbClr val="D7BA7D"/>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est l</a:t>
            </a:r>
            <a:r>
              <a:rPr lang="en" sz="1050">
                <a:solidFill>
                  <a:srgbClr val="D7BA7D"/>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heure'</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texte_2 = </a:t>
            </a:r>
            <a:r>
              <a:rPr lang="en" sz="1050">
                <a:solidFill>
                  <a:srgbClr val="CE9178"/>
                </a:solidFill>
                <a:latin typeface="Courier New"/>
                <a:ea typeface="Courier New"/>
                <a:cs typeface="Courier New"/>
                <a:sym typeface="Courier New"/>
              </a:rPr>
              <a:t>"C'est l'heure"</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(texte_1, texte_2)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C'est l'heure C'est l'heure</a:t>
            </a:r>
            <a:endParaRPr sz="1050">
              <a:solidFill>
                <a:schemeClr val="lt1"/>
              </a:solidFill>
              <a:latin typeface="Courier New"/>
              <a:ea typeface="Courier New"/>
              <a:cs typeface="Courier New"/>
              <a:sym typeface="Courier New"/>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6" name="Shape 2146"/>
        <p:cNvGrpSpPr/>
        <p:nvPr/>
      </p:nvGrpSpPr>
      <p:grpSpPr>
        <a:xfrm>
          <a:off x="0" y="0"/>
          <a:ext cx="0" cy="0"/>
          <a:chOff x="0" y="0"/>
          <a:chExt cx="0" cy="0"/>
        </a:xfrm>
      </p:grpSpPr>
      <p:sp>
        <p:nvSpPr>
          <p:cNvPr id="2147" name="Google Shape;2147;p2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Base de données - SQLite</a:t>
            </a:r>
            <a:endParaRPr>
              <a:solidFill>
                <a:srgbClr val="000000"/>
              </a:solidFill>
            </a:endParaRPr>
          </a:p>
        </p:txBody>
      </p:sp>
      <p:sp>
        <p:nvSpPr>
          <p:cNvPr id="2148" name="Google Shape;2148;p2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Ensuite, on </a:t>
            </a:r>
            <a:r>
              <a:rPr lang="en"/>
              <a:t>crée</a:t>
            </a:r>
            <a:r>
              <a:rPr lang="en"/>
              <a:t> un curseur (comme pour les autres systèmes de bases de données) pour exécuter du code SQL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49" name="Google Shape;2149;p2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150" name="Google Shape;2150;p252"/>
          <p:cNvSpPr txBox="1"/>
          <p:nvPr/>
        </p:nvSpPr>
        <p:spPr>
          <a:xfrm>
            <a:off x="1805550" y="2332400"/>
            <a:ext cx="5532900" cy="1504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sqlite3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conn = sqlite3.connect(</a:t>
            </a:r>
            <a:r>
              <a:rPr lang="en" sz="1050">
                <a:solidFill>
                  <a:srgbClr val="CE9178"/>
                </a:solidFill>
                <a:latin typeface="Courier New"/>
                <a:ea typeface="Courier New"/>
                <a:cs typeface="Courier New"/>
                <a:sym typeface="Courier New"/>
              </a:rPr>
              <a:t>'sqlitebdd.db'</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curseur = conn.cursor()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curseur.execute(</a:t>
            </a:r>
            <a:r>
              <a:rPr lang="en" sz="1050">
                <a:solidFill>
                  <a:srgbClr val="CE9178"/>
                </a:solidFill>
                <a:latin typeface="Courier New"/>
                <a:ea typeface="Courier New"/>
                <a:cs typeface="Courier New"/>
                <a:sym typeface="Courier New"/>
              </a:rPr>
              <a:t>"CREATE TABLE matable (nom text, numero integer)"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conn.commit()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conn.close()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4" name="Shape 2154"/>
        <p:cNvGrpSpPr/>
        <p:nvPr/>
      </p:nvGrpSpPr>
      <p:grpSpPr>
        <a:xfrm>
          <a:off x="0" y="0"/>
          <a:ext cx="0" cy="0"/>
          <a:chOff x="0" y="0"/>
          <a:chExt cx="0" cy="0"/>
        </a:xfrm>
      </p:grpSpPr>
      <p:sp>
        <p:nvSpPr>
          <p:cNvPr id="2155" name="Google Shape;2155;p2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Base de données - SQLite</a:t>
            </a:r>
            <a:endParaRPr>
              <a:solidFill>
                <a:srgbClr val="000000"/>
              </a:solidFill>
            </a:endParaRPr>
          </a:p>
        </p:txBody>
      </p:sp>
      <p:sp>
        <p:nvSpPr>
          <p:cNvPr id="2156" name="Google Shape;2156;p2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vous n’avez pas besoin de persister vos données, vous pouvez les </a:t>
            </a:r>
            <a:r>
              <a:rPr lang="en"/>
              <a:t>stocker</a:t>
            </a:r>
            <a:r>
              <a:rPr lang="en"/>
              <a:t> dans la RAM de votre ordinateur avec la syntaxe suivante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57" name="Google Shape;2157;p2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158" name="Google Shape;2158;p253"/>
          <p:cNvSpPr txBox="1"/>
          <p:nvPr/>
        </p:nvSpPr>
        <p:spPr>
          <a:xfrm>
            <a:off x="1805550" y="2332400"/>
            <a:ext cx="5532900" cy="1504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sqlite3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conn = sqlite3.connect(</a:t>
            </a:r>
            <a:r>
              <a:rPr lang="en" sz="1050">
                <a:solidFill>
                  <a:srgbClr val="CE9178"/>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:memory:</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curseur = conn.cursor()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curseur.execute(</a:t>
            </a:r>
            <a:r>
              <a:rPr lang="en" sz="1050">
                <a:solidFill>
                  <a:srgbClr val="CE9178"/>
                </a:solidFill>
                <a:latin typeface="Courier New"/>
                <a:ea typeface="Courier New"/>
                <a:cs typeface="Courier New"/>
                <a:sym typeface="Courier New"/>
              </a:rPr>
              <a:t>"CREATE TABLE matable (nom text, numero integer)"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conn.commit()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conn.close()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2" name="Shape 2162"/>
        <p:cNvGrpSpPr/>
        <p:nvPr/>
      </p:nvGrpSpPr>
      <p:grpSpPr>
        <a:xfrm>
          <a:off x="0" y="0"/>
          <a:ext cx="0" cy="0"/>
          <a:chOff x="0" y="0"/>
          <a:chExt cx="0" cy="0"/>
        </a:xfrm>
      </p:grpSpPr>
      <p:sp>
        <p:nvSpPr>
          <p:cNvPr id="2163" name="Google Shape;2163;p2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Base de données - Base de données SQL</a:t>
            </a:r>
            <a:endParaRPr>
              <a:solidFill>
                <a:srgbClr val="000000"/>
              </a:solidFill>
            </a:endParaRPr>
          </a:p>
        </p:txBody>
      </p:sp>
      <p:sp>
        <p:nvSpPr>
          <p:cNvPr id="2164" name="Google Shape;2164;p254"/>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communiquer en Python avec les différentes bases SQL, il faut installer une librairie externe :</a:t>
            </a:r>
            <a:endParaRPr/>
          </a:p>
          <a:p>
            <a:pPr indent="0" lvl="0" marL="0" rtl="0" algn="l">
              <a:spcBef>
                <a:spcPts val="1600"/>
              </a:spcBef>
              <a:spcAft>
                <a:spcPts val="1600"/>
              </a:spcAft>
              <a:buNone/>
            </a:pPr>
            <a:r>
              <a:t/>
            </a:r>
            <a:endParaRPr/>
          </a:p>
        </p:txBody>
      </p:sp>
      <p:sp>
        <p:nvSpPr>
          <p:cNvPr id="2165" name="Google Shape;2165;p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graphicFrame>
        <p:nvGraphicFramePr>
          <p:cNvPr id="2166" name="Google Shape;2166;p254"/>
          <p:cNvGraphicFramePr/>
          <p:nvPr/>
        </p:nvGraphicFramePr>
        <p:xfrm>
          <a:off x="2332650" y="1930700"/>
          <a:ext cx="3000000" cy="3000000"/>
        </p:xfrm>
        <a:graphic>
          <a:graphicData uri="http://schemas.openxmlformats.org/drawingml/2006/table">
            <a:tbl>
              <a:tblPr>
                <a:noFill/>
                <a:tableStyleId>{24191BFB-4174-4341-A7E3-3D094C1EC96B}</a:tableStyleId>
              </a:tblPr>
              <a:tblGrid>
                <a:gridCol w="2413000"/>
                <a:gridCol w="2413000"/>
              </a:tblGrid>
              <a:tr h="784025">
                <a:tc>
                  <a:txBody>
                    <a:bodyPr/>
                    <a:lstStyle/>
                    <a:p>
                      <a:pPr indent="0" lvl="0" marL="0" rtl="0" algn="ctr">
                        <a:spcBef>
                          <a:spcPts val="0"/>
                        </a:spcBef>
                        <a:spcAft>
                          <a:spcPts val="0"/>
                        </a:spcAft>
                        <a:buNone/>
                      </a:pPr>
                      <a:r>
                        <a:rPr lang="en"/>
                        <a:t>Système de gestion de base de données relationnelle</a:t>
                      </a:r>
                      <a:endParaRPr/>
                    </a:p>
                  </a:txBody>
                  <a:tcPr marT="91425" marB="91425" marR="91425" marL="91425">
                    <a:solidFill>
                      <a:srgbClr val="D9EAD3"/>
                    </a:solidFill>
                  </a:tcPr>
                </a:tc>
                <a:tc>
                  <a:txBody>
                    <a:bodyPr/>
                    <a:lstStyle/>
                    <a:p>
                      <a:pPr indent="0" lvl="0" marL="0" rtl="0" algn="ctr">
                        <a:spcBef>
                          <a:spcPts val="0"/>
                        </a:spcBef>
                        <a:spcAft>
                          <a:spcPts val="0"/>
                        </a:spcAft>
                        <a:buNone/>
                      </a:pPr>
                      <a:r>
                        <a:rPr lang="en"/>
                        <a:t>Librairie client de base de données en Python</a:t>
                      </a:r>
                      <a:endParaRPr/>
                    </a:p>
                  </a:txBody>
                  <a:tcPr marT="91425" marB="91425" marR="91425" marL="91425">
                    <a:solidFill>
                      <a:srgbClr val="D9EAD3"/>
                    </a:solidFill>
                  </a:tcPr>
                </a:tc>
              </a:tr>
              <a:tr h="448250">
                <a:tc>
                  <a:txBody>
                    <a:bodyPr/>
                    <a:lstStyle/>
                    <a:p>
                      <a:pPr indent="0" lvl="0" marL="0" rtl="0" algn="ctr">
                        <a:spcBef>
                          <a:spcPts val="0"/>
                        </a:spcBef>
                        <a:spcAft>
                          <a:spcPts val="0"/>
                        </a:spcAft>
                        <a:buNone/>
                      </a:pPr>
                      <a:r>
                        <a:rPr lang="en"/>
                        <a:t>PostgreSQL</a:t>
                      </a:r>
                      <a:endParaRPr/>
                    </a:p>
                  </a:txBody>
                  <a:tcPr marT="91425" marB="91425" marR="91425" marL="91425"/>
                </a:tc>
                <a:tc>
                  <a:txBody>
                    <a:bodyPr/>
                    <a:lstStyle/>
                    <a:p>
                      <a:pPr indent="0" lvl="0" marL="0" rtl="0" algn="ctr">
                        <a:spcBef>
                          <a:spcPts val="0"/>
                        </a:spcBef>
                        <a:spcAft>
                          <a:spcPts val="0"/>
                        </a:spcAft>
                        <a:buNone/>
                      </a:pPr>
                      <a:r>
                        <a:rPr lang="en">
                          <a:uFill>
                            <a:noFill/>
                          </a:uFill>
                          <a:hlinkClick r:id="rId3"/>
                        </a:rPr>
                        <a:t>psycopg2</a:t>
                      </a:r>
                      <a:endParaRPr/>
                    </a:p>
                  </a:txBody>
                  <a:tcPr marT="91425" marB="91425" marR="91425" marL="91425"/>
                </a:tc>
              </a:tr>
              <a:tr h="448250">
                <a:tc>
                  <a:txBody>
                    <a:bodyPr/>
                    <a:lstStyle/>
                    <a:p>
                      <a:pPr indent="0" lvl="0" marL="0" rtl="0" algn="ctr">
                        <a:spcBef>
                          <a:spcPts val="0"/>
                        </a:spcBef>
                        <a:spcAft>
                          <a:spcPts val="0"/>
                        </a:spcAft>
                        <a:buNone/>
                      </a:pPr>
                      <a:r>
                        <a:rPr lang="en"/>
                        <a:t>MySQL</a:t>
                      </a:r>
                      <a:endParaRPr/>
                    </a:p>
                  </a:txBody>
                  <a:tcPr marT="91425" marB="91425" marR="91425" marL="91425"/>
                </a:tc>
                <a:tc>
                  <a:txBody>
                    <a:bodyPr/>
                    <a:lstStyle/>
                    <a:p>
                      <a:pPr indent="0" lvl="0" marL="0" rtl="0" algn="ctr">
                        <a:spcBef>
                          <a:spcPts val="0"/>
                        </a:spcBef>
                        <a:spcAft>
                          <a:spcPts val="0"/>
                        </a:spcAft>
                        <a:buNone/>
                      </a:pPr>
                      <a:r>
                        <a:rPr lang="en"/>
                        <a:t>python3-mysql.connector</a:t>
                      </a:r>
                      <a:endParaRPr/>
                    </a:p>
                  </a:txBody>
                  <a:tcPr marT="91425" marB="91425" marR="91425" marL="91425"/>
                </a:tc>
              </a:tr>
              <a:tr h="448250">
                <a:tc>
                  <a:txBody>
                    <a:bodyPr/>
                    <a:lstStyle/>
                    <a:p>
                      <a:pPr indent="0" lvl="0" marL="0" rtl="0" algn="ctr">
                        <a:spcBef>
                          <a:spcPts val="0"/>
                        </a:spcBef>
                        <a:spcAft>
                          <a:spcPts val="0"/>
                        </a:spcAft>
                        <a:buNone/>
                      </a:pPr>
                      <a:r>
                        <a:rPr lang="en"/>
                        <a:t>Oracle</a:t>
                      </a:r>
                      <a:endParaRPr/>
                    </a:p>
                  </a:txBody>
                  <a:tcPr marT="91425" marB="91425" marR="91425" marL="91425"/>
                </a:tc>
                <a:tc>
                  <a:txBody>
                    <a:bodyPr/>
                    <a:lstStyle/>
                    <a:p>
                      <a:pPr indent="0" lvl="0" marL="0" rtl="0" algn="ctr">
                        <a:spcBef>
                          <a:spcPts val="0"/>
                        </a:spcBef>
                        <a:spcAft>
                          <a:spcPts val="0"/>
                        </a:spcAft>
                        <a:buNone/>
                      </a:pPr>
                      <a:r>
                        <a:rPr lang="en"/>
                        <a:t>cx_Oracle</a:t>
                      </a:r>
                      <a:endParaRPr/>
                    </a:p>
                  </a:txBody>
                  <a:tcPr marT="91425" marB="91425" marR="91425" marL="91425"/>
                </a:tc>
              </a:tr>
              <a:tr h="448250">
                <a:tc>
                  <a:txBody>
                    <a:bodyPr/>
                    <a:lstStyle/>
                    <a:p>
                      <a:pPr indent="0" lvl="0" marL="0" rtl="0" algn="ctr">
                        <a:spcBef>
                          <a:spcPts val="0"/>
                        </a:spcBef>
                        <a:spcAft>
                          <a:spcPts val="0"/>
                        </a:spcAft>
                        <a:buNone/>
                      </a:pPr>
                      <a:r>
                        <a:rPr lang="en"/>
                        <a:t>Maria DB</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python3-mysql.connector</a:t>
                      </a:r>
                      <a:endParaRPr/>
                    </a:p>
                  </a:txBody>
                  <a:tcPr marT="91425" marB="91425" marR="91425" marL="91425"/>
                </a:tc>
              </a:tr>
              <a:tr h="448250">
                <a:tc>
                  <a:txBody>
                    <a:bodyPr/>
                    <a:lstStyle/>
                    <a:p>
                      <a:pPr indent="0" lvl="0" marL="0" rtl="0" algn="ctr">
                        <a:spcBef>
                          <a:spcPts val="0"/>
                        </a:spcBef>
                        <a:spcAft>
                          <a:spcPts val="0"/>
                        </a:spcAft>
                        <a:buNone/>
                      </a:pPr>
                      <a:r>
                        <a:rPr lang="en"/>
                        <a:t>Microsoft SQL server</a:t>
                      </a:r>
                      <a:endParaRPr/>
                    </a:p>
                  </a:txBody>
                  <a:tcPr marT="91425" marB="91425" marR="91425" marL="91425"/>
                </a:tc>
                <a:tc>
                  <a:txBody>
                    <a:bodyPr/>
                    <a:lstStyle/>
                    <a:p>
                      <a:pPr indent="0" lvl="0" marL="0" rtl="0" algn="ctr">
                        <a:spcBef>
                          <a:spcPts val="0"/>
                        </a:spcBef>
                        <a:spcAft>
                          <a:spcPts val="0"/>
                        </a:spcAft>
                        <a:buNone/>
                      </a:pPr>
                      <a:r>
                        <a:rPr lang="en"/>
                        <a:t>pyodbc</a:t>
                      </a:r>
                      <a:endParaRPr/>
                    </a:p>
                  </a:txBody>
                  <a:tcPr marT="91425" marB="91425" marR="91425" marL="91425"/>
                </a:tc>
              </a:tr>
            </a:tbl>
          </a:graphicData>
        </a:graphic>
      </p:graphicFrame>
      <p:sp>
        <p:nvSpPr>
          <p:cNvPr id="2167" name="Google Shape;2167;p254"/>
          <p:cNvSpPr txBox="1"/>
          <p:nvPr/>
        </p:nvSpPr>
        <p:spPr>
          <a:xfrm>
            <a:off x="441100" y="3699325"/>
            <a:ext cx="13872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Respect de la PEP-249</a:t>
            </a:r>
            <a:endParaRPr>
              <a:latin typeface="Open Sans"/>
              <a:ea typeface="Open Sans"/>
              <a:cs typeface="Open Sans"/>
              <a:sym typeface="Open Sans"/>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1" name="Shape 2171"/>
        <p:cNvGrpSpPr/>
        <p:nvPr/>
      </p:nvGrpSpPr>
      <p:grpSpPr>
        <a:xfrm>
          <a:off x="0" y="0"/>
          <a:ext cx="0" cy="0"/>
          <a:chOff x="0" y="0"/>
          <a:chExt cx="0" cy="0"/>
        </a:xfrm>
      </p:grpSpPr>
      <p:sp>
        <p:nvSpPr>
          <p:cNvPr id="2172" name="Google Shape;2172;p2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Base de données - Base de données SQL</a:t>
            </a:r>
            <a:endParaRPr>
              <a:solidFill>
                <a:srgbClr val="000000"/>
              </a:solidFill>
            </a:endParaRPr>
          </a:p>
        </p:txBody>
      </p:sp>
      <p:sp>
        <p:nvSpPr>
          <p:cNvPr id="2173" name="Google Shape;2173;p255"/>
          <p:cNvSpPr txBox="1"/>
          <p:nvPr>
            <p:ph idx="1" type="body"/>
          </p:nvPr>
        </p:nvSpPr>
        <p:spPr>
          <a:xfrm>
            <a:off x="311700" y="1355550"/>
            <a:ext cx="8520600" cy="121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Pour une utilisation plus haut niveau des bases de données relationnelles, i</a:t>
            </a:r>
            <a:r>
              <a:rPr lang="en"/>
              <a:t>l est aussi possible d’utiliser un </a:t>
            </a:r>
            <a:r>
              <a:rPr b="1" lang="en"/>
              <a:t>ORM</a:t>
            </a:r>
            <a:r>
              <a:rPr lang="en"/>
              <a:t> (Object Relational Mapper) : le plus utilisé en Python est </a:t>
            </a:r>
            <a:r>
              <a:rPr b="1" lang="en"/>
              <a:t>SQLAlchemy</a:t>
            </a:r>
            <a:endParaRPr b="1"/>
          </a:p>
        </p:txBody>
      </p:sp>
      <p:sp>
        <p:nvSpPr>
          <p:cNvPr id="2174" name="Google Shape;2174;p2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2175" name="Google Shape;2175;p255"/>
          <p:cNvPicPr preferRelativeResize="0"/>
          <p:nvPr/>
        </p:nvPicPr>
        <p:blipFill>
          <a:blip r:embed="rId3">
            <a:alphaModFix/>
          </a:blip>
          <a:stretch>
            <a:fillRect/>
          </a:stretch>
        </p:blipFill>
        <p:spPr>
          <a:xfrm>
            <a:off x="3444975" y="2975800"/>
            <a:ext cx="2364626" cy="945850"/>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9" name="Shape 2179"/>
        <p:cNvGrpSpPr/>
        <p:nvPr/>
      </p:nvGrpSpPr>
      <p:grpSpPr>
        <a:xfrm>
          <a:off x="0" y="0"/>
          <a:ext cx="0" cy="0"/>
          <a:chOff x="0" y="0"/>
          <a:chExt cx="0" cy="0"/>
        </a:xfrm>
      </p:grpSpPr>
      <p:sp>
        <p:nvSpPr>
          <p:cNvPr id="2180" name="Google Shape;2180;p2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Base de données</a:t>
            </a:r>
            <a:r>
              <a:rPr lang="en" sz="4300"/>
              <a:t> </a:t>
            </a:r>
            <a:r>
              <a:rPr lang="en" sz="4300">
                <a:solidFill>
                  <a:srgbClr val="000000"/>
                </a:solidFill>
              </a:rPr>
              <a:t> - ressources complémentaires</a:t>
            </a:r>
            <a:endParaRPr sz="4300">
              <a:solidFill>
                <a:srgbClr val="000000"/>
              </a:solidFill>
            </a:endParaRPr>
          </a:p>
        </p:txBody>
      </p:sp>
      <p:sp>
        <p:nvSpPr>
          <p:cNvPr id="2181" name="Google Shape;2181;p256"/>
          <p:cNvSpPr txBox="1"/>
          <p:nvPr>
            <p:ph idx="1" type="body"/>
          </p:nvPr>
        </p:nvSpPr>
        <p:spPr>
          <a:xfrm>
            <a:off x="311700" y="1812175"/>
            <a:ext cx="8520600" cy="21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https://docs.python.org/3.8/library/sqlite3.html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Font typeface="Arial"/>
              <a:buChar char="●"/>
            </a:pPr>
            <a:r>
              <a:rPr lang="en" sz="1400">
                <a:latin typeface="Arial"/>
                <a:ea typeface="Arial"/>
                <a:cs typeface="Arial"/>
                <a:sym typeface="Arial"/>
              </a:rPr>
              <a:t>Corey S</a:t>
            </a:r>
            <a:r>
              <a:rPr lang="en" sz="1400"/>
              <a:t>chafer - Python SQLite Tutorial: Complete Overview - Creating a Database, Table, and Running Queries (ENG - 29:48) : </a:t>
            </a:r>
            <a:r>
              <a:rPr lang="en" sz="1400" u="sng">
                <a:solidFill>
                  <a:schemeClr val="hlink"/>
                </a:solidFill>
                <a:hlinkClick r:id="rId4"/>
              </a:rPr>
              <a:t>https://www.youtube.com/watch?v=pd-0G0MigUA</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182" name="Google Shape;2182;p2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sp>
        <p:nvSpPr>
          <p:cNvPr id="2187" name="Google Shape;2187;p2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8" name="Google Shape;2188;p25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3000">
                <a:latin typeface="Open Sans"/>
                <a:ea typeface="Open Sans"/>
                <a:cs typeface="Open Sans"/>
                <a:sym typeface="Open Sans"/>
              </a:rPr>
              <a:t>Ressources complémentaires</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2" name="Shape 2192"/>
        <p:cNvGrpSpPr/>
        <p:nvPr/>
      </p:nvGrpSpPr>
      <p:grpSpPr>
        <a:xfrm>
          <a:off x="0" y="0"/>
          <a:ext cx="0" cy="0"/>
          <a:chOff x="0" y="0"/>
          <a:chExt cx="0" cy="0"/>
        </a:xfrm>
      </p:grpSpPr>
      <p:sp>
        <p:nvSpPr>
          <p:cNvPr id="2193" name="Google Shape;2193;p2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000000"/>
                </a:solidFill>
              </a:rPr>
              <a:t>Ressources complémentaires</a:t>
            </a:r>
            <a:r>
              <a:rPr lang="en" sz="4000">
                <a:solidFill>
                  <a:srgbClr val="000000"/>
                </a:solidFill>
              </a:rPr>
              <a:t> - base &amp; intermédiaire</a:t>
            </a:r>
            <a:endParaRPr sz="4000">
              <a:solidFill>
                <a:srgbClr val="000000"/>
              </a:solidFill>
            </a:endParaRPr>
          </a:p>
        </p:txBody>
      </p:sp>
      <p:sp>
        <p:nvSpPr>
          <p:cNvPr id="2194" name="Google Shape;2194;p258"/>
          <p:cNvSpPr txBox="1"/>
          <p:nvPr>
            <p:ph idx="1" type="body"/>
          </p:nvPr>
        </p:nvSpPr>
        <p:spPr>
          <a:xfrm>
            <a:off x="311700" y="1225225"/>
            <a:ext cx="85206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MOOC</a:t>
            </a:r>
            <a:endParaRPr sz="1400" u="sng"/>
          </a:p>
          <a:p>
            <a:pPr indent="-317500" lvl="0" marL="457200" rtl="0" algn="l">
              <a:spcBef>
                <a:spcPts val="1600"/>
              </a:spcBef>
              <a:spcAft>
                <a:spcPts val="0"/>
              </a:spcAft>
              <a:buSzPts val="1400"/>
              <a:buChar char="●"/>
            </a:pPr>
            <a:r>
              <a:rPr lang="en" sz="1400"/>
              <a:t>Socratica - Python Programming Tutorials : </a:t>
            </a:r>
            <a:r>
              <a:rPr lang="en" sz="1400" u="sng">
                <a:solidFill>
                  <a:schemeClr val="hlink"/>
                </a:solidFill>
                <a:hlinkClick r:id="rId3"/>
              </a:rPr>
              <a:t>https://www.youtube.com/playlist?list=PLi01XoE8jYohWFPpC17Z-wWhPOSuh8Er-</a:t>
            </a:r>
            <a:endParaRPr sz="1400"/>
          </a:p>
          <a:p>
            <a:pPr indent="-317500" lvl="0" marL="457200" rtl="0" algn="l">
              <a:spcBef>
                <a:spcPts val="0"/>
              </a:spcBef>
              <a:spcAft>
                <a:spcPts val="0"/>
              </a:spcAft>
              <a:buSzPts val="1400"/>
              <a:buChar char="●"/>
            </a:pPr>
            <a:r>
              <a:rPr lang="en" sz="1400"/>
              <a:t>OpenClassrooms - Apprenez à programmer en Python : </a:t>
            </a:r>
            <a:r>
              <a:rPr lang="en" sz="1400" u="sng">
                <a:solidFill>
                  <a:schemeClr val="hlink"/>
                </a:solidFill>
                <a:hlinkClick r:id="rId4"/>
              </a:rPr>
              <a:t>https://openclassrooms.com/fr/courses/235344-apprenez-a-programmer-en-python</a:t>
            </a:r>
            <a:endParaRPr sz="1400"/>
          </a:p>
          <a:p>
            <a:pPr indent="0" lvl="0" marL="0" rtl="0" algn="l">
              <a:spcBef>
                <a:spcPts val="1600"/>
              </a:spcBef>
              <a:spcAft>
                <a:spcPts val="0"/>
              </a:spcAft>
              <a:buNone/>
            </a:pPr>
            <a:r>
              <a:rPr lang="en" sz="1400" u="sng">
                <a:latin typeface="Arial"/>
                <a:ea typeface="Arial"/>
                <a:cs typeface="Arial"/>
                <a:sym typeface="Arial"/>
              </a:rPr>
              <a:t>LIVRES</a:t>
            </a:r>
            <a:endParaRPr sz="1400" u="sng">
              <a:latin typeface="Arial"/>
              <a:ea typeface="Arial"/>
              <a:cs typeface="Arial"/>
              <a:sym typeface="Arial"/>
            </a:endParaRPr>
          </a:p>
          <a:p>
            <a:pPr indent="-317500" lvl="0" marL="457200" rtl="0" algn="l">
              <a:spcBef>
                <a:spcPts val="1600"/>
              </a:spcBef>
              <a:spcAft>
                <a:spcPts val="0"/>
              </a:spcAft>
              <a:buSzPts val="1400"/>
              <a:buChar char="●"/>
            </a:pPr>
            <a:r>
              <a:rPr lang="en" sz="1400"/>
              <a:t>Fabrizio Romano - Packt Publishing - </a:t>
            </a:r>
            <a:r>
              <a:rPr b="1" lang="en" sz="1400"/>
              <a:t>Learn Python Programming - Second Edition</a:t>
            </a:r>
            <a:r>
              <a:rPr lang="en" sz="1400"/>
              <a:t> - 2018</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195" name="Google Shape;2195;p2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9" name="Shape 2199"/>
        <p:cNvGrpSpPr/>
        <p:nvPr/>
      </p:nvGrpSpPr>
      <p:grpSpPr>
        <a:xfrm>
          <a:off x="0" y="0"/>
          <a:ext cx="0" cy="0"/>
          <a:chOff x="0" y="0"/>
          <a:chExt cx="0" cy="0"/>
        </a:xfrm>
      </p:grpSpPr>
      <p:sp>
        <p:nvSpPr>
          <p:cNvPr id="2200" name="Google Shape;2200;p2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000000"/>
                </a:solidFill>
              </a:rPr>
              <a:t>Ressources complémentaires - avancé</a:t>
            </a:r>
            <a:endParaRPr sz="4000">
              <a:solidFill>
                <a:srgbClr val="000000"/>
              </a:solidFill>
            </a:endParaRPr>
          </a:p>
        </p:txBody>
      </p:sp>
      <p:sp>
        <p:nvSpPr>
          <p:cNvPr id="2201" name="Google Shape;2201;p259"/>
          <p:cNvSpPr txBox="1"/>
          <p:nvPr>
            <p:ph idx="1" type="body"/>
          </p:nvPr>
        </p:nvSpPr>
        <p:spPr>
          <a:xfrm>
            <a:off x="311700" y="1225225"/>
            <a:ext cx="85206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Conférences</a:t>
            </a:r>
            <a:endParaRPr sz="1400" u="sng"/>
          </a:p>
          <a:p>
            <a:pPr indent="-317500" lvl="0" marL="457200" rtl="0" algn="l">
              <a:spcBef>
                <a:spcPts val="1600"/>
              </a:spcBef>
              <a:spcAft>
                <a:spcPts val="0"/>
              </a:spcAft>
              <a:buSzPts val="1400"/>
              <a:buChar char="●"/>
            </a:pPr>
            <a:r>
              <a:rPr lang="en" sz="1400"/>
              <a:t>PyCon 2019 : </a:t>
            </a:r>
            <a:r>
              <a:rPr lang="en" sz="1400" u="sng">
                <a:solidFill>
                  <a:schemeClr val="hlink"/>
                </a:solidFill>
                <a:hlinkClick r:id="rId3"/>
              </a:rPr>
              <a:t>https://www.youtube.com/channel/UCxs2IIVXaEHHA4BtTiWZ2mQ</a:t>
            </a:r>
            <a:endParaRPr sz="1400"/>
          </a:p>
          <a:p>
            <a:pPr indent="-317500" lvl="0" marL="457200" rtl="0" algn="l">
              <a:spcBef>
                <a:spcPts val="0"/>
              </a:spcBef>
              <a:spcAft>
                <a:spcPts val="0"/>
              </a:spcAft>
              <a:buSzPts val="1400"/>
              <a:buChar char="●"/>
            </a:pPr>
            <a:r>
              <a:rPr lang="en" sz="1400"/>
              <a:t>EuroPython : </a:t>
            </a:r>
            <a:r>
              <a:rPr lang="en" sz="1400" u="sng">
                <a:solidFill>
                  <a:schemeClr val="hlink"/>
                </a:solidFill>
                <a:hlinkClick r:id="rId4"/>
              </a:rPr>
              <a:t>https://www.youtube.com/channel/UC98CzaYuFNAA_gOINFB0e4Q</a:t>
            </a:r>
            <a:endParaRPr sz="1400"/>
          </a:p>
          <a:p>
            <a:pPr indent="-317500" lvl="0" marL="457200" rtl="0" algn="l">
              <a:spcBef>
                <a:spcPts val="0"/>
              </a:spcBef>
              <a:spcAft>
                <a:spcPts val="0"/>
              </a:spcAft>
              <a:buSzPts val="1400"/>
              <a:buChar char="●"/>
            </a:pPr>
            <a:r>
              <a:rPr lang="en" sz="1400"/>
              <a:t>Association Francophone Python : </a:t>
            </a:r>
            <a:r>
              <a:rPr lang="en" sz="1400" u="sng">
                <a:solidFill>
                  <a:schemeClr val="hlink"/>
                </a:solidFill>
                <a:hlinkClick r:id="rId5"/>
              </a:rPr>
              <a:t>https://www.youtube.com/channel/UCOT0Jouy4KgGWvRr5Q_Htxw</a:t>
            </a:r>
            <a:endParaRPr sz="1400"/>
          </a:p>
          <a:p>
            <a:pPr indent="0" lvl="0" marL="0" rtl="0" algn="l">
              <a:spcBef>
                <a:spcPts val="1600"/>
              </a:spcBef>
              <a:spcAft>
                <a:spcPts val="0"/>
              </a:spcAft>
              <a:buNone/>
            </a:pPr>
            <a:r>
              <a:rPr lang="en" sz="1400" u="sng">
                <a:latin typeface="Arial"/>
                <a:ea typeface="Arial"/>
                <a:cs typeface="Arial"/>
                <a:sym typeface="Arial"/>
              </a:rPr>
              <a:t>LIVRES</a:t>
            </a:r>
            <a:endParaRPr sz="1400" u="sng">
              <a:latin typeface="Arial"/>
              <a:ea typeface="Arial"/>
              <a:cs typeface="Arial"/>
              <a:sym typeface="Arial"/>
            </a:endParaRPr>
          </a:p>
          <a:p>
            <a:pPr indent="-317500" lvl="0" marL="457200" rtl="0" algn="l">
              <a:spcBef>
                <a:spcPts val="1600"/>
              </a:spcBef>
              <a:spcAft>
                <a:spcPts val="0"/>
              </a:spcAft>
              <a:buSzPts val="1400"/>
              <a:buChar char="●"/>
            </a:pPr>
            <a:r>
              <a:rPr lang="en" sz="1400"/>
              <a:t>Rick van Hattem - Packt Publishing - </a:t>
            </a:r>
            <a:r>
              <a:rPr b="1" lang="en" sz="1400"/>
              <a:t>Mastering Python</a:t>
            </a:r>
            <a:r>
              <a:rPr lang="en" sz="1400"/>
              <a:t> - 2016</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202" name="Google Shape;2202;p2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 - chaînes de caractères</a:t>
            </a:r>
            <a:endParaRPr>
              <a:solidFill>
                <a:srgbClr val="000000"/>
              </a:solidFill>
            </a:endParaRPr>
          </a:p>
        </p:txBody>
      </p:sp>
      <p:sp>
        <p:nvSpPr>
          <p:cNvPr id="252" name="Google Shape;252;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chaînes de caractères possèdent différentes </a:t>
            </a:r>
            <a:r>
              <a:rPr b="1" lang="en"/>
              <a:t>méthodes</a:t>
            </a:r>
            <a:r>
              <a:rPr lang="en"/>
              <a:t>. On peut par exemple séparer les </a:t>
            </a:r>
            <a:r>
              <a:rPr lang="en"/>
              <a:t>éléments d’une chaîne de caractères dans une liste grâce à la méthode </a:t>
            </a:r>
            <a:r>
              <a:rPr i="1" lang="en"/>
              <a:t>str.split().</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53" name="Google Shape;25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254" name="Google Shape;254;p37"/>
          <p:cNvSpPr txBox="1"/>
          <p:nvPr/>
        </p:nvSpPr>
        <p:spPr>
          <a:xfrm>
            <a:off x="2730000" y="2945550"/>
            <a:ext cx="3684000" cy="1347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texte = </a:t>
            </a:r>
            <a:r>
              <a:rPr lang="en" sz="1050">
                <a:solidFill>
                  <a:srgbClr val="CE9178"/>
                </a:solidFill>
                <a:latin typeface="Courier New"/>
                <a:ea typeface="Courier New"/>
                <a:cs typeface="Courier New"/>
                <a:sym typeface="Courier New"/>
              </a:rPr>
              <a:t>"Une chaine de caractères"</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(texte.split())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'Une'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'chaine'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'caractères'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(texte.split(</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'Une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'haine de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'ara'</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'tères'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Généralités sur Python</a:t>
            </a:r>
            <a:r>
              <a:rPr lang="en" sz="3900">
                <a:solidFill>
                  <a:srgbClr val="000000"/>
                </a:solidFill>
              </a:rPr>
              <a:t> - ressources complémentaires</a:t>
            </a:r>
            <a:endParaRPr sz="3900">
              <a:solidFill>
                <a:srgbClr val="000000"/>
              </a:solidFill>
            </a:endParaRPr>
          </a:p>
        </p:txBody>
      </p:sp>
      <p:sp>
        <p:nvSpPr>
          <p:cNvPr id="260" name="Google Shape;260;p38"/>
          <p:cNvSpPr txBox="1"/>
          <p:nvPr>
            <p:ph idx="1" type="body"/>
          </p:nvPr>
        </p:nvSpPr>
        <p:spPr>
          <a:xfrm>
            <a:off x="311700" y="1225225"/>
            <a:ext cx="8520600" cy="33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Site du langage Python : </a:t>
            </a:r>
            <a:r>
              <a:rPr lang="en" sz="1400" u="sng">
                <a:solidFill>
                  <a:schemeClr val="hlink"/>
                </a:solidFill>
                <a:hlinkClick r:id="rId3"/>
              </a:rPr>
              <a:t>https://www.python.org/</a:t>
            </a:r>
            <a:endParaRPr sz="1400"/>
          </a:p>
          <a:p>
            <a:pPr indent="-317500" lvl="0" marL="457200" rtl="0" algn="l">
              <a:spcBef>
                <a:spcPts val="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4"/>
              </a:rPr>
              <a:t>https://docs.python.org/fr/3/tutorial/appetite.html</a:t>
            </a:r>
            <a:endParaRPr sz="1400"/>
          </a:p>
          <a:p>
            <a:pPr indent="-317500" lvl="0" marL="457200" rtl="0" algn="l">
              <a:spcBef>
                <a:spcPts val="0"/>
              </a:spcBef>
              <a:spcAft>
                <a:spcPts val="0"/>
              </a:spcAft>
              <a:buSzPts val="1400"/>
              <a:buChar char="●"/>
            </a:pPr>
            <a:r>
              <a:rPr lang="en" sz="1400"/>
              <a:t>Wikipédia sur Python : </a:t>
            </a:r>
            <a:r>
              <a:rPr lang="en" sz="1400" u="sng">
                <a:solidFill>
                  <a:schemeClr val="hlink"/>
                </a:solidFill>
                <a:hlinkClick r:id="rId5"/>
              </a:rPr>
              <a:t>https://fr.wikipedia.org/wiki/Python_(langage)</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2400"/>
              </a:spcBef>
              <a:spcAft>
                <a:spcPts val="0"/>
              </a:spcAft>
              <a:buSzPts val="1400"/>
              <a:buChar char="●"/>
            </a:pPr>
            <a:r>
              <a:rPr lang="en" sz="1400"/>
              <a:t>The Story of Python, by Its Creator, Guido van Rossum : </a:t>
            </a:r>
            <a:r>
              <a:rPr lang="en" sz="1400" u="sng">
                <a:solidFill>
                  <a:schemeClr val="hlink"/>
                </a:solidFill>
                <a:hlinkClick r:id="rId6"/>
              </a:rPr>
              <a:t>https://www.youtube.com/watch?v=J0Aq44Pze-w</a:t>
            </a:r>
            <a:endParaRPr sz="1400"/>
          </a:p>
          <a:p>
            <a:pPr indent="0" lvl="0" marL="0" rtl="0" algn="l">
              <a:spcBef>
                <a:spcPts val="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61" name="Google Shape;26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7" name="Google Shape;267;p39"/>
          <p:cNvSpPr txBox="1"/>
          <p:nvPr>
            <p:ph type="title"/>
          </p:nvPr>
        </p:nvSpPr>
        <p:spPr>
          <a:xfrm>
            <a:off x="280450" y="1894500"/>
            <a:ext cx="4045200" cy="135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Découverte du langage</a:t>
            </a:r>
            <a:endParaRPr/>
          </a:p>
        </p:txBody>
      </p:sp>
      <p:sp>
        <p:nvSpPr>
          <p:cNvPr id="268" name="Google Shape;268;p39"/>
          <p:cNvSpPr txBox="1"/>
          <p:nvPr>
            <p:ph type="title"/>
          </p:nvPr>
        </p:nvSpPr>
        <p:spPr>
          <a:xfrm>
            <a:off x="4873600" y="1987075"/>
            <a:ext cx="4045200" cy="135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Les listes, tuples et dictionnaires</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généralités</a:t>
            </a:r>
            <a:endParaRPr>
              <a:solidFill>
                <a:srgbClr val="000000"/>
              </a:solidFill>
            </a:endParaRPr>
          </a:p>
        </p:txBody>
      </p:sp>
      <p:sp>
        <p:nvSpPr>
          <p:cNvPr id="274" name="Google Shape;274;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275" name="Google Shape;275;p40"/>
          <p:cNvGraphicFramePr/>
          <p:nvPr/>
        </p:nvGraphicFramePr>
        <p:xfrm>
          <a:off x="952500" y="1342200"/>
          <a:ext cx="3000000" cy="3000000"/>
        </p:xfrm>
        <a:graphic>
          <a:graphicData uri="http://schemas.openxmlformats.org/drawingml/2006/table">
            <a:tbl>
              <a:tblPr>
                <a:noFill/>
                <a:tableStyleId>{24191BFB-4174-4341-A7E3-3D094C1EC96B}</a:tableStyleId>
              </a:tblPr>
              <a:tblGrid>
                <a:gridCol w="2413000"/>
                <a:gridCol w="2413000"/>
                <a:gridCol w="2413000"/>
              </a:tblGrid>
              <a:tr h="9409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b="1" lang="en"/>
                        <a:t>Séquence</a:t>
                      </a:r>
                      <a:endParaRPr b="1"/>
                    </a:p>
                  </a:txBody>
                  <a:tcPr marT="91425" marB="91425" marR="91425" marL="91425" anchor="ctr">
                    <a:solidFill>
                      <a:srgbClr val="B6D7A8"/>
                    </a:solidFill>
                  </a:tcPr>
                </a:tc>
                <a:tc>
                  <a:txBody>
                    <a:bodyPr/>
                    <a:lstStyle/>
                    <a:p>
                      <a:pPr indent="0" lvl="0" marL="0" rtl="0" algn="ctr">
                        <a:spcBef>
                          <a:spcPts val="0"/>
                        </a:spcBef>
                        <a:spcAft>
                          <a:spcPts val="0"/>
                        </a:spcAft>
                        <a:buNone/>
                      </a:pPr>
                      <a:r>
                        <a:rPr b="1" lang="en"/>
                        <a:t>Elément simple</a:t>
                      </a:r>
                      <a:endParaRPr b="1"/>
                    </a:p>
                  </a:txBody>
                  <a:tcPr marT="91425" marB="91425" marR="91425" marL="91425" anchor="ctr">
                    <a:solidFill>
                      <a:srgbClr val="B6D7A8"/>
                    </a:solidFill>
                  </a:tcPr>
                </a:tc>
              </a:tr>
              <a:tr h="1173125">
                <a:tc>
                  <a:txBody>
                    <a:bodyPr/>
                    <a:lstStyle/>
                    <a:p>
                      <a:pPr indent="0" lvl="0" marL="0" rtl="0" algn="ctr">
                        <a:spcBef>
                          <a:spcPts val="0"/>
                        </a:spcBef>
                        <a:spcAft>
                          <a:spcPts val="0"/>
                        </a:spcAft>
                        <a:buNone/>
                      </a:pPr>
                      <a:r>
                        <a:rPr b="1" lang="en"/>
                        <a:t>Modifiable (mutable)</a:t>
                      </a:r>
                      <a:endParaRPr b="1"/>
                    </a:p>
                  </a:txBody>
                  <a:tcPr marT="91425" marB="91425" marR="91425" marL="91425" anchor="ctr">
                    <a:solidFill>
                      <a:srgbClr val="C9DAF8"/>
                    </a:solidFill>
                  </a:tcPr>
                </a:tc>
                <a:tc>
                  <a:txBody>
                    <a:bodyPr/>
                    <a:lstStyle/>
                    <a:p>
                      <a:pPr indent="0" lvl="0" marL="0" rtl="0" algn="ctr">
                        <a:spcBef>
                          <a:spcPts val="0"/>
                        </a:spcBef>
                        <a:spcAft>
                          <a:spcPts val="0"/>
                        </a:spcAft>
                        <a:buNone/>
                      </a:pPr>
                      <a:r>
                        <a:rPr lang="en"/>
                        <a:t>Listes (list)</a:t>
                      </a:r>
                      <a:endParaRPr/>
                    </a:p>
                    <a:p>
                      <a:pPr indent="0" lvl="0" marL="0" rtl="0" algn="ctr">
                        <a:spcBef>
                          <a:spcPts val="0"/>
                        </a:spcBef>
                        <a:spcAft>
                          <a:spcPts val="0"/>
                        </a:spcAft>
                        <a:buNone/>
                      </a:pPr>
                      <a:r>
                        <a:rPr lang="en"/>
                        <a:t>Dictionnaires (dict)</a:t>
                      </a:r>
                      <a:endParaRPr/>
                    </a:p>
                    <a:p>
                      <a:pPr indent="0" lvl="0" marL="0" rtl="0" algn="ctr">
                        <a:spcBef>
                          <a:spcPts val="0"/>
                        </a:spcBef>
                        <a:spcAft>
                          <a:spcPts val="0"/>
                        </a:spcAft>
                        <a:buNone/>
                      </a:pPr>
                      <a:r>
                        <a:rPr lang="en"/>
                        <a:t>Ensembles (set)</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CCCCCC"/>
                    </a:solidFill>
                  </a:tcPr>
                </a:tc>
              </a:tr>
              <a:tr h="940925">
                <a:tc>
                  <a:txBody>
                    <a:bodyPr/>
                    <a:lstStyle/>
                    <a:p>
                      <a:pPr indent="0" lvl="0" marL="0" rtl="0" algn="ctr">
                        <a:spcBef>
                          <a:spcPts val="0"/>
                        </a:spcBef>
                        <a:spcAft>
                          <a:spcPts val="0"/>
                        </a:spcAft>
                        <a:buNone/>
                      </a:pPr>
                      <a:r>
                        <a:rPr b="1" lang="en"/>
                        <a:t>Non modifiable (immutable)</a:t>
                      </a:r>
                      <a:endParaRPr b="1"/>
                    </a:p>
                  </a:txBody>
                  <a:tcPr marT="91425" marB="91425" marR="91425" marL="91425" anchor="ctr">
                    <a:solidFill>
                      <a:srgbClr val="C9DAF8"/>
                    </a:solidFill>
                  </a:tcPr>
                </a:tc>
                <a:tc>
                  <a:txBody>
                    <a:bodyPr/>
                    <a:lstStyle/>
                    <a:p>
                      <a:pPr indent="0" lvl="0" marL="0" rtl="0" algn="ctr">
                        <a:spcBef>
                          <a:spcPts val="0"/>
                        </a:spcBef>
                        <a:spcAft>
                          <a:spcPts val="0"/>
                        </a:spcAft>
                        <a:buNone/>
                      </a:pPr>
                      <a:r>
                        <a:rPr lang="en"/>
                        <a:t>Chaînes de caractères (str) </a:t>
                      </a:r>
                      <a:r>
                        <a:rPr lang="en">
                          <a:solidFill>
                            <a:schemeClr val="dk1"/>
                          </a:solidFill>
                        </a:rPr>
                        <a:t>Tuples (tuple)</a:t>
                      </a:r>
                      <a:endParaRPr>
                        <a:solidFill>
                          <a:schemeClr val="dk1"/>
                        </a:solidFill>
                      </a:endParaRPr>
                    </a:p>
                    <a:p>
                      <a:pPr indent="0" lvl="0" marL="0" rtl="0" algn="ctr">
                        <a:spcBef>
                          <a:spcPts val="0"/>
                        </a:spcBef>
                        <a:spcAft>
                          <a:spcPts val="0"/>
                        </a:spcAft>
                        <a:buNone/>
                      </a:pPr>
                      <a:r>
                        <a:rPr lang="en">
                          <a:solidFill>
                            <a:schemeClr val="dk1"/>
                          </a:solidFill>
                        </a:rPr>
                        <a:t>Ensembles immuables (frozenset)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Entiers (int)</a:t>
                      </a:r>
                      <a:endParaRPr/>
                    </a:p>
                    <a:p>
                      <a:pPr indent="0" lvl="0" marL="0" rtl="0" algn="ctr">
                        <a:spcBef>
                          <a:spcPts val="0"/>
                        </a:spcBef>
                        <a:spcAft>
                          <a:spcPts val="0"/>
                        </a:spcAft>
                        <a:buNone/>
                      </a:pPr>
                      <a:r>
                        <a:rPr lang="en"/>
                        <a:t>Nombres à virgule flottante (float)</a:t>
                      </a:r>
                      <a:endParaRPr/>
                    </a:p>
                    <a:p>
                      <a:pPr indent="0" lvl="0" marL="0" rtl="0" algn="ctr">
                        <a:spcBef>
                          <a:spcPts val="0"/>
                        </a:spcBef>
                        <a:spcAft>
                          <a:spcPts val="0"/>
                        </a:spcAft>
                        <a:buNone/>
                      </a:pPr>
                      <a:r>
                        <a:rPr lang="en"/>
                        <a:t>Booléens (bool)</a:t>
                      </a:r>
                      <a:endParaRPr/>
                    </a:p>
                  </a:txBody>
                  <a:tcPr marT="91425" marB="91425" marR="91425" marL="91425" anchor="ctr"/>
                </a:tc>
              </a:tr>
            </a:tbl>
          </a:graphicData>
        </a:graphic>
      </p:graphicFrame>
      <p:sp>
        <p:nvSpPr>
          <p:cNvPr id="276" name="Google Shape;27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282" name="Google Shape;282;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listes sont des structures ordonnées pour stocker des données de différents types. Elles sont muables et itérables</a:t>
            </a:r>
            <a:endParaRPr/>
          </a:p>
          <a:p>
            <a:pPr indent="0" lvl="0" marL="0" rtl="0" algn="l">
              <a:spcBef>
                <a:spcPts val="1600"/>
              </a:spcBef>
              <a:spcAft>
                <a:spcPts val="0"/>
              </a:spcAft>
              <a:buNone/>
            </a:pPr>
            <a:r>
              <a:rPr lang="en"/>
              <a:t>Utilité des listes en Python :</a:t>
            </a:r>
            <a:endParaRPr/>
          </a:p>
          <a:p>
            <a:pPr indent="-317500" lvl="1" marL="914400" rtl="0" algn="l">
              <a:spcBef>
                <a:spcPts val="1600"/>
              </a:spcBef>
              <a:spcAft>
                <a:spcPts val="0"/>
              </a:spcAft>
              <a:buSzPts val="1400"/>
              <a:buChar char="○"/>
            </a:pPr>
            <a:r>
              <a:rPr lang="en"/>
              <a:t>Regrouper plusieurs données de différents types</a:t>
            </a:r>
            <a:endParaRPr/>
          </a:p>
          <a:p>
            <a:pPr indent="-317500" lvl="1" marL="914400" rtl="0" algn="l">
              <a:spcBef>
                <a:spcPts val="0"/>
              </a:spcBef>
              <a:spcAft>
                <a:spcPts val="0"/>
              </a:spcAft>
              <a:buSzPts val="1400"/>
              <a:buChar char="○"/>
            </a:pPr>
            <a:r>
              <a:rPr lang="en"/>
              <a:t>Récupérer des données par leur indice dans la liste (commence à 0)</a:t>
            </a:r>
            <a:endParaRPr/>
          </a:p>
          <a:p>
            <a:pPr indent="0" lvl="0" marL="0" rtl="0" algn="l">
              <a:spcBef>
                <a:spcPts val="1600"/>
              </a:spcBef>
              <a:spcAft>
                <a:spcPts val="0"/>
              </a:spcAft>
              <a:buNone/>
            </a:pPr>
            <a:r>
              <a:rPr lang="en"/>
              <a:t>Inconvénient :</a:t>
            </a:r>
            <a:endParaRPr/>
          </a:p>
          <a:p>
            <a:pPr indent="-317500" lvl="1" marL="914400" rtl="0" algn="l">
              <a:spcBef>
                <a:spcPts val="1600"/>
              </a:spcBef>
              <a:spcAft>
                <a:spcPts val="0"/>
              </a:spcAft>
              <a:buSzPts val="1400"/>
              <a:buChar char="○"/>
            </a:pPr>
            <a:r>
              <a:rPr lang="en"/>
              <a:t>Peu efficace au niveau de la gestion de la mémoire (stockage de données de différents types)</a:t>
            </a:r>
            <a:endParaRPr/>
          </a:p>
          <a:p>
            <a:pPr indent="0" lvl="0" marL="457200" rtl="0" algn="l">
              <a:spcBef>
                <a:spcPts val="1600"/>
              </a:spcBef>
              <a:spcAft>
                <a:spcPts val="1600"/>
              </a:spcAft>
              <a:buNone/>
            </a:pPr>
            <a:r>
              <a:rPr lang="en"/>
              <a:t> </a:t>
            </a:r>
            <a:endParaRPr/>
          </a:p>
        </p:txBody>
      </p:sp>
      <p:sp>
        <p:nvSpPr>
          <p:cNvPr id="283" name="Google Shape;28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Découverte du langage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289" name="Google Shape;289;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y a deux façons de créer une liste vide :</a:t>
            </a:r>
            <a:endParaRPr/>
          </a:p>
          <a:p>
            <a:pPr indent="0" lvl="0" marL="457200" rtl="0" algn="l">
              <a:spcBef>
                <a:spcPts val="1600"/>
              </a:spcBef>
              <a:spcAft>
                <a:spcPts val="0"/>
              </a:spcAft>
              <a:buNone/>
            </a:pPr>
            <a:r>
              <a:rPr lang="en"/>
              <a:t> </a:t>
            </a:r>
            <a:endParaRPr i="1"/>
          </a:p>
          <a:p>
            <a:pPr indent="0" lvl="0" marL="0" rtl="0" algn="l">
              <a:spcBef>
                <a:spcPts val="1600"/>
              </a:spcBef>
              <a:spcAft>
                <a:spcPts val="0"/>
              </a:spcAft>
              <a:buNone/>
            </a:pPr>
            <a:r>
              <a:t/>
            </a:r>
            <a:endParaRPr/>
          </a:p>
          <a:p>
            <a:pPr indent="0" lvl="0" marL="0" rtl="0" algn="l">
              <a:spcBef>
                <a:spcPts val="1600"/>
              </a:spcBef>
              <a:spcAft>
                <a:spcPts val="1600"/>
              </a:spcAft>
              <a:buNone/>
            </a:pPr>
            <a:r>
              <a:rPr lang="en"/>
              <a:t>On peut aussi créer une liste directement avec des valeurs :</a:t>
            </a:r>
            <a:endParaRPr/>
          </a:p>
        </p:txBody>
      </p:sp>
      <p:sp>
        <p:nvSpPr>
          <p:cNvPr id="290" name="Google Shape;290;p42"/>
          <p:cNvSpPr txBox="1"/>
          <p:nvPr/>
        </p:nvSpPr>
        <p:spPr>
          <a:xfrm>
            <a:off x="1195175" y="1686025"/>
            <a:ext cx="3000000" cy="814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Création de listes vides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liste_vide_1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liste_vide_2 = </a:t>
            </a:r>
            <a:r>
              <a:rPr lang="en" sz="1050">
                <a:solidFill>
                  <a:srgbClr val="4EC9B0"/>
                </a:solidFill>
                <a:latin typeface="Courier New"/>
                <a:ea typeface="Courier New"/>
                <a:cs typeface="Courier New"/>
                <a:sym typeface="Courier New"/>
              </a:rPr>
              <a:t>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291" name="Google Shape;291;p42"/>
          <p:cNvSpPr txBox="1"/>
          <p:nvPr/>
        </p:nvSpPr>
        <p:spPr>
          <a:xfrm>
            <a:off x="1195175" y="3265350"/>
            <a:ext cx="4716600" cy="730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Création d'une liste avec des valeurs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liste =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2.3</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"rze"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5.3</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292" name="Google Shape;29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298" name="Google Shape;298;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Les listes peuvent être indicées avec des indices positifs (commençant à 0)</a:t>
            </a:r>
            <a:endParaRPr sz="1700"/>
          </a:p>
          <a:p>
            <a:pPr indent="0" lvl="0" marL="0" rtl="0" algn="l">
              <a:spcBef>
                <a:spcPts val="1600"/>
              </a:spcBef>
              <a:spcAft>
                <a:spcPts val="0"/>
              </a:spcAft>
              <a:buNone/>
            </a:pPr>
            <a:r>
              <a:t/>
            </a:r>
            <a:endParaRPr sz="1700"/>
          </a:p>
          <a:p>
            <a:pPr indent="0" lvl="0" marL="457200" rtl="0" algn="l">
              <a:spcBef>
                <a:spcPts val="1600"/>
              </a:spcBef>
              <a:spcAft>
                <a:spcPts val="0"/>
              </a:spcAft>
              <a:buNone/>
            </a:pPr>
            <a:r>
              <a:rPr lang="en" sz="1700"/>
              <a:t> </a:t>
            </a:r>
            <a:endParaRPr sz="1700"/>
          </a:p>
          <a:p>
            <a:pPr indent="0" lvl="0" marL="0" rtl="0" algn="l">
              <a:spcBef>
                <a:spcPts val="1600"/>
              </a:spcBef>
              <a:spcAft>
                <a:spcPts val="1600"/>
              </a:spcAft>
              <a:buNone/>
            </a:pPr>
            <a:r>
              <a:rPr lang="en" sz="1700"/>
              <a:t>Les listes peuvent être indicées avec des indices négatifs (commençant à -1)</a:t>
            </a:r>
            <a:endParaRPr sz="1700"/>
          </a:p>
        </p:txBody>
      </p:sp>
      <p:sp>
        <p:nvSpPr>
          <p:cNvPr id="299" name="Google Shape;29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00" name="Google Shape;300;p43"/>
          <p:cNvSpPr txBox="1"/>
          <p:nvPr/>
        </p:nvSpPr>
        <p:spPr>
          <a:xfrm>
            <a:off x="1629125" y="1686025"/>
            <a:ext cx="3578400" cy="988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Indiçage des listes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p:txBody>
      </p:sp>
      <p:sp>
        <p:nvSpPr>
          <p:cNvPr id="301" name="Google Shape;301;p43"/>
          <p:cNvSpPr txBox="1"/>
          <p:nvPr/>
        </p:nvSpPr>
        <p:spPr>
          <a:xfrm>
            <a:off x="1629125" y="3256150"/>
            <a:ext cx="3749100" cy="988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Indiçage des listes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07" name="Google Shape;307;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Les listes imbriquées peuvent aussi être indicées :</a:t>
            </a:r>
            <a:endParaRPr sz="1700"/>
          </a:p>
          <a:p>
            <a:pPr indent="0" lvl="0" marL="0" rtl="0" algn="l">
              <a:spcBef>
                <a:spcPts val="1600"/>
              </a:spcBef>
              <a:spcAft>
                <a:spcPts val="0"/>
              </a:spcAft>
              <a:buNone/>
            </a:pPr>
            <a:r>
              <a:t/>
            </a:r>
            <a:endParaRPr sz="1700"/>
          </a:p>
          <a:p>
            <a:pPr indent="0" lvl="0" marL="457200" rtl="0" algn="l">
              <a:spcBef>
                <a:spcPts val="1600"/>
              </a:spcBef>
              <a:spcAft>
                <a:spcPts val="0"/>
              </a:spcAft>
              <a:buNone/>
            </a:pPr>
            <a:r>
              <a:rPr lang="en" sz="1700"/>
              <a:t> </a:t>
            </a:r>
            <a:endParaRPr sz="1700"/>
          </a:p>
          <a:p>
            <a:pPr indent="0" lvl="0" marL="0" rtl="0" algn="l">
              <a:spcBef>
                <a:spcPts val="1600"/>
              </a:spcBef>
              <a:spcAft>
                <a:spcPts val="1600"/>
              </a:spcAft>
              <a:buNone/>
            </a:pPr>
            <a:r>
              <a:t/>
            </a:r>
            <a:endParaRPr sz="1700"/>
          </a:p>
        </p:txBody>
      </p:sp>
      <p:sp>
        <p:nvSpPr>
          <p:cNvPr id="308" name="Google Shape;30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09" name="Google Shape;309;p44"/>
          <p:cNvSpPr txBox="1"/>
          <p:nvPr/>
        </p:nvSpPr>
        <p:spPr>
          <a:xfrm>
            <a:off x="1913700" y="1991950"/>
            <a:ext cx="4873200" cy="1088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Indiçage des listes imbriquées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15" name="Google Shape;315;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peuvent être découpées (slicing) de différentes manières</a:t>
            </a:r>
            <a:endParaRPr/>
          </a:p>
          <a:p>
            <a:pPr indent="0" lvl="0" marL="0" rtl="0" algn="l">
              <a:spcBef>
                <a:spcPts val="1600"/>
              </a:spcBef>
              <a:spcAft>
                <a:spcPts val="1600"/>
              </a:spcAft>
              <a:buNone/>
            </a:pPr>
            <a:r>
              <a:t/>
            </a:r>
            <a:endParaRPr/>
          </a:p>
        </p:txBody>
      </p:sp>
      <p:sp>
        <p:nvSpPr>
          <p:cNvPr id="316" name="Google Shape;31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17" name="Google Shape;317;p45"/>
          <p:cNvSpPr txBox="1"/>
          <p:nvPr/>
        </p:nvSpPr>
        <p:spPr>
          <a:xfrm>
            <a:off x="1686025" y="1814125"/>
            <a:ext cx="5520600" cy="2765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Découpage des listes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23" name="Google Shape;323;p46"/>
          <p:cNvSpPr txBox="1"/>
          <p:nvPr>
            <p:ph idx="1" type="body"/>
          </p:nvPr>
        </p:nvSpPr>
        <p:spPr>
          <a:xfrm>
            <a:off x="311700" y="1225225"/>
            <a:ext cx="85206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peuvent être découpées (slicing) avec un pas variable (positif ou négatif)</a:t>
            </a:r>
            <a:endParaRPr/>
          </a:p>
          <a:p>
            <a:pPr indent="0" lvl="0" marL="0" rtl="0" algn="l">
              <a:spcBef>
                <a:spcPts val="1600"/>
              </a:spcBef>
              <a:spcAft>
                <a:spcPts val="1600"/>
              </a:spcAft>
              <a:buNone/>
            </a:pPr>
            <a:r>
              <a:t/>
            </a:r>
            <a:endParaRPr/>
          </a:p>
        </p:txBody>
      </p:sp>
      <p:sp>
        <p:nvSpPr>
          <p:cNvPr id="324" name="Google Shape;32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25" name="Google Shape;325;p46"/>
          <p:cNvSpPr txBox="1"/>
          <p:nvPr/>
        </p:nvSpPr>
        <p:spPr>
          <a:xfrm>
            <a:off x="1906600" y="1849675"/>
            <a:ext cx="5136300" cy="2781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Découpage des listes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31" name="Google Shape;331;p47"/>
          <p:cNvSpPr txBox="1"/>
          <p:nvPr>
            <p:ph idx="1" type="body"/>
          </p:nvPr>
        </p:nvSpPr>
        <p:spPr>
          <a:xfrm>
            <a:off x="311700" y="1225225"/>
            <a:ext cx="85206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étant modifiables, on peut modifier des éléments de la liste</a:t>
            </a:r>
            <a:endParaRPr/>
          </a:p>
          <a:p>
            <a:pPr indent="0" lvl="0" marL="0" rtl="0" algn="l">
              <a:spcBef>
                <a:spcPts val="1600"/>
              </a:spcBef>
              <a:spcAft>
                <a:spcPts val="1600"/>
              </a:spcAft>
              <a:buNone/>
            </a:pPr>
            <a:r>
              <a:t/>
            </a:r>
            <a:endParaRPr/>
          </a:p>
        </p:txBody>
      </p:sp>
      <p:sp>
        <p:nvSpPr>
          <p:cNvPr id="332" name="Google Shape;33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33" name="Google Shape;333;p47"/>
          <p:cNvSpPr txBox="1"/>
          <p:nvPr/>
        </p:nvSpPr>
        <p:spPr>
          <a:xfrm>
            <a:off x="1971750" y="2155575"/>
            <a:ext cx="5200500" cy="2039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Modification des éléments d'une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liste_1 = [</a:t>
            </a:r>
            <a:r>
              <a:rPr lang="en" sz="1050">
                <a:solidFill>
                  <a:srgbClr val="B5CEA8"/>
                </a:solidFill>
                <a:latin typeface="Courier New"/>
                <a:ea typeface="Courier New"/>
                <a:cs typeface="Courier New"/>
                <a:sym typeface="Courier New"/>
              </a:rPr>
              <a:t>14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liste_1[</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"a"</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(liste_1, </a:t>
            </a:r>
            <a:r>
              <a:rPr lang="en" sz="1050">
                <a:solidFill>
                  <a:srgbClr val="DCDCAA"/>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(liste_1))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14</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19814056</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liste_1[</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(liste_1, </a:t>
            </a:r>
            <a:r>
              <a:rPr lang="en" sz="1050">
                <a:solidFill>
                  <a:srgbClr val="DCDCAA"/>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(liste_1))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14</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19814056</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39" name="Google Shape;339;p48"/>
          <p:cNvSpPr txBox="1"/>
          <p:nvPr>
            <p:ph idx="1" type="body"/>
          </p:nvPr>
        </p:nvSpPr>
        <p:spPr>
          <a:xfrm>
            <a:off x="311700" y="1225225"/>
            <a:ext cx="85206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peut connaître le nombre </a:t>
            </a:r>
            <a:r>
              <a:rPr lang="en"/>
              <a:t>d'éléments</a:t>
            </a:r>
            <a:r>
              <a:rPr lang="en"/>
              <a:t> dans la liste </a:t>
            </a:r>
            <a:r>
              <a:rPr lang="en"/>
              <a:t>grâce</a:t>
            </a:r>
            <a:r>
              <a:rPr lang="en"/>
              <a:t> à la fonction </a:t>
            </a:r>
            <a:r>
              <a:rPr i="1" lang="en"/>
              <a:t>len()</a:t>
            </a:r>
            <a:endParaRPr i="1"/>
          </a:p>
          <a:p>
            <a:pPr indent="0" lvl="0" marL="0" rtl="0" algn="l">
              <a:spcBef>
                <a:spcPts val="1600"/>
              </a:spcBef>
              <a:spcAft>
                <a:spcPts val="1600"/>
              </a:spcAft>
              <a:buNone/>
            </a:pPr>
            <a:r>
              <a:t/>
            </a:r>
            <a:endParaRPr/>
          </a:p>
        </p:txBody>
      </p:sp>
      <p:sp>
        <p:nvSpPr>
          <p:cNvPr id="340" name="Google Shape;340;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41" name="Google Shape;341;p48"/>
          <p:cNvSpPr txBox="1"/>
          <p:nvPr/>
        </p:nvSpPr>
        <p:spPr>
          <a:xfrm>
            <a:off x="2357550" y="2379625"/>
            <a:ext cx="4428900" cy="112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Calcul du nombre d'éléments dans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len</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47" name="Google Shape;347;p49"/>
          <p:cNvSpPr txBox="1"/>
          <p:nvPr>
            <p:ph idx="1" type="body"/>
          </p:nvPr>
        </p:nvSpPr>
        <p:spPr>
          <a:xfrm>
            <a:off x="311700" y="1218475"/>
            <a:ext cx="85206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peut savoir si un élément est présent dans la liste avec le mot-clé </a:t>
            </a:r>
            <a:r>
              <a:rPr i="1" lang="en"/>
              <a:t>in</a:t>
            </a:r>
            <a:endParaRPr i="1"/>
          </a:p>
          <a:p>
            <a:pPr indent="0" lvl="0" marL="0" rtl="0" algn="l">
              <a:spcBef>
                <a:spcPts val="1600"/>
              </a:spcBef>
              <a:spcAft>
                <a:spcPts val="1600"/>
              </a:spcAft>
              <a:buNone/>
            </a:pPr>
            <a:r>
              <a:t/>
            </a:r>
            <a:endParaRPr/>
          </a:p>
        </p:txBody>
      </p:sp>
      <p:sp>
        <p:nvSpPr>
          <p:cNvPr id="348" name="Google Shape;348;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49" name="Google Shape;349;p49"/>
          <p:cNvSpPr txBox="1"/>
          <p:nvPr/>
        </p:nvSpPr>
        <p:spPr>
          <a:xfrm>
            <a:off x="2865025" y="2138175"/>
            <a:ext cx="5001900" cy="1663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Vérification de la présence d'un élément dans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True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False</a:t>
            </a:r>
            <a:endParaRPr sz="1050">
              <a:solidFill>
                <a:srgbClr val="569CD6"/>
              </a:solidFill>
              <a:latin typeface="Courier New"/>
              <a:ea typeface="Courier New"/>
              <a:cs typeface="Courier New"/>
              <a:sym typeface="Courier New"/>
            </a:endParaRPr>
          </a:p>
        </p:txBody>
      </p:sp>
      <p:sp>
        <p:nvSpPr>
          <p:cNvPr id="350" name="Google Shape;350;p49"/>
          <p:cNvSpPr/>
          <p:nvPr/>
        </p:nvSpPr>
        <p:spPr>
          <a:xfrm>
            <a:off x="81150" y="187325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9"/>
          <p:cNvSpPr txBox="1"/>
          <p:nvPr/>
        </p:nvSpPr>
        <p:spPr>
          <a:xfrm>
            <a:off x="707825" y="2480750"/>
            <a:ext cx="1644900" cy="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Cette syntaxe est très utile pour les conditions</a:t>
            </a:r>
            <a:endParaRPr>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57" name="Google Shape;357;p50"/>
          <p:cNvSpPr txBox="1"/>
          <p:nvPr>
            <p:ph idx="1" type="body"/>
          </p:nvPr>
        </p:nvSpPr>
        <p:spPr>
          <a:xfrm>
            <a:off x="311700" y="1147225"/>
            <a:ext cx="85206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Certaines opérations mathématiques (+ et *) fonctionne avec les listes :</a:t>
            </a:r>
            <a:endParaRPr/>
          </a:p>
          <a:p>
            <a:pPr indent="-342900" lvl="0" marL="457200" rtl="0" algn="l">
              <a:spcBef>
                <a:spcPts val="1600"/>
              </a:spcBef>
              <a:spcAft>
                <a:spcPts val="0"/>
              </a:spcAft>
              <a:buSzPts val="1800"/>
              <a:buChar char="●"/>
            </a:pPr>
            <a:r>
              <a:rPr lang="en"/>
              <a:t>L’addition : le signe + effectue la concaténation de deux listes. On ne peut pas concaténer une liste avec un entier ou une chaîne de caractères de cette façon. La notation condensée += fonctionne aussi pour les listes</a:t>
            </a:r>
            <a:endParaRPr/>
          </a:p>
          <a:p>
            <a:pPr indent="0" lvl="0" marL="0" rtl="0" algn="l">
              <a:spcBef>
                <a:spcPts val="1600"/>
              </a:spcBef>
              <a:spcAft>
                <a:spcPts val="1600"/>
              </a:spcAft>
              <a:buNone/>
            </a:pPr>
            <a:r>
              <a:t/>
            </a:r>
            <a:endParaRPr/>
          </a:p>
        </p:txBody>
      </p:sp>
      <p:sp>
        <p:nvSpPr>
          <p:cNvPr id="358" name="Google Shape;358;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59" name="Google Shape;359;p50"/>
          <p:cNvSpPr txBox="1"/>
          <p:nvPr/>
        </p:nvSpPr>
        <p:spPr>
          <a:xfrm>
            <a:off x="2515175" y="2716675"/>
            <a:ext cx="3771300" cy="218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50">
                <a:solidFill>
                  <a:srgbClr val="6A9955"/>
                </a:solidFill>
                <a:latin typeface="Courier New"/>
                <a:ea typeface="Courier New"/>
                <a:cs typeface="Courier New"/>
                <a:sym typeface="Courier New"/>
              </a:rPr>
              <a:t># Concaténation de listes</a:t>
            </a:r>
            <a:endParaRPr sz="7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&gt;&gt;&gt; ma_liste_1 = [</a:t>
            </a:r>
            <a:r>
              <a:rPr lang="en" sz="750">
                <a:solidFill>
                  <a:srgbClr val="B5CEA8"/>
                </a:solidFill>
                <a:latin typeface="Courier New"/>
                <a:ea typeface="Courier New"/>
                <a:cs typeface="Courier New"/>
                <a:sym typeface="Courier New"/>
              </a:rPr>
              <a:t>23</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15</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2</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&gt;&gt;&gt; ma_liste_2 = [-</a:t>
            </a:r>
            <a:r>
              <a:rPr lang="en" sz="750">
                <a:solidFill>
                  <a:srgbClr val="B5CEA8"/>
                </a:solidFill>
                <a:latin typeface="Courier New"/>
                <a:ea typeface="Courier New"/>
                <a:cs typeface="Courier New"/>
                <a:sym typeface="Courier New"/>
              </a:rPr>
              <a:t>12</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56</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&gt;&gt;&gt; </a:t>
            </a:r>
            <a:r>
              <a:rPr lang="en" sz="750">
                <a:solidFill>
                  <a:srgbClr val="DCDCAA"/>
                </a:solidFill>
                <a:latin typeface="Courier New"/>
                <a:ea typeface="Courier New"/>
                <a:cs typeface="Courier New"/>
                <a:sym typeface="Courier New"/>
              </a:rPr>
              <a:t>print</a:t>
            </a:r>
            <a:r>
              <a:rPr lang="en" sz="750">
                <a:solidFill>
                  <a:srgbClr val="D4D4D4"/>
                </a:solidFill>
                <a:latin typeface="Courier New"/>
                <a:ea typeface="Courier New"/>
                <a:cs typeface="Courier New"/>
                <a:sym typeface="Courier New"/>
              </a:rPr>
              <a:t>(ma_liste_1 + ma_liste_2)</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a:t>
            </a:r>
            <a:r>
              <a:rPr lang="en" sz="750">
                <a:solidFill>
                  <a:srgbClr val="B5CEA8"/>
                </a:solidFill>
                <a:latin typeface="Courier New"/>
                <a:ea typeface="Courier New"/>
                <a:cs typeface="Courier New"/>
                <a:sym typeface="Courier New"/>
              </a:rPr>
              <a:t>23</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15</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2</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12</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56</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&gt;&gt;&gt; ma_liste_2 += ma_liste_1</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&gt;&gt;&gt; </a:t>
            </a:r>
            <a:r>
              <a:rPr lang="en" sz="750">
                <a:solidFill>
                  <a:srgbClr val="DCDCAA"/>
                </a:solidFill>
                <a:latin typeface="Courier New"/>
                <a:ea typeface="Courier New"/>
                <a:cs typeface="Courier New"/>
                <a:sym typeface="Courier New"/>
              </a:rPr>
              <a:t>print</a:t>
            </a:r>
            <a:r>
              <a:rPr lang="en" sz="750">
                <a:solidFill>
                  <a:srgbClr val="D4D4D4"/>
                </a:solidFill>
                <a:latin typeface="Courier New"/>
                <a:ea typeface="Courier New"/>
                <a:cs typeface="Courier New"/>
                <a:sym typeface="Courier New"/>
              </a:rPr>
              <a:t>(ma_liste_2)</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a:t>
            </a:r>
            <a:r>
              <a:rPr lang="en" sz="750">
                <a:solidFill>
                  <a:srgbClr val="B5CEA8"/>
                </a:solidFill>
                <a:latin typeface="Courier New"/>
                <a:ea typeface="Courier New"/>
                <a:cs typeface="Courier New"/>
                <a:sym typeface="Courier New"/>
              </a:rPr>
              <a:t>12</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56</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23</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15</a:t>
            </a:r>
            <a:r>
              <a:rPr lang="en" sz="750">
                <a:solidFill>
                  <a:srgbClr val="D4D4D4"/>
                </a:solidFill>
                <a:latin typeface="Courier New"/>
                <a:ea typeface="Courier New"/>
                <a:cs typeface="Courier New"/>
                <a:sym typeface="Courier New"/>
              </a:rPr>
              <a:t>, </a:t>
            </a:r>
            <a:r>
              <a:rPr lang="en" sz="750">
                <a:solidFill>
                  <a:srgbClr val="B5CEA8"/>
                </a:solidFill>
                <a:latin typeface="Courier New"/>
                <a:ea typeface="Courier New"/>
                <a:cs typeface="Courier New"/>
                <a:sym typeface="Courier New"/>
              </a:rPr>
              <a:t>2</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&gt;&gt;&gt; </a:t>
            </a:r>
            <a:r>
              <a:rPr lang="en" sz="750">
                <a:solidFill>
                  <a:srgbClr val="DCDCAA"/>
                </a:solidFill>
                <a:latin typeface="Courier New"/>
                <a:ea typeface="Courier New"/>
                <a:cs typeface="Courier New"/>
                <a:sym typeface="Courier New"/>
              </a:rPr>
              <a:t>print</a:t>
            </a:r>
            <a:r>
              <a:rPr lang="en" sz="750">
                <a:solidFill>
                  <a:srgbClr val="D4D4D4"/>
                </a:solidFill>
                <a:latin typeface="Courier New"/>
                <a:ea typeface="Courier New"/>
                <a:cs typeface="Courier New"/>
                <a:sym typeface="Courier New"/>
              </a:rPr>
              <a:t>(ma_liste_1 + </a:t>
            </a:r>
            <a:r>
              <a:rPr lang="en" sz="750">
                <a:solidFill>
                  <a:srgbClr val="B5CEA8"/>
                </a:solidFill>
                <a:latin typeface="Courier New"/>
                <a:ea typeface="Courier New"/>
                <a:cs typeface="Courier New"/>
                <a:sym typeface="Courier New"/>
              </a:rPr>
              <a:t>5</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Traceback (most recent call last):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  File </a:t>
            </a:r>
            <a:r>
              <a:rPr lang="en" sz="750">
                <a:solidFill>
                  <a:srgbClr val="CE9178"/>
                </a:solidFill>
                <a:latin typeface="Courier New"/>
                <a:ea typeface="Courier New"/>
                <a:cs typeface="Courier New"/>
                <a:sym typeface="Courier New"/>
              </a:rPr>
              <a:t>"d:code_exemples.py"</a:t>
            </a:r>
            <a:r>
              <a:rPr lang="en" sz="750">
                <a:solidFill>
                  <a:srgbClr val="D4D4D4"/>
                </a:solidFill>
                <a:latin typeface="Courier New"/>
                <a:ea typeface="Courier New"/>
                <a:cs typeface="Courier New"/>
                <a:sym typeface="Courier New"/>
              </a:rPr>
              <a:t>, line </a:t>
            </a:r>
            <a:r>
              <a:rPr lang="en" sz="750">
                <a:solidFill>
                  <a:srgbClr val="B5CEA8"/>
                </a:solidFill>
                <a:latin typeface="Courier New"/>
                <a:ea typeface="Courier New"/>
                <a:cs typeface="Courier New"/>
                <a:sym typeface="Courier New"/>
              </a:rPr>
              <a:t>117</a:t>
            </a:r>
            <a:r>
              <a:rPr lang="en" sz="750">
                <a:solidFill>
                  <a:srgbClr val="D4D4D4"/>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in</a:t>
            </a:r>
            <a:r>
              <a:rPr lang="en" sz="750">
                <a:solidFill>
                  <a:srgbClr val="D4D4D4"/>
                </a:solidFill>
                <a:latin typeface="Courier New"/>
                <a:ea typeface="Courier New"/>
                <a:cs typeface="Courier New"/>
                <a:sym typeface="Courier New"/>
              </a:rPr>
              <a:t> &lt;module&gt;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    </a:t>
            </a:r>
            <a:r>
              <a:rPr lang="en" sz="750">
                <a:solidFill>
                  <a:srgbClr val="DCDCAA"/>
                </a:solidFill>
                <a:latin typeface="Courier New"/>
                <a:ea typeface="Courier New"/>
                <a:cs typeface="Courier New"/>
                <a:sym typeface="Courier New"/>
              </a:rPr>
              <a:t>print</a:t>
            </a:r>
            <a:r>
              <a:rPr lang="en" sz="750">
                <a:solidFill>
                  <a:srgbClr val="D4D4D4"/>
                </a:solidFill>
                <a:latin typeface="Courier New"/>
                <a:ea typeface="Courier New"/>
                <a:cs typeface="Courier New"/>
                <a:sym typeface="Courier New"/>
              </a:rPr>
              <a:t>(ma_liste_1 + </a:t>
            </a:r>
            <a:r>
              <a:rPr lang="en" sz="750">
                <a:solidFill>
                  <a:srgbClr val="B5CEA8"/>
                </a:solidFill>
                <a:latin typeface="Courier New"/>
                <a:ea typeface="Courier New"/>
                <a:cs typeface="Courier New"/>
                <a:sym typeface="Courier New"/>
              </a:rPr>
              <a:t>5</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4EC9B0"/>
                </a:solidFill>
                <a:latin typeface="Courier New"/>
                <a:ea typeface="Courier New"/>
                <a:cs typeface="Courier New"/>
                <a:sym typeface="Courier New"/>
              </a:rPr>
              <a:t>TypeError</a:t>
            </a:r>
            <a:r>
              <a:rPr lang="en" sz="750">
                <a:solidFill>
                  <a:srgbClr val="D4D4D4"/>
                </a:solidFill>
                <a:latin typeface="Courier New"/>
                <a:ea typeface="Courier New"/>
                <a:cs typeface="Courier New"/>
                <a:sym typeface="Courier New"/>
              </a:rPr>
              <a:t>: can only concatenate </a:t>
            </a:r>
            <a:r>
              <a:rPr lang="en" sz="750">
                <a:solidFill>
                  <a:srgbClr val="4EC9B0"/>
                </a:solidFill>
                <a:latin typeface="Courier New"/>
                <a:ea typeface="Courier New"/>
                <a:cs typeface="Courier New"/>
                <a:sym typeface="Courier New"/>
              </a:rPr>
              <a:t>list</a:t>
            </a:r>
            <a:r>
              <a:rPr lang="en" sz="750">
                <a:solidFill>
                  <a:srgbClr val="D4D4D4"/>
                </a:solidFill>
                <a:latin typeface="Courier New"/>
                <a:ea typeface="Courier New"/>
                <a:cs typeface="Courier New"/>
                <a:sym typeface="Courier New"/>
              </a:rPr>
              <a:t> (</a:t>
            </a:r>
            <a:r>
              <a:rPr lang="en" sz="750">
                <a:solidFill>
                  <a:srgbClr val="C586C0"/>
                </a:solidFill>
                <a:latin typeface="Courier New"/>
                <a:ea typeface="Courier New"/>
                <a:cs typeface="Courier New"/>
                <a:sym typeface="Courier New"/>
              </a:rPr>
              <a:t>not</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"int"</a:t>
            </a:r>
            <a:r>
              <a:rPr lang="en" sz="750">
                <a:solidFill>
                  <a:srgbClr val="D4D4D4"/>
                </a:solidFill>
                <a:latin typeface="Courier New"/>
                <a:ea typeface="Courier New"/>
                <a:cs typeface="Courier New"/>
                <a:sym typeface="Courier New"/>
              </a:rPr>
              <a:t>) to </a:t>
            </a:r>
            <a:r>
              <a:rPr lang="en" sz="750">
                <a:solidFill>
                  <a:srgbClr val="4EC9B0"/>
                </a:solidFill>
                <a:latin typeface="Courier New"/>
                <a:ea typeface="Courier New"/>
                <a:cs typeface="Courier New"/>
                <a:sym typeface="Courier New"/>
              </a:rPr>
              <a:t>list</a:t>
            </a:r>
            <a:endParaRPr sz="750">
              <a:solidFill>
                <a:srgbClr val="4EC9B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65" name="Google Shape;365;p51"/>
          <p:cNvSpPr txBox="1"/>
          <p:nvPr>
            <p:ph idx="1" type="body"/>
          </p:nvPr>
        </p:nvSpPr>
        <p:spPr>
          <a:xfrm>
            <a:off x="311700" y="1147225"/>
            <a:ext cx="8520600" cy="351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 multiplication : le signe * effectue la concaténation de la même liste plusieurs fois. On ne peut pas multiplier deux listes entre-elles de cette façon. La notation condensée *= fonctionne aussi pour les listes</a:t>
            </a:r>
            <a:endParaRPr/>
          </a:p>
          <a:p>
            <a:pPr indent="0" lvl="0" marL="0" rtl="0" algn="l">
              <a:spcBef>
                <a:spcPts val="1600"/>
              </a:spcBef>
              <a:spcAft>
                <a:spcPts val="1600"/>
              </a:spcAft>
              <a:buNone/>
            </a:pPr>
            <a:r>
              <a:t/>
            </a:r>
            <a:endParaRPr/>
          </a:p>
        </p:txBody>
      </p:sp>
      <p:sp>
        <p:nvSpPr>
          <p:cNvPr id="366" name="Google Shape;366;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67" name="Google Shape;367;p51"/>
          <p:cNvSpPr txBox="1"/>
          <p:nvPr/>
        </p:nvSpPr>
        <p:spPr>
          <a:xfrm>
            <a:off x="1214850" y="2221225"/>
            <a:ext cx="6714300" cy="2612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Multiplication d'une liste par un entier</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Traceback (most recent call last):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File </a:t>
            </a:r>
            <a:r>
              <a:rPr lang="en" sz="1050">
                <a:solidFill>
                  <a:srgbClr val="CE9178"/>
                </a:solidFill>
                <a:latin typeface="Courier New"/>
                <a:ea typeface="Courier New"/>
                <a:cs typeface="Courier New"/>
                <a:sym typeface="Courier New"/>
              </a:rPr>
              <a:t>"d:/plbayart/code_exemples.py"</a:t>
            </a:r>
            <a:r>
              <a:rPr lang="en" sz="1050">
                <a:solidFill>
                  <a:srgbClr val="D4D4D4"/>
                </a:solidFill>
                <a:latin typeface="Courier New"/>
                <a:ea typeface="Courier New"/>
                <a:cs typeface="Courier New"/>
                <a:sym typeface="Courier New"/>
              </a:rPr>
              <a:t>, line </a:t>
            </a:r>
            <a:r>
              <a:rPr lang="en" sz="1050">
                <a:solidFill>
                  <a:srgbClr val="B5CEA8"/>
                </a:solidFill>
                <a:latin typeface="Courier New"/>
                <a:ea typeface="Courier New"/>
                <a:cs typeface="Courier New"/>
                <a:sym typeface="Courier New"/>
              </a:rPr>
              <a:t>127</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&lt;module&gt;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EC9B0"/>
                </a:solidFill>
                <a:latin typeface="Courier New"/>
                <a:ea typeface="Courier New"/>
                <a:cs typeface="Courier New"/>
                <a:sym typeface="Courier New"/>
              </a:rPr>
              <a:t>TypeError</a:t>
            </a:r>
            <a:r>
              <a:rPr lang="en" sz="1050">
                <a:solidFill>
                  <a:srgbClr val="D4D4D4"/>
                </a:solidFill>
                <a:latin typeface="Courier New"/>
                <a:ea typeface="Courier New"/>
                <a:cs typeface="Courier New"/>
                <a:sym typeface="Courier New"/>
              </a:rPr>
              <a:t>: can</a:t>
            </a:r>
            <a:r>
              <a:rPr lang="en" sz="1050">
                <a:solidFill>
                  <a:srgbClr val="CE9178"/>
                </a:solidFill>
                <a:latin typeface="Courier New"/>
                <a:ea typeface="Courier New"/>
                <a:cs typeface="Courier New"/>
                <a:sym typeface="Courier New"/>
              </a:rPr>
              <a:t>'t multiply sequence by non-int of type '</a:t>
            </a:r>
            <a:r>
              <a:rPr lang="en" sz="1050">
                <a:solidFill>
                  <a:srgbClr val="4EC9B0"/>
                </a:solidFill>
                <a:latin typeface="Courier New"/>
                <a:ea typeface="Courier New"/>
                <a:cs typeface="Courier New"/>
                <a:sym typeface="Courier New"/>
              </a:rPr>
              <a:t>list</a:t>
            </a:r>
            <a:r>
              <a:rPr lang="en"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Plan du chapitre - </a:t>
            </a:r>
            <a:r>
              <a:rPr lang="en"/>
              <a:t>Découverte du langage</a:t>
            </a:r>
            <a:r>
              <a:rPr lang="en">
                <a:solidFill>
                  <a:srgbClr val="000000"/>
                </a:solidFill>
              </a:rPr>
              <a:t> </a:t>
            </a:r>
            <a:endParaRPr>
              <a:solidFill>
                <a:srgbClr val="000000"/>
              </a:solidFill>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u="sng">
                <a:solidFill>
                  <a:schemeClr val="hlink"/>
                </a:solidFill>
                <a:hlinkClick action="ppaction://hlinkshowjump?jump=nextslide"/>
              </a:rPr>
              <a:t>Généralités sur Python</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3"/>
              </a:rPr>
              <a:t>Les listes, tuples et dictionnaires</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4"/>
              </a:rPr>
              <a:t>Structures conditionnelles et boucles</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u="sng">
                <a:solidFill>
                  <a:schemeClr val="hlink"/>
                </a:solidFill>
                <a:hlinkClick action="ppaction://hlinksldjump" r:id="rId5"/>
              </a:rPr>
              <a:t>Les modules</a:t>
            </a:r>
            <a:endParaRPr sz="2400">
              <a:solidFill>
                <a:srgbClr val="000000"/>
              </a:solidFill>
            </a:endParaRPr>
          </a:p>
          <a:p>
            <a:pPr indent="-381000" lvl="0" marL="457200" rtl="0" algn="l">
              <a:spcBef>
                <a:spcPts val="1600"/>
              </a:spcBef>
              <a:spcAft>
                <a:spcPts val="1600"/>
              </a:spcAft>
              <a:buClr>
                <a:srgbClr val="000000"/>
              </a:buClr>
              <a:buSzPts val="2400"/>
              <a:buAutoNum type="arabicPeriod"/>
            </a:pPr>
            <a:r>
              <a:rPr lang="en" sz="2400" u="sng">
                <a:solidFill>
                  <a:schemeClr val="hlink"/>
                </a:solidFill>
                <a:hlinkClick action="ppaction://hlinksldjump" r:id="rId6"/>
              </a:rPr>
              <a:t>Les exceptions</a:t>
            </a:r>
            <a:endParaRPr sz="2400">
              <a:solidFill>
                <a:srgbClr val="000000"/>
              </a:solidFil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73" name="Google Shape;373;p52"/>
          <p:cNvSpPr txBox="1"/>
          <p:nvPr>
            <p:ph idx="1" type="body"/>
          </p:nvPr>
        </p:nvSpPr>
        <p:spPr>
          <a:xfrm>
            <a:off x="311700" y="1147225"/>
            <a:ext cx="8520600" cy="35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est possible de comparer deux listes :</a:t>
            </a:r>
            <a:endParaRPr/>
          </a:p>
          <a:p>
            <a:pPr indent="-342900" lvl="0" marL="457200" rtl="0" algn="l">
              <a:spcBef>
                <a:spcPts val="1600"/>
              </a:spcBef>
              <a:spcAft>
                <a:spcPts val="0"/>
              </a:spcAft>
              <a:buSzPts val="1800"/>
              <a:buChar char="●"/>
            </a:pPr>
            <a:r>
              <a:rPr lang="en"/>
              <a:t>Pour vérifier leur égalité en valeur, on utilise la syntaxe ==. Pour vérifier si deux listes sont le même objet, on utilise le mot-clé </a:t>
            </a:r>
            <a:r>
              <a:rPr i="1" lang="en"/>
              <a:t>is</a:t>
            </a:r>
            <a:r>
              <a:rPr lang="en"/>
              <a:t>.</a:t>
            </a:r>
            <a:endParaRPr/>
          </a:p>
          <a:p>
            <a:pPr indent="0" lvl="0" marL="0" rtl="0" algn="l">
              <a:spcBef>
                <a:spcPts val="1600"/>
              </a:spcBef>
              <a:spcAft>
                <a:spcPts val="1600"/>
              </a:spcAft>
              <a:buNone/>
            </a:pPr>
            <a:r>
              <a:t/>
            </a:r>
            <a:endParaRPr/>
          </a:p>
        </p:txBody>
      </p:sp>
      <p:sp>
        <p:nvSpPr>
          <p:cNvPr id="374" name="Google Shape;37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75" name="Google Shape;375;p52"/>
          <p:cNvSpPr txBox="1"/>
          <p:nvPr/>
        </p:nvSpPr>
        <p:spPr>
          <a:xfrm>
            <a:off x="2015600" y="2571750"/>
            <a:ext cx="4941300" cy="2379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Vérification de l'égalité de deux listes</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ma_liste_1 =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15</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ma_liste_2 =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15</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(ma_liste_1 == ma_liste_2)</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latin typeface="Courier New"/>
                <a:ea typeface="Courier New"/>
                <a:cs typeface="Courier New"/>
                <a:sym typeface="Courier New"/>
              </a:rPr>
              <a:t>True</a:t>
            </a:r>
            <a:endParaRPr sz="8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(ma_liste_1 </a:t>
            </a:r>
            <a:r>
              <a:rPr lang="en" sz="850">
                <a:solidFill>
                  <a:srgbClr val="C586C0"/>
                </a:solidFill>
                <a:latin typeface="Courier New"/>
                <a:ea typeface="Courier New"/>
                <a:cs typeface="Courier New"/>
                <a:sym typeface="Courier New"/>
              </a:rPr>
              <a:t>is</a:t>
            </a:r>
            <a:r>
              <a:rPr lang="en" sz="850">
                <a:solidFill>
                  <a:srgbClr val="D4D4D4"/>
                </a:solidFill>
                <a:latin typeface="Courier New"/>
                <a:ea typeface="Courier New"/>
                <a:cs typeface="Courier New"/>
                <a:sym typeface="Courier New"/>
              </a:rPr>
              <a:t> ma_liste_2)</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latin typeface="Courier New"/>
                <a:ea typeface="Courier New"/>
                <a:cs typeface="Courier New"/>
                <a:sym typeface="Courier New"/>
              </a:rPr>
              <a:t>False</a:t>
            </a:r>
            <a:endParaRPr sz="8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ma_liste_3 = ma_liste_1</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(ma_liste_3 </a:t>
            </a:r>
            <a:r>
              <a:rPr lang="en" sz="850">
                <a:solidFill>
                  <a:srgbClr val="C586C0"/>
                </a:solidFill>
                <a:latin typeface="Courier New"/>
                <a:ea typeface="Courier New"/>
                <a:cs typeface="Courier New"/>
                <a:sym typeface="Courier New"/>
              </a:rPr>
              <a:t>is</a:t>
            </a:r>
            <a:r>
              <a:rPr lang="en" sz="850">
                <a:solidFill>
                  <a:srgbClr val="D4D4D4"/>
                </a:solidFill>
                <a:latin typeface="Courier New"/>
                <a:ea typeface="Courier New"/>
                <a:cs typeface="Courier New"/>
                <a:sym typeface="Courier New"/>
              </a:rPr>
              <a:t> ma_liste_1, ma_liste_3 == ma_liste_1)</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latin typeface="Courier New"/>
                <a:ea typeface="Courier New"/>
                <a:cs typeface="Courier New"/>
                <a:sym typeface="Courier New"/>
              </a:rPr>
              <a:t>True</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True</a:t>
            </a:r>
            <a:endParaRPr sz="8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ma_liste_3 += [-</a:t>
            </a:r>
            <a:r>
              <a:rPr lang="en" sz="850">
                <a:solidFill>
                  <a:srgbClr val="B5CEA8"/>
                </a:solidFill>
                <a:latin typeface="Courier New"/>
                <a:ea typeface="Courier New"/>
                <a:cs typeface="Courier New"/>
                <a:sym typeface="Courier New"/>
              </a:rPr>
              <a:t>56</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(ma_liste_1)</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56</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81" name="Google Shape;381;p53"/>
          <p:cNvSpPr txBox="1"/>
          <p:nvPr>
            <p:ph idx="1" type="body"/>
          </p:nvPr>
        </p:nvSpPr>
        <p:spPr>
          <a:xfrm>
            <a:off x="311700" y="1147225"/>
            <a:ext cx="8520600" cy="351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 peut aussi comparer des listes avec des inégalités (&gt;, &gt;=, &lt;, &lt;=). La comparaison s’effectue élément par élément. Il n’est pas possible de comparer des listes avec un mélange d’entiers et de chaînes de caractères</a:t>
            </a:r>
            <a:endParaRPr/>
          </a:p>
          <a:p>
            <a:pPr indent="0" lvl="0" marL="0" rtl="0" algn="l">
              <a:spcBef>
                <a:spcPts val="1600"/>
              </a:spcBef>
              <a:spcAft>
                <a:spcPts val="1600"/>
              </a:spcAft>
              <a:buNone/>
            </a:pPr>
            <a:r>
              <a:t/>
            </a:r>
            <a:endParaRPr/>
          </a:p>
        </p:txBody>
      </p:sp>
      <p:sp>
        <p:nvSpPr>
          <p:cNvPr id="382" name="Google Shape;382;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83" name="Google Shape;383;p53"/>
          <p:cNvSpPr txBox="1"/>
          <p:nvPr/>
        </p:nvSpPr>
        <p:spPr>
          <a:xfrm>
            <a:off x="662100" y="2334025"/>
            <a:ext cx="7819800" cy="2329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Comparaison de listes</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lt1"/>
                </a:solidFill>
                <a:latin typeface="Courier New"/>
                <a:ea typeface="Courier New"/>
                <a:cs typeface="Courier New"/>
                <a:sym typeface="Courier New"/>
              </a:rPr>
              <a:t>&gt;&gt;&gt;</a:t>
            </a:r>
            <a:r>
              <a:rPr lang="en" sz="850">
                <a:solidFill>
                  <a:srgbClr val="DCDCAA"/>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45</a:t>
            </a:r>
            <a:r>
              <a:rPr lang="en" sz="850">
                <a:solidFill>
                  <a:srgbClr val="D4D4D4"/>
                </a:solidFill>
                <a:latin typeface="Courier New"/>
                <a:ea typeface="Courier New"/>
                <a:cs typeface="Courier New"/>
                <a:sym typeface="Courier New"/>
              </a:rPr>
              <a:t>]&gt;[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18</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latin typeface="Courier New"/>
                <a:ea typeface="Courier New"/>
                <a:cs typeface="Courier New"/>
                <a:sym typeface="Courier New"/>
              </a:rPr>
              <a:t>True</a:t>
            </a:r>
            <a:endParaRPr sz="8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lt1"/>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a:t>
            </a:r>
            <a:r>
              <a:rPr lang="en" sz="850">
                <a:solidFill>
                  <a:srgbClr val="CE9178"/>
                </a:solidFill>
                <a:latin typeface="Courier New"/>
                <a:ea typeface="Courier New"/>
                <a:cs typeface="Courier New"/>
                <a:sym typeface="Courier New"/>
              </a:rPr>
              <a:t>"c"</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"g"</a:t>
            </a:r>
            <a:r>
              <a:rPr lang="en" sz="850">
                <a:solidFill>
                  <a:srgbClr val="D4D4D4"/>
                </a:solidFill>
                <a:latin typeface="Courier New"/>
                <a:ea typeface="Courier New"/>
                <a:cs typeface="Courier New"/>
                <a:sym typeface="Courier New"/>
              </a:rPr>
              <a:t>]&gt;[</a:t>
            </a:r>
            <a:r>
              <a:rPr lang="en" sz="850">
                <a:solidFill>
                  <a:srgbClr val="CE9178"/>
                </a:solidFill>
                <a:latin typeface="Courier New"/>
                <a:ea typeface="Courier New"/>
                <a:cs typeface="Courier New"/>
                <a:sym typeface="Courier New"/>
              </a:rPr>
              <a:t>"a"</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"z"</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latin typeface="Courier New"/>
                <a:ea typeface="Courier New"/>
                <a:cs typeface="Courier New"/>
                <a:sym typeface="Courier New"/>
              </a:rPr>
              <a:t>True</a:t>
            </a:r>
            <a:endParaRPr sz="8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lt1"/>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a:t>
            </a:r>
            <a:r>
              <a:rPr lang="en" sz="850">
                <a:solidFill>
                  <a:srgbClr val="CE9178"/>
                </a:solidFill>
                <a:latin typeface="Courier New"/>
                <a:ea typeface="Courier New"/>
                <a:cs typeface="Courier New"/>
                <a:sym typeface="Courier New"/>
              </a:rPr>
              <a:t>"b"</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]&gt;[</a:t>
            </a:r>
            <a:r>
              <a:rPr lang="en" sz="850">
                <a:solidFill>
                  <a:srgbClr val="CE9178"/>
                </a:solidFill>
                <a:latin typeface="Courier New"/>
                <a:ea typeface="Courier New"/>
                <a:cs typeface="Courier New"/>
                <a:sym typeface="Courier New"/>
              </a:rPr>
              <a:t>"a"</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latin typeface="Courier New"/>
                <a:ea typeface="Courier New"/>
                <a:cs typeface="Courier New"/>
                <a:sym typeface="Courier New"/>
              </a:rPr>
              <a:t>True</a:t>
            </a:r>
            <a:endParaRPr sz="8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lt1"/>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a:t>
            </a:r>
            <a:r>
              <a:rPr lang="en" sz="850">
                <a:solidFill>
                  <a:srgbClr val="CE9178"/>
                </a:solidFill>
                <a:latin typeface="Courier New"/>
                <a:ea typeface="Courier New"/>
                <a:cs typeface="Courier New"/>
                <a:sym typeface="Courier New"/>
              </a:rPr>
              <a:t>"b"</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]&gt;[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"a"</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Traceback (most recent call last):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File </a:t>
            </a:r>
            <a:r>
              <a:rPr lang="en" sz="850">
                <a:solidFill>
                  <a:srgbClr val="CE9178"/>
                </a:solidFill>
                <a:latin typeface="Courier New"/>
                <a:ea typeface="Courier New"/>
                <a:cs typeface="Courier New"/>
                <a:sym typeface="Courier New"/>
              </a:rPr>
              <a:t>"d:/plbayart/code_exemples.py"</a:t>
            </a:r>
            <a:r>
              <a:rPr lang="en" sz="850">
                <a:solidFill>
                  <a:srgbClr val="D4D4D4"/>
                </a:solidFill>
                <a:latin typeface="Courier New"/>
                <a:ea typeface="Courier New"/>
                <a:cs typeface="Courier New"/>
                <a:sym typeface="Courier New"/>
              </a:rPr>
              <a:t>, line </a:t>
            </a:r>
            <a:r>
              <a:rPr lang="en" sz="850">
                <a:solidFill>
                  <a:srgbClr val="B5CEA8"/>
                </a:solidFill>
                <a:latin typeface="Courier New"/>
                <a:ea typeface="Courier New"/>
                <a:cs typeface="Courier New"/>
                <a:sym typeface="Courier New"/>
              </a:rPr>
              <a:t>155</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&lt;module&gt;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a:t>
            </a:r>
            <a:r>
              <a:rPr lang="en" sz="850">
                <a:solidFill>
                  <a:srgbClr val="CE9178"/>
                </a:solidFill>
                <a:latin typeface="Courier New"/>
                <a:ea typeface="Courier New"/>
                <a:cs typeface="Courier New"/>
                <a:sym typeface="Courier New"/>
              </a:rPr>
              <a:t>"b"</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]&gt;[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"a"</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4EC9B0"/>
                </a:solidFill>
                <a:latin typeface="Courier New"/>
                <a:ea typeface="Courier New"/>
                <a:cs typeface="Courier New"/>
                <a:sym typeface="Courier New"/>
              </a:rPr>
              <a:t>TypeError</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'&gt;'</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not</a:t>
            </a:r>
            <a:r>
              <a:rPr lang="en" sz="850">
                <a:solidFill>
                  <a:srgbClr val="D4D4D4"/>
                </a:solidFill>
                <a:latin typeface="Courier New"/>
                <a:ea typeface="Courier New"/>
                <a:cs typeface="Courier New"/>
                <a:sym typeface="Courier New"/>
              </a:rPr>
              <a:t> supported between instances of </a:t>
            </a:r>
            <a:r>
              <a:rPr lang="en" sz="850">
                <a:solidFill>
                  <a:srgbClr val="CE9178"/>
                </a:solidFill>
                <a:latin typeface="Courier New"/>
                <a:ea typeface="Courier New"/>
                <a:cs typeface="Courier New"/>
                <a:sym typeface="Courier New"/>
              </a:rPr>
              <a:t>'str'</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and</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'int'</a:t>
            </a:r>
            <a:endParaRPr sz="850">
              <a:solidFill>
                <a:srgbClr val="CE9178"/>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89" name="Google Shape;389;p54"/>
          <p:cNvSpPr txBox="1"/>
          <p:nvPr>
            <p:ph idx="1" type="body"/>
          </p:nvPr>
        </p:nvSpPr>
        <p:spPr>
          <a:xfrm>
            <a:off x="311700" y="1248350"/>
            <a:ext cx="8520600" cy="351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inverser l’ordre des éléments d’une liste à l’aide de la fonction </a:t>
            </a:r>
            <a:r>
              <a:rPr i="1" lang="en"/>
              <a:t>reversed() </a:t>
            </a:r>
            <a:r>
              <a:rPr lang="en"/>
              <a:t>(renvoie un itérateur)</a:t>
            </a:r>
            <a:endParaRPr/>
          </a:p>
          <a:p>
            <a:pPr indent="0" lvl="0" marL="0" rtl="0" algn="l">
              <a:spcBef>
                <a:spcPts val="1600"/>
              </a:spcBef>
              <a:spcAft>
                <a:spcPts val="1600"/>
              </a:spcAft>
              <a:buNone/>
            </a:pPr>
            <a:r>
              <a:t/>
            </a:r>
            <a:endParaRPr/>
          </a:p>
        </p:txBody>
      </p:sp>
      <p:sp>
        <p:nvSpPr>
          <p:cNvPr id="390" name="Google Shape;390;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91" name="Google Shape;391;p54"/>
          <p:cNvSpPr txBox="1"/>
          <p:nvPr/>
        </p:nvSpPr>
        <p:spPr>
          <a:xfrm>
            <a:off x="2327250" y="2571750"/>
            <a:ext cx="4489500" cy="1173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Inversion de l'ordre des éléments d'une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list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reversed</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397" name="Google Shape;397;p55"/>
          <p:cNvSpPr txBox="1"/>
          <p:nvPr>
            <p:ph idx="1" type="body"/>
          </p:nvPr>
        </p:nvSpPr>
        <p:spPr>
          <a:xfrm>
            <a:off x="311700" y="1248350"/>
            <a:ext cx="8520600" cy="351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trier les éléments d’une liste à l’aide de la fonction sorted() (renvoie une liste) </a:t>
            </a:r>
            <a:endParaRPr/>
          </a:p>
          <a:p>
            <a:pPr indent="0" lvl="0" marL="0" rtl="0" algn="l">
              <a:spcBef>
                <a:spcPts val="1600"/>
              </a:spcBef>
              <a:spcAft>
                <a:spcPts val="1600"/>
              </a:spcAft>
              <a:buNone/>
            </a:pPr>
            <a:r>
              <a:t/>
            </a:r>
            <a:endParaRPr/>
          </a:p>
        </p:txBody>
      </p:sp>
      <p:sp>
        <p:nvSpPr>
          <p:cNvPr id="398" name="Google Shape;398;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399" name="Google Shape;399;p55"/>
          <p:cNvSpPr txBox="1"/>
          <p:nvPr/>
        </p:nvSpPr>
        <p:spPr>
          <a:xfrm>
            <a:off x="1594800" y="2226725"/>
            <a:ext cx="5954400" cy="1956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Trie des éléments de la liste avec la fonction sorted()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sorted</a:t>
            </a:r>
            <a:r>
              <a:rPr lang="en" sz="1050">
                <a:solidFill>
                  <a:srgbClr val="D4D4D4"/>
                </a:solidFill>
                <a:latin typeface="Courier New"/>
                <a:ea typeface="Courier New"/>
                <a:cs typeface="Courier New"/>
                <a:sym typeface="Courier New"/>
              </a:rPr>
              <a:t>(ma_liste), 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sorted</a:t>
            </a:r>
            <a:r>
              <a:rPr lang="en" sz="1050">
                <a:solidFill>
                  <a:srgbClr val="D4D4D4"/>
                </a:solidFill>
                <a:latin typeface="Courier New"/>
                <a:ea typeface="Courier New"/>
                <a:cs typeface="Courier New"/>
                <a:sym typeface="Courier New"/>
              </a:rPr>
              <a:t>(ma_liste, </a:t>
            </a:r>
            <a:r>
              <a:rPr lang="en" sz="1050">
                <a:solidFill>
                  <a:srgbClr val="9CDCFE"/>
                </a:solidFill>
                <a:latin typeface="Courier New"/>
                <a:ea typeface="Courier New"/>
                <a:cs typeface="Courier New"/>
                <a:sym typeface="Courier New"/>
              </a:rPr>
              <a:t>key</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lambda</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x</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str</a:t>
            </a:r>
            <a:r>
              <a:rPr lang="en" sz="1050">
                <a:solidFill>
                  <a:srgbClr val="D4D4D4"/>
                </a:solidFill>
                <a:latin typeface="Courier New"/>
                <a:ea typeface="Courier New"/>
                <a:cs typeface="Courier New"/>
                <a:sym typeface="Courier New"/>
              </a:rPr>
              <a:t>(x)[</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sorted</a:t>
            </a:r>
            <a:r>
              <a:rPr lang="en" sz="1050">
                <a:solidFill>
                  <a:srgbClr val="D4D4D4"/>
                </a:solidFill>
                <a:latin typeface="Courier New"/>
                <a:ea typeface="Courier New"/>
                <a:cs typeface="Courier New"/>
                <a:sym typeface="Courier New"/>
              </a:rPr>
              <a:t>(ma_liste, </a:t>
            </a:r>
            <a:r>
              <a:rPr lang="en" sz="1050">
                <a:solidFill>
                  <a:srgbClr val="9CDCFE"/>
                </a:solidFill>
                <a:latin typeface="Courier New"/>
                <a:ea typeface="Courier New"/>
                <a:cs typeface="Courier New"/>
                <a:sym typeface="Courier New"/>
              </a:rPr>
              <a:t>reverse</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05" name="Google Shape;405;p56"/>
          <p:cNvSpPr txBox="1"/>
          <p:nvPr>
            <p:ph idx="1" type="body"/>
          </p:nvPr>
        </p:nvSpPr>
        <p:spPr>
          <a:xfrm>
            <a:off x="311700" y="1248350"/>
            <a:ext cx="8520600" cy="351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supprimer des éléments avec le mot-clé </a:t>
            </a:r>
            <a:r>
              <a:rPr i="1" lang="en"/>
              <a:t>del</a:t>
            </a:r>
            <a:endParaRPr i="1"/>
          </a:p>
          <a:p>
            <a:pPr indent="0" lvl="0" marL="0" rtl="0" algn="l">
              <a:spcBef>
                <a:spcPts val="1600"/>
              </a:spcBef>
              <a:spcAft>
                <a:spcPts val="1600"/>
              </a:spcAft>
              <a:buNone/>
            </a:pPr>
            <a:r>
              <a:t/>
            </a:r>
            <a:endParaRPr/>
          </a:p>
        </p:txBody>
      </p:sp>
      <p:sp>
        <p:nvSpPr>
          <p:cNvPr id="406" name="Google Shape;406;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07" name="Google Shape;407;p56"/>
          <p:cNvSpPr txBox="1"/>
          <p:nvPr/>
        </p:nvSpPr>
        <p:spPr>
          <a:xfrm>
            <a:off x="1893450" y="1750075"/>
            <a:ext cx="5357100" cy="2913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Suppression d'éléments</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ma_liste = </a:t>
            </a:r>
            <a:r>
              <a:rPr lang="en" sz="850">
                <a:solidFill>
                  <a:srgbClr val="4EC9B0"/>
                </a:solidFill>
                <a:latin typeface="Courier New"/>
                <a:ea typeface="Courier New"/>
                <a:cs typeface="Courier New"/>
                <a:sym typeface="Courier New"/>
              </a:rPr>
              <a:t>list</a:t>
            </a:r>
            <a:r>
              <a:rPr lang="en" sz="850">
                <a:solidFill>
                  <a:srgbClr val="D4D4D4"/>
                </a:solidFill>
                <a:latin typeface="Courier New"/>
                <a:ea typeface="Courier New"/>
                <a:cs typeface="Courier New"/>
                <a:sym typeface="Courier New"/>
              </a:rPr>
              <a:t>(</a:t>
            </a:r>
            <a:r>
              <a:rPr lang="en" sz="850">
                <a:solidFill>
                  <a:srgbClr val="DCDCAA"/>
                </a:solidFill>
                <a:latin typeface="Courier New"/>
                <a:ea typeface="Courier New"/>
                <a:cs typeface="Courier New"/>
                <a:sym typeface="Courier New"/>
              </a:rPr>
              <a:t>range</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11</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7</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9</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10</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C586C0"/>
                </a:solidFill>
                <a:latin typeface="Courier New"/>
                <a:ea typeface="Courier New"/>
                <a:cs typeface="Courier New"/>
                <a:sym typeface="Courier New"/>
              </a:rPr>
              <a:t>del</a:t>
            </a:r>
            <a:r>
              <a:rPr lang="en" sz="850">
                <a:solidFill>
                  <a:srgbClr val="D4D4D4"/>
                </a:solidFill>
                <a:latin typeface="Courier New"/>
                <a:ea typeface="Courier New"/>
                <a:cs typeface="Courier New"/>
                <a:sym typeface="Courier New"/>
              </a:rPr>
              <a:t> ma_liste[-</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7</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9</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C586C0"/>
                </a:solidFill>
                <a:latin typeface="Courier New"/>
                <a:ea typeface="Courier New"/>
                <a:cs typeface="Courier New"/>
                <a:sym typeface="Courier New"/>
              </a:rPr>
              <a:t>del</a:t>
            </a:r>
            <a:r>
              <a:rPr lang="en" sz="850">
                <a:solidFill>
                  <a:srgbClr val="D4D4D4"/>
                </a:solidFill>
                <a:latin typeface="Courier New"/>
                <a:ea typeface="Courier New"/>
                <a:cs typeface="Courier New"/>
                <a:sym typeface="Courier New"/>
              </a:rPr>
              <a:t> ma_liste[:</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7</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9</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C586C0"/>
                </a:solidFill>
                <a:latin typeface="Courier New"/>
                <a:ea typeface="Courier New"/>
                <a:cs typeface="Courier New"/>
                <a:sym typeface="Courier New"/>
              </a:rPr>
              <a:t>del</a:t>
            </a:r>
            <a:r>
              <a:rPr lang="en" sz="850">
                <a:solidFill>
                  <a:srgbClr val="D4D4D4"/>
                </a:solidFill>
                <a:latin typeface="Courier New"/>
                <a:ea typeface="Courier New"/>
                <a:cs typeface="Courier New"/>
                <a:sym typeface="Courier New"/>
              </a:rPr>
              <a:t> ma_liste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Traceback (most recent call last):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File </a:t>
            </a:r>
            <a:r>
              <a:rPr lang="en" sz="850">
                <a:solidFill>
                  <a:srgbClr val="CE9178"/>
                </a:solidFill>
                <a:latin typeface="Courier New"/>
                <a:ea typeface="Courier New"/>
                <a:cs typeface="Courier New"/>
                <a:sym typeface="Courier New"/>
              </a:rPr>
              <a:t>"d:/plbayart/code_exemples.py"</a:t>
            </a:r>
            <a:r>
              <a:rPr lang="en" sz="850">
                <a:solidFill>
                  <a:srgbClr val="D4D4D4"/>
                </a:solidFill>
                <a:latin typeface="Courier New"/>
                <a:ea typeface="Courier New"/>
                <a:cs typeface="Courier New"/>
                <a:sym typeface="Courier New"/>
              </a:rPr>
              <a:t>, line </a:t>
            </a:r>
            <a:r>
              <a:rPr lang="en" sz="850">
                <a:solidFill>
                  <a:srgbClr val="B5CEA8"/>
                </a:solidFill>
                <a:latin typeface="Courier New"/>
                <a:ea typeface="Courier New"/>
                <a:cs typeface="Courier New"/>
                <a:sym typeface="Courier New"/>
              </a:rPr>
              <a:t>178</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&lt;module&gt;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4EC9B0"/>
                </a:solidFill>
                <a:latin typeface="Courier New"/>
                <a:ea typeface="Courier New"/>
                <a:cs typeface="Courier New"/>
                <a:sym typeface="Courier New"/>
              </a:rPr>
              <a:t>NameError</a:t>
            </a:r>
            <a:r>
              <a:rPr lang="en" sz="850">
                <a:solidFill>
                  <a:srgbClr val="D4D4D4"/>
                </a:solidFill>
                <a:latin typeface="Courier New"/>
                <a:ea typeface="Courier New"/>
                <a:cs typeface="Courier New"/>
                <a:sym typeface="Courier New"/>
              </a:rPr>
              <a:t>: name </a:t>
            </a:r>
            <a:r>
              <a:rPr lang="en" sz="850">
                <a:solidFill>
                  <a:srgbClr val="CE9178"/>
                </a:solidFill>
                <a:latin typeface="Courier New"/>
                <a:ea typeface="Courier New"/>
                <a:cs typeface="Courier New"/>
                <a:sym typeface="Courier New"/>
              </a:rPr>
              <a:t>'ma_liste'</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is</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not</a:t>
            </a:r>
            <a:r>
              <a:rPr lang="en" sz="850">
                <a:solidFill>
                  <a:srgbClr val="D4D4D4"/>
                </a:solidFill>
                <a:latin typeface="Courier New"/>
                <a:ea typeface="Courier New"/>
                <a:cs typeface="Courier New"/>
                <a:sym typeface="Courier New"/>
              </a:rPr>
              <a:t> defined</a:t>
            </a:r>
            <a:endParaRPr sz="850">
              <a:solidFill>
                <a:srgbClr val="D4D4D4"/>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13" name="Google Shape;413;p57"/>
          <p:cNvSpPr txBox="1"/>
          <p:nvPr>
            <p:ph idx="1" type="body"/>
          </p:nvPr>
        </p:nvSpPr>
        <p:spPr>
          <a:xfrm>
            <a:off x="311700" y="1225225"/>
            <a:ext cx="8520600" cy="309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listes possèdent différentes méthodes. On peut les regrouper en 5 grands types :</a:t>
            </a:r>
            <a:endParaRPr/>
          </a:p>
          <a:p>
            <a:pPr indent="-317500" lvl="1" marL="914400" rtl="0" algn="l">
              <a:spcBef>
                <a:spcPts val="1600"/>
              </a:spcBef>
              <a:spcAft>
                <a:spcPts val="0"/>
              </a:spcAft>
              <a:buSzPts val="1400"/>
              <a:buChar char="○"/>
            </a:pPr>
            <a:r>
              <a:rPr lang="en"/>
              <a:t>Méthodes d’ajout : </a:t>
            </a:r>
            <a:r>
              <a:rPr i="1" lang="en"/>
              <a:t>list.append(x), list.extend(iterable), list.insert(i, x)</a:t>
            </a:r>
            <a:endParaRPr i="1"/>
          </a:p>
          <a:p>
            <a:pPr indent="-317500" lvl="1" marL="914400" rtl="0" algn="l">
              <a:spcBef>
                <a:spcPts val="0"/>
              </a:spcBef>
              <a:spcAft>
                <a:spcPts val="0"/>
              </a:spcAft>
              <a:buSzPts val="1400"/>
              <a:buChar char="○"/>
            </a:pPr>
            <a:r>
              <a:rPr lang="en"/>
              <a:t>Méthodes de suppression : </a:t>
            </a:r>
            <a:r>
              <a:rPr i="1" lang="en"/>
              <a:t>list.remove(x), list.pop([i]), list.clear()</a:t>
            </a:r>
            <a:endParaRPr i="1"/>
          </a:p>
          <a:p>
            <a:pPr indent="-317500" lvl="1" marL="914400" rtl="0" algn="l">
              <a:spcBef>
                <a:spcPts val="0"/>
              </a:spcBef>
              <a:spcAft>
                <a:spcPts val="0"/>
              </a:spcAft>
              <a:buSzPts val="1400"/>
              <a:buChar char="○"/>
            </a:pPr>
            <a:r>
              <a:rPr lang="en"/>
              <a:t>Méthodes d’information : </a:t>
            </a:r>
            <a:r>
              <a:rPr i="1" lang="en"/>
              <a:t>list.index(x[, start[, end]]), list.count(x)</a:t>
            </a:r>
            <a:endParaRPr i="1"/>
          </a:p>
          <a:p>
            <a:pPr indent="-317500" lvl="1" marL="914400" rtl="0" algn="l">
              <a:spcBef>
                <a:spcPts val="0"/>
              </a:spcBef>
              <a:spcAft>
                <a:spcPts val="0"/>
              </a:spcAft>
              <a:buSzPts val="1400"/>
              <a:buChar char="○"/>
            </a:pPr>
            <a:r>
              <a:rPr lang="en"/>
              <a:t>Méthodes de modification de l’ordre : </a:t>
            </a:r>
            <a:r>
              <a:rPr i="1" lang="en"/>
              <a:t>list.sort(key=None, reverse=False), list.reverse()</a:t>
            </a:r>
            <a:endParaRPr i="1"/>
          </a:p>
          <a:p>
            <a:pPr indent="-317500" lvl="1" marL="914400" rtl="0" algn="l">
              <a:spcBef>
                <a:spcPts val="0"/>
              </a:spcBef>
              <a:spcAft>
                <a:spcPts val="0"/>
              </a:spcAft>
              <a:buSzPts val="1400"/>
              <a:buChar char="○"/>
            </a:pPr>
            <a:r>
              <a:rPr lang="en"/>
              <a:t>Méthode de copie : </a:t>
            </a:r>
            <a:r>
              <a:rPr i="1" lang="en"/>
              <a:t>list.copy()</a:t>
            </a:r>
            <a:endParaRPr i="1"/>
          </a:p>
          <a:p>
            <a:pPr indent="0" lvl="0" marL="0" rtl="0" algn="l">
              <a:spcBef>
                <a:spcPts val="1600"/>
              </a:spcBef>
              <a:spcAft>
                <a:spcPts val="1600"/>
              </a:spcAft>
              <a:buNone/>
            </a:pPr>
            <a:r>
              <a:t/>
            </a:r>
            <a:endParaRPr/>
          </a:p>
        </p:txBody>
      </p:sp>
      <p:sp>
        <p:nvSpPr>
          <p:cNvPr id="414" name="Google Shape;414;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15" name="Google Shape;415;p57"/>
          <p:cNvSpPr/>
          <p:nvPr/>
        </p:nvSpPr>
        <p:spPr>
          <a:xfrm>
            <a:off x="138150" y="307620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7"/>
          <p:cNvSpPr txBox="1"/>
          <p:nvPr/>
        </p:nvSpPr>
        <p:spPr>
          <a:xfrm>
            <a:off x="767750" y="3610375"/>
            <a:ext cx="2001000" cy="12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La fonction native dir() permet de connaître tous les attributs et méthodes d’un objet</a:t>
            </a:r>
            <a:endParaRPr>
              <a:latin typeface="Open Sans"/>
              <a:ea typeface="Open Sans"/>
              <a:cs typeface="Open Sans"/>
              <a:sym typeface="Open Sans"/>
            </a:endParaRPr>
          </a:p>
        </p:txBody>
      </p:sp>
      <p:sp>
        <p:nvSpPr>
          <p:cNvPr id="417" name="Google Shape;417;p57"/>
          <p:cNvSpPr txBox="1"/>
          <p:nvPr/>
        </p:nvSpPr>
        <p:spPr>
          <a:xfrm>
            <a:off x="2831775" y="3473450"/>
            <a:ext cx="5577600" cy="1391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D4D4D4"/>
                </a:solidFill>
                <a:latin typeface="Courier New"/>
                <a:ea typeface="Courier New"/>
                <a:cs typeface="Courier New"/>
                <a:sym typeface="Courier New"/>
              </a:rPr>
              <a:t>&gt;&gt;&gt; </a:t>
            </a:r>
            <a:r>
              <a:rPr lang="en" sz="700">
                <a:solidFill>
                  <a:srgbClr val="DCDCAA"/>
                </a:solidFill>
                <a:latin typeface="Courier New"/>
                <a:ea typeface="Courier New"/>
                <a:cs typeface="Courier New"/>
                <a:sym typeface="Courier New"/>
              </a:rPr>
              <a:t>print</a:t>
            </a:r>
            <a:r>
              <a:rPr lang="en" sz="700">
                <a:solidFill>
                  <a:srgbClr val="D4D4D4"/>
                </a:solidFill>
                <a:latin typeface="Courier New"/>
                <a:ea typeface="Courier New"/>
                <a:cs typeface="Courier New"/>
                <a:sym typeface="Courier New"/>
              </a:rPr>
              <a:t>(</a:t>
            </a:r>
            <a:r>
              <a:rPr lang="en" sz="700">
                <a:solidFill>
                  <a:srgbClr val="DCDCAA"/>
                </a:solidFill>
                <a:latin typeface="Courier New"/>
                <a:ea typeface="Courier New"/>
                <a:cs typeface="Courier New"/>
                <a:sym typeface="Courier New"/>
              </a:rPr>
              <a:t>dir</a:t>
            </a:r>
            <a:r>
              <a:rPr lang="en" sz="700">
                <a:solidFill>
                  <a:srgbClr val="D4D4D4"/>
                </a:solidFill>
                <a:latin typeface="Courier New"/>
                <a:ea typeface="Courier New"/>
                <a:cs typeface="Courier New"/>
                <a:sym typeface="Courier New"/>
              </a:rPr>
              <a:t>(</a:t>
            </a:r>
            <a:r>
              <a:rPr lang="en" sz="700">
                <a:solidFill>
                  <a:srgbClr val="4EC9B0"/>
                </a:solidFill>
                <a:latin typeface="Courier New"/>
                <a:ea typeface="Courier New"/>
                <a:cs typeface="Courier New"/>
                <a:sym typeface="Courier New"/>
              </a:rPr>
              <a:t>list</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latin typeface="Courier New"/>
                <a:ea typeface="Courier New"/>
                <a:cs typeface="Courier New"/>
                <a:sym typeface="Courier New"/>
              </a:rPr>
              <a:t>[</a:t>
            </a:r>
            <a:r>
              <a:rPr lang="en" sz="700">
                <a:solidFill>
                  <a:srgbClr val="CE9178"/>
                </a:solidFill>
                <a:latin typeface="Courier New"/>
                <a:ea typeface="Courier New"/>
                <a:cs typeface="Courier New"/>
                <a:sym typeface="Courier New"/>
              </a:rPr>
              <a:t>'__add__'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'__class__'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'__contains__'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'__delattr__'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'__delitem__'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'__dir__'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'__doc__'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'__eq__'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'__format__'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'__ge__'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'__getattribute__'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'__getitem__'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'__gt__'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'__hash__'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'__iadd__'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'__imul__'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'__init__'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'__init_subclass__'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'__iter__'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'__le__'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'__len__'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'__lt__'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'__mul__'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'__ne__'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'__new__'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'__reduce__'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'__reduce_ex__'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'__repr__'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'__reversed__'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'__rmul__'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'__setattr__'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'__setitem__'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'__sizeof__'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'__str__'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'__subclasshook__'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'append'</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'clear'</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'copy'</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'count'</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'extend'</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'index'</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'insert'</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'pop'</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'remove'</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'reverse'</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'sort'</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23" name="Google Shape;423;p58"/>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3 méthodes d’ajout : </a:t>
            </a:r>
            <a:r>
              <a:rPr i="1" lang="en"/>
              <a:t>list.append(x), list.extend(iterable), list.insert(i, x)</a:t>
            </a:r>
            <a:endParaRPr/>
          </a:p>
          <a:p>
            <a:pPr indent="-317500" lvl="1" marL="914400" rtl="0" algn="l">
              <a:spcBef>
                <a:spcPts val="1600"/>
              </a:spcBef>
              <a:spcAft>
                <a:spcPts val="0"/>
              </a:spcAft>
              <a:buSzPts val="1400"/>
              <a:buChar char="○"/>
            </a:pPr>
            <a:r>
              <a:rPr i="1" lang="en" sz="1800"/>
              <a:t>list.append(x) :</a:t>
            </a:r>
            <a:r>
              <a:rPr lang="en" sz="1800"/>
              <a:t> cette méthode ajoute un élément à la fin de la liste</a:t>
            </a:r>
            <a:endParaRPr/>
          </a:p>
          <a:p>
            <a:pPr indent="0" lvl="0" marL="0" rtl="0" algn="l">
              <a:spcBef>
                <a:spcPts val="1600"/>
              </a:spcBef>
              <a:spcAft>
                <a:spcPts val="1600"/>
              </a:spcAft>
              <a:buNone/>
            </a:pPr>
            <a:r>
              <a:t/>
            </a:r>
            <a:endParaRPr/>
          </a:p>
        </p:txBody>
      </p:sp>
      <p:sp>
        <p:nvSpPr>
          <p:cNvPr id="424" name="Google Shape;424;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25" name="Google Shape;425;p58"/>
          <p:cNvSpPr txBox="1"/>
          <p:nvPr/>
        </p:nvSpPr>
        <p:spPr>
          <a:xfrm>
            <a:off x="2097950" y="2855850"/>
            <a:ext cx="4318200" cy="1365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Ajout d'un élément à la fin de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ma_liste.append(</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31" name="Google Shape;431;p59"/>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3 méthodes d’ajout : </a:t>
            </a:r>
            <a:r>
              <a:rPr i="1" lang="en"/>
              <a:t>list.append(x), list.extend(iterable), list.insert(i, x)</a:t>
            </a:r>
            <a:endParaRPr/>
          </a:p>
          <a:p>
            <a:pPr indent="-317500" lvl="1" marL="914400" rtl="0" algn="l">
              <a:spcBef>
                <a:spcPts val="1600"/>
              </a:spcBef>
              <a:spcAft>
                <a:spcPts val="0"/>
              </a:spcAft>
              <a:buSzPts val="1400"/>
              <a:buChar char="○"/>
            </a:pPr>
            <a:r>
              <a:rPr i="1" lang="en" sz="1800"/>
              <a:t>list.extend(iterable)</a:t>
            </a:r>
            <a:r>
              <a:rPr i="1" lang="en" sz="1800"/>
              <a:t> :</a:t>
            </a:r>
            <a:r>
              <a:rPr lang="en" sz="1800"/>
              <a:t> cette méthode ajoute un groupe de plusieurs éléments (itérable) à la fin de la liste</a:t>
            </a:r>
            <a:endParaRPr/>
          </a:p>
          <a:p>
            <a:pPr indent="0" lvl="0" marL="0" rtl="0" algn="l">
              <a:spcBef>
                <a:spcPts val="1600"/>
              </a:spcBef>
              <a:spcAft>
                <a:spcPts val="1600"/>
              </a:spcAft>
              <a:buNone/>
            </a:pPr>
            <a:r>
              <a:t/>
            </a:r>
            <a:endParaRPr/>
          </a:p>
        </p:txBody>
      </p:sp>
      <p:sp>
        <p:nvSpPr>
          <p:cNvPr id="432" name="Google Shape;432;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33" name="Google Shape;433;p59"/>
          <p:cNvSpPr txBox="1"/>
          <p:nvPr/>
        </p:nvSpPr>
        <p:spPr>
          <a:xfrm>
            <a:off x="2764350" y="2852650"/>
            <a:ext cx="4719000" cy="1970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Ajout d'un groupe d'éléments à la fin de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ma_liste_1 =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ma_liste_2 =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89</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ma_liste_1.extend(ma_liste_2)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89</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89</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434" name="Google Shape;434;p59"/>
          <p:cNvSpPr/>
          <p:nvPr/>
        </p:nvSpPr>
        <p:spPr>
          <a:xfrm>
            <a:off x="0" y="265355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9"/>
          <p:cNvSpPr txBox="1"/>
          <p:nvPr/>
        </p:nvSpPr>
        <p:spPr>
          <a:xfrm>
            <a:off x="654500" y="3258250"/>
            <a:ext cx="1529700" cy="1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Fonctionne comme la concaténation avec +</a:t>
            </a:r>
            <a:endParaRPr>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41" name="Google Shape;441;p60"/>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3 méthodes d’ajout : </a:t>
            </a:r>
            <a:r>
              <a:rPr i="1" lang="en"/>
              <a:t>list.append(x), list.extend(iterable), list.insert(i, x)</a:t>
            </a:r>
            <a:endParaRPr/>
          </a:p>
          <a:p>
            <a:pPr indent="-317500" lvl="1" marL="914400" rtl="0" algn="l">
              <a:spcBef>
                <a:spcPts val="1600"/>
              </a:spcBef>
              <a:spcAft>
                <a:spcPts val="0"/>
              </a:spcAft>
              <a:buSzPts val="1400"/>
              <a:buChar char="○"/>
            </a:pPr>
            <a:r>
              <a:rPr i="1" lang="en" sz="1800"/>
              <a:t>list.insert(i, x) :</a:t>
            </a:r>
            <a:r>
              <a:rPr lang="en" sz="1800"/>
              <a:t> insère un élément x à la position i dans la liste (position après insertion)</a:t>
            </a:r>
            <a:endParaRPr/>
          </a:p>
          <a:p>
            <a:pPr indent="0" lvl="0" marL="0" rtl="0" algn="l">
              <a:spcBef>
                <a:spcPts val="1600"/>
              </a:spcBef>
              <a:spcAft>
                <a:spcPts val="1600"/>
              </a:spcAft>
              <a:buNone/>
            </a:pPr>
            <a:r>
              <a:t/>
            </a:r>
            <a:endParaRPr/>
          </a:p>
        </p:txBody>
      </p:sp>
      <p:sp>
        <p:nvSpPr>
          <p:cNvPr id="442" name="Google Shape;442;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43" name="Google Shape;443;p60"/>
          <p:cNvSpPr txBox="1"/>
          <p:nvPr/>
        </p:nvSpPr>
        <p:spPr>
          <a:xfrm>
            <a:off x="2286000" y="3066975"/>
            <a:ext cx="4572000" cy="1399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Ajout d'un élément x à la position i</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ma_liste.insert(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49" name="Google Shape;449;p61"/>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3 méthodes de suppression : </a:t>
            </a:r>
            <a:r>
              <a:rPr i="1" lang="en"/>
              <a:t>list.remove(x), list.pop([i]), list.clear()</a:t>
            </a:r>
            <a:endParaRPr/>
          </a:p>
          <a:p>
            <a:pPr indent="-317500" lvl="1" marL="914400" rtl="0" algn="l">
              <a:spcBef>
                <a:spcPts val="1600"/>
              </a:spcBef>
              <a:spcAft>
                <a:spcPts val="0"/>
              </a:spcAft>
              <a:buSzPts val="1400"/>
              <a:buChar char="○"/>
            </a:pPr>
            <a:r>
              <a:rPr i="1" lang="en" sz="1800"/>
              <a:t>list.remove(x)</a:t>
            </a:r>
            <a:r>
              <a:rPr i="1" lang="en" sz="1800"/>
              <a:t> :</a:t>
            </a:r>
            <a:r>
              <a:rPr lang="en" sz="1800"/>
              <a:t> supprime l’élément x de la liste</a:t>
            </a:r>
            <a:endParaRPr/>
          </a:p>
          <a:p>
            <a:pPr indent="0" lvl="0" marL="0" rtl="0" algn="l">
              <a:spcBef>
                <a:spcPts val="1600"/>
              </a:spcBef>
              <a:spcAft>
                <a:spcPts val="1600"/>
              </a:spcAft>
              <a:buNone/>
            </a:pPr>
            <a:r>
              <a:t/>
            </a:r>
            <a:endParaRPr/>
          </a:p>
        </p:txBody>
      </p:sp>
      <p:sp>
        <p:nvSpPr>
          <p:cNvPr id="450" name="Google Shape;450;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51" name="Google Shape;451;p61"/>
          <p:cNvSpPr txBox="1"/>
          <p:nvPr/>
        </p:nvSpPr>
        <p:spPr>
          <a:xfrm>
            <a:off x="2354475" y="2571750"/>
            <a:ext cx="5515800" cy="2372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Suppression de l'élément x</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ma_liste.remove(</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ma_liste.remove(</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Traceback (most recent call last):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File </a:t>
            </a:r>
            <a:r>
              <a:rPr lang="en" sz="1050">
                <a:solidFill>
                  <a:srgbClr val="CE9178"/>
                </a:solidFill>
                <a:latin typeface="Courier New"/>
                <a:ea typeface="Courier New"/>
                <a:cs typeface="Courier New"/>
                <a:sym typeface="Courier New"/>
              </a:rPr>
              <a:t>"d:/plbayart/code_exemples.py"</a:t>
            </a:r>
            <a:r>
              <a:rPr lang="en" sz="1050">
                <a:solidFill>
                  <a:srgbClr val="D4D4D4"/>
                </a:solidFill>
                <a:latin typeface="Courier New"/>
                <a:ea typeface="Courier New"/>
                <a:cs typeface="Courier New"/>
                <a:sym typeface="Courier New"/>
              </a:rPr>
              <a:t>, line </a:t>
            </a:r>
            <a:r>
              <a:rPr lang="en" sz="1050">
                <a:solidFill>
                  <a:srgbClr val="B5CEA8"/>
                </a:solidFill>
                <a:latin typeface="Courier New"/>
                <a:ea typeface="Courier New"/>
                <a:cs typeface="Courier New"/>
                <a:sym typeface="Courier New"/>
              </a:rPr>
              <a:t>188</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&lt;module&gt;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ma_liste.remove(</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EC9B0"/>
                </a:solidFill>
                <a:latin typeface="Courier New"/>
                <a:ea typeface="Courier New"/>
                <a:cs typeface="Courier New"/>
                <a:sym typeface="Courier New"/>
              </a:rPr>
              <a:t>ValueError</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list</a:t>
            </a:r>
            <a:r>
              <a:rPr lang="en" sz="1050">
                <a:solidFill>
                  <a:srgbClr val="D4D4D4"/>
                </a:solidFill>
                <a:latin typeface="Courier New"/>
                <a:ea typeface="Courier New"/>
                <a:cs typeface="Courier New"/>
                <a:sym typeface="Courier New"/>
              </a:rPr>
              <a:t>.remove(x): x </a:t>
            </a:r>
            <a:r>
              <a:rPr lang="en" sz="1050">
                <a:solidFill>
                  <a:srgbClr val="569CD6"/>
                </a:solidFill>
                <a:latin typeface="Courier New"/>
                <a:ea typeface="Courier New"/>
                <a:cs typeface="Courier New"/>
                <a:sym typeface="Courier New"/>
              </a:rPr>
              <a:t>not</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list</a:t>
            </a:r>
            <a:endParaRPr sz="1050">
              <a:solidFill>
                <a:srgbClr val="4EC9B0"/>
              </a:solidFill>
              <a:latin typeface="Courier New"/>
              <a:ea typeface="Courier New"/>
              <a:cs typeface="Courier New"/>
              <a:sym typeface="Courier New"/>
            </a:endParaRPr>
          </a:p>
        </p:txBody>
      </p:sp>
      <p:sp>
        <p:nvSpPr>
          <p:cNvPr id="452" name="Google Shape;452;p61"/>
          <p:cNvSpPr/>
          <p:nvPr/>
        </p:nvSpPr>
        <p:spPr>
          <a:xfrm>
            <a:off x="-35575" y="234762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1"/>
          <p:cNvSpPr txBox="1"/>
          <p:nvPr/>
        </p:nvSpPr>
        <p:spPr>
          <a:xfrm>
            <a:off x="590475" y="2980800"/>
            <a:ext cx="1529700" cy="1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Si la valeur n’existe pas, Python léve une </a:t>
            </a:r>
            <a:r>
              <a:rPr i="1" lang="en">
                <a:latin typeface="Open Sans"/>
                <a:ea typeface="Open Sans"/>
                <a:cs typeface="Open Sans"/>
                <a:sym typeface="Open Sans"/>
              </a:rPr>
              <a:t>ValueError</a:t>
            </a:r>
            <a:endParaRPr i="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90" name="Google Shape;90;p17"/>
          <p:cNvSpPr txBox="1"/>
          <p:nvPr>
            <p:ph type="title"/>
          </p:nvPr>
        </p:nvSpPr>
        <p:spPr>
          <a:xfrm>
            <a:off x="280450" y="1894500"/>
            <a:ext cx="4045200" cy="135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Découverte du langage</a:t>
            </a:r>
            <a:endParaRPr/>
          </a:p>
        </p:txBody>
      </p:sp>
      <p:sp>
        <p:nvSpPr>
          <p:cNvPr id="91" name="Google Shape;91;p17"/>
          <p:cNvSpPr txBox="1"/>
          <p:nvPr>
            <p:ph type="title"/>
          </p:nvPr>
        </p:nvSpPr>
        <p:spPr>
          <a:xfrm>
            <a:off x="4873600" y="1987075"/>
            <a:ext cx="4045200" cy="135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Généralités sur</a:t>
            </a:r>
            <a:r>
              <a:rPr lang="en">
                <a:solidFill>
                  <a:schemeClr val="lt1"/>
                </a:solidFill>
              </a:rPr>
              <a:t> Python</a:t>
            </a:r>
            <a:endParaRPr>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59" name="Google Shape;459;p62"/>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3 méthodes de suppression : </a:t>
            </a:r>
            <a:r>
              <a:rPr i="1" lang="en"/>
              <a:t>list.remove(x), list.pop([i]), list.clear()</a:t>
            </a:r>
            <a:endParaRPr/>
          </a:p>
          <a:p>
            <a:pPr indent="-317500" lvl="1" marL="914400" rtl="0" algn="l">
              <a:spcBef>
                <a:spcPts val="1600"/>
              </a:spcBef>
              <a:spcAft>
                <a:spcPts val="0"/>
              </a:spcAft>
              <a:buSzPts val="1400"/>
              <a:buChar char="○"/>
            </a:pPr>
            <a:r>
              <a:rPr i="1" lang="en" sz="1800"/>
              <a:t>list.pop([i])</a:t>
            </a:r>
            <a:r>
              <a:rPr i="1" lang="en" sz="1800"/>
              <a:t> :</a:t>
            </a:r>
            <a:r>
              <a:rPr lang="en" sz="1800"/>
              <a:t> supprime l’élément en position i dans le liste et renvoie sa valeur </a:t>
            </a:r>
            <a:endParaRPr/>
          </a:p>
          <a:p>
            <a:pPr indent="0" lvl="0" marL="0" rtl="0" algn="l">
              <a:spcBef>
                <a:spcPts val="1600"/>
              </a:spcBef>
              <a:spcAft>
                <a:spcPts val="1600"/>
              </a:spcAft>
              <a:buNone/>
            </a:pPr>
            <a:r>
              <a:t/>
            </a:r>
            <a:endParaRPr/>
          </a:p>
        </p:txBody>
      </p:sp>
      <p:sp>
        <p:nvSpPr>
          <p:cNvPr id="460" name="Google Shape;460;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61" name="Google Shape;461;p62"/>
          <p:cNvSpPr txBox="1"/>
          <p:nvPr/>
        </p:nvSpPr>
        <p:spPr>
          <a:xfrm>
            <a:off x="2522150" y="2571750"/>
            <a:ext cx="5179200" cy="2358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Suppression de l'élément en position i</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ma_liste =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59</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23</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(ma_liste.pop(</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B5CEA8"/>
                </a:solidFill>
                <a:latin typeface="Courier New"/>
                <a:ea typeface="Courier New"/>
                <a:cs typeface="Courier New"/>
                <a:sym typeface="Courier New"/>
              </a:rPr>
              <a:t>45</a:t>
            </a:r>
            <a:endParaRPr sz="8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59</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23</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(ma_liste.pop())</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23</a:t>
            </a:r>
            <a:endParaRPr sz="8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(ma_liste.pop(</a:t>
            </a:r>
            <a:r>
              <a:rPr lang="en" sz="850">
                <a:solidFill>
                  <a:srgbClr val="B5CEA8"/>
                </a:solidFill>
                <a:latin typeface="Courier New"/>
                <a:ea typeface="Courier New"/>
                <a:cs typeface="Courier New"/>
                <a:sym typeface="Courier New"/>
              </a:rPr>
              <a:t>12</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Traceback (most recent call last):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File </a:t>
            </a:r>
            <a:r>
              <a:rPr lang="en" sz="850">
                <a:solidFill>
                  <a:srgbClr val="CE9178"/>
                </a:solidFill>
                <a:latin typeface="Courier New"/>
                <a:ea typeface="Courier New"/>
                <a:cs typeface="Courier New"/>
                <a:sym typeface="Courier New"/>
              </a:rPr>
              <a:t>"d:/plbayart/code_exemples.py"</a:t>
            </a:r>
            <a:r>
              <a:rPr lang="en" sz="850">
                <a:solidFill>
                  <a:srgbClr val="D4D4D4"/>
                </a:solidFill>
                <a:latin typeface="Courier New"/>
                <a:ea typeface="Courier New"/>
                <a:cs typeface="Courier New"/>
                <a:sym typeface="Courier New"/>
              </a:rPr>
              <a:t>, line </a:t>
            </a:r>
            <a:r>
              <a:rPr lang="en" sz="850">
                <a:solidFill>
                  <a:srgbClr val="B5CEA8"/>
                </a:solidFill>
                <a:latin typeface="Courier New"/>
                <a:ea typeface="Courier New"/>
                <a:cs typeface="Courier New"/>
                <a:sym typeface="Courier New"/>
              </a:rPr>
              <a:t>201</a:t>
            </a:r>
            <a:r>
              <a:rPr lang="en" sz="850">
                <a:solidFill>
                  <a:srgbClr val="D4D4D4"/>
                </a:solidFill>
                <a:latin typeface="Courier New"/>
                <a:ea typeface="Courier New"/>
                <a:cs typeface="Courier New"/>
                <a:sym typeface="Courier New"/>
              </a:rPr>
              <a:t>,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&lt;module&gt;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(ma_liste.pop(</a:t>
            </a:r>
            <a:r>
              <a:rPr lang="en" sz="850">
                <a:solidFill>
                  <a:srgbClr val="B5CEA8"/>
                </a:solidFill>
                <a:latin typeface="Courier New"/>
                <a:ea typeface="Courier New"/>
                <a:cs typeface="Courier New"/>
                <a:sym typeface="Courier New"/>
              </a:rPr>
              <a:t>12</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4EC9B0"/>
                </a:solidFill>
                <a:latin typeface="Courier New"/>
                <a:ea typeface="Courier New"/>
                <a:cs typeface="Courier New"/>
                <a:sym typeface="Courier New"/>
              </a:rPr>
              <a:t>IndexError</a:t>
            </a:r>
            <a:r>
              <a:rPr lang="en" sz="850">
                <a:solidFill>
                  <a:srgbClr val="D4D4D4"/>
                </a:solidFill>
                <a:latin typeface="Courier New"/>
                <a:ea typeface="Courier New"/>
                <a:cs typeface="Courier New"/>
                <a:sym typeface="Courier New"/>
              </a:rPr>
              <a:t>: pop index out of </a:t>
            </a:r>
            <a:r>
              <a:rPr lang="en" sz="850">
                <a:solidFill>
                  <a:srgbClr val="DCDCAA"/>
                </a:solidFill>
                <a:latin typeface="Courier New"/>
                <a:ea typeface="Courier New"/>
                <a:cs typeface="Courier New"/>
                <a:sym typeface="Courier New"/>
              </a:rPr>
              <a:t>range</a:t>
            </a:r>
            <a:endParaRPr sz="850">
              <a:solidFill>
                <a:srgbClr val="DCDCAA"/>
              </a:solidFill>
              <a:latin typeface="Courier New"/>
              <a:ea typeface="Courier New"/>
              <a:cs typeface="Courier New"/>
              <a:sym typeface="Courier New"/>
            </a:endParaRPr>
          </a:p>
        </p:txBody>
      </p:sp>
      <p:sp>
        <p:nvSpPr>
          <p:cNvPr id="462" name="Google Shape;462;p62"/>
          <p:cNvSpPr/>
          <p:nvPr/>
        </p:nvSpPr>
        <p:spPr>
          <a:xfrm>
            <a:off x="-35575" y="234762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2"/>
          <p:cNvSpPr txBox="1"/>
          <p:nvPr/>
        </p:nvSpPr>
        <p:spPr>
          <a:xfrm>
            <a:off x="590475" y="2945225"/>
            <a:ext cx="1607700" cy="1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 la différence de </a:t>
            </a:r>
            <a:r>
              <a:rPr i="1" lang="en">
                <a:latin typeface="Open Sans"/>
                <a:ea typeface="Open Sans"/>
                <a:cs typeface="Open Sans"/>
                <a:sym typeface="Open Sans"/>
              </a:rPr>
              <a:t>del</a:t>
            </a:r>
            <a:r>
              <a:rPr lang="en">
                <a:latin typeface="Open Sans"/>
                <a:ea typeface="Open Sans"/>
                <a:cs typeface="Open Sans"/>
                <a:sym typeface="Open Sans"/>
              </a:rPr>
              <a:t>, </a:t>
            </a:r>
            <a:r>
              <a:rPr i="1" lang="en">
                <a:latin typeface="Open Sans"/>
                <a:ea typeface="Open Sans"/>
                <a:cs typeface="Open Sans"/>
                <a:sym typeface="Open Sans"/>
              </a:rPr>
              <a:t>list.pop([i])</a:t>
            </a:r>
            <a:r>
              <a:rPr lang="en">
                <a:latin typeface="Open Sans"/>
                <a:ea typeface="Open Sans"/>
                <a:cs typeface="Open Sans"/>
                <a:sym typeface="Open Sans"/>
              </a:rPr>
              <a:t> renvoie la valeur supprimée</a:t>
            </a:r>
            <a:endParaRPr i="1">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69" name="Google Shape;469;p63"/>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3 méthodes de suppression : </a:t>
            </a:r>
            <a:r>
              <a:rPr i="1" lang="en"/>
              <a:t>list.remove(x), list.pop([i]), list.clear()</a:t>
            </a:r>
            <a:endParaRPr/>
          </a:p>
          <a:p>
            <a:pPr indent="-317500" lvl="1" marL="914400" rtl="0" algn="l">
              <a:spcBef>
                <a:spcPts val="1600"/>
              </a:spcBef>
              <a:spcAft>
                <a:spcPts val="0"/>
              </a:spcAft>
              <a:buSzPts val="1400"/>
              <a:buChar char="○"/>
            </a:pPr>
            <a:r>
              <a:rPr i="1" lang="en" sz="1800"/>
              <a:t>list.clear()</a:t>
            </a:r>
            <a:r>
              <a:rPr i="1" lang="en" sz="1800"/>
              <a:t> :</a:t>
            </a:r>
            <a:r>
              <a:rPr lang="en" sz="1800"/>
              <a:t> permet de supprimer tous les éléments d’une liste</a:t>
            </a:r>
            <a:endParaRPr/>
          </a:p>
          <a:p>
            <a:pPr indent="0" lvl="0" marL="0" rtl="0" algn="l">
              <a:spcBef>
                <a:spcPts val="1600"/>
              </a:spcBef>
              <a:spcAft>
                <a:spcPts val="1600"/>
              </a:spcAft>
              <a:buNone/>
            </a:pPr>
            <a:r>
              <a:t/>
            </a:r>
            <a:endParaRPr/>
          </a:p>
        </p:txBody>
      </p:sp>
      <p:sp>
        <p:nvSpPr>
          <p:cNvPr id="470" name="Google Shape;470;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71" name="Google Shape;471;p63"/>
          <p:cNvSpPr/>
          <p:nvPr/>
        </p:nvSpPr>
        <p:spPr>
          <a:xfrm>
            <a:off x="-35575" y="234762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3"/>
          <p:cNvSpPr txBox="1"/>
          <p:nvPr/>
        </p:nvSpPr>
        <p:spPr>
          <a:xfrm>
            <a:off x="590475" y="2980800"/>
            <a:ext cx="1529700" cy="15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La syntaxe </a:t>
            </a:r>
            <a:r>
              <a:rPr i="1" lang="en">
                <a:latin typeface="Open Sans"/>
                <a:ea typeface="Open Sans"/>
                <a:cs typeface="Open Sans"/>
                <a:sym typeface="Open Sans"/>
              </a:rPr>
              <a:t>ma_liste.clear()</a:t>
            </a:r>
            <a:r>
              <a:rPr lang="en">
                <a:latin typeface="Open Sans"/>
                <a:ea typeface="Open Sans"/>
                <a:cs typeface="Open Sans"/>
                <a:sym typeface="Open Sans"/>
              </a:rPr>
              <a:t> est équivalente à </a:t>
            </a:r>
            <a:r>
              <a:rPr i="1" lang="en">
                <a:latin typeface="Open Sans"/>
                <a:ea typeface="Open Sans"/>
                <a:cs typeface="Open Sans"/>
                <a:sym typeface="Open Sans"/>
              </a:rPr>
              <a:t>del ma_liste[:]</a:t>
            </a:r>
            <a:r>
              <a:rPr lang="en">
                <a:latin typeface="Open Sans"/>
                <a:ea typeface="Open Sans"/>
                <a:cs typeface="Open Sans"/>
                <a:sym typeface="Open Sans"/>
              </a:rPr>
              <a:t>, </a:t>
            </a:r>
            <a:r>
              <a:rPr i="1" lang="en">
                <a:latin typeface="Open Sans"/>
                <a:ea typeface="Open Sans"/>
                <a:cs typeface="Open Sans"/>
                <a:sym typeface="Open Sans"/>
              </a:rPr>
              <a:t>ma_liste[:] = [ ]</a:t>
            </a:r>
            <a:r>
              <a:rPr lang="en">
                <a:latin typeface="Open Sans"/>
                <a:ea typeface="Open Sans"/>
                <a:cs typeface="Open Sans"/>
                <a:sym typeface="Open Sans"/>
              </a:rPr>
              <a:t> et </a:t>
            </a:r>
            <a:r>
              <a:rPr i="1" lang="en">
                <a:latin typeface="Open Sans"/>
                <a:ea typeface="Open Sans"/>
                <a:cs typeface="Open Sans"/>
                <a:sym typeface="Open Sans"/>
              </a:rPr>
              <a:t>ma_liste *= 0</a:t>
            </a:r>
            <a:endParaRPr i="1">
              <a:latin typeface="Open Sans"/>
              <a:ea typeface="Open Sans"/>
              <a:cs typeface="Open Sans"/>
              <a:sym typeface="Open Sans"/>
            </a:endParaRPr>
          </a:p>
        </p:txBody>
      </p:sp>
      <p:sp>
        <p:nvSpPr>
          <p:cNvPr id="473" name="Google Shape;473;p63"/>
          <p:cNvSpPr txBox="1"/>
          <p:nvPr/>
        </p:nvSpPr>
        <p:spPr>
          <a:xfrm>
            <a:off x="2575250" y="2536175"/>
            <a:ext cx="5136300" cy="1911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Suppression de tous les éléments de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 </a:t>
            </a:r>
            <a:r>
              <a:rPr lang="en" sz="1050">
                <a:solidFill>
                  <a:srgbClr val="DCDCAA"/>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51153480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ma_liste.clear()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 </a:t>
            </a:r>
            <a:r>
              <a:rPr lang="en" sz="1050">
                <a:solidFill>
                  <a:srgbClr val="DCDCAA"/>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51153480</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79" name="Google Shape;479;p64"/>
          <p:cNvSpPr txBox="1"/>
          <p:nvPr>
            <p:ph idx="1" type="body"/>
          </p:nvPr>
        </p:nvSpPr>
        <p:spPr>
          <a:xfrm>
            <a:off x="311700" y="1083200"/>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2 méthodes d’information sur les éléments : </a:t>
            </a:r>
            <a:r>
              <a:rPr i="1" lang="en"/>
              <a:t>list.index(x[, start[, end]]), list.count(x)</a:t>
            </a:r>
            <a:endParaRPr/>
          </a:p>
          <a:p>
            <a:pPr indent="-317500" lvl="1" marL="914400" rtl="0" algn="l">
              <a:spcBef>
                <a:spcPts val="1600"/>
              </a:spcBef>
              <a:spcAft>
                <a:spcPts val="0"/>
              </a:spcAft>
              <a:buSzPts val="1400"/>
              <a:buChar char="○"/>
            </a:pPr>
            <a:r>
              <a:rPr i="1" lang="en" sz="1800"/>
              <a:t>list.index(x[, start[, end]])</a:t>
            </a:r>
            <a:r>
              <a:rPr i="1" lang="en" sz="1800"/>
              <a:t> :</a:t>
            </a:r>
            <a:r>
              <a:rPr lang="en" sz="1800"/>
              <a:t> retourne l’index de la première </a:t>
            </a:r>
            <a:r>
              <a:rPr lang="en" sz="1800"/>
              <a:t>occurrence</a:t>
            </a:r>
            <a:r>
              <a:rPr lang="en" sz="1800"/>
              <a:t> de l’élément x (entre les éléments à l’indice </a:t>
            </a:r>
            <a:r>
              <a:rPr i="1" lang="en" sz="1800"/>
              <a:t>start</a:t>
            </a:r>
            <a:r>
              <a:rPr lang="en" sz="1800"/>
              <a:t> et </a:t>
            </a:r>
            <a:r>
              <a:rPr i="1" lang="en" sz="1800"/>
              <a:t>end</a:t>
            </a:r>
            <a:r>
              <a:rPr lang="en" sz="1800"/>
              <a:t> s’ils sont précisés) </a:t>
            </a:r>
            <a:endParaRPr/>
          </a:p>
          <a:p>
            <a:pPr indent="0" lvl="0" marL="0" rtl="0" algn="l">
              <a:spcBef>
                <a:spcPts val="1600"/>
              </a:spcBef>
              <a:spcAft>
                <a:spcPts val="1600"/>
              </a:spcAft>
              <a:buNone/>
            </a:pPr>
            <a:r>
              <a:t/>
            </a:r>
            <a:endParaRPr/>
          </a:p>
        </p:txBody>
      </p:sp>
      <p:sp>
        <p:nvSpPr>
          <p:cNvPr id="480" name="Google Shape;480;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81" name="Google Shape;481;p64"/>
          <p:cNvSpPr txBox="1"/>
          <p:nvPr/>
        </p:nvSpPr>
        <p:spPr>
          <a:xfrm>
            <a:off x="277950" y="2960150"/>
            <a:ext cx="8588100" cy="1992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6A9955"/>
                </a:solidFill>
                <a:latin typeface="Courier New"/>
                <a:ea typeface="Courier New"/>
                <a:cs typeface="Courier New"/>
                <a:sym typeface="Courier New"/>
              </a:rPr>
              <a:t># Index de la première occurrence</a:t>
            </a:r>
            <a:endParaRPr sz="9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ma_liste = [</a:t>
            </a:r>
            <a:r>
              <a:rPr lang="en" sz="950">
                <a:solidFill>
                  <a:srgbClr val="B5CEA8"/>
                </a:solidFill>
                <a:latin typeface="Courier New"/>
                <a:ea typeface="Courier New"/>
                <a:cs typeface="Courier New"/>
                <a:sym typeface="Courier New"/>
              </a:rPr>
              <a:t>45</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13</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13</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(ma_liste.index(</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ma_liste.index(</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 ma_liste.index(</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B5CEA8"/>
                </a:solidFill>
                <a:latin typeface="Courier New"/>
                <a:ea typeface="Courier New"/>
                <a:cs typeface="Courier New"/>
                <a:sym typeface="Courier New"/>
              </a:rPr>
              <a:t>3</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3</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3</a:t>
            </a:r>
            <a:endParaRPr sz="9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(ma_liste.index(</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5</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Traceback (most recent call last):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File </a:t>
            </a:r>
            <a:r>
              <a:rPr lang="en" sz="950">
                <a:solidFill>
                  <a:srgbClr val="CE9178"/>
                </a:solidFill>
                <a:latin typeface="Courier New"/>
                <a:ea typeface="Courier New"/>
                <a:cs typeface="Courier New"/>
                <a:sym typeface="Courier New"/>
              </a:rPr>
              <a:t>"d:/plbayart/code_exemples.py"</a:t>
            </a:r>
            <a:r>
              <a:rPr lang="en" sz="950">
                <a:solidFill>
                  <a:srgbClr val="D4D4D4"/>
                </a:solidFill>
                <a:latin typeface="Courier New"/>
                <a:ea typeface="Courier New"/>
                <a:cs typeface="Courier New"/>
                <a:sym typeface="Courier New"/>
              </a:rPr>
              <a:t>, line </a:t>
            </a:r>
            <a:r>
              <a:rPr lang="en" sz="950">
                <a:solidFill>
                  <a:srgbClr val="B5CEA8"/>
                </a:solidFill>
                <a:latin typeface="Courier New"/>
                <a:ea typeface="Courier New"/>
                <a:cs typeface="Courier New"/>
                <a:sym typeface="Courier New"/>
              </a:rPr>
              <a:t>220</a:t>
            </a: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in</a:t>
            </a:r>
            <a:r>
              <a:rPr lang="en" sz="950">
                <a:solidFill>
                  <a:srgbClr val="D4D4D4"/>
                </a:solidFill>
                <a:latin typeface="Courier New"/>
                <a:ea typeface="Courier New"/>
                <a:cs typeface="Courier New"/>
                <a:sym typeface="Courier New"/>
              </a:rPr>
              <a:t> &lt;module&gt;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(ma_liste.index(</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5</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4EC9B0"/>
                </a:solidFill>
                <a:latin typeface="Courier New"/>
                <a:ea typeface="Courier New"/>
                <a:cs typeface="Courier New"/>
                <a:sym typeface="Courier New"/>
              </a:rPr>
              <a:t>ValueError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is</a:t>
            </a: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not</a:t>
            </a: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in</a:t>
            </a:r>
            <a:r>
              <a:rPr lang="en" sz="950">
                <a:solidFill>
                  <a:srgbClr val="D4D4D4"/>
                </a:solidFill>
                <a:latin typeface="Courier New"/>
                <a:ea typeface="Courier New"/>
                <a:cs typeface="Courier New"/>
                <a:sym typeface="Courier New"/>
              </a:rPr>
              <a:t> </a:t>
            </a:r>
            <a:r>
              <a:rPr lang="en" sz="950">
                <a:solidFill>
                  <a:srgbClr val="4EC9B0"/>
                </a:solidFill>
                <a:latin typeface="Courier New"/>
                <a:ea typeface="Courier New"/>
                <a:cs typeface="Courier New"/>
                <a:sym typeface="Courier New"/>
              </a:rPr>
              <a:t>list</a:t>
            </a:r>
            <a:endParaRPr sz="950">
              <a:solidFill>
                <a:srgbClr val="4EC9B0"/>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87" name="Google Shape;487;p65"/>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2 méthodes d’information sur les éléments : </a:t>
            </a:r>
            <a:r>
              <a:rPr i="1" lang="en"/>
              <a:t>list.index(x[, start[, end]]), list.count(x)</a:t>
            </a:r>
            <a:endParaRPr/>
          </a:p>
          <a:p>
            <a:pPr indent="-317500" lvl="1" marL="914400" rtl="0" algn="l">
              <a:spcBef>
                <a:spcPts val="1600"/>
              </a:spcBef>
              <a:spcAft>
                <a:spcPts val="0"/>
              </a:spcAft>
              <a:buSzPts val="1400"/>
              <a:buChar char="○"/>
            </a:pPr>
            <a:r>
              <a:rPr i="1" lang="en" sz="1800"/>
              <a:t>list.count(x)</a:t>
            </a:r>
            <a:r>
              <a:rPr i="1" lang="en" sz="1800"/>
              <a:t> :</a:t>
            </a:r>
            <a:r>
              <a:rPr lang="en" sz="1800"/>
              <a:t> </a:t>
            </a:r>
            <a:r>
              <a:rPr lang="en" sz="1800"/>
              <a:t>retourne le nombre d’occurrences de l’élément x (entre les éléments à l’indice </a:t>
            </a:r>
            <a:r>
              <a:rPr i="1" lang="en" sz="1800"/>
              <a:t>start</a:t>
            </a:r>
            <a:r>
              <a:rPr lang="en" sz="1800"/>
              <a:t> et </a:t>
            </a:r>
            <a:r>
              <a:rPr i="1" lang="en" sz="1800"/>
              <a:t>end</a:t>
            </a:r>
            <a:r>
              <a:rPr lang="en" sz="1800"/>
              <a:t> s’ils sont précisés) </a:t>
            </a:r>
            <a:endParaRPr/>
          </a:p>
          <a:p>
            <a:pPr indent="0" lvl="0" marL="0" rtl="0" algn="l">
              <a:spcBef>
                <a:spcPts val="1600"/>
              </a:spcBef>
              <a:spcAft>
                <a:spcPts val="1600"/>
              </a:spcAft>
              <a:buNone/>
            </a:pPr>
            <a:r>
              <a:t/>
            </a:r>
            <a:endParaRPr/>
          </a:p>
        </p:txBody>
      </p:sp>
      <p:sp>
        <p:nvSpPr>
          <p:cNvPr id="488" name="Google Shape;488;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89" name="Google Shape;489;p65"/>
          <p:cNvSpPr txBox="1"/>
          <p:nvPr/>
        </p:nvSpPr>
        <p:spPr>
          <a:xfrm>
            <a:off x="2284800" y="3104200"/>
            <a:ext cx="4574400" cy="1399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Compte le nombre d'occurrences dans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(ma_liste.count(</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ma_liste.count(</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ma_liste.count(</a:t>
            </a:r>
            <a:r>
              <a:rPr lang="en" sz="1050">
                <a:solidFill>
                  <a:srgbClr val="B5CEA8"/>
                </a:solidFill>
                <a:latin typeface="Courier New"/>
                <a:ea typeface="Courier New"/>
                <a:cs typeface="Courier New"/>
                <a:sym typeface="Courier New"/>
              </a:rPr>
              <a:t>55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495" name="Google Shape;495;p66"/>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2 méthodes de modification de l’ordre des éléments : </a:t>
            </a:r>
            <a:r>
              <a:rPr i="1" lang="en"/>
              <a:t>list.sort(key=None, reverse=False), list.reverse()</a:t>
            </a:r>
            <a:r>
              <a:rPr lang="en"/>
              <a:t> </a:t>
            </a:r>
            <a:endParaRPr/>
          </a:p>
          <a:p>
            <a:pPr indent="-317500" lvl="1" marL="914400" rtl="0" algn="l">
              <a:spcBef>
                <a:spcPts val="1600"/>
              </a:spcBef>
              <a:spcAft>
                <a:spcPts val="0"/>
              </a:spcAft>
              <a:buSzPts val="1400"/>
              <a:buChar char="○"/>
            </a:pPr>
            <a:r>
              <a:rPr i="1" lang="en" sz="1800"/>
              <a:t>list.sort(key=None, reverse=False)</a:t>
            </a:r>
            <a:r>
              <a:rPr i="1" lang="en" sz="1800"/>
              <a:t> :</a:t>
            </a:r>
            <a:r>
              <a:rPr lang="en" sz="1800"/>
              <a:t> trie en place les éléments de la liste par ordre croissant</a:t>
            </a:r>
            <a:endParaRPr/>
          </a:p>
          <a:p>
            <a:pPr indent="0" lvl="0" marL="0" rtl="0" algn="l">
              <a:spcBef>
                <a:spcPts val="1600"/>
              </a:spcBef>
              <a:spcAft>
                <a:spcPts val="1600"/>
              </a:spcAft>
              <a:buNone/>
            </a:pPr>
            <a:r>
              <a:t/>
            </a:r>
            <a:endParaRPr/>
          </a:p>
        </p:txBody>
      </p:sp>
      <p:sp>
        <p:nvSpPr>
          <p:cNvPr id="496" name="Google Shape;496;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497" name="Google Shape;497;p66"/>
          <p:cNvSpPr/>
          <p:nvPr/>
        </p:nvSpPr>
        <p:spPr>
          <a:xfrm>
            <a:off x="-35575" y="234762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6"/>
          <p:cNvSpPr txBox="1"/>
          <p:nvPr/>
        </p:nvSpPr>
        <p:spPr>
          <a:xfrm>
            <a:off x="590475" y="2980800"/>
            <a:ext cx="1529700" cy="15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Il est impossible de trier des données qui ne sont pas comparables (</a:t>
            </a:r>
            <a:r>
              <a:rPr i="1" lang="en">
                <a:latin typeface="Open Sans"/>
                <a:ea typeface="Open Sans"/>
                <a:cs typeface="Open Sans"/>
                <a:sym typeface="Open Sans"/>
              </a:rPr>
              <a:t>int </a:t>
            </a:r>
            <a:r>
              <a:rPr lang="en">
                <a:latin typeface="Open Sans"/>
                <a:ea typeface="Open Sans"/>
                <a:cs typeface="Open Sans"/>
                <a:sym typeface="Open Sans"/>
              </a:rPr>
              <a:t>et </a:t>
            </a:r>
            <a:r>
              <a:rPr i="1" lang="en">
                <a:latin typeface="Open Sans"/>
                <a:ea typeface="Open Sans"/>
                <a:cs typeface="Open Sans"/>
                <a:sym typeface="Open Sans"/>
              </a:rPr>
              <a:t>None</a:t>
            </a:r>
            <a:r>
              <a:rPr lang="en">
                <a:latin typeface="Open Sans"/>
                <a:ea typeface="Open Sans"/>
                <a:cs typeface="Open Sans"/>
                <a:sym typeface="Open Sans"/>
              </a:rPr>
              <a:t> par exemple)</a:t>
            </a:r>
            <a:endParaRPr i="1">
              <a:latin typeface="Open Sans"/>
              <a:ea typeface="Open Sans"/>
              <a:cs typeface="Open Sans"/>
              <a:sym typeface="Open Sans"/>
            </a:endParaRPr>
          </a:p>
        </p:txBody>
      </p:sp>
      <p:sp>
        <p:nvSpPr>
          <p:cNvPr id="499" name="Google Shape;499;p66"/>
          <p:cNvSpPr txBox="1"/>
          <p:nvPr/>
        </p:nvSpPr>
        <p:spPr>
          <a:xfrm>
            <a:off x="3635300" y="2500600"/>
            <a:ext cx="4069200" cy="235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6A9955"/>
                </a:solidFill>
                <a:latin typeface="Courier New"/>
                <a:ea typeface="Courier New"/>
                <a:cs typeface="Courier New"/>
                <a:sym typeface="Courier New"/>
              </a:rPr>
              <a:t># Trie les éléments de la liste</a:t>
            </a:r>
            <a:endParaRPr sz="9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ma_liste = [</a:t>
            </a:r>
            <a:r>
              <a:rPr lang="en" sz="950">
                <a:solidFill>
                  <a:srgbClr val="B5CEA8"/>
                </a:solidFill>
                <a:latin typeface="Courier New"/>
                <a:ea typeface="Courier New"/>
                <a:cs typeface="Courier New"/>
                <a:sym typeface="Courier New"/>
              </a:rPr>
              <a:t>45</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18</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13</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ma_liste.sort()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(ma_liste)</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13</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18</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45</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ma_liste.sort(</a:t>
            </a:r>
            <a:r>
              <a:rPr lang="en" sz="950">
                <a:solidFill>
                  <a:srgbClr val="9CDCFE"/>
                </a:solidFill>
                <a:latin typeface="Courier New"/>
                <a:ea typeface="Courier New"/>
                <a:cs typeface="Courier New"/>
                <a:sym typeface="Courier New"/>
              </a:rPr>
              <a:t>reverse</a:t>
            </a:r>
            <a:r>
              <a:rPr lang="en" sz="950">
                <a:solidFill>
                  <a:srgbClr val="D4D4D4"/>
                </a:solidFill>
                <a:latin typeface="Courier New"/>
                <a:ea typeface="Courier New"/>
                <a:cs typeface="Courier New"/>
                <a:sym typeface="Courier New"/>
              </a:rPr>
              <a:t>=</a:t>
            </a:r>
            <a:r>
              <a:rPr lang="en" sz="950">
                <a:solidFill>
                  <a:srgbClr val="569CD6"/>
                </a:solidFill>
                <a:latin typeface="Courier New"/>
                <a:ea typeface="Courier New"/>
                <a:cs typeface="Courier New"/>
                <a:sym typeface="Courier New"/>
              </a:rPr>
              <a:t>True</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(ma_liste)</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45</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18</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13</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ma_liste.sort(</a:t>
            </a:r>
            <a:r>
              <a:rPr lang="en" sz="950">
                <a:solidFill>
                  <a:srgbClr val="9CDCFE"/>
                </a:solidFill>
                <a:latin typeface="Courier New"/>
                <a:ea typeface="Courier New"/>
                <a:cs typeface="Courier New"/>
                <a:sym typeface="Courier New"/>
              </a:rPr>
              <a:t>key</a:t>
            </a:r>
            <a:r>
              <a:rPr lang="en" sz="950">
                <a:solidFill>
                  <a:srgbClr val="D4D4D4"/>
                </a:solidFill>
                <a:latin typeface="Courier New"/>
                <a:ea typeface="Courier New"/>
                <a:cs typeface="Courier New"/>
                <a:sym typeface="Courier New"/>
              </a:rPr>
              <a:t>=</a:t>
            </a:r>
            <a:r>
              <a:rPr lang="en" sz="950">
                <a:solidFill>
                  <a:srgbClr val="569CD6"/>
                </a:solidFill>
                <a:latin typeface="Courier New"/>
                <a:ea typeface="Courier New"/>
                <a:cs typeface="Courier New"/>
                <a:sym typeface="Courier New"/>
              </a:rPr>
              <a:t>lambda</a:t>
            </a:r>
            <a:r>
              <a:rPr lang="en" sz="950">
                <a:solidFill>
                  <a:srgbClr val="D4D4D4"/>
                </a:solidFill>
                <a:latin typeface="Courier New"/>
                <a:ea typeface="Courier New"/>
                <a:cs typeface="Courier New"/>
                <a:sym typeface="Courier New"/>
              </a:rPr>
              <a:t> </a:t>
            </a:r>
            <a:r>
              <a:rPr lang="en" sz="950">
                <a:solidFill>
                  <a:srgbClr val="9CDCFE"/>
                </a:solidFill>
                <a:latin typeface="Courier New"/>
                <a:ea typeface="Courier New"/>
                <a:cs typeface="Courier New"/>
                <a:sym typeface="Courier New"/>
              </a:rPr>
              <a:t>x</a:t>
            </a:r>
            <a:r>
              <a:rPr lang="en" sz="950">
                <a:solidFill>
                  <a:srgbClr val="D4D4D4"/>
                </a:solidFill>
                <a:latin typeface="Courier New"/>
                <a:ea typeface="Courier New"/>
                <a:cs typeface="Courier New"/>
                <a:sym typeface="Courier New"/>
              </a:rPr>
              <a:t>: </a:t>
            </a:r>
            <a:r>
              <a:rPr lang="en" sz="950">
                <a:solidFill>
                  <a:srgbClr val="4EC9B0"/>
                </a:solidFill>
                <a:latin typeface="Courier New"/>
                <a:ea typeface="Courier New"/>
                <a:cs typeface="Courier New"/>
                <a:sym typeface="Courier New"/>
              </a:rPr>
              <a:t>str</a:t>
            </a:r>
            <a:r>
              <a:rPr lang="en" sz="950">
                <a:solidFill>
                  <a:srgbClr val="D4D4D4"/>
                </a:solidFill>
                <a:latin typeface="Courier New"/>
                <a:ea typeface="Courier New"/>
                <a:cs typeface="Courier New"/>
                <a:sym typeface="Courier New"/>
              </a:rPr>
              <a:t>(x)[</a:t>
            </a:r>
            <a:r>
              <a:rPr lang="en" sz="950">
                <a:solidFill>
                  <a:srgbClr val="B5CEA8"/>
                </a:solidFill>
                <a:latin typeface="Courier New"/>
                <a:ea typeface="Courier New"/>
                <a:cs typeface="Courier New"/>
                <a:sym typeface="Courier New"/>
              </a:rPr>
              <a:t>1</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(ma_liste)</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12</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13</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45</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56</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18</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505" name="Google Shape;505;p67"/>
          <p:cNvSpPr txBox="1"/>
          <p:nvPr>
            <p:ph idx="1" type="body"/>
          </p:nvPr>
        </p:nvSpPr>
        <p:spPr>
          <a:xfrm>
            <a:off x="311700" y="122522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2 méthodes de modification de l’ordre des éléments : </a:t>
            </a:r>
            <a:r>
              <a:rPr i="1" lang="en"/>
              <a:t>list.sort(key=None, reverse=False), list.reverse()</a:t>
            </a:r>
            <a:r>
              <a:rPr lang="en"/>
              <a:t> </a:t>
            </a:r>
            <a:endParaRPr/>
          </a:p>
          <a:p>
            <a:pPr indent="-317500" lvl="1" marL="914400" rtl="0" algn="l">
              <a:spcBef>
                <a:spcPts val="1600"/>
              </a:spcBef>
              <a:spcAft>
                <a:spcPts val="0"/>
              </a:spcAft>
              <a:buSzPts val="1400"/>
              <a:buChar char="○"/>
            </a:pPr>
            <a:r>
              <a:rPr i="1" lang="en" sz="1800"/>
              <a:t>list.reverse()</a:t>
            </a:r>
            <a:r>
              <a:rPr i="1" lang="en" sz="1800"/>
              <a:t> :</a:t>
            </a:r>
            <a:r>
              <a:rPr lang="en" sz="1800"/>
              <a:t> inverse l’ordre des éléments de la liste en place (à la différence de la fonction </a:t>
            </a:r>
            <a:r>
              <a:rPr i="1" lang="en" sz="1800"/>
              <a:t>reversed()</a:t>
            </a:r>
            <a:r>
              <a:rPr lang="en" sz="1800"/>
              <a:t> qui renvoie une nouvelle liste)</a:t>
            </a:r>
            <a:endParaRPr/>
          </a:p>
          <a:p>
            <a:pPr indent="0" lvl="0" marL="0" rtl="0" algn="l">
              <a:spcBef>
                <a:spcPts val="1600"/>
              </a:spcBef>
              <a:spcAft>
                <a:spcPts val="1600"/>
              </a:spcAft>
              <a:buNone/>
            </a:pPr>
            <a:r>
              <a:t/>
            </a:r>
            <a:endParaRPr/>
          </a:p>
        </p:txBody>
      </p:sp>
      <p:sp>
        <p:nvSpPr>
          <p:cNvPr id="506" name="Google Shape;506;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07" name="Google Shape;507;p67"/>
          <p:cNvSpPr txBox="1"/>
          <p:nvPr/>
        </p:nvSpPr>
        <p:spPr>
          <a:xfrm>
            <a:off x="2295450" y="2943775"/>
            <a:ext cx="4553100" cy="134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Inverse l'ordre des éléments de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ma_liste.reverse()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list</a:t>
            </a:r>
            <a:endParaRPr>
              <a:solidFill>
                <a:srgbClr val="000000"/>
              </a:solidFill>
            </a:endParaRPr>
          </a:p>
        </p:txBody>
      </p:sp>
      <p:sp>
        <p:nvSpPr>
          <p:cNvPr id="513" name="Google Shape;513;p68"/>
          <p:cNvSpPr txBox="1"/>
          <p:nvPr>
            <p:ph idx="1" type="body"/>
          </p:nvPr>
        </p:nvSpPr>
        <p:spPr>
          <a:xfrm>
            <a:off x="311700" y="1225225"/>
            <a:ext cx="8520600" cy="9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listes possèdent une méthode de copie : </a:t>
            </a:r>
            <a:endParaRPr/>
          </a:p>
          <a:p>
            <a:pPr indent="-342900" lvl="1" marL="914400" rtl="0" algn="l">
              <a:spcBef>
                <a:spcPts val="1600"/>
              </a:spcBef>
              <a:spcAft>
                <a:spcPts val="0"/>
              </a:spcAft>
              <a:buSzPts val="1800"/>
              <a:buChar char="○"/>
            </a:pPr>
            <a:r>
              <a:rPr i="1" lang="en" sz="1800"/>
              <a:t>list.copy()</a:t>
            </a:r>
            <a:r>
              <a:rPr i="1" lang="en" sz="1800"/>
              <a:t> :</a:t>
            </a:r>
            <a:r>
              <a:rPr lang="en" sz="1800"/>
              <a:t> renvoie une copie de la liste</a:t>
            </a:r>
            <a:endParaRPr sz="1800"/>
          </a:p>
          <a:p>
            <a:pPr indent="0" lvl="0" marL="0" rtl="0" algn="l">
              <a:spcBef>
                <a:spcPts val="1600"/>
              </a:spcBef>
              <a:spcAft>
                <a:spcPts val="1600"/>
              </a:spcAft>
              <a:buNone/>
            </a:pPr>
            <a:r>
              <a:t/>
            </a:r>
            <a:endParaRPr/>
          </a:p>
        </p:txBody>
      </p:sp>
      <p:sp>
        <p:nvSpPr>
          <p:cNvPr id="514" name="Google Shape;514;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15" name="Google Shape;515;p68"/>
          <p:cNvSpPr/>
          <p:nvPr/>
        </p:nvSpPr>
        <p:spPr>
          <a:xfrm>
            <a:off x="-35575" y="234762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8"/>
          <p:cNvSpPr txBox="1"/>
          <p:nvPr/>
        </p:nvSpPr>
        <p:spPr>
          <a:xfrm>
            <a:off x="590475" y="2980800"/>
            <a:ext cx="1849800" cy="10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La syntaxe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 = ma_liste.copy() est équivalente à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 = ma_liste[:] </a:t>
            </a:r>
            <a:endParaRPr i="1">
              <a:latin typeface="Open Sans"/>
              <a:ea typeface="Open Sans"/>
              <a:cs typeface="Open Sans"/>
              <a:sym typeface="Open Sans"/>
            </a:endParaRPr>
          </a:p>
        </p:txBody>
      </p:sp>
      <p:sp>
        <p:nvSpPr>
          <p:cNvPr id="517" name="Google Shape;517;p68"/>
          <p:cNvSpPr txBox="1"/>
          <p:nvPr/>
        </p:nvSpPr>
        <p:spPr>
          <a:xfrm>
            <a:off x="3300950" y="2525525"/>
            <a:ext cx="4247100" cy="153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Copie de la liste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ma_liste_1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ma_liste_2 = ma_liste_1.copy()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ma_liste_1.pop()</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(ma_liste_1, ma_liste_2)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tuple</a:t>
            </a:r>
            <a:endParaRPr>
              <a:solidFill>
                <a:srgbClr val="000000"/>
              </a:solidFill>
            </a:endParaRPr>
          </a:p>
        </p:txBody>
      </p:sp>
      <p:sp>
        <p:nvSpPr>
          <p:cNvPr id="523" name="Google Shape;523;p69"/>
          <p:cNvSpPr txBox="1"/>
          <p:nvPr>
            <p:ph idx="1" type="body"/>
          </p:nvPr>
        </p:nvSpPr>
        <p:spPr>
          <a:xfrm>
            <a:off x="311700" y="1294775"/>
            <a:ext cx="85206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tuples sont des structures souples pour stocker des données de différents types comme les listes.</a:t>
            </a:r>
            <a:endParaRPr/>
          </a:p>
          <a:p>
            <a:pPr indent="0" lvl="0" marL="0" rtl="0" algn="just">
              <a:spcBef>
                <a:spcPts val="1600"/>
              </a:spcBef>
              <a:spcAft>
                <a:spcPts val="0"/>
              </a:spcAft>
              <a:buNone/>
            </a:pPr>
            <a:r>
              <a:rPr lang="en"/>
              <a:t>A la différence des listes, ils sont </a:t>
            </a:r>
            <a:r>
              <a:rPr b="1" lang="en"/>
              <a:t>non modifiables</a:t>
            </a:r>
            <a:r>
              <a:rPr lang="en"/>
              <a:t>. Ils possèdent donc moins de méthodes que les listes. Ils utilisent aussi moins de mémoire que les listes. </a:t>
            </a:r>
            <a:endParaRPr/>
          </a:p>
          <a:p>
            <a:pPr indent="0" lvl="0" marL="0" rtl="0" algn="just">
              <a:spcBef>
                <a:spcPts val="1600"/>
              </a:spcBef>
              <a:spcAft>
                <a:spcPts val="0"/>
              </a:spcAft>
              <a:buNone/>
            </a:pPr>
            <a:r>
              <a:rPr lang="en"/>
              <a:t>Le découpage (slicing) et l’indexage des tuples fonctionnent comme pour les listes. Toutes les fonctions ou les syntaxes qui ne modifient pas les listes fonctionnent aussi sur les tuples (</a:t>
            </a:r>
            <a:r>
              <a:rPr i="1" lang="en"/>
              <a:t>len()</a:t>
            </a:r>
            <a:r>
              <a:rPr lang="en"/>
              <a:t>, </a:t>
            </a:r>
            <a:r>
              <a:rPr i="1" lang="en"/>
              <a:t>reversed()</a:t>
            </a:r>
            <a:r>
              <a:rPr lang="en"/>
              <a:t>, </a:t>
            </a:r>
            <a:r>
              <a:rPr i="1" lang="en"/>
              <a:t>sorted()</a:t>
            </a:r>
            <a:r>
              <a:rPr lang="en"/>
              <a:t>, </a:t>
            </a:r>
            <a:r>
              <a:rPr i="1" lang="en"/>
              <a:t>in</a:t>
            </a:r>
            <a:r>
              <a:rPr lang="en"/>
              <a:t>, +, *,  &gt;, &gt;=, &lt;, &lt;=, ==, </a:t>
            </a:r>
            <a:r>
              <a:rPr i="1" lang="en"/>
              <a:t>is</a:t>
            </a:r>
            <a:r>
              <a:rPr lang="en"/>
              <a:t>)</a:t>
            </a:r>
            <a:endParaRPr/>
          </a:p>
          <a:p>
            <a:pPr indent="0" lvl="0" marL="457200" rtl="0" algn="l">
              <a:spcBef>
                <a:spcPts val="1600"/>
              </a:spcBef>
              <a:spcAft>
                <a:spcPts val="1600"/>
              </a:spcAft>
              <a:buNone/>
            </a:pPr>
            <a:r>
              <a:rPr lang="en"/>
              <a:t> </a:t>
            </a:r>
            <a:endParaRPr/>
          </a:p>
        </p:txBody>
      </p:sp>
      <p:sp>
        <p:nvSpPr>
          <p:cNvPr id="524" name="Google Shape;524;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tuple</a:t>
            </a:r>
            <a:endParaRPr>
              <a:solidFill>
                <a:srgbClr val="000000"/>
              </a:solidFill>
            </a:endParaRPr>
          </a:p>
        </p:txBody>
      </p:sp>
      <p:sp>
        <p:nvSpPr>
          <p:cNvPr id="530" name="Google Shape;530;p70"/>
          <p:cNvSpPr txBox="1"/>
          <p:nvPr>
            <p:ph idx="1" type="body"/>
          </p:nvPr>
        </p:nvSpPr>
        <p:spPr>
          <a:xfrm>
            <a:off x="311700" y="1294775"/>
            <a:ext cx="85206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Il existe différentes syntaxes pour créer des tuples :</a:t>
            </a:r>
            <a:endParaRPr/>
          </a:p>
          <a:p>
            <a:pPr indent="0" lvl="0" marL="0" rtl="0" algn="just">
              <a:spcBef>
                <a:spcPts val="1600"/>
              </a:spcBef>
              <a:spcAft>
                <a:spcPts val="0"/>
              </a:spcAft>
              <a:buNone/>
            </a:pPr>
            <a:r>
              <a:t/>
            </a:r>
            <a:endParaRPr/>
          </a:p>
          <a:p>
            <a:pPr indent="0" lvl="0" marL="457200" rtl="0" algn="l">
              <a:spcBef>
                <a:spcPts val="1600"/>
              </a:spcBef>
              <a:spcAft>
                <a:spcPts val="1600"/>
              </a:spcAft>
              <a:buNone/>
            </a:pPr>
            <a:r>
              <a:rPr lang="en"/>
              <a:t> </a:t>
            </a:r>
            <a:endParaRPr/>
          </a:p>
        </p:txBody>
      </p:sp>
      <p:sp>
        <p:nvSpPr>
          <p:cNvPr id="531" name="Google Shape;531;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32" name="Google Shape;532;p70"/>
          <p:cNvSpPr txBox="1"/>
          <p:nvPr/>
        </p:nvSpPr>
        <p:spPr>
          <a:xfrm>
            <a:off x="1420500" y="2048850"/>
            <a:ext cx="6303000" cy="2397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Création de tuples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tuple_1 =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tuple_2 = (</a:t>
            </a:r>
            <a:r>
              <a:rPr lang="en" sz="1050">
                <a:solidFill>
                  <a:srgbClr val="B5CEA8"/>
                </a:solidFill>
                <a:latin typeface="Courier New"/>
                <a:ea typeface="Courier New"/>
                <a:cs typeface="Courier New"/>
                <a:sym typeface="Courier New"/>
              </a:rPr>
              <a:t>23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tuple_3 = </a:t>
            </a:r>
            <a:r>
              <a:rPr lang="en" sz="1050">
                <a:solidFill>
                  <a:srgbClr val="B5CEA8"/>
                </a:solidFill>
                <a:latin typeface="Courier New"/>
                <a:ea typeface="Courier New"/>
                <a:cs typeface="Courier New"/>
                <a:sym typeface="Courier New"/>
              </a:rPr>
              <a:t>15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56</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"zr"</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tuple_4 = </a:t>
            </a:r>
            <a:r>
              <a:rPr lang="en" sz="1050">
                <a:solidFill>
                  <a:srgbClr val="4EC9B0"/>
                </a:solidFill>
                <a:latin typeface="Courier New"/>
                <a:ea typeface="Courier New"/>
                <a:cs typeface="Courier New"/>
                <a:sym typeface="Courier New"/>
              </a:rPr>
              <a:t>tuple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"rezee"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(tuple_1), </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(tuple_2), </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(tuple_3), </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(tuple_4))</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'tuple'</a:t>
            </a:r>
            <a:r>
              <a:rPr lang="en" sz="1050">
                <a:solidFill>
                  <a:srgbClr val="D4D4D4"/>
                </a:solidFill>
                <a:latin typeface="Courier New"/>
                <a:ea typeface="Courier New"/>
                <a:cs typeface="Courier New"/>
                <a:sym typeface="Courier New"/>
              </a:rPr>
              <a:t>&gt; &lt;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'tuple'</a:t>
            </a:r>
            <a:r>
              <a:rPr lang="en" sz="1050">
                <a:solidFill>
                  <a:srgbClr val="D4D4D4"/>
                </a:solidFill>
                <a:latin typeface="Courier New"/>
                <a:ea typeface="Courier New"/>
                <a:cs typeface="Courier New"/>
                <a:sym typeface="Courier New"/>
              </a:rPr>
              <a:t>&gt; &lt;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'tuple'</a:t>
            </a:r>
            <a:r>
              <a:rPr lang="en" sz="1050">
                <a:solidFill>
                  <a:srgbClr val="D4D4D4"/>
                </a:solidFill>
                <a:latin typeface="Courier New"/>
                <a:ea typeface="Courier New"/>
                <a:cs typeface="Courier New"/>
                <a:sym typeface="Courier New"/>
              </a:rPr>
              <a:t>&gt; &lt;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'tuple'</a:t>
            </a:r>
            <a:r>
              <a:rPr lang="en" sz="1050">
                <a:solidFill>
                  <a:srgbClr val="D4D4D4"/>
                </a:solidFill>
                <a:latin typeface="Courier New"/>
                <a:ea typeface="Courier New"/>
                <a:cs typeface="Courier New"/>
                <a:sym typeface="Courier New"/>
              </a:rPr>
              <a:t>&gt;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pas_tuple =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4EC9B0"/>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(pas_tuple))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&gt;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tuple</a:t>
            </a:r>
            <a:endParaRPr>
              <a:solidFill>
                <a:srgbClr val="000000"/>
              </a:solidFill>
            </a:endParaRPr>
          </a:p>
        </p:txBody>
      </p:sp>
      <p:sp>
        <p:nvSpPr>
          <p:cNvPr id="538" name="Google Shape;538;p71"/>
          <p:cNvSpPr txBox="1"/>
          <p:nvPr>
            <p:ph idx="1" type="body"/>
          </p:nvPr>
        </p:nvSpPr>
        <p:spPr>
          <a:xfrm>
            <a:off x="311700" y="1054500"/>
            <a:ext cx="87093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 les tuples sont </a:t>
            </a:r>
            <a:r>
              <a:rPr b="1" lang="en"/>
              <a:t>immuables</a:t>
            </a:r>
            <a:r>
              <a:rPr lang="en"/>
              <a:t>, ils ne</a:t>
            </a:r>
            <a:r>
              <a:rPr lang="en"/>
              <a:t> possèdent que deux méthodes (qui </a:t>
            </a:r>
            <a:r>
              <a:rPr lang="en"/>
              <a:t>fonctionnent</a:t>
            </a:r>
            <a:r>
              <a:rPr lang="en"/>
              <a:t> de la même façon que pour les listes) :</a:t>
            </a:r>
            <a:endParaRPr/>
          </a:p>
          <a:p>
            <a:pPr indent="-317500" lvl="1" marL="914400" rtl="0" algn="l">
              <a:spcBef>
                <a:spcPts val="1600"/>
              </a:spcBef>
              <a:spcAft>
                <a:spcPts val="0"/>
              </a:spcAft>
              <a:buSzPts val="1400"/>
              <a:buChar char="○"/>
            </a:pPr>
            <a:r>
              <a:rPr i="1" lang="en" sz="1800"/>
              <a:t>tuple.count(x) :</a:t>
            </a:r>
            <a:r>
              <a:rPr lang="en" sz="1800"/>
              <a:t> retourne le nombre d'occurrences de la valeur x dans le tuple</a:t>
            </a:r>
            <a:endParaRPr sz="1800"/>
          </a:p>
          <a:p>
            <a:pPr indent="-342900" lvl="1" marL="914400" rtl="0" algn="l">
              <a:spcBef>
                <a:spcPts val="0"/>
              </a:spcBef>
              <a:spcAft>
                <a:spcPts val="0"/>
              </a:spcAft>
              <a:buSzPts val="1800"/>
              <a:buChar char="○"/>
            </a:pPr>
            <a:r>
              <a:rPr i="1" lang="en" sz="1800"/>
              <a:t>tuple.index(x[, start[, end]]) : </a:t>
            </a:r>
            <a:r>
              <a:rPr lang="en" sz="1800"/>
              <a:t>retourne l’indice de la première occurrence de la valeur x dans le tuple et lève une exception si la valeur n’est pas trouvée (start et end permettre de rechercher dans une sous-partie)</a:t>
            </a:r>
            <a:endParaRPr sz="1800"/>
          </a:p>
          <a:p>
            <a:pPr indent="0" lvl="0" marL="0" rtl="0" algn="l">
              <a:spcBef>
                <a:spcPts val="1600"/>
              </a:spcBef>
              <a:spcAft>
                <a:spcPts val="1600"/>
              </a:spcAft>
              <a:buNone/>
            </a:pPr>
            <a:r>
              <a:t/>
            </a:r>
            <a:endParaRPr/>
          </a:p>
        </p:txBody>
      </p:sp>
      <p:sp>
        <p:nvSpPr>
          <p:cNvPr id="539" name="Google Shape;539;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40" name="Google Shape;540;p71"/>
          <p:cNvSpPr/>
          <p:nvPr/>
        </p:nvSpPr>
        <p:spPr>
          <a:xfrm>
            <a:off x="87625" y="3127025"/>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1"/>
          <p:cNvSpPr txBox="1"/>
          <p:nvPr/>
        </p:nvSpPr>
        <p:spPr>
          <a:xfrm>
            <a:off x="651825" y="3663750"/>
            <a:ext cx="1815300" cy="13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La fonction native dir() permet de connaître tous les attributs et méthodes d’un objet</a:t>
            </a:r>
            <a:endParaRPr>
              <a:latin typeface="Open Sans"/>
              <a:ea typeface="Open Sans"/>
              <a:cs typeface="Open Sans"/>
              <a:sym typeface="Open Sans"/>
            </a:endParaRPr>
          </a:p>
        </p:txBody>
      </p:sp>
      <p:sp>
        <p:nvSpPr>
          <p:cNvPr id="542" name="Google Shape;542;p71"/>
          <p:cNvSpPr txBox="1"/>
          <p:nvPr/>
        </p:nvSpPr>
        <p:spPr>
          <a:xfrm>
            <a:off x="2756450" y="3678000"/>
            <a:ext cx="4311300" cy="131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D4D4D4"/>
                </a:solidFill>
                <a:latin typeface="Courier New"/>
                <a:ea typeface="Courier New"/>
                <a:cs typeface="Courier New"/>
                <a:sym typeface="Courier New"/>
              </a:rPr>
              <a:t>&gt;&gt;&gt; </a:t>
            </a:r>
            <a:r>
              <a:rPr lang="en" sz="700">
                <a:solidFill>
                  <a:srgbClr val="DCDCAA"/>
                </a:solidFill>
                <a:latin typeface="Courier New"/>
                <a:ea typeface="Courier New"/>
                <a:cs typeface="Courier New"/>
                <a:sym typeface="Courier New"/>
              </a:rPr>
              <a:t>print</a:t>
            </a:r>
            <a:r>
              <a:rPr lang="en" sz="700">
                <a:solidFill>
                  <a:srgbClr val="D4D4D4"/>
                </a:solidFill>
                <a:latin typeface="Courier New"/>
                <a:ea typeface="Courier New"/>
                <a:cs typeface="Courier New"/>
                <a:sym typeface="Courier New"/>
              </a:rPr>
              <a:t>(</a:t>
            </a:r>
            <a:r>
              <a:rPr lang="en" sz="700">
                <a:solidFill>
                  <a:srgbClr val="DCDCAA"/>
                </a:solidFill>
                <a:latin typeface="Courier New"/>
                <a:ea typeface="Courier New"/>
                <a:cs typeface="Courier New"/>
                <a:sym typeface="Courier New"/>
              </a:rPr>
              <a:t>dir</a:t>
            </a:r>
            <a:r>
              <a:rPr lang="en" sz="700">
                <a:solidFill>
                  <a:srgbClr val="D4D4D4"/>
                </a:solidFill>
                <a:latin typeface="Courier New"/>
                <a:ea typeface="Courier New"/>
                <a:cs typeface="Courier New"/>
                <a:sym typeface="Courier New"/>
              </a:rPr>
              <a:t>(</a:t>
            </a:r>
            <a:r>
              <a:rPr lang="en" sz="700">
                <a:solidFill>
                  <a:srgbClr val="4EC9B0"/>
                </a:solidFill>
                <a:latin typeface="Courier New"/>
                <a:ea typeface="Courier New"/>
                <a:cs typeface="Courier New"/>
                <a:sym typeface="Courier New"/>
              </a:rPr>
              <a:t>tuple</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latin typeface="Courier New"/>
                <a:ea typeface="Courier New"/>
                <a:cs typeface="Courier New"/>
                <a:sym typeface="Courier New"/>
              </a:rPr>
              <a:t>[</a:t>
            </a:r>
            <a:r>
              <a:rPr lang="en" sz="700">
                <a:solidFill>
                  <a:srgbClr val="CE9178"/>
                </a:solidFill>
                <a:latin typeface="Courier New"/>
                <a:ea typeface="Courier New"/>
                <a:cs typeface="Courier New"/>
                <a:sym typeface="Courier New"/>
              </a:rPr>
              <a:t>'__add__'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'__class__'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'__contains__'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'__delattr__'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'__dir__'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'__doc__'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'__eq__'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'__format__'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'__ge__'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'__getattribute__'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'__getitem__'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'__getnewargs__'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'__gt__'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'__hash__'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'__init__'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'__init_subclass__'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'__iter__'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'__le__'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'__len__'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'__lt__'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'__mul__'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'__ne__'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'__new__'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'__reduce__'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'__reduce_ex__'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'__repr__'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'__rmul__'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'__setattr__'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'__sizeof__'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'__str__'</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CE9178"/>
                </a:solidFill>
                <a:latin typeface="Courier New"/>
                <a:ea typeface="Courier New"/>
                <a:cs typeface="Courier New"/>
                <a:sym typeface="Courier New"/>
              </a:rPr>
              <a:t>'__subclasshook__'</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'count'</a:t>
            </a:r>
            <a:r>
              <a:rPr lang="en" sz="700">
                <a:solidFill>
                  <a:srgbClr val="D4D4D4"/>
                </a:solidFill>
                <a:latin typeface="Courier New"/>
                <a:ea typeface="Courier New"/>
                <a:cs typeface="Courier New"/>
                <a:sym typeface="Courier New"/>
              </a:rPr>
              <a:t>, </a:t>
            </a:r>
            <a:r>
              <a:rPr lang="en" sz="700">
                <a:solidFill>
                  <a:srgbClr val="CE9178"/>
                </a:solidFill>
                <a:latin typeface="Courier New"/>
                <a:ea typeface="Courier New"/>
                <a:cs typeface="Courier New"/>
                <a:sym typeface="Courier New"/>
              </a:rPr>
              <a:t>'index'</a:t>
            </a:r>
            <a:r>
              <a:rPr lang="en" sz="700">
                <a:solidFill>
                  <a:srgbClr val="D4D4D4"/>
                </a:solidFill>
                <a:latin typeface="Courier New"/>
                <a:ea typeface="Courier New"/>
                <a:cs typeface="Courier New"/>
                <a:sym typeface="Courier New"/>
              </a:rPr>
              <a:t>]</a:t>
            </a:r>
            <a:endParaRPr sz="700">
              <a:solidFill>
                <a:srgbClr val="D4D4D4"/>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Généralités sur</a:t>
            </a:r>
            <a:r>
              <a:rPr lang="en"/>
              <a:t> Python</a:t>
            </a:r>
            <a:endParaRPr>
              <a:solidFill>
                <a:srgbClr val="000000"/>
              </a:solidFill>
            </a:endParaRPr>
          </a:p>
        </p:txBody>
      </p:sp>
      <p:sp>
        <p:nvSpPr>
          <p:cNvPr id="97" name="Google Shape;97;p18"/>
          <p:cNvSpPr txBox="1"/>
          <p:nvPr>
            <p:ph idx="1" type="body"/>
          </p:nvPr>
        </p:nvSpPr>
        <p:spPr>
          <a:xfrm>
            <a:off x="375750" y="1429950"/>
            <a:ext cx="8096700" cy="29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en quelques mots :</a:t>
            </a:r>
            <a:endParaRPr/>
          </a:p>
          <a:p>
            <a:pPr indent="-342900" lvl="0" marL="457200" rtl="0" algn="l">
              <a:spcBef>
                <a:spcPts val="1600"/>
              </a:spcBef>
              <a:spcAft>
                <a:spcPts val="0"/>
              </a:spcAft>
              <a:buSzPts val="1800"/>
              <a:buChar char="●"/>
            </a:pPr>
            <a:r>
              <a:rPr lang="en"/>
              <a:t>Langage Interprété</a:t>
            </a:r>
            <a:endParaRPr/>
          </a:p>
          <a:p>
            <a:pPr indent="-342900" lvl="0" marL="457200" rtl="0" algn="l">
              <a:spcBef>
                <a:spcPts val="0"/>
              </a:spcBef>
              <a:spcAft>
                <a:spcPts val="0"/>
              </a:spcAft>
              <a:buSzPts val="1800"/>
              <a:buChar char="●"/>
            </a:pPr>
            <a:r>
              <a:rPr lang="en"/>
              <a:t>Typé fort dynamiquement</a:t>
            </a:r>
            <a:endParaRPr/>
          </a:p>
          <a:p>
            <a:pPr indent="-342900" lvl="0" marL="457200" rtl="0" algn="l">
              <a:spcBef>
                <a:spcPts val="0"/>
              </a:spcBef>
              <a:spcAft>
                <a:spcPts val="0"/>
              </a:spcAft>
              <a:buSzPts val="1800"/>
              <a:buChar char="●"/>
            </a:pPr>
            <a:r>
              <a:rPr lang="en"/>
              <a:t>Généraliste (script, data science, intelligence artificielle…)</a:t>
            </a:r>
            <a:endParaRPr/>
          </a:p>
          <a:p>
            <a:pPr indent="-342900" lvl="0" marL="457200" rtl="0" algn="l">
              <a:spcBef>
                <a:spcPts val="0"/>
              </a:spcBef>
              <a:spcAft>
                <a:spcPts val="0"/>
              </a:spcAft>
              <a:buSzPts val="1800"/>
              <a:buChar char="●"/>
            </a:pPr>
            <a:r>
              <a:rPr lang="en"/>
              <a:t>Open source</a:t>
            </a:r>
            <a:endParaRPr/>
          </a:p>
          <a:p>
            <a:pPr indent="-342900" lvl="0" marL="457200" rtl="0" algn="l">
              <a:spcBef>
                <a:spcPts val="0"/>
              </a:spcBef>
              <a:spcAft>
                <a:spcPts val="0"/>
              </a:spcAft>
              <a:buSzPts val="1800"/>
              <a:buChar char="●"/>
            </a:pPr>
            <a:r>
              <a:rPr lang="en"/>
              <a:t>Créé par Guido van Rossum en décembre 1989</a:t>
            </a:r>
            <a:endParaRPr/>
          </a:p>
          <a:p>
            <a:pPr indent="-342900" lvl="0" marL="457200" rtl="0" algn="l">
              <a:spcBef>
                <a:spcPts val="0"/>
              </a:spcBef>
              <a:spcAft>
                <a:spcPts val="0"/>
              </a:spcAft>
              <a:buSzPts val="1800"/>
              <a:buChar char="●"/>
            </a:pPr>
            <a:r>
              <a:rPr lang="en"/>
              <a:t>Développement du langage et animation de la communauté réalisés par la </a:t>
            </a:r>
            <a:r>
              <a:rPr lang="en" u="sng">
                <a:solidFill>
                  <a:schemeClr val="hlink"/>
                </a:solidFill>
                <a:hlinkClick r:id="rId3"/>
              </a:rPr>
              <a:t>Python Software Foundation (PSF)</a:t>
            </a:r>
            <a:endParaRPr/>
          </a:p>
          <a:p>
            <a:pPr indent="0" lvl="0" marL="0" rtl="0" algn="l">
              <a:spcBef>
                <a:spcPts val="1600"/>
              </a:spcBef>
              <a:spcAft>
                <a:spcPts val="1600"/>
              </a:spcAft>
              <a:buNone/>
            </a:pPr>
            <a:r>
              <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99" name="Google Shape;99;p18"/>
          <p:cNvPicPr preferRelativeResize="0"/>
          <p:nvPr/>
        </p:nvPicPr>
        <p:blipFill>
          <a:blip r:embed="rId4">
            <a:alphaModFix/>
          </a:blip>
          <a:stretch>
            <a:fillRect/>
          </a:stretch>
        </p:blipFill>
        <p:spPr>
          <a:xfrm>
            <a:off x="4846500" y="190700"/>
            <a:ext cx="3625950" cy="2381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548" name="Google Shape;548;p72"/>
          <p:cNvSpPr txBox="1"/>
          <p:nvPr>
            <p:ph idx="1" type="body"/>
          </p:nvPr>
        </p:nvSpPr>
        <p:spPr>
          <a:xfrm>
            <a:off x="311700" y="1092825"/>
            <a:ext cx="8520600" cy="387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dictionnaires sont des objets modifiables qui peuvent contenir n’importe quel type d’objet comme valeur (par contre, les clés doivent être hashables). A la différence des listes, les valeurs sont récupérées grâce à des clés et non pas à des indices.</a:t>
            </a:r>
            <a:endParaRPr/>
          </a:p>
          <a:p>
            <a:pPr indent="0" lvl="0" marL="0" rtl="0" algn="l">
              <a:spcBef>
                <a:spcPts val="1600"/>
              </a:spcBef>
              <a:spcAft>
                <a:spcPts val="0"/>
              </a:spcAft>
              <a:buNone/>
            </a:pPr>
            <a:r>
              <a:rPr lang="en"/>
              <a:t>Utilité des dictionnaires en Python :</a:t>
            </a:r>
            <a:endParaRPr/>
          </a:p>
          <a:p>
            <a:pPr indent="-317500" lvl="1" marL="914400" rtl="0" algn="l">
              <a:spcBef>
                <a:spcPts val="1600"/>
              </a:spcBef>
              <a:spcAft>
                <a:spcPts val="0"/>
              </a:spcAft>
              <a:buSzPts val="1400"/>
              <a:buChar char="○"/>
            </a:pPr>
            <a:r>
              <a:rPr lang="en"/>
              <a:t>Rapidité pour trouver une valeur à partir d’une clé</a:t>
            </a:r>
            <a:endParaRPr/>
          </a:p>
          <a:p>
            <a:pPr indent="-317500" lvl="1" marL="914400" rtl="0" algn="l">
              <a:spcBef>
                <a:spcPts val="0"/>
              </a:spcBef>
              <a:spcAft>
                <a:spcPts val="0"/>
              </a:spcAft>
              <a:buSzPts val="1400"/>
              <a:buChar char="○"/>
            </a:pPr>
            <a:r>
              <a:rPr lang="en"/>
              <a:t>Peut contenir tout type d’objets comme valeur</a:t>
            </a:r>
            <a:endParaRPr/>
          </a:p>
          <a:p>
            <a:pPr indent="0" lvl="0" marL="0" rtl="0" algn="l">
              <a:spcBef>
                <a:spcPts val="1600"/>
              </a:spcBef>
              <a:spcAft>
                <a:spcPts val="0"/>
              </a:spcAft>
              <a:buNone/>
            </a:pPr>
            <a:r>
              <a:rPr lang="en"/>
              <a:t>Inconvénient :</a:t>
            </a:r>
            <a:endParaRPr/>
          </a:p>
          <a:p>
            <a:pPr indent="-317500" lvl="1" marL="914400" rtl="0" algn="l">
              <a:spcBef>
                <a:spcPts val="1600"/>
              </a:spcBef>
              <a:spcAft>
                <a:spcPts val="0"/>
              </a:spcAft>
              <a:buSzPts val="1400"/>
              <a:buChar char="○"/>
            </a:pPr>
            <a:r>
              <a:rPr lang="en"/>
              <a:t>Pas de notion d’indices comme avec les listes et les tuples</a:t>
            </a:r>
            <a:endParaRPr/>
          </a:p>
          <a:p>
            <a:pPr indent="-317500" lvl="1" marL="914400" rtl="0" algn="l">
              <a:spcBef>
                <a:spcPts val="0"/>
              </a:spcBef>
              <a:spcAft>
                <a:spcPts val="0"/>
              </a:spcAft>
              <a:buSzPts val="1400"/>
              <a:buChar char="○"/>
            </a:pPr>
            <a:r>
              <a:rPr lang="en"/>
              <a:t>Les clés doivent être hashables</a:t>
            </a:r>
            <a:endParaRPr/>
          </a:p>
          <a:p>
            <a:pPr indent="0" lvl="0" marL="457200" rtl="0" algn="l">
              <a:spcBef>
                <a:spcPts val="1600"/>
              </a:spcBef>
              <a:spcAft>
                <a:spcPts val="1600"/>
              </a:spcAft>
              <a:buNone/>
            </a:pPr>
            <a:r>
              <a:rPr lang="en"/>
              <a:t> </a:t>
            </a:r>
            <a:endParaRPr/>
          </a:p>
        </p:txBody>
      </p:sp>
      <p:sp>
        <p:nvSpPr>
          <p:cNvPr id="549" name="Google Shape;549;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555" name="Google Shape;555;p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556" name="Google Shape;556;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57" name="Google Shape;557;p73"/>
          <p:cNvSpPr txBox="1"/>
          <p:nvPr/>
        </p:nvSpPr>
        <p:spPr>
          <a:xfrm>
            <a:off x="2821300" y="3586775"/>
            <a:ext cx="4881000" cy="1390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50">
                <a:solidFill>
                  <a:srgbClr val="DCDCAA"/>
                </a:solidFill>
                <a:latin typeface="Courier New"/>
                <a:ea typeface="Courier New"/>
                <a:cs typeface="Courier New"/>
                <a:sym typeface="Courier New"/>
              </a:rPr>
              <a:t>print</a:t>
            </a:r>
            <a:r>
              <a:rPr lang="en" sz="750">
                <a:solidFill>
                  <a:srgbClr val="D4D4D4"/>
                </a:solidFill>
                <a:latin typeface="Courier New"/>
                <a:ea typeface="Courier New"/>
                <a:cs typeface="Courier New"/>
                <a:sym typeface="Courier New"/>
              </a:rPr>
              <a:t>(</a:t>
            </a:r>
            <a:r>
              <a:rPr lang="en" sz="750">
                <a:solidFill>
                  <a:srgbClr val="DCDCAA"/>
                </a:solidFill>
                <a:latin typeface="Courier New"/>
                <a:ea typeface="Courier New"/>
                <a:cs typeface="Courier New"/>
                <a:sym typeface="Courier New"/>
              </a:rPr>
              <a:t>dir</a:t>
            </a:r>
            <a:r>
              <a:rPr lang="en" sz="750">
                <a:solidFill>
                  <a:srgbClr val="D4D4D4"/>
                </a:solidFill>
                <a:latin typeface="Courier New"/>
                <a:ea typeface="Courier New"/>
                <a:cs typeface="Courier New"/>
                <a:sym typeface="Courier New"/>
              </a:rPr>
              <a:t>(</a:t>
            </a:r>
            <a:r>
              <a:rPr lang="en" sz="750">
                <a:solidFill>
                  <a:srgbClr val="4EC9B0"/>
                </a:solidFill>
                <a:latin typeface="Courier New"/>
                <a:ea typeface="Courier New"/>
                <a:cs typeface="Courier New"/>
                <a:sym typeface="Courier New"/>
              </a:rPr>
              <a:t>dict</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latin typeface="Courier New"/>
                <a:ea typeface="Courier New"/>
                <a:cs typeface="Courier New"/>
                <a:sym typeface="Courier New"/>
              </a:rPr>
              <a:t>[</a:t>
            </a:r>
            <a:r>
              <a:rPr lang="en" sz="750">
                <a:solidFill>
                  <a:srgbClr val="CE9178"/>
                </a:solidFill>
                <a:latin typeface="Courier New"/>
                <a:ea typeface="Courier New"/>
                <a:cs typeface="Courier New"/>
                <a:sym typeface="Courier New"/>
              </a:rPr>
              <a:t>'__class__'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'__contains__'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'__delattr__'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'__delitem__'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'__dir__'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'__doc__'</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CE9178"/>
                </a:solidFill>
                <a:latin typeface="Courier New"/>
                <a:ea typeface="Courier New"/>
                <a:cs typeface="Courier New"/>
                <a:sym typeface="Courier New"/>
              </a:rPr>
              <a:t>'__eq__'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'__format__'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'__ge__'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'__getattribute__'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'__getitem__'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'__gt__'</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CE9178"/>
                </a:solidFill>
                <a:latin typeface="Courier New"/>
                <a:ea typeface="Courier New"/>
                <a:cs typeface="Courier New"/>
                <a:sym typeface="Courier New"/>
              </a:rPr>
              <a:t>'__hash__'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'__init__'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'__init_subclass__'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'__iter__'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'__le__'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'__len__'</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CE9178"/>
                </a:solidFill>
                <a:latin typeface="Courier New"/>
                <a:ea typeface="Courier New"/>
                <a:cs typeface="Courier New"/>
                <a:sym typeface="Courier New"/>
              </a:rPr>
              <a:t>'__lt__'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'__ne__'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'__new__'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'__reduce__'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'__reduce_ex__'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'__repr__'</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CE9178"/>
                </a:solidFill>
                <a:latin typeface="Courier New"/>
                <a:ea typeface="Courier New"/>
                <a:cs typeface="Courier New"/>
                <a:sym typeface="Courier New"/>
              </a:rPr>
              <a:t>'__setattr__'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'__setitem__'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'__sizeof__'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'__str__'</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'__subclasshook__'</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CE9178"/>
                </a:solidFill>
                <a:latin typeface="Courier New"/>
                <a:ea typeface="Courier New"/>
                <a:cs typeface="Courier New"/>
                <a:sym typeface="Courier New"/>
              </a:rPr>
              <a:t>'clear'</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'copy'</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'fromkeys'</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'get'</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'items'</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'keys'</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'pop'</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'popitem'</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CE9178"/>
                </a:solidFill>
                <a:latin typeface="Courier New"/>
                <a:ea typeface="Courier New"/>
                <a:cs typeface="Courier New"/>
                <a:sym typeface="Courier New"/>
              </a:rPr>
              <a:t>'setdefault'</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'update'</a:t>
            </a:r>
            <a:r>
              <a:rPr lang="en" sz="750">
                <a:solidFill>
                  <a:srgbClr val="D4D4D4"/>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'values'</a:t>
            </a:r>
            <a:r>
              <a:rPr lang="en" sz="750">
                <a:solidFill>
                  <a:srgbClr val="D4D4D4"/>
                </a:solidFill>
                <a:latin typeface="Courier New"/>
                <a:ea typeface="Courier New"/>
                <a:cs typeface="Courier New"/>
                <a:sym typeface="Courier New"/>
              </a:rPr>
              <a:t>]</a:t>
            </a:r>
            <a:endParaRPr sz="750">
              <a:solidFill>
                <a:srgbClr val="D4D4D4"/>
              </a:solidFill>
              <a:latin typeface="Courier New"/>
              <a:ea typeface="Courier New"/>
              <a:cs typeface="Courier New"/>
              <a:sym typeface="Courier New"/>
            </a:endParaRPr>
          </a:p>
        </p:txBody>
      </p:sp>
      <p:sp>
        <p:nvSpPr>
          <p:cNvPr id="558" name="Google Shape;558;p73"/>
          <p:cNvSpPr txBox="1"/>
          <p:nvPr>
            <p:ph idx="1" type="body"/>
          </p:nvPr>
        </p:nvSpPr>
        <p:spPr>
          <a:xfrm>
            <a:off x="311700" y="1225225"/>
            <a:ext cx="8520600" cy="220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différentes méthodes. On peut les regrouper en 5 grands types :</a:t>
            </a:r>
            <a:endParaRPr/>
          </a:p>
          <a:p>
            <a:pPr indent="-317500" lvl="1" marL="914400" rtl="0" algn="l">
              <a:spcBef>
                <a:spcPts val="1600"/>
              </a:spcBef>
              <a:spcAft>
                <a:spcPts val="0"/>
              </a:spcAft>
              <a:buSzPts val="1400"/>
              <a:buChar char="○"/>
            </a:pPr>
            <a:r>
              <a:rPr lang="en"/>
              <a:t>Méthodes de modification : </a:t>
            </a:r>
            <a:r>
              <a:rPr i="1" lang="en"/>
              <a:t>dict.setdefault(key[, default_value]), dict.update([other])</a:t>
            </a:r>
            <a:endParaRPr i="1"/>
          </a:p>
          <a:p>
            <a:pPr indent="-317500" lvl="1" marL="914400" rtl="0" algn="l">
              <a:spcBef>
                <a:spcPts val="0"/>
              </a:spcBef>
              <a:spcAft>
                <a:spcPts val="0"/>
              </a:spcAft>
              <a:buSzPts val="1400"/>
              <a:buChar char="○"/>
            </a:pPr>
            <a:r>
              <a:rPr lang="en"/>
              <a:t>Méthodes de suppression : </a:t>
            </a:r>
            <a:r>
              <a:rPr i="1" lang="en"/>
              <a:t>dict</a:t>
            </a:r>
            <a:r>
              <a:rPr i="1" lang="en"/>
              <a:t>.clear(), dict.pop(key[, default]), dict.popitem()</a:t>
            </a:r>
            <a:endParaRPr i="1"/>
          </a:p>
          <a:p>
            <a:pPr indent="-317500" lvl="1" marL="914400" rtl="0" algn="l">
              <a:spcBef>
                <a:spcPts val="0"/>
              </a:spcBef>
              <a:spcAft>
                <a:spcPts val="0"/>
              </a:spcAft>
              <a:buSzPts val="1400"/>
              <a:buChar char="○"/>
            </a:pPr>
            <a:r>
              <a:rPr lang="en"/>
              <a:t>Méthodes de récupération de données : </a:t>
            </a:r>
            <a:r>
              <a:rPr i="1" lang="en"/>
              <a:t>dict.get(key, default = None), dict.items(), dict.keys(), dict.values()</a:t>
            </a:r>
            <a:endParaRPr i="1"/>
          </a:p>
          <a:p>
            <a:pPr indent="-317500" lvl="1" marL="914400" rtl="0" algn="l">
              <a:spcBef>
                <a:spcPts val="0"/>
              </a:spcBef>
              <a:spcAft>
                <a:spcPts val="0"/>
              </a:spcAft>
              <a:buSzPts val="1400"/>
              <a:buChar char="○"/>
            </a:pPr>
            <a:r>
              <a:rPr lang="en"/>
              <a:t>Méthode de création : </a:t>
            </a:r>
            <a:r>
              <a:rPr i="1" lang="en"/>
              <a:t>dict.fromkeys(keys, value = None)</a:t>
            </a:r>
            <a:endParaRPr i="1"/>
          </a:p>
          <a:p>
            <a:pPr indent="-317500" lvl="1" marL="914400" rtl="0" algn="l">
              <a:spcBef>
                <a:spcPts val="0"/>
              </a:spcBef>
              <a:spcAft>
                <a:spcPts val="0"/>
              </a:spcAft>
              <a:buSzPts val="1400"/>
              <a:buChar char="○"/>
            </a:pPr>
            <a:r>
              <a:rPr lang="en"/>
              <a:t>Méthode de copie : </a:t>
            </a:r>
            <a:r>
              <a:rPr i="1" lang="en"/>
              <a:t>dict.copy()</a:t>
            </a:r>
            <a:endParaRPr i="1"/>
          </a:p>
          <a:p>
            <a:pPr indent="0" lvl="0" marL="0" rtl="0" algn="l">
              <a:spcBef>
                <a:spcPts val="160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564" name="Google Shape;564;p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565" name="Google Shape;565;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66" name="Google Shape;566;p74"/>
          <p:cNvSpPr txBox="1"/>
          <p:nvPr>
            <p:ph idx="1" type="body"/>
          </p:nvPr>
        </p:nvSpPr>
        <p:spPr>
          <a:xfrm>
            <a:off x="311700" y="12252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2 méthodes de modification : </a:t>
            </a:r>
            <a:r>
              <a:rPr i="1" lang="en"/>
              <a:t>dict.setdefault(key[, default_value]), dict.update([other])</a:t>
            </a:r>
            <a:endParaRPr i="1"/>
          </a:p>
          <a:p>
            <a:pPr indent="-342900" lvl="0" marL="914400" rtl="0" algn="l">
              <a:lnSpc>
                <a:spcPct val="100000"/>
              </a:lnSpc>
              <a:spcBef>
                <a:spcPts val="1600"/>
              </a:spcBef>
              <a:spcAft>
                <a:spcPts val="0"/>
              </a:spcAft>
              <a:buSzPts val="1800"/>
              <a:buChar char="●"/>
            </a:pPr>
            <a:r>
              <a:rPr i="1" lang="en"/>
              <a:t>dict.setdefault(key[, default_value]) :</a:t>
            </a:r>
            <a:r>
              <a:rPr lang="en"/>
              <a:t> renvoie la valeur de clé si la clé existe sinon la clé est ajoutée avec comme valeur </a:t>
            </a:r>
            <a:r>
              <a:rPr i="1" lang="en"/>
              <a:t>default_value</a:t>
            </a:r>
            <a:r>
              <a:rPr lang="en"/>
              <a:t> (si spécifiée sinon </a:t>
            </a:r>
            <a:r>
              <a:rPr i="1" lang="en"/>
              <a:t>None</a:t>
            </a:r>
            <a:r>
              <a:rPr lang="en"/>
              <a:t>)</a:t>
            </a:r>
            <a:endParaRPr/>
          </a:p>
          <a:p>
            <a:pPr indent="0" lvl="0" marL="0" rtl="0" algn="l">
              <a:spcBef>
                <a:spcPts val="1600"/>
              </a:spcBef>
              <a:spcAft>
                <a:spcPts val="1600"/>
              </a:spcAft>
              <a:buNone/>
            </a:pPr>
            <a:r>
              <a:t/>
            </a:r>
            <a:endParaRPr/>
          </a:p>
        </p:txBody>
      </p:sp>
      <p:sp>
        <p:nvSpPr>
          <p:cNvPr id="567" name="Google Shape;567;p74"/>
          <p:cNvSpPr txBox="1"/>
          <p:nvPr/>
        </p:nvSpPr>
        <p:spPr>
          <a:xfrm>
            <a:off x="2318850" y="3112225"/>
            <a:ext cx="4506300" cy="173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(dico.setdefault(</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dico)</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(dico.setdefault(</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dico)</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(dico.setdefault(</a:t>
            </a:r>
            <a:r>
              <a:rPr lang="en" sz="1050">
                <a:solidFill>
                  <a:srgbClr val="CE9178"/>
                </a:solidFill>
                <a:latin typeface="Courier New"/>
                <a:ea typeface="Courier New"/>
                <a:cs typeface="Courier New"/>
                <a:sym typeface="Courier New"/>
              </a:rPr>
              <a:t>"d"</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dico)</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573" name="Google Shape;573;p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574" name="Google Shape;574;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75" name="Google Shape;575;p75"/>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2 méthodes de modification : </a:t>
            </a:r>
            <a:r>
              <a:rPr i="1" lang="en"/>
              <a:t>dict.setdefault(key[, default_value]), dict.update([other])</a:t>
            </a:r>
            <a:endParaRPr i="1"/>
          </a:p>
          <a:p>
            <a:pPr indent="-342900" lvl="0" marL="914400" rtl="0" algn="l">
              <a:lnSpc>
                <a:spcPct val="100000"/>
              </a:lnSpc>
              <a:spcBef>
                <a:spcPts val="1600"/>
              </a:spcBef>
              <a:spcAft>
                <a:spcPts val="0"/>
              </a:spcAft>
              <a:buSzPts val="1800"/>
              <a:buChar char="●"/>
            </a:pPr>
            <a:r>
              <a:rPr i="1" lang="en"/>
              <a:t>dict.update([other])</a:t>
            </a:r>
            <a:r>
              <a:rPr i="1" lang="en"/>
              <a:t> :</a:t>
            </a:r>
            <a:r>
              <a:rPr lang="en"/>
              <a:t> si la clé du dictionnaire </a:t>
            </a:r>
            <a:r>
              <a:rPr i="1" lang="en"/>
              <a:t>other</a:t>
            </a:r>
            <a:r>
              <a:rPr lang="en"/>
              <a:t> est présent dans le dictionnaire d’origine, la valeur est mise à jour sinon la clé et la valeur sont ajoutées au dictionnaire d’origine</a:t>
            </a:r>
            <a:endParaRPr/>
          </a:p>
          <a:p>
            <a:pPr indent="0" lvl="0" marL="0" rtl="0" algn="l">
              <a:spcBef>
                <a:spcPts val="1600"/>
              </a:spcBef>
              <a:spcAft>
                <a:spcPts val="1600"/>
              </a:spcAft>
              <a:buNone/>
            </a:pPr>
            <a:r>
              <a:t/>
            </a:r>
            <a:endParaRPr/>
          </a:p>
        </p:txBody>
      </p:sp>
      <p:sp>
        <p:nvSpPr>
          <p:cNvPr id="576" name="Google Shape;576;p75"/>
          <p:cNvSpPr txBox="1"/>
          <p:nvPr/>
        </p:nvSpPr>
        <p:spPr>
          <a:xfrm>
            <a:off x="2864550" y="2811700"/>
            <a:ext cx="3414900" cy="2125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dico_2 =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dico_1.update(dico_2)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 dico_2)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dico_3 =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dico_1.update(dico_3)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 dico_3)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582" name="Google Shape;582;p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583" name="Google Shape;583;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84" name="Google Shape;584;p76"/>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3 méthodes de suppression : </a:t>
            </a:r>
            <a:r>
              <a:rPr i="1" lang="en"/>
              <a:t>dict.clear(), dict.pop(key[, default]), dict.popitem()</a:t>
            </a:r>
            <a:r>
              <a:rPr lang="en"/>
              <a:t> </a:t>
            </a:r>
            <a:endParaRPr i="1"/>
          </a:p>
          <a:p>
            <a:pPr indent="-342900" lvl="0" marL="914400" rtl="0" algn="l">
              <a:lnSpc>
                <a:spcPct val="100000"/>
              </a:lnSpc>
              <a:spcBef>
                <a:spcPts val="1600"/>
              </a:spcBef>
              <a:spcAft>
                <a:spcPts val="0"/>
              </a:spcAft>
              <a:buSzPts val="1800"/>
              <a:buChar char="●"/>
            </a:pPr>
            <a:r>
              <a:rPr i="1" lang="en"/>
              <a:t>dict.clear() :</a:t>
            </a:r>
            <a:r>
              <a:rPr lang="en"/>
              <a:t> supprime tous les éléments du dictionnaire</a:t>
            </a:r>
            <a:endParaRPr/>
          </a:p>
          <a:p>
            <a:pPr indent="0" lvl="0" marL="0" rtl="0" algn="l">
              <a:spcBef>
                <a:spcPts val="1600"/>
              </a:spcBef>
              <a:spcAft>
                <a:spcPts val="1600"/>
              </a:spcAft>
              <a:buNone/>
            </a:pPr>
            <a:r>
              <a:t/>
            </a:r>
            <a:endParaRPr/>
          </a:p>
        </p:txBody>
      </p:sp>
      <p:sp>
        <p:nvSpPr>
          <p:cNvPr id="585" name="Google Shape;585;p76"/>
          <p:cNvSpPr txBox="1"/>
          <p:nvPr/>
        </p:nvSpPr>
        <p:spPr>
          <a:xfrm>
            <a:off x="3088950" y="2691375"/>
            <a:ext cx="2966100" cy="1467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 </a:t>
            </a:r>
            <a:r>
              <a:rPr lang="en" sz="1050">
                <a:solidFill>
                  <a:srgbClr val="DCDCAA"/>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(dico_1))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2352802644688</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dico_1.clear()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 </a:t>
            </a:r>
            <a:r>
              <a:rPr lang="en" sz="1050">
                <a:solidFill>
                  <a:srgbClr val="DCDCAA"/>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(dico_1))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2352802644688</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591" name="Google Shape;591;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592" name="Google Shape;592;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593" name="Google Shape;593;p77"/>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3 méthodes de suppression : </a:t>
            </a:r>
            <a:r>
              <a:rPr i="1" lang="en"/>
              <a:t>dict.clear(), dict.pop(key[, default]), dict.popitem()</a:t>
            </a:r>
            <a:r>
              <a:rPr lang="en"/>
              <a:t> </a:t>
            </a:r>
            <a:endParaRPr i="1"/>
          </a:p>
          <a:p>
            <a:pPr indent="-342900" lvl="0" marL="914400" rtl="0" algn="l">
              <a:lnSpc>
                <a:spcPct val="100000"/>
              </a:lnSpc>
              <a:spcBef>
                <a:spcPts val="1600"/>
              </a:spcBef>
              <a:spcAft>
                <a:spcPts val="0"/>
              </a:spcAft>
              <a:buSzPts val="1800"/>
              <a:buChar char="●"/>
            </a:pPr>
            <a:r>
              <a:rPr i="1" lang="en"/>
              <a:t>dict.pop(key[, default]) :</a:t>
            </a:r>
            <a:r>
              <a:rPr lang="en"/>
              <a:t> supprime l’élément qui correspond à la clé passée en paramètre et renvoie sa valeur. Si la clé n’existe pas, la valeur </a:t>
            </a:r>
            <a:r>
              <a:rPr i="1" lang="en"/>
              <a:t>default</a:t>
            </a:r>
            <a:r>
              <a:rPr lang="en"/>
              <a:t> est renvoyée (si elle est spécifiée, sinon </a:t>
            </a:r>
            <a:r>
              <a:rPr i="1" lang="en"/>
              <a:t>KeyError</a:t>
            </a:r>
            <a:r>
              <a:rPr lang="en"/>
              <a:t>)</a:t>
            </a:r>
            <a:endParaRPr/>
          </a:p>
          <a:p>
            <a:pPr indent="0" lvl="0" marL="0" rtl="0" algn="l">
              <a:spcBef>
                <a:spcPts val="1600"/>
              </a:spcBef>
              <a:spcAft>
                <a:spcPts val="1600"/>
              </a:spcAft>
              <a:buNone/>
            </a:pPr>
            <a:r>
              <a:t/>
            </a:r>
            <a:endParaRPr/>
          </a:p>
        </p:txBody>
      </p:sp>
      <p:sp>
        <p:nvSpPr>
          <p:cNvPr id="594" name="Google Shape;594;p77"/>
          <p:cNvSpPr txBox="1"/>
          <p:nvPr/>
        </p:nvSpPr>
        <p:spPr>
          <a:xfrm>
            <a:off x="2252850" y="2781075"/>
            <a:ext cx="4638300" cy="2185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dico_1 = {</a:t>
            </a:r>
            <a:r>
              <a:rPr lang="en" sz="950">
                <a:solidFill>
                  <a:srgbClr val="CE9178"/>
                </a:solidFill>
                <a:latin typeface="Courier New"/>
                <a:ea typeface="Courier New"/>
                <a:cs typeface="Courier New"/>
                <a:sym typeface="Courier New"/>
              </a:rPr>
              <a:t>"a"</a:t>
            </a: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1</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"b"</a:t>
            </a: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(dico_1.pop(</a:t>
            </a:r>
            <a:r>
              <a:rPr lang="en" sz="950">
                <a:solidFill>
                  <a:srgbClr val="CE9178"/>
                </a:solidFill>
                <a:latin typeface="Courier New"/>
                <a:ea typeface="Courier New"/>
                <a:cs typeface="Courier New"/>
                <a:sym typeface="Courier New"/>
              </a:rPr>
              <a:t>"b"</a:t>
            </a:r>
            <a:r>
              <a:rPr lang="en" sz="950">
                <a:solidFill>
                  <a:srgbClr val="D4D4D4"/>
                </a:solidFill>
                <a:latin typeface="Courier New"/>
                <a:ea typeface="Courier New"/>
                <a:cs typeface="Courier New"/>
                <a:sym typeface="Courier New"/>
              </a:rPr>
              <a:t>), dico_1)</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'a'</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(dico_1.pop(</a:t>
            </a:r>
            <a:r>
              <a:rPr lang="en" sz="950">
                <a:solidFill>
                  <a:srgbClr val="CE9178"/>
                </a:solidFill>
                <a:latin typeface="Courier New"/>
                <a:ea typeface="Courier New"/>
                <a:cs typeface="Courier New"/>
                <a:sym typeface="Courier New"/>
              </a:rPr>
              <a:t>"b"</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"Clé non présente"</a:t>
            </a:r>
            <a:r>
              <a:rPr lang="en" sz="950">
                <a:solidFill>
                  <a:srgbClr val="D4D4D4"/>
                </a:solidFill>
                <a:latin typeface="Courier New"/>
                <a:ea typeface="Courier New"/>
                <a:cs typeface="Courier New"/>
                <a:sym typeface="Courier New"/>
              </a:rPr>
              <a:t>), dico_1)</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Clé non présente {</a:t>
            </a:r>
            <a:r>
              <a:rPr lang="en" sz="950">
                <a:solidFill>
                  <a:srgbClr val="CE9178"/>
                </a:solidFill>
                <a:latin typeface="Courier New"/>
                <a:ea typeface="Courier New"/>
                <a:cs typeface="Courier New"/>
                <a:sym typeface="Courier New"/>
              </a:rPr>
              <a:t>'a'</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1</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(dico_1.pop(</a:t>
            </a:r>
            <a:r>
              <a:rPr lang="en" sz="950">
                <a:solidFill>
                  <a:srgbClr val="CE9178"/>
                </a:solidFill>
                <a:latin typeface="Courier New"/>
                <a:ea typeface="Courier New"/>
                <a:cs typeface="Courier New"/>
                <a:sym typeface="Courier New"/>
              </a:rPr>
              <a:t>"b"</a:t>
            </a:r>
            <a:r>
              <a:rPr lang="en" sz="950">
                <a:solidFill>
                  <a:srgbClr val="D4D4D4"/>
                </a:solidFill>
                <a:latin typeface="Courier New"/>
                <a:ea typeface="Courier New"/>
                <a:cs typeface="Courier New"/>
                <a:sym typeface="Courier New"/>
              </a:rPr>
              <a:t>), dico_1)</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Traceback (most recent call last):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File </a:t>
            </a:r>
            <a:r>
              <a:rPr lang="en" sz="950">
                <a:solidFill>
                  <a:srgbClr val="CE9178"/>
                </a:solidFill>
                <a:latin typeface="Courier New"/>
                <a:ea typeface="Courier New"/>
                <a:cs typeface="Courier New"/>
                <a:sym typeface="Courier New"/>
              </a:rPr>
              <a:t>"d:/module.py"</a:t>
            </a:r>
            <a:r>
              <a:rPr lang="en" sz="950">
                <a:solidFill>
                  <a:srgbClr val="D4D4D4"/>
                </a:solidFill>
                <a:latin typeface="Courier New"/>
                <a:ea typeface="Courier New"/>
                <a:cs typeface="Courier New"/>
                <a:sym typeface="Courier New"/>
              </a:rPr>
              <a:t>, line </a:t>
            </a:r>
            <a:r>
              <a:rPr lang="en" sz="950">
                <a:solidFill>
                  <a:srgbClr val="B5CEA8"/>
                </a:solidFill>
                <a:latin typeface="Courier New"/>
                <a:ea typeface="Courier New"/>
                <a:cs typeface="Courier New"/>
                <a:sym typeface="Courier New"/>
              </a:rPr>
              <a:t>10</a:t>
            </a: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in</a:t>
            </a:r>
            <a:r>
              <a:rPr lang="en" sz="950">
                <a:solidFill>
                  <a:srgbClr val="D4D4D4"/>
                </a:solidFill>
                <a:latin typeface="Courier New"/>
                <a:ea typeface="Courier New"/>
                <a:cs typeface="Courier New"/>
                <a:sym typeface="Courier New"/>
              </a:rPr>
              <a:t> &lt;module&gt;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(dico_1.pop(</a:t>
            </a:r>
            <a:r>
              <a:rPr lang="en" sz="950">
                <a:solidFill>
                  <a:srgbClr val="CE9178"/>
                </a:solidFill>
                <a:latin typeface="Courier New"/>
                <a:ea typeface="Courier New"/>
                <a:cs typeface="Courier New"/>
                <a:sym typeface="Courier New"/>
              </a:rPr>
              <a:t>"b"</a:t>
            </a:r>
            <a:r>
              <a:rPr lang="en" sz="950">
                <a:solidFill>
                  <a:srgbClr val="D4D4D4"/>
                </a:solidFill>
                <a:latin typeface="Courier New"/>
                <a:ea typeface="Courier New"/>
                <a:cs typeface="Courier New"/>
                <a:sym typeface="Courier New"/>
              </a:rPr>
              <a:t>), dico_1)</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4EC9B0"/>
                </a:solidFill>
                <a:latin typeface="Courier New"/>
                <a:ea typeface="Courier New"/>
                <a:cs typeface="Courier New"/>
                <a:sym typeface="Courier New"/>
              </a:rPr>
              <a:t>KeyError</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'b'</a:t>
            </a:r>
            <a:endParaRPr sz="950">
              <a:solidFill>
                <a:srgbClr val="CE9178"/>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600" name="Google Shape;600;p7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601" name="Google Shape;601;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02" name="Google Shape;602;p78"/>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3 méthodes de suppression : </a:t>
            </a:r>
            <a:r>
              <a:rPr i="1" lang="en"/>
              <a:t>dict.clear(), dict.pop(key[, default]), dict.popitem()</a:t>
            </a:r>
            <a:r>
              <a:rPr lang="en"/>
              <a:t> </a:t>
            </a:r>
            <a:endParaRPr i="1"/>
          </a:p>
          <a:p>
            <a:pPr indent="-342900" lvl="0" marL="914400" rtl="0" algn="l">
              <a:lnSpc>
                <a:spcPct val="100000"/>
              </a:lnSpc>
              <a:spcBef>
                <a:spcPts val="1600"/>
              </a:spcBef>
              <a:spcAft>
                <a:spcPts val="0"/>
              </a:spcAft>
              <a:buSzPts val="1800"/>
              <a:buChar char="●"/>
            </a:pPr>
            <a:r>
              <a:rPr i="1" lang="en"/>
              <a:t>dict.popitem() :</a:t>
            </a:r>
            <a:r>
              <a:rPr lang="en"/>
              <a:t> supprime le dernier élément ajouté dans le dictionnaire (pour les versions de Python antérieures à 3.7, la suppression est effectuée au hasard)</a:t>
            </a:r>
            <a:endParaRPr/>
          </a:p>
          <a:p>
            <a:pPr indent="0" lvl="0" marL="0" rtl="0" algn="l">
              <a:spcBef>
                <a:spcPts val="1600"/>
              </a:spcBef>
              <a:spcAft>
                <a:spcPts val="1600"/>
              </a:spcAft>
              <a:buNone/>
            </a:pPr>
            <a:r>
              <a:t/>
            </a:r>
            <a:endParaRPr/>
          </a:p>
        </p:txBody>
      </p:sp>
      <p:sp>
        <p:nvSpPr>
          <p:cNvPr id="603" name="Google Shape;603;p78"/>
          <p:cNvSpPr txBox="1"/>
          <p:nvPr/>
        </p:nvSpPr>
        <p:spPr>
          <a:xfrm>
            <a:off x="2925150" y="3169825"/>
            <a:ext cx="3293700" cy="1147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value = dico_1.popitem()</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 value)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609" name="Google Shape;609;p7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610" name="Google Shape;610;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11" name="Google Shape;611;p79"/>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4 méthodes de récupération de données : </a:t>
            </a:r>
            <a:r>
              <a:rPr i="1" lang="en"/>
              <a:t>dict.get(key, default = None), dict.items(), dict.keys(), dict.values()</a:t>
            </a:r>
            <a:endParaRPr i="1"/>
          </a:p>
          <a:p>
            <a:pPr indent="-342900" lvl="0" marL="914400" rtl="0" algn="l">
              <a:lnSpc>
                <a:spcPct val="100000"/>
              </a:lnSpc>
              <a:spcBef>
                <a:spcPts val="1600"/>
              </a:spcBef>
              <a:spcAft>
                <a:spcPts val="0"/>
              </a:spcAft>
              <a:buSzPts val="1800"/>
              <a:buChar char="●"/>
            </a:pPr>
            <a:r>
              <a:rPr i="1" lang="en"/>
              <a:t>dict.get(key, default = None) :</a:t>
            </a:r>
            <a:r>
              <a:rPr lang="en"/>
              <a:t> retourne la valeur de la clé </a:t>
            </a:r>
            <a:r>
              <a:rPr i="1" lang="en"/>
              <a:t>key</a:t>
            </a:r>
            <a:r>
              <a:rPr lang="en"/>
              <a:t> si elle existe sinon retourne la valeur </a:t>
            </a:r>
            <a:r>
              <a:rPr i="1" lang="en"/>
              <a:t>default</a:t>
            </a:r>
            <a:endParaRPr i="1"/>
          </a:p>
          <a:p>
            <a:pPr indent="0" lvl="0" marL="0" rtl="0" algn="l">
              <a:spcBef>
                <a:spcPts val="1600"/>
              </a:spcBef>
              <a:spcAft>
                <a:spcPts val="1600"/>
              </a:spcAft>
              <a:buNone/>
            </a:pPr>
            <a:r>
              <a:t/>
            </a:r>
            <a:endParaRPr/>
          </a:p>
        </p:txBody>
      </p:sp>
      <p:sp>
        <p:nvSpPr>
          <p:cNvPr id="612" name="Google Shape;612;p79"/>
          <p:cNvSpPr txBox="1"/>
          <p:nvPr/>
        </p:nvSpPr>
        <p:spPr>
          <a:xfrm>
            <a:off x="2431050" y="2812525"/>
            <a:ext cx="4281900" cy="176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(dico_1.get(</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(dico_1.get(</a:t>
            </a:r>
            <a:r>
              <a:rPr lang="en" sz="1050">
                <a:solidFill>
                  <a:srgbClr val="CE9178"/>
                </a:solidFill>
                <a:latin typeface="Courier New"/>
                <a:ea typeface="Courier New"/>
                <a:cs typeface="Courier New"/>
                <a:sym typeface="Courier New"/>
              </a:rPr>
              <a:t>"d"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None</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(dico_1.get(</a:t>
            </a:r>
            <a:r>
              <a:rPr lang="en" sz="1050">
                <a:solidFill>
                  <a:srgbClr val="CE9178"/>
                </a:solidFill>
                <a:latin typeface="Courier New"/>
                <a:ea typeface="Courier New"/>
                <a:cs typeface="Courier New"/>
                <a:sym typeface="Courier New"/>
              </a:rPr>
              <a:t>"e"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"Pas de clé 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Pas de clé e</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618" name="Google Shape;618;p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619" name="Google Shape;619;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20" name="Google Shape;620;p80"/>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4 méthodes de récupération de données : </a:t>
            </a:r>
            <a:r>
              <a:rPr i="1" lang="en"/>
              <a:t>dict.get(key, default = None), dict.items(), dict.keys(), dict.values()</a:t>
            </a:r>
            <a:endParaRPr i="1"/>
          </a:p>
          <a:p>
            <a:pPr indent="-342900" lvl="0" marL="914400" rtl="0" algn="l">
              <a:lnSpc>
                <a:spcPct val="100000"/>
              </a:lnSpc>
              <a:spcBef>
                <a:spcPts val="1600"/>
              </a:spcBef>
              <a:spcAft>
                <a:spcPts val="0"/>
              </a:spcAft>
              <a:buSzPts val="1800"/>
              <a:buChar char="●"/>
            </a:pPr>
            <a:r>
              <a:rPr i="1" lang="en"/>
              <a:t>dict.items()</a:t>
            </a:r>
            <a:r>
              <a:rPr i="1" lang="en"/>
              <a:t> :</a:t>
            </a:r>
            <a:r>
              <a:rPr lang="en"/>
              <a:t> renvoie un objet contenant les clés et la valeurs du dictionnaire</a:t>
            </a:r>
            <a:endParaRPr/>
          </a:p>
          <a:p>
            <a:pPr indent="0" lvl="0" marL="0" rtl="0" algn="l">
              <a:spcBef>
                <a:spcPts val="1600"/>
              </a:spcBef>
              <a:spcAft>
                <a:spcPts val="1600"/>
              </a:spcAft>
              <a:buNone/>
            </a:pPr>
            <a:r>
              <a:t/>
            </a:r>
            <a:endParaRPr/>
          </a:p>
        </p:txBody>
      </p:sp>
      <p:sp>
        <p:nvSpPr>
          <p:cNvPr id="621" name="Google Shape;621;p80"/>
          <p:cNvSpPr txBox="1"/>
          <p:nvPr/>
        </p:nvSpPr>
        <p:spPr>
          <a:xfrm>
            <a:off x="2348700" y="2687425"/>
            <a:ext cx="4446600" cy="1975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(dico_1.items())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dict_items([(</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key, val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dico_1.items():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key</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val</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 : </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b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 : </a:t>
            </a: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627" name="Google Shape;627;p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628" name="Google Shape;628;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29" name="Google Shape;629;p81"/>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4 méthodes de récupération de données : </a:t>
            </a:r>
            <a:r>
              <a:rPr i="1" lang="en"/>
              <a:t>dict.get(key, default = None), dict.items(), dict.keys(), dict.values()</a:t>
            </a:r>
            <a:endParaRPr i="1"/>
          </a:p>
          <a:p>
            <a:pPr indent="-342900" lvl="0" marL="914400" rtl="0" algn="l">
              <a:lnSpc>
                <a:spcPct val="100000"/>
              </a:lnSpc>
              <a:spcBef>
                <a:spcPts val="1600"/>
              </a:spcBef>
              <a:spcAft>
                <a:spcPts val="0"/>
              </a:spcAft>
              <a:buSzPts val="1800"/>
              <a:buChar char="●"/>
            </a:pPr>
            <a:r>
              <a:rPr i="1" lang="en"/>
              <a:t>dict.keys()</a:t>
            </a:r>
            <a:r>
              <a:rPr i="1" lang="en"/>
              <a:t> :</a:t>
            </a:r>
            <a:r>
              <a:rPr lang="en"/>
              <a:t> renvoie les clés du dictionnaire</a:t>
            </a:r>
            <a:endParaRPr/>
          </a:p>
          <a:p>
            <a:pPr indent="0" lvl="0" marL="0" rtl="0" algn="l">
              <a:spcBef>
                <a:spcPts val="1600"/>
              </a:spcBef>
              <a:spcAft>
                <a:spcPts val="1600"/>
              </a:spcAft>
              <a:buNone/>
            </a:pPr>
            <a:r>
              <a:t/>
            </a:r>
            <a:endParaRPr/>
          </a:p>
        </p:txBody>
      </p:sp>
      <p:sp>
        <p:nvSpPr>
          <p:cNvPr id="630" name="Google Shape;630;p81"/>
          <p:cNvSpPr txBox="1"/>
          <p:nvPr/>
        </p:nvSpPr>
        <p:spPr>
          <a:xfrm>
            <a:off x="2610450" y="2437175"/>
            <a:ext cx="3923100" cy="1960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(dico_1.keys())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dict_keys([</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key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dico_1.keys():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(key)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b</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c</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Généralités sur Python</a:t>
            </a:r>
            <a:endParaRPr>
              <a:solidFill>
                <a:srgbClr val="000000"/>
              </a:solidFill>
            </a:endParaRPr>
          </a:p>
        </p:txBody>
      </p:sp>
      <p:sp>
        <p:nvSpPr>
          <p:cNvPr id="105" name="Google Shape;105;p19"/>
          <p:cNvSpPr txBox="1"/>
          <p:nvPr>
            <p:ph idx="1" type="body"/>
          </p:nvPr>
        </p:nvSpPr>
        <p:spPr>
          <a:xfrm>
            <a:off x="447050" y="2042650"/>
            <a:ext cx="3741300" cy="210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 mot de plus sur les </a:t>
            </a:r>
            <a:r>
              <a:rPr b="1" lang="en"/>
              <a:t>origines</a:t>
            </a:r>
            <a:r>
              <a:rPr lang="en"/>
              <a:t> du nom </a:t>
            </a:r>
            <a:r>
              <a:rPr b="1" lang="en"/>
              <a:t>Python</a:t>
            </a:r>
            <a:r>
              <a:rPr lang="en"/>
              <a:t> : il vient du nom de la troupe d’humoristes anglais </a:t>
            </a:r>
            <a:r>
              <a:rPr b="1" lang="en"/>
              <a:t>Monty Python Flying Circus</a:t>
            </a:r>
            <a:r>
              <a:rPr lang="en"/>
              <a:t> que </a:t>
            </a:r>
            <a:r>
              <a:rPr lang="en"/>
              <a:t>Guido van Rossum apprécie beaucoup.</a:t>
            </a:r>
            <a:endParaRPr/>
          </a:p>
          <a:p>
            <a:pPr indent="0" lvl="0" marL="0" rtl="0" algn="l">
              <a:spcBef>
                <a:spcPts val="1600"/>
              </a:spcBef>
              <a:spcAft>
                <a:spcPts val="1600"/>
              </a:spcAft>
              <a:buNone/>
            </a:pPr>
            <a:r>
              <a:t/>
            </a:r>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descr="Fifty years ago today, the groundbreaking British sketch series &quot;Monty Python's Flying Circus&quot; premiered on the U.K.’s BBC One and forever changed the world of comedy. The troupe's absurd humor was a subversive poke in the eye to buttoned-up British society. Sketches like the &quot;Ministry of Silly Walks,&quot; &quot;The Spanish Inquisition,&quot; and &quot;The Dead Parrot&quot; became comedy classics. Dana Jacobson reports.&#10;&#10;Watch &quot;CBS This Morning&quot; HERE: http://bit.ly/1T88yAR&#10;Download the CBS News app on iOS HERE: https://apple.co/1tRNnUy&#10;Download the CBS News app on Android HERE: https://bit.ly/1IcphuX&#10;Like &quot;CBS This Morning&quot; on Facebook HERE: http://on.fb.me/1LhtdvI&#10;Follow &quot;CBS This Morning&quot; on Twitter HERE: http://bit.ly/1Xj5W3p&#10;Follow &quot;CBS This Morning&quot; on Instagram HERE: http://bit.ly/1Q7NGnY&#10;Get new episodes of shows you love across devices the next day, stream local news live, and watch full seasons of CBS fan favorites anytime, anywhere with CBS All Access. Try it free! http://bit.ly/1OQA29B &#10;Each weekday morning, &quot;CBS This Morning&quot; co-hosts Gayle King, Anthony Mason and Tony Dokoupil deliver two hours of original reporting, breaking news and top-level newsmaker interviews in an engaging and informative format that challenges the norm in network morning news programs. The broadcast has earned a prestigious Peabody Award, a Polk Award, four News &amp; Documentary Emmys, three Daytime Emmys and the 2017 Edward R. Murrow Award for Best Newscast. The broadcast was also honored with an Alfred I. duPont-Columbia Award as part of CBS News division-wide coverage of the shootings at Sandy Hook Elementary School in Newtown, Connecticut. Check local listings for &quot;CBS This Morning&quot; broadcast times." id="107" name="Google Shape;107;p19" title="&quot;Monty Python's Flying Circus&quot; celebrates 50th anniversary">
            <a:hlinkClick r:id="rId3"/>
          </p:cNvPr>
          <p:cNvPicPr preferRelativeResize="0"/>
          <p:nvPr/>
        </p:nvPicPr>
        <p:blipFill>
          <a:blip r:embed="rId4">
            <a:alphaModFix/>
          </a:blip>
          <a:stretch>
            <a:fillRect/>
          </a:stretch>
        </p:blipFill>
        <p:spPr>
          <a:xfrm>
            <a:off x="4588441" y="1636750"/>
            <a:ext cx="3884009" cy="2913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636" name="Google Shape;636;p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637" name="Google Shape;637;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38" name="Google Shape;638;p82"/>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4 méthodes de récupération de données : </a:t>
            </a:r>
            <a:r>
              <a:rPr i="1" lang="en"/>
              <a:t>dict.get(key, default = None), dict.items(), dict.keys(), dict.values()</a:t>
            </a:r>
            <a:endParaRPr i="1"/>
          </a:p>
          <a:p>
            <a:pPr indent="-342900" lvl="0" marL="914400" rtl="0" algn="l">
              <a:lnSpc>
                <a:spcPct val="100000"/>
              </a:lnSpc>
              <a:spcBef>
                <a:spcPts val="1600"/>
              </a:spcBef>
              <a:spcAft>
                <a:spcPts val="0"/>
              </a:spcAft>
              <a:buSzPts val="1800"/>
              <a:buChar char="●"/>
            </a:pPr>
            <a:r>
              <a:rPr i="1" lang="en"/>
              <a:t>dict.values()</a:t>
            </a:r>
            <a:r>
              <a:rPr i="1" lang="en"/>
              <a:t> :</a:t>
            </a:r>
            <a:r>
              <a:rPr lang="en"/>
              <a:t> renvoie les valeurs du dictionnaire</a:t>
            </a:r>
            <a:endParaRPr/>
          </a:p>
          <a:p>
            <a:pPr indent="0" lvl="0" marL="0" rtl="0" algn="l">
              <a:spcBef>
                <a:spcPts val="1600"/>
              </a:spcBef>
              <a:spcAft>
                <a:spcPts val="1600"/>
              </a:spcAft>
              <a:buNone/>
            </a:pPr>
            <a:r>
              <a:t/>
            </a:r>
            <a:endParaRPr/>
          </a:p>
        </p:txBody>
      </p:sp>
      <p:sp>
        <p:nvSpPr>
          <p:cNvPr id="639" name="Google Shape;639;p82"/>
          <p:cNvSpPr txBox="1"/>
          <p:nvPr/>
        </p:nvSpPr>
        <p:spPr>
          <a:xfrm>
            <a:off x="2834700" y="2692225"/>
            <a:ext cx="3474600" cy="1887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(dico_1.values())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dict_values([</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val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dico_1.values():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(val)</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645" name="Google Shape;645;p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646" name="Google Shape;646;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47" name="Google Shape;647;p83"/>
          <p:cNvSpPr txBox="1"/>
          <p:nvPr>
            <p:ph idx="1" type="body"/>
          </p:nvPr>
        </p:nvSpPr>
        <p:spPr>
          <a:xfrm>
            <a:off x="311700" y="1044325"/>
            <a:ext cx="8520600" cy="188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une méthode de création : </a:t>
            </a:r>
            <a:r>
              <a:rPr i="1" lang="en"/>
              <a:t>dict.fromkeys(keys, value = None)</a:t>
            </a:r>
            <a:r>
              <a:rPr lang="en"/>
              <a:t> </a:t>
            </a:r>
            <a:endParaRPr i="1"/>
          </a:p>
          <a:p>
            <a:pPr indent="-342900" lvl="0" marL="914400" rtl="0" algn="l">
              <a:lnSpc>
                <a:spcPct val="100000"/>
              </a:lnSpc>
              <a:spcBef>
                <a:spcPts val="1600"/>
              </a:spcBef>
              <a:spcAft>
                <a:spcPts val="0"/>
              </a:spcAft>
              <a:buSzPts val="1800"/>
              <a:buChar char="●"/>
            </a:pPr>
            <a:r>
              <a:rPr i="1" lang="en"/>
              <a:t>dict.fromkeys(keys, value = None)</a:t>
            </a:r>
            <a:r>
              <a:rPr i="1" lang="en"/>
              <a:t> :</a:t>
            </a:r>
            <a:r>
              <a:rPr lang="en"/>
              <a:t> crée un dictionnaire à partir de la séquence de clés passée en paramètre</a:t>
            </a:r>
            <a:endParaRPr/>
          </a:p>
          <a:p>
            <a:pPr indent="0" lvl="0" marL="0" rtl="0" algn="l">
              <a:spcBef>
                <a:spcPts val="1600"/>
              </a:spcBef>
              <a:spcAft>
                <a:spcPts val="1600"/>
              </a:spcAft>
              <a:buNone/>
            </a:pPr>
            <a:r>
              <a:t/>
            </a:r>
            <a:endParaRPr/>
          </a:p>
        </p:txBody>
      </p:sp>
      <p:sp>
        <p:nvSpPr>
          <p:cNvPr id="648" name="Google Shape;648;p83"/>
          <p:cNvSpPr txBox="1"/>
          <p:nvPr/>
        </p:nvSpPr>
        <p:spPr>
          <a:xfrm>
            <a:off x="2715150" y="2812525"/>
            <a:ext cx="3713700" cy="1766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keys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 = </a:t>
            </a:r>
            <a:r>
              <a:rPr lang="en" sz="1050">
                <a:solidFill>
                  <a:srgbClr val="4EC9B0"/>
                </a:solidFill>
                <a:latin typeface="Courier New"/>
                <a:ea typeface="Courier New"/>
                <a:cs typeface="Courier New"/>
                <a:sym typeface="Courier New"/>
              </a:rPr>
              <a:t>dict</a:t>
            </a:r>
            <a:r>
              <a:rPr lang="en" sz="1050">
                <a:solidFill>
                  <a:srgbClr val="D4D4D4"/>
                </a:solidFill>
                <a:latin typeface="Courier New"/>
                <a:ea typeface="Courier New"/>
                <a:cs typeface="Courier New"/>
                <a:sym typeface="Courier New"/>
              </a:rPr>
              <a:t>.fromkeys(keys)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None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 = </a:t>
            </a:r>
            <a:r>
              <a:rPr lang="en" sz="1050">
                <a:solidFill>
                  <a:srgbClr val="4EC9B0"/>
                </a:solidFill>
                <a:latin typeface="Courier New"/>
                <a:ea typeface="Courier New"/>
                <a:cs typeface="Courier New"/>
                <a:sym typeface="Courier New"/>
              </a:rPr>
              <a:t>dict</a:t>
            </a:r>
            <a:r>
              <a:rPr lang="en" sz="1050">
                <a:solidFill>
                  <a:srgbClr val="D4D4D4"/>
                </a:solidFill>
                <a:latin typeface="Courier New"/>
                <a:ea typeface="Courier New"/>
                <a:cs typeface="Courier New"/>
                <a:sym typeface="Courier New"/>
              </a:rPr>
              <a:t>.fromkeys(keys, </a:t>
            </a:r>
            <a:r>
              <a:rPr lang="en" sz="1050">
                <a:solidFill>
                  <a:srgbClr val="B5CEA8"/>
                </a:solidFill>
                <a:latin typeface="Courier New"/>
                <a:ea typeface="Courier New"/>
                <a:cs typeface="Courier New"/>
                <a:sym typeface="Courier New"/>
              </a:rPr>
              <a:t>100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100</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100</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100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listes, tuples et dictionnaires - dict</a:t>
            </a:r>
            <a:endParaRPr>
              <a:solidFill>
                <a:srgbClr val="000000"/>
              </a:solidFill>
            </a:endParaRPr>
          </a:p>
        </p:txBody>
      </p:sp>
      <p:sp>
        <p:nvSpPr>
          <p:cNvPr id="654" name="Google Shape;654;p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457200" rtl="0" algn="l">
              <a:spcBef>
                <a:spcPts val="1600"/>
              </a:spcBef>
              <a:spcAft>
                <a:spcPts val="1600"/>
              </a:spcAft>
              <a:buNone/>
            </a:pPr>
            <a:r>
              <a:rPr lang="en"/>
              <a:t> </a:t>
            </a:r>
            <a:endParaRPr/>
          </a:p>
        </p:txBody>
      </p:sp>
      <p:sp>
        <p:nvSpPr>
          <p:cNvPr id="655" name="Google Shape;655;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56" name="Google Shape;656;p84"/>
          <p:cNvSpPr txBox="1"/>
          <p:nvPr>
            <p:ph idx="1" type="body"/>
          </p:nvPr>
        </p:nvSpPr>
        <p:spPr>
          <a:xfrm>
            <a:off x="311700" y="1044325"/>
            <a:ext cx="8520600" cy="111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Les dictionnaires possèdent une méthode de copie : </a:t>
            </a:r>
            <a:r>
              <a:rPr i="1" lang="en"/>
              <a:t>dict.copy()</a:t>
            </a:r>
            <a:r>
              <a:rPr lang="en"/>
              <a:t> </a:t>
            </a:r>
            <a:endParaRPr i="1"/>
          </a:p>
          <a:p>
            <a:pPr indent="-342900" lvl="0" marL="914400" rtl="0" algn="l">
              <a:lnSpc>
                <a:spcPct val="100000"/>
              </a:lnSpc>
              <a:spcBef>
                <a:spcPts val="1600"/>
              </a:spcBef>
              <a:spcAft>
                <a:spcPts val="0"/>
              </a:spcAft>
              <a:buSzPts val="1800"/>
              <a:buChar char="●"/>
            </a:pPr>
            <a:r>
              <a:rPr i="1" lang="en"/>
              <a:t>dict.copy()</a:t>
            </a:r>
            <a:r>
              <a:rPr i="1" lang="en"/>
              <a:t> :</a:t>
            </a:r>
            <a:r>
              <a:rPr lang="en"/>
              <a:t> crée une copie en dur des éléments du dictionnaire</a:t>
            </a:r>
            <a:endParaRPr/>
          </a:p>
          <a:p>
            <a:pPr indent="0" lvl="0" marL="0" rtl="0" algn="l">
              <a:spcBef>
                <a:spcPts val="1600"/>
              </a:spcBef>
              <a:spcAft>
                <a:spcPts val="1600"/>
              </a:spcAft>
              <a:buNone/>
            </a:pPr>
            <a:r>
              <a:t/>
            </a:r>
            <a:endParaRPr/>
          </a:p>
        </p:txBody>
      </p:sp>
      <p:sp>
        <p:nvSpPr>
          <p:cNvPr id="657" name="Google Shape;657;p84"/>
          <p:cNvSpPr txBox="1"/>
          <p:nvPr/>
        </p:nvSpPr>
        <p:spPr>
          <a:xfrm>
            <a:off x="659225" y="2408000"/>
            <a:ext cx="7646100" cy="1602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dico_2 = dico_1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dico_3 = dico_1.copy()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dico_1[</a:t>
            </a:r>
            <a:r>
              <a:rPr lang="en" sz="1050">
                <a:solidFill>
                  <a:srgbClr val="CE9178"/>
                </a:solidFill>
                <a:latin typeface="Courier New"/>
                <a:ea typeface="Courier New"/>
                <a:cs typeface="Courier New"/>
                <a:sym typeface="Courier New"/>
              </a:rPr>
              <a:t>"d"</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(dico_1, dico_2, dico_3)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Les listes, tuples et dictionnaires</a:t>
            </a:r>
            <a:r>
              <a:rPr lang="en" sz="3300">
                <a:solidFill>
                  <a:srgbClr val="000000"/>
                </a:solidFill>
              </a:rPr>
              <a:t> - ressources complémentaires</a:t>
            </a:r>
            <a:endParaRPr sz="3300">
              <a:solidFill>
                <a:srgbClr val="000000"/>
              </a:solidFill>
            </a:endParaRPr>
          </a:p>
        </p:txBody>
      </p:sp>
      <p:sp>
        <p:nvSpPr>
          <p:cNvPr id="663" name="Google Shape;663;p85"/>
          <p:cNvSpPr txBox="1"/>
          <p:nvPr>
            <p:ph idx="1" type="body"/>
          </p:nvPr>
        </p:nvSpPr>
        <p:spPr>
          <a:xfrm>
            <a:off x="311700" y="1225225"/>
            <a:ext cx="8520600" cy="3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https://docs.python.org/fr/3/tutorial/datastructures.html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Char char="●"/>
            </a:pPr>
            <a:r>
              <a:rPr lang="en" sz="1400"/>
              <a:t>Socratica - Python Lists || Python Tutorial || Learn Python Programming : </a:t>
            </a:r>
            <a:r>
              <a:rPr lang="en" sz="1400" u="sng">
                <a:solidFill>
                  <a:schemeClr val="hlink"/>
                </a:solidFill>
                <a:hlinkClick r:id="rId4"/>
              </a:rPr>
              <a:t>https://www.youtube.com/watch?v=ohCDWZgNIU0</a:t>
            </a:r>
            <a:endParaRPr sz="1400"/>
          </a:p>
          <a:p>
            <a:pPr indent="-317500" lvl="0" marL="457200" rtl="0" algn="l">
              <a:spcBef>
                <a:spcPts val="0"/>
              </a:spcBef>
              <a:spcAft>
                <a:spcPts val="0"/>
              </a:spcAft>
              <a:buSzPts val="1400"/>
              <a:buChar char="●"/>
            </a:pPr>
            <a:r>
              <a:rPr lang="en" sz="1400"/>
              <a:t>Socratica - Python Dictionaries || Python Tutorial || Learn Python Programming : </a:t>
            </a:r>
            <a:r>
              <a:rPr lang="en" sz="1400" u="sng">
                <a:solidFill>
                  <a:schemeClr val="hlink"/>
                </a:solidFill>
                <a:hlinkClick r:id="rId5"/>
              </a:rPr>
              <a:t>https://www.youtube.com/watch?v=XCcpzWs-CI4</a:t>
            </a:r>
            <a:endParaRPr sz="1400"/>
          </a:p>
          <a:p>
            <a:pPr indent="-317500" lvl="0" marL="457200" rtl="0" algn="l">
              <a:spcBef>
                <a:spcPts val="0"/>
              </a:spcBef>
              <a:spcAft>
                <a:spcPts val="0"/>
              </a:spcAft>
              <a:buSzPts val="1400"/>
              <a:buChar char="●"/>
            </a:pPr>
            <a:r>
              <a:rPr lang="en" sz="1400"/>
              <a:t>Socratica - Python Tuples || Python Tutorial || Learn Python Programming : </a:t>
            </a:r>
            <a:r>
              <a:rPr lang="en" sz="1400" u="sng">
                <a:solidFill>
                  <a:schemeClr val="hlink"/>
                </a:solidFill>
                <a:hlinkClick r:id="rId6"/>
              </a:rPr>
              <a:t>https://www.youtube.com/watch?v=NI26dqhs2Rk</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664" name="Google Shape;664;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670" name="Google Shape;670;p86"/>
          <p:cNvSpPr txBox="1"/>
          <p:nvPr>
            <p:ph type="title"/>
          </p:nvPr>
        </p:nvSpPr>
        <p:spPr>
          <a:xfrm>
            <a:off x="280450" y="1894500"/>
            <a:ext cx="4045200" cy="135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Découverte du langage</a:t>
            </a:r>
            <a:endParaRPr/>
          </a:p>
        </p:txBody>
      </p:sp>
      <p:sp>
        <p:nvSpPr>
          <p:cNvPr id="671" name="Google Shape;671;p86"/>
          <p:cNvSpPr txBox="1"/>
          <p:nvPr>
            <p:ph type="title"/>
          </p:nvPr>
        </p:nvSpPr>
        <p:spPr>
          <a:xfrm>
            <a:off x="4843700" y="1575000"/>
            <a:ext cx="4045200" cy="199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Structures conditionnelles et boucles</a:t>
            </a:r>
            <a:endParaRPr>
              <a:solidFill>
                <a:schemeClr val="l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Structures conditionnelles et boucles - for</a:t>
            </a:r>
            <a:endParaRPr>
              <a:solidFill>
                <a:srgbClr val="000000"/>
              </a:solidFill>
            </a:endParaRPr>
          </a:p>
        </p:txBody>
      </p:sp>
      <p:sp>
        <p:nvSpPr>
          <p:cNvPr id="677" name="Google Shape;677;p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 différence de beaucoup d’autres langages informatiques, Python itère sur les éléments d’une séquence pour une boucle </a:t>
            </a:r>
            <a:r>
              <a:rPr i="1" lang="en"/>
              <a:t>for</a:t>
            </a:r>
            <a:r>
              <a:rPr lang="en"/>
              <a:t> (pas d’indice nécessaire)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678" name="Google Shape;678;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79" name="Google Shape;679;p87"/>
          <p:cNvSpPr txBox="1"/>
          <p:nvPr/>
        </p:nvSpPr>
        <p:spPr>
          <a:xfrm>
            <a:off x="2155575" y="2370600"/>
            <a:ext cx="5214600" cy="1774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number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(number)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48</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13</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Structures conditionnelles et boucles - for</a:t>
            </a:r>
            <a:endParaRPr>
              <a:solidFill>
                <a:srgbClr val="000000"/>
              </a:solidFill>
            </a:endParaRPr>
          </a:p>
        </p:txBody>
      </p:sp>
      <p:sp>
        <p:nvSpPr>
          <p:cNvPr id="685" name="Google Shape;685;p8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les indices sont nécessaires à la logique de la boucle, on peut utiliser la fonction native de Python </a:t>
            </a:r>
            <a:r>
              <a:rPr i="1" lang="en"/>
              <a:t>enumerate()</a:t>
            </a:r>
            <a:endParaRPr i="1"/>
          </a:p>
          <a:p>
            <a:pPr indent="0" lvl="0" marL="0" rtl="0" algn="l">
              <a:spcBef>
                <a:spcPts val="1600"/>
              </a:spcBef>
              <a:spcAft>
                <a:spcPts val="0"/>
              </a:spcAft>
              <a:buNone/>
            </a:pPr>
            <a:r>
              <a:t/>
            </a:r>
            <a:endParaRPr i="1"/>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686" name="Google Shape;686;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87" name="Google Shape;687;p88"/>
          <p:cNvSpPr txBox="1"/>
          <p:nvPr/>
        </p:nvSpPr>
        <p:spPr>
          <a:xfrm>
            <a:off x="1899475" y="2219600"/>
            <a:ext cx="4965600" cy="1714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ma_liste = [</a:t>
            </a:r>
            <a:r>
              <a:rPr lang="en" sz="1050">
                <a:solidFill>
                  <a:srgbClr val="B5CEA8"/>
                </a:solidFill>
                <a:latin typeface="Courier New"/>
                <a:ea typeface="Courier New"/>
                <a:cs typeface="Courier New"/>
                <a:sym typeface="Courier New"/>
              </a:rPr>
              <a:t>45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number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enumerate</a:t>
            </a:r>
            <a:r>
              <a:rPr lang="en" sz="1050">
                <a:solidFill>
                  <a:srgbClr val="D4D4D4"/>
                </a:solidFill>
                <a:latin typeface="Courier New"/>
                <a:ea typeface="Courier New"/>
                <a:cs typeface="Courier New"/>
                <a:sym typeface="Courier New"/>
              </a:rPr>
              <a:t>(ma_liste):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 number)</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48</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13</a:t>
            </a:r>
            <a:endParaRPr sz="1050">
              <a:solidFill>
                <a:srgbClr val="B5CEA8"/>
              </a:solidFill>
              <a:latin typeface="Courier New"/>
              <a:ea typeface="Courier New"/>
              <a:cs typeface="Courier New"/>
              <a:sym typeface="Courier New"/>
            </a:endParaRPr>
          </a:p>
        </p:txBody>
      </p:sp>
      <p:sp>
        <p:nvSpPr>
          <p:cNvPr id="688" name="Google Shape;688;p88"/>
          <p:cNvSpPr/>
          <p:nvPr/>
        </p:nvSpPr>
        <p:spPr>
          <a:xfrm>
            <a:off x="454350" y="4086625"/>
            <a:ext cx="548700" cy="576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8"/>
          <p:cNvSpPr txBox="1"/>
          <p:nvPr/>
        </p:nvSpPr>
        <p:spPr>
          <a:xfrm>
            <a:off x="1059975" y="4178125"/>
            <a:ext cx="399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L’indiçage des listes en Python commence à 0</a:t>
            </a:r>
            <a:endParaRPr>
              <a:latin typeface="Open Sans"/>
              <a:ea typeface="Open Sans"/>
              <a:cs typeface="Open Sans"/>
              <a:sym typeface="Open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Structures conditionnelles et boucles - while</a:t>
            </a:r>
            <a:endParaRPr>
              <a:solidFill>
                <a:srgbClr val="000000"/>
              </a:solidFill>
            </a:endParaRPr>
          </a:p>
        </p:txBody>
      </p:sp>
      <p:sp>
        <p:nvSpPr>
          <p:cNvPr id="695" name="Google Shape;695;p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 dans d’autres langages, la boucle </a:t>
            </a:r>
            <a:r>
              <a:rPr i="1" lang="en"/>
              <a:t>while</a:t>
            </a:r>
            <a:r>
              <a:rPr lang="en"/>
              <a:t> en Python permet de répéter un bout de code tant qu’une condition est respectée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696" name="Google Shape;696;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697" name="Google Shape;697;p89"/>
          <p:cNvSpPr txBox="1"/>
          <p:nvPr/>
        </p:nvSpPr>
        <p:spPr>
          <a:xfrm>
            <a:off x="1892350" y="2084425"/>
            <a:ext cx="4602900" cy="2304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Boucle while en Python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while</a:t>
            </a:r>
            <a:r>
              <a:rPr lang="en" sz="1050">
                <a:solidFill>
                  <a:srgbClr val="D4D4D4"/>
                </a:solidFill>
                <a:latin typeface="Courier New"/>
                <a:ea typeface="Courier New"/>
                <a:cs typeface="Courier New"/>
                <a:sym typeface="Courier New"/>
              </a:rPr>
              <a:t> i&lt;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i += </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Structures conditionnelles et boucles - if</a:t>
            </a:r>
            <a:endParaRPr>
              <a:solidFill>
                <a:srgbClr val="000000"/>
              </a:solidFill>
            </a:endParaRPr>
          </a:p>
        </p:txBody>
      </p:sp>
      <p:sp>
        <p:nvSpPr>
          <p:cNvPr id="703" name="Google Shape;703;p9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structures conditionnelles sont </a:t>
            </a:r>
            <a:r>
              <a:rPr lang="en"/>
              <a:t>construites</a:t>
            </a:r>
            <a:r>
              <a:rPr lang="en"/>
              <a:t> avec les mots réservés </a:t>
            </a:r>
            <a:r>
              <a:rPr i="1" lang="en"/>
              <a:t>if</a:t>
            </a:r>
            <a:r>
              <a:rPr lang="en"/>
              <a:t>, </a:t>
            </a:r>
            <a:r>
              <a:rPr i="1" lang="en"/>
              <a:t>elif</a:t>
            </a:r>
            <a:r>
              <a:rPr lang="en"/>
              <a:t> et </a:t>
            </a:r>
            <a:r>
              <a:rPr i="1" lang="en"/>
              <a:t>else</a:t>
            </a:r>
            <a:r>
              <a:rPr lang="en"/>
              <a:t> en Python (le bloc conditionnel doit au moins contenir le mot réservé </a:t>
            </a:r>
            <a:r>
              <a:rPr i="1" lang="en"/>
              <a:t>if</a:t>
            </a:r>
            <a:r>
              <a:rPr lang="en"/>
              <a:t>)</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04" name="Google Shape;704;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05" name="Google Shape;705;p90"/>
          <p:cNvSpPr txBox="1"/>
          <p:nvPr/>
        </p:nvSpPr>
        <p:spPr>
          <a:xfrm>
            <a:off x="3151550" y="2155550"/>
            <a:ext cx="3884400" cy="2274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Condition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 =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&lt;=a&lt;=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 compris entre 0 et 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elif</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&lt;=a&lt;=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 compris entre 2 et 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else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 supérieur à 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 compris entre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et </a:t>
            </a:r>
            <a:r>
              <a:rPr lang="en" sz="1050">
                <a:solidFill>
                  <a:srgbClr val="B5CEA8"/>
                </a:solidFill>
                <a:latin typeface="Courier New"/>
                <a:ea typeface="Courier New"/>
                <a:cs typeface="Courier New"/>
                <a:sym typeface="Courier New"/>
              </a:rPr>
              <a:t>5</a:t>
            </a:r>
            <a:endParaRPr sz="1050">
              <a:solidFill>
                <a:srgbClr val="B5CEA8"/>
              </a:solidFill>
              <a:latin typeface="Courier New"/>
              <a:ea typeface="Courier New"/>
              <a:cs typeface="Courier New"/>
              <a:sym typeface="Courier New"/>
            </a:endParaRPr>
          </a:p>
        </p:txBody>
      </p:sp>
      <p:sp>
        <p:nvSpPr>
          <p:cNvPr id="706" name="Google Shape;706;p90"/>
          <p:cNvSpPr/>
          <p:nvPr/>
        </p:nvSpPr>
        <p:spPr>
          <a:xfrm>
            <a:off x="311700" y="2212300"/>
            <a:ext cx="548700" cy="576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0"/>
          <p:cNvSpPr txBox="1"/>
          <p:nvPr/>
        </p:nvSpPr>
        <p:spPr>
          <a:xfrm>
            <a:off x="860400" y="2290475"/>
            <a:ext cx="1878000" cy="16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Il n’existe pas de </a:t>
            </a:r>
            <a:r>
              <a:rPr i="1" lang="en">
                <a:latin typeface="Open Sans"/>
                <a:ea typeface="Open Sans"/>
                <a:cs typeface="Open Sans"/>
                <a:sym typeface="Open Sans"/>
              </a:rPr>
              <a:t>Switch</a:t>
            </a:r>
            <a:r>
              <a:rPr lang="en">
                <a:latin typeface="Open Sans"/>
                <a:ea typeface="Open Sans"/>
                <a:cs typeface="Open Sans"/>
                <a:sym typeface="Open Sans"/>
              </a:rPr>
              <a:t> en Python (à la différence de Java ou C++). On peut le construire à partir d’un dictionnaire ou de plusieurs </a:t>
            </a:r>
            <a:r>
              <a:rPr i="1" lang="en">
                <a:latin typeface="Open Sans"/>
                <a:ea typeface="Open Sans"/>
                <a:cs typeface="Open Sans"/>
                <a:sym typeface="Open Sans"/>
              </a:rPr>
              <a:t>elif</a:t>
            </a:r>
            <a:endParaRPr i="1">
              <a:latin typeface="Open Sans"/>
              <a:ea typeface="Open Sans"/>
              <a:cs typeface="Open Sans"/>
              <a:sym typeface="Open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Structures conditionnelles et boucles - break</a:t>
            </a:r>
            <a:endParaRPr>
              <a:solidFill>
                <a:srgbClr val="000000"/>
              </a:solidFill>
            </a:endParaRPr>
          </a:p>
        </p:txBody>
      </p:sp>
      <p:sp>
        <p:nvSpPr>
          <p:cNvPr id="713" name="Google Shape;713;p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arrêter une boucle </a:t>
            </a:r>
            <a:r>
              <a:rPr i="1" lang="en"/>
              <a:t>for</a:t>
            </a:r>
            <a:r>
              <a:rPr lang="en"/>
              <a:t> ou </a:t>
            </a:r>
            <a:r>
              <a:rPr i="1" lang="en"/>
              <a:t>while</a:t>
            </a:r>
            <a:r>
              <a:rPr lang="en"/>
              <a:t> avant la fin, on peut utiliser le mot-clé </a:t>
            </a:r>
            <a:r>
              <a:rPr i="1" lang="en"/>
              <a:t>break</a:t>
            </a: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14" name="Google Shape;714;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15" name="Google Shape;715;p91"/>
          <p:cNvSpPr txBox="1"/>
          <p:nvPr/>
        </p:nvSpPr>
        <p:spPr>
          <a:xfrm>
            <a:off x="3714700" y="1999075"/>
            <a:ext cx="3534600" cy="2326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Boucle while en Python avec break </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i =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while</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i += </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i&gt;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p:txBody>
      </p:sp>
      <p:sp>
        <p:nvSpPr>
          <p:cNvPr id="716" name="Google Shape;716;p91"/>
          <p:cNvSpPr/>
          <p:nvPr/>
        </p:nvSpPr>
        <p:spPr>
          <a:xfrm>
            <a:off x="475700" y="2283450"/>
            <a:ext cx="548700" cy="576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1"/>
          <p:cNvSpPr txBox="1"/>
          <p:nvPr/>
        </p:nvSpPr>
        <p:spPr>
          <a:xfrm>
            <a:off x="1124000" y="2340250"/>
            <a:ext cx="1878000" cy="14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En cas de boucles imbriquées, seule la boucle à laquelle appartient le mot-clé </a:t>
            </a:r>
            <a:r>
              <a:rPr i="1" lang="en">
                <a:latin typeface="Open Sans"/>
                <a:ea typeface="Open Sans"/>
                <a:cs typeface="Open Sans"/>
                <a:sym typeface="Open Sans"/>
              </a:rPr>
              <a:t>break</a:t>
            </a:r>
            <a:r>
              <a:rPr lang="en">
                <a:latin typeface="Open Sans"/>
                <a:ea typeface="Open Sans"/>
                <a:cs typeface="Open Sans"/>
                <a:sym typeface="Open Sans"/>
              </a:rPr>
              <a:t> est </a:t>
            </a:r>
            <a:r>
              <a:rPr lang="en">
                <a:latin typeface="Open Sans"/>
                <a:ea typeface="Open Sans"/>
                <a:cs typeface="Open Sans"/>
                <a:sym typeface="Open Sans"/>
              </a:rPr>
              <a:t>arrêtée</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13" name="Google Shape;113;p20"/>
          <p:cNvSpPr txBox="1"/>
          <p:nvPr>
            <p:ph idx="1" type="body"/>
          </p:nvPr>
        </p:nvSpPr>
        <p:spPr>
          <a:xfrm>
            <a:off x="375750" y="1388550"/>
            <a:ext cx="8096700" cy="29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Quelques concurrents de Python</a:t>
            </a:r>
            <a:endParaRPr/>
          </a:p>
          <a:p>
            <a:pPr indent="0" lvl="0" marL="0" rtl="0" algn="l">
              <a:spcBef>
                <a:spcPts val="1600"/>
              </a:spcBef>
              <a:spcAft>
                <a:spcPts val="1600"/>
              </a:spcAft>
              <a:buNone/>
            </a:pPr>
            <a:r>
              <a:t/>
            </a:r>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15" name="Google Shape;115;p20"/>
          <p:cNvPicPr preferRelativeResize="0"/>
          <p:nvPr/>
        </p:nvPicPr>
        <p:blipFill>
          <a:blip r:embed="rId3">
            <a:alphaModFix/>
          </a:blip>
          <a:stretch>
            <a:fillRect/>
          </a:stretch>
        </p:blipFill>
        <p:spPr>
          <a:xfrm>
            <a:off x="1559075" y="2191575"/>
            <a:ext cx="1752450" cy="1752450"/>
          </a:xfrm>
          <a:prstGeom prst="rect">
            <a:avLst/>
          </a:prstGeom>
          <a:noFill/>
          <a:ln>
            <a:noFill/>
          </a:ln>
        </p:spPr>
      </p:pic>
      <p:sp>
        <p:nvSpPr>
          <p:cNvPr id="116" name="Google Shape;116;p20"/>
          <p:cNvSpPr txBox="1"/>
          <p:nvPr/>
        </p:nvSpPr>
        <p:spPr>
          <a:xfrm>
            <a:off x="3905375" y="2659200"/>
            <a:ext cx="1169100" cy="9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Open Sans"/>
                <a:ea typeface="Open Sans"/>
                <a:cs typeface="Open Sans"/>
                <a:sym typeface="Open Sans"/>
              </a:rPr>
              <a:t>VS</a:t>
            </a:r>
            <a:endParaRPr sz="6000">
              <a:latin typeface="Open Sans"/>
              <a:ea typeface="Open Sans"/>
              <a:cs typeface="Open Sans"/>
              <a:sym typeface="Open Sans"/>
            </a:endParaRPr>
          </a:p>
        </p:txBody>
      </p:sp>
      <p:pic>
        <p:nvPicPr>
          <p:cNvPr id="117" name="Google Shape;117;p20"/>
          <p:cNvPicPr preferRelativeResize="0"/>
          <p:nvPr/>
        </p:nvPicPr>
        <p:blipFill>
          <a:blip r:embed="rId4">
            <a:alphaModFix/>
          </a:blip>
          <a:stretch>
            <a:fillRect/>
          </a:stretch>
        </p:blipFill>
        <p:spPr>
          <a:xfrm>
            <a:off x="6610631" y="1388556"/>
            <a:ext cx="1401425" cy="1401450"/>
          </a:xfrm>
          <a:prstGeom prst="rect">
            <a:avLst/>
          </a:prstGeom>
          <a:noFill/>
          <a:ln>
            <a:noFill/>
          </a:ln>
        </p:spPr>
      </p:pic>
      <p:pic>
        <p:nvPicPr>
          <p:cNvPr id="118" name="Google Shape;118;p20"/>
          <p:cNvPicPr preferRelativeResize="0"/>
          <p:nvPr/>
        </p:nvPicPr>
        <p:blipFill>
          <a:blip r:embed="rId5">
            <a:alphaModFix/>
          </a:blip>
          <a:stretch>
            <a:fillRect/>
          </a:stretch>
        </p:blipFill>
        <p:spPr>
          <a:xfrm>
            <a:off x="6687438" y="3208338"/>
            <a:ext cx="1247775" cy="12477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Structures conditionnelles et boucles - continue</a:t>
            </a:r>
            <a:endParaRPr>
              <a:solidFill>
                <a:srgbClr val="000000"/>
              </a:solidFill>
            </a:endParaRPr>
          </a:p>
        </p:txBody>
      </p:sp>
      <p:sp>
        <p:nvSpPr>
          <p:cNvPr id="723" name="Google Shape;723;p92"/>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mot-clé </a:t>
            </a:r>
            <a:r>
              <a:rPr i="1" lang="en"/>
              <a:t>continue</a:t>
            </a:r>
            <a:r>
              <a:rPr lang="en"/>
              <a:t> permet d’arrêter </a:t>
            </a:r>
            <a:r>
              <a:rPr lang="en"/>
              <a:t>l'itération</a:t>
            </a:r>
            <a:r>
              <a:rPr lang="en"/>
              <a:t> en cours et de continuer à la suivante dans une boucle </a:t>
            </a:r>
            <a:r>
              <a:rPr i="1" lang="en"/>
              <a:t>for</a:t>
            </a:r>
            <a:r>
              <a:rPr lang="en"/>
              <a:t> ou </a:t>
            </a:r>
            <a:r>
              <a:rPr i="1" lang="en"/>
              <a:t>while</a:t>
            </a:r>
            <a:endParaRPr i="1"/>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24" name="Google Shape;724;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25" name="Google Shape;725;p92"/>
          <p:cNvSpPr txBox="1"/>
          <p:nvPr/>
        </p:nvSpPr>
        <p:spPr>
          <a:xfrm>
            <a:off x="1828325" y="1942150"/>
            <a:ext cx="5358000" cy="301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Boucle for en Python avec continue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"Début itération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i</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&lt;=i&lt;=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continue</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f</a:t>
            </a:r>
            <a:r>
              <a:rPr lang="en" sz="1050">
                <a:solidFill>
                  <a:srgbClr val="CE9178"/>
                </a:solidFill>
                <a:latin typeface="Courier New"/>
                <a:ea typeface="Courier New"/>
                <a:cs typeface="Courier New"/>
                <a:sym typeface="Courier New"/>
              </a:rPr>
              <a:t>"Fin itération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i</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Début itération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Fin itération </a:t>
            </a:r>
            <a:r>
              <a:rPr lang="en" sz="1050">
                <a:solidFill>
                  <a:srgbClr val="B5CEA8"/>
                </a:solidFill>
                <a:latin typeface="Courier New"/>
                <a:ea typeface="Courier New"/>
                <a:cs typeface="Courier New"/>
                <a:sym typeface="Courier New"/>
              </a:rPr>
              <a:t>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Début itération </a:t>
            </a:r>
            <a:r>
              <a:rPr lang="en" sz="1050">
                <a:solidFill>
                  <a:srgbClr val="B5CEA8"/>
                </a:solidFill>
                <a:latin typeface="Courier New"/>
                <a:ea typeface="Courier New"/>
                <a:cs typeface="Courier New"/>
                <a:sym typeface="Courier New"/>
              </a:rPr>
              <a:t>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Début itération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Début itération </a:t>
            </a: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Début itération </a:t>
            </a: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Fin itération </a:t>
            </a:r>
            <a:r>
              <a:rPr lang="en" sz="1050">
                <a:solidFill>
                  <a:srgbClr val="B5CEA8"/>
                </a:solidFill>
                <a:latin typeface="Courier New"/>
                <a:ea typeface="Courier New"/>
                <a:cs typeface="Courier New"/>
                <a:sym typeface="Courier New"/>
              </a:rPr>
              <a:t>4</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Structures conditionnelles et boucles - pass</a:t>
            </a:r>
            <a:endParaRPr>
              <a:solidFill>
                <a:srgbClr val="000000"/>
              </a:solidFill>
            </a:endParaRPr>
          </a:p>
        </p:txBody>
      </p:sp>
      <p:sp>
        <p:nvSpPr>
          <p:cNvPr id="731" name="Google Shape;731;p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mot-clé </a:t>
            </a:r>
            <a:r>
              <a:rPr i="1" lang="en"/>
              <a:t>pass</a:t>
            </a:r>
            <a:r>
              <a:rPr lang="en"/>
              <a:t> ne fait rien. Il est utilisé lorsqu’une instruction est nécessaire pour que la syntaxe soit correcte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32" name="Google Shape;732;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33" name="Google Shape;733;p93"/>
          <p:cNvSpPr txBox="1"/>
          <p:nvPr/>
        </p:nvSpPr>
        <p:spPr>
          <a:xfrm>
            <a:off x="501450" y="2333425"/>
            <a:ext cx="8141100" cy="2027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Boucle for qui ne fait rien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File </a:t>
            </a:r>
            <a:r>
              <a:rPr lang="en" sz="1050">
                <a:solidFill>
                  <a:srgbClr val="CE9178"/>
                </a:solidFill>
                <a:latin typeface="Courier New"/>
                <a:ea typeface="Courier New"/>
                <a:cs typeface="Courier New"/>
                <a:sym typeface="Courier New"/>
              </a:rPr>
              <a:t>"d:/plbayart/code_exemples.py"</a:t>
            </a:r>
            <a:r>
              <a:rPr lang="en" sz="1050">
                <a:solidFill>
                  <a:srgbClr val="D4D4D4"/>
                </a:solidFill>
                <a:latin typeface="Courier New"/>
                <a:ea typeface="Courier New"/>
                <a:cs typeface="Courier New"/>
                <a:sym typeface="Courier New"/>
              </a:rPr>
              <a:t>, line </a:t>
            </a:r>
            <a:r>
              <a:rPr lang="en" sz="1050">
                <a:solidFill>
                  <a:srgbClr val="B5CEA8"/>
                </a:solidFill>
                <a:latin typeface="Courier New"/>
                <a:ea typeface="Courier New"/>
                <a:cs typeface="Courier New"/>
                <a:sym typeface="Courier New"/>
              </a:rPr>
              <a:t>177</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EC9B0"/>
                </a:solidFill>
                <a:latin typeface="Courier New"/>
                <a:ea typeface="Courier New"/>
                <a:cs typeface="Courier New"/>
                <a:sym typeface="Courier New"/>
              </a:rPr>
              <a:t>IndentationError</a:t>
            </a:r>
            <a:r>
              <a:rPr lang="en" sz="1050">
                <a:solidFill>
                  <a:srgbClr val="D4D4D4"/>
                </a:solidFill>
                <a:latin typeface="Courier New"/>
                <a:ea typeface="Courier New"/>
                <a:cs typeface="Courier New"/>
                <a:sym typeface="Courier New"/>
              </a:rPr>
              <a:t>: expected an indented block</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pass</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rgbClr val="000000"/>
                </a:solidFill>
              </a:rPr>
              <a:t>Structures conditionnelles et boucles - compréhension</a:t>
            </a:r>
            <a:endParaRPr sz="3800">
              <a:solidFill>
                <a:srgbClr val="000000"/>
              </a:solidFill>
            </a:endParaRPr>
          </a:p>
        </p:txBody>
      </p:sp>
      <p:sp>
        <p:nvSpPr>
          <p:cNvPr id="739" name="Google Shape;739;p94"/>
          <p:cNvSpPr txBox="1"/>
          <p:nvPr>
            <p:ph idx="1" type="body"/>
          </p:nvPr>
        </p:nvSpPr>
        <p:spPr>
          <a:xfrm>
            <a:off x="311700" y="1333475"/>
            <a:ext cx="8520600" cy="312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Les compréhensions de listes permettent de créer des listes de manière très concise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40" name="Google Shape;740;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41" name="Google Shape;741;p94"/>
          <p:cNvSpPr txBox="1"/>
          <p:nvPr/>
        </p:nvSpPr>
        <p:spPr>
          <a:xfrm>
            <a:off x="141575" y="2662925"/>
            <a:ext cx="3525600" cy="1058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Compréhension de liste simple</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liste_comp_1 = [i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(liste_comp_1)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7</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9</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742" name="Google Shape;742;p94"/>
          <p:cNvSpPr txBox="1"/>
          <p:nvPr/>
        </p:nvSpPr>
        <p:spPr>
          <a:xfrm>
            <a:off x="3722400" y="2406725"/>
            <a:ext cx="5109900" cy="1570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Équivalent</a:t>
            </a:r>
            <a:r>
              <a:rPr lang="en" sz="1050">
                <a:solidFill>
                  <a:srgbClr val="6A9955"/>
                </a:solidFill>
                <a:latin typeface="Courier New"/>
                <a:ea typeface="Courier New"/>
                <a:cs typeface="Courier New"/>
                <a:sym typeface="Courier New"/>
              </a:rPr>
              <a:t> de la compréhension de liste avec une boucle for</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liste_comp_2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liste_comp_2.append(i)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(liste_comp_2)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7</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9</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rgbClr val="000000"/>
                </a:solidFill>
              </a:rPr>
              <a:t>Structures conditionnelles et boucles - compréhension</a:t>
            </a:r>
            <a:endParaRPr sz="3800">
              <a:solidFill>
                <a:srgbClr val="000000"/>
              </a:solidFill>
            </a:endParaRPr>
          </a:p>
        </p:txBody>
      </p:sp>
      <p:sp>
        <p:nvSpPr>
          <p:cNvPr id="748" name="Google Shape;748;p95"/>
          <p:cNvSpPr txBox="1"/>
          <p:nvPr>
            <p:ph idx="1" type="body"/>
          </p:nvPr>
        </p:nvSpPr>
        <p:spPr>
          <a:xfrm>
            <a:off x="311700" y="1333475"/>
            <a:ext cx="8520600" cy="312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aussi ajouter des conditions dans les compréhensions de listes pour sélectionner des valeurs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49" name="Google Shape;749;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50" name="Google Shape;750;p95"/>
          <p:cNvSpPr txBox="1"/>
          <p:nvPr/>
        </p:nvSpPr>
        <p:spPr>
          <a:xfrm>
            <a:off x="3788475" y="1793125"/>
            <a:ext cx="4428900" cy="113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Compréhension de listes avec condition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liste_comp_1 = [i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i%</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(liste_comp_1)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
        <p:nvSpPr>
          <p:cNvPr id="751" name="Google Shape;751;p95"/>
          <p:cNvSpPr txBox="1"/>
          <p:nvPr/>
        </p:nvSpPr>
        <p:spPr>
          <a:xfrm>
            <a:off x="1002600" y="3060600"/>
            <a:ext cx="5278200" cy="180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Équivalent</a:t>
            </a:r>
            <a:r>
              <a:rPr lang="en" sz="1050">
                <a:solidFill>
                  <a:srgbClr val="6A9955"/>
                </a:solidFill>
                <a:latin typeface="Courier New"/>
                <a:ea typeface="Courier New"/>
                <a:cs typeface="Courier New"/>
                <a:sym typeface="Courier New"/>
              </a:rPr>
              <a:t> de la compréhension de liste avec une boucle for</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liste_comp_2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i%</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liste_comp_2.append(i)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(liste_comp_2)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rgbClr val="000000"/>
                </a:solidFill>
              </a:rPr>
              <a:t>Structures conditionnelles et boucles - compréhension</a:t>
            </a:r>
            <a:endParaRPr sz="3800">
              <a:solidFill>
                <a:srgbClr val="000000"/>
              </a:solidFill>
            </a:endParaRPr>
          </a:p>
        </p:txBody>
      </p:sp>
      <p:sp>
        <p:nvSpPr>
          <p:cNvPr id="757" name="Google Shape;757;p96"/>
          <p:cNvSpPr txBox="1"/>
          <p:nvPr>
            <p:ph idx="1" type="body"/>
          </p:nvPr>
        </p:nvSpPr>
        <p:spPr>
          <a:xfrm>
            <a:off x="311700" y="1100025"/>
            <a:ext cx="8520600" cy="312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aussi ajouter des conditions dans les compréhensions de listes pour avoir des valeurs différentes suivant les conditions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58" name="Google Shape;758;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59" name="Google Shape;759;p96"/>
          <p:cNvSpPr txBox="1"/>
          <p:nvPr/>
        </p:nvSpPr>
        <p:spPr>
          <a:xfrm>
            <a:off x="1661750" y="1907775"/>
            <a:ext cx="5763600" cy="963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6A9955"/>
                </a:solidFill>
                <a:latin typeface="Courier New"/>
                <a:ea typeface="Courier New"/>
                <a:cs typeface="Courier New"/>
                <a:sym typeface="Courier New"/>
              </a:rPr>
              <a:t># Compréhension de listes avec condition</a:t>
            </a:r>
            <a:endParaRPr sz="9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liste_comp_1 = [i </a:t>
            </a:r>
            <a:r>
              <a:rPr lang="en" sz="950">
                <a:solidFill>
                  <a:srgbClr val="C586C0"/>
                </a:solidFill>
                <a:latin typeface="Courier New"/>
                <a:ea typeface="Courier New"/>
                <a:cs typeface="Courier New"/>
                <a:sym typeface="Courier New"/>
              </a:rPr>
              <a:t>if</a:t>
            </a:r>
            <a:r>
              <a:rPr lang="en" sz="950">
                <a:solidFill>
                  <a:srgbClr val="D4D4D4"/>
                </a:solidFill>
                <a:latin typeface="Courier New"/>
                <a:ea typeface="Courier New"/>
                <a:cs typeface="Courier New"/>
                <a:sym typeface="Courier New"/>
              </a:rPr>
              <a:t> i%</a:t>
            </a: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0</a:t>
            </a:r>
            <a:r>
              <a:rPr lang="en" sz="950">
                <a:solidFill>
                  <a:srgbClr val="D4D4D4"/>
                </a:solidFill>
                <a:latin typeface="Courier New"/>
                <a:ea typeface="Courier New"/>
                <a:cs typeface="Courier New"/>
                <a:sym typeface="Courier New"/>
              </a:rPr>
              <a:t> </a:t>
            </a:r>
            <a:r>
              <a:rPr lang="en" sz="950">
                <a:solidFill>
                  <a:srgbClr val="C586C0"/>
                </a:solidFill>
                <a:latin typeface="Courier New"/>
                <a:ea typeface="Courier New"/>
                <a:cs typeface="Courier New"/>
                <a:sym typeface="Courier New"/>
              </a:rPr>
              <a:t>else</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C586C0"/>
                </a:solidFill>
                <a:latin typeface="Courier New"/>
                <a:ea typeface="Courier New"/>
                <a:cs typeface="Courier New"/>
                <a:sym typeface="Courier New"/>
              </a:rPr>
              <a:t>for</a:t>
            </a:r>
            <a:r>
              <a:rPr lang="en" sz="950">
                <a:solidFill>
                  <a:srgbClr val="D4D4D4"/>
                </a:solidFill>
                <a:latin typeface="Courier New"/>
                <a:ea typeface="Courier New"/>
                <a:cs typeface="Courier New"/>
                <a:sym typeface="Courier New"/>
              </a:rPr>
              <a:t> i </a:t>
            </a:r>
            <a:r>
              <a:rPr lang="en" sz="950">
                <a:solidFill>
                  <a:srgbClr val="569CD6"/>
                </a:solidFill>
                <a:latin typeface="Courier New"/>
                <a:ea typeface="Courier New"/>
                <a:cs typeface="Courier New"/>
                <a:sym typeface="Courier New"/>
              </a:rPr>
              <a:t>in</a:t>
            </a: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range</a:t>
            </a: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10</a:t>
            </a: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(liste_comp_1)</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0</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6</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8</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p:txBody>
      </p:sp>
      <p:sp>
        <p:nvSpPr>
          <p:cNvPr id="760" name="Google Shape;760;p96"/>
          <p:cNvSpPr txBox="1"/>
          <p:nvPr/>
        </p:nvSpPr>
        <p:spPr>
          <a:xfrm>
            <a:off x="1914500" y="2966075"/>
            <a:ext cx="5258100" cy="1981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6A9955"/>
                </a:solidFill>
                <a:latin typeface="Courier New"/>
                <a:ea typeface="Courier New"/>
                <a:cs typeface="Courier New"/>
                <a:sym typeface="Courier New"/>
              </a:rPr>
              <a:t># </a:t>
            </a:r>
            <a:r>
              <a:rPr lang="en" sz="950">
                <a:solidFill>
                  <a:srgbClr val="6A9955"/>
                </a:solidFill>
                <a:latin typeface="Courier New"/>
                <a:ea typeface="Courier New"/>
                <a:cs typeface="Courier New"/>
                <a:sym typeface="Courier New"/>
              </a:rPr>
              <a:t>Équivalent</a:t>
            </a:r>
            <a:r>
              <a:rPr lang="en" sz="950">
                <a:solidFill>
                  <a:srgbClr val="6A9955"/>
                </a:solidFill>
                <a:latin typeface="Courier New"/>
                <a:ea typeface="Courier New"/>
                <a:cs typeface="Courier New"/>
                <a:sym typeface="Courier New"/>
              </a:rPr>
              <a:t> de la compréhension de liste avec une boucle for</a:t>
            </a:r>
            <a:endParaRPr sz="9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liste_comp_2 =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C586C0"/>
                </a:solidFill>
                <a:latin typeface="Courier New"/>
                <a:ea typeface="Courier New"/>
                <a:cs typeface="Courier New"/>
                <a:sym typeface="Courier New"/>
              </a:rPr>
              <a:t>for</a:t>
            </a:r>
            <a:r>
              <a:rPr lang="en" sz="950">
                <a:solidFill>
                  <a:srgbClr val="D4D4D4"/>
                </a:solidFill>
                <a:latin typeface="Courier New"/>
                <a:ea typeface="Courier New"/>
                <a:cs typeface="Courier New"/>
                <a:sym typeface="Courier New"/>
              </a:rPr>
              <a:t> i </a:t>
            </a:r>
            <a:r>
              <a:rPr lang="en" sz="950">
                <a:solidFill>
                  <a:srgbClr val="569CD6"/>
                </a:solidFill>
                <a:latin typeface="Courier New"/>
                <a:ea typeface="Courier New"/>
                <a:cs typeface="Courier New"/>
                <a:sym typeface="Courier New"/>
              </a:rPr>
              <a:t>in</a:t>
            </a: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range</a:t>
            </a: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10</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C586C0"/>
                </a:solidFill>
                <a:latin typeface="Courier New"/>
                <a:ea typeface="Courier New"/>
                <a:cs typeface="Courier New"/>
                <a:sym typeface="Courier New"/>
              </a:rPr>
              <a:t>if</a:t>
            </a:r>
            <a:r>
              <a:rPr lang="en" sz="950">
                <a:solidFill>
                  <a:srgbClr val="D4D4D4"/>
                </a:solidFill>
                <a:latin typeface="Courier New"/>
                <a:ea typeface="Courier New"/>
                <a:cs typeface="Courier New"/>
                <a:sym typeface="Courier New"/>
              </a:rPr>
              <a:t> i%</a:t>
            </a: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0</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liste_comp_2.append(i)</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C586C0"/>
                </a:solidFill>
                <a:latin typeface="Courier New"/>
                <a:ea typeface="Courier New"/>
                <a:cs typeface="Courier New"/>
                <a:sym typeface="Courier New"/>
              </a:rPr>
              <a:t>else</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liste_comp_2.append(</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&gt;&gt;&gt; </a:t>
            </a:r>
            <a:r>
              <a:rPr lang="en" sz="950">
                <a:solidFill>
                  <a:srgbClr val="DCDCAA"/>
                </a:solidFill>
                <a:latin typeface="Courier New"/>
                <a:ea typeface="Courier New"/>
                <a:cs typeface="Courier New"/>
                <a:sym typeface="Courier New"/>
              </a:rPr>
              <a:t>print</a:t>
            </a:r>
            <a:r>
              <a:rPr lang="en" sz="950">
                <a:solidFill>
                  <a:srgbClr val="D4D4D4"/>
                </a:solidFill>
                <a:latin typeface="Courier New"/>
                <a:ea typeface="Courier New"/>
                <a:cs typeface="Courier New"/>
                <a:sym typeface="Courier New"/>
              </a:rPr>
              <a:t>(liste_comp_2)</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a:t>
            </a:r>
            <a:r>
              <a:rPr lang="en" sz="950">
                <a:solidFill>
                  <a:srgbClr val="B5CEA8"/>
                </a:solidFill>
                <a:latin typeface="Courier New"/>
                <a:ea typeface="Courier New"/>
                <a:cs typeface="Courier New"/>
                <a:sym typeface="Courier New"/>
              </a:rPr>
              <a:t>0</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2</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4</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6</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 </a:t>
            </a:r>
            <a:r>
              <a:rPr lang="en" sz="950">
                <a:solidFill>
                  <a:srgbClr val="B5CEA8"/>
                </a:solidFill>
                <a:latin typeface="Courier New"/>
                <a:ea typeface="Courier New"/>
                <a:cs typeface="Courier New"/>
                <a:sym typeface="Courier New"/>
              </a:rPr>
              <a:t>8</a:t>
            </a:r>
            <a:r>
              <a:rPr lang="en" sz="950">
                <a:solidFill>
                  <a:srgbClr val="D4D4D4"/>
                </a:solidFill>
                <a:latin typeface="Courier New"/>
                <a:ea typeface="Courier New"/>
                <a:cs typeface="Courier New"/>
                <a:sym typeface="Courier New"/>
              </a:rPr>
              <a:t>, </a:t>
            </a:r>
            <a:r>
              <a:rPr lang="en" sz="950">
                <a:solidFill>
                  <a:srgbClr val="CE9178"/>
                </a:solidFill>
                <a:latin typeface="Courier New"/>
                <a:ea typeface="Courier New"/>
                <a:cs typeface="Courier New"/>
                <a:sym typeface="Courier New"/>
              </a:rPr>
              <a:t>'impair'</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rgbClr val="000000"/>
                </a:solidFill>
              </a:rPr>
              <a:t>Structures conditionnelles et boucles - compréhension</a:t>
            </a:r>
            <a:endParaRPr sz="3800">
              <a:solidFill>
                <a:srgbClr val="000000"/>
              </a:solidFill>
            </a:endParaRPr>
          </a:p>
        </p:txBody>
      </p:sp>
      <p:sp>
        <p:nvSpPr>
          <p:cNvPr id="766" name="Google Shape;766;p97"/>
          <p:cNvSpPr txBox="1"/>
          <p:nvPr>
            <p:ph idx="1" type="body"/>
          </p:nvPr>
        </p:nvSpPr>
        <p:spPr>
          <a:xfrm>
            <a:off x="311700" y="1333475"/>
            <a:ext cx="8520600" cy="312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 peut créer des compréhensions de listes imbriquées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67" name="Google Shape;767;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68" name="Google Shape;768;p97"/>
          <p:cNvSpPr txBox="1"/>
          <p:nvPr/>
        </p:nvSpPr>
        <p:spPr>
          <a:xfrm>
            <a:off x="311700" y="2157175"/>
            <a:ext cx="3834000" cy="2123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Compréhension de listes imbriquées (exemple avec la transposée d'une matrice)</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matrice = [</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7</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9</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10</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12</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liste_comp_1 = [[ligne[i]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ligne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matrice]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i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range</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(liste_comp_1)</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9</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10</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7</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12</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p:txBody>
      </p:sp>
      <p:sp>
        <p:nvSpPr>
          <p:cNvPr id="769" name="Google Shape;769;p97"/>
          <p:cNvSpPr txBox="1"/>
          <p:nvPr/>
        </p:nvSpPr>
        <p:spPr>
          <a:xfrm>
            <a:off x="4248300" y="2322325"/>
            <a:ext cx="4584000" cy="1793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a:t>
            </a:r>
            <a:r>
              <a:rPr lang="en" sz="850">
                <a:solidFill>
                  <a:srgbClr val="6A9955"/>
                </a:solidFill>
                <a:latin typeface="Courier New"/>
                <a:ea typeface="Courier New"/>
                <a:cs typeface="Courier New"/>
                <a:sym typeface="Courier New"/>
              </a:rPr>
              <a:t>Équivalent</a:t>
            </a:r>
            <a:r>
              <a:rPr lang="en" sz="850">
                <a:solidFill>
                  <a:srgbClr val="6A9955"/>
                </a:solidFill>
                <a:latin typeface="Courier New"/>
                <a:ea typeface="Courier New"/>
                <a:cs typeface="Courier New"/>
                <a:sym typeface="Courier New"/>
              </a:rPr>
              <a:t> de la compréhension de liste avec deux boucles for</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liste_comp_2 = []</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i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range</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ligne_temp = []</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ligne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matrice:</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ligne_temp.append(ligne[i])</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    liste_comp_2.append(ligne_temp)</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(liste_comp_2)</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9</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10</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7</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11</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12</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rgbClr val="000000"/>
                </a:solidFill>
              </a:rPr>
              <a:t>Structures conditionnelles et boucles - compréhension</a:t>
            </a:r>
            <a:endParaRPr sz="3800">
              <a:solidFill>
                <a:srgbClr val="000000"/>
              </a:solidFill>
            </a:endParaRPr>
          </a:p>
        </p:txBody>
      </p:sp>
      <p:sp>
        <p:nvSpPr>
          <p:cNvPr id="775" name="Google Shape;775;p98"/>
          <p:cNvSpPr txBox="1"/>
          <p:nvPr>
            <p:ph idx="1" type="body"/>
          </p:nvPr>
        </p:nvSpPr>
        <p:spPr>
          <a:xfrm>
            <a:off x="311700" y="1103900"/>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Il est possible d’écrire des compréhensions de listes, de dictionnaires, d’ensembles (set) et de générateurs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76" name="Google Shape;776;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77" name="Google Shape;777;p98"/>
          <p:cNvSpPr txBox="1"/>
          <p:nvPr/>
        </p:nvSpPr>
        <p:spPr>
          <a:xfrm>
            <a:off x="2050800" y="1921175"/>
            <a:ext cx="5042400" cy="2939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Compréhension de listes</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liste_comp = [i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i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range</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10</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if</a:t>
            </a:r>
            <a:r>
              <a:rPr lang="en" sz="850">
                <a:solidFill>
                  <a:srgbClr val="D4D4D4"/>
                </a:solidFill>
                <a:latin typeface="Courier New"/>
                <a:ea typeface="Courier New"/>
                <a:cs typeface="Courier New"/>
                <a:sym typeface="Courier New"/>
              </a:rPr>
              <a:t> i%</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0</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(liste_comp)</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0</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Compréhension de dictionnaires</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dict_comp = {i:(</a:t>
            </a:r>
            <a:r>
              <a:rPr lang="en" sz="850">
                <a:solidFill>
                  <a:srgbClr val="CE9178"/>
                </a:solidFill>
                <a:latin typeface="Courier New"/>
                <a:ea typeface="Courier New"/>
                <a:cs typeface="Courier New"/>
                <a:sym typeface="Courier New"/>
              </a:rPr>
              <a:t>"pair"</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if</a:t>
            </a:r>
            <a:r>
              <a:rPr lang="en" sz="850">
                <a:solidFill>
                  <a:srgbClr val="D4D4D4"/>
                </a:solidFill>
                <a:latin typeface="Courier New"/>
                <a:ea typeface="Courier New"/>
                <a:cs typeface="Courier New"/>
                <a:sym typeface="Courier New"/>
              </a:rPr>
              <a:t> i%</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0</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else</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i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range</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5</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(dict_comp)</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0</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1</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3</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'pair'</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Compréhension d'ensembles</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set_comp = {</a:t>
            </a:r>
            <a:r>
              <a:rPr lang="en" sz="850">
                <a:solidFill>
                  <a:srgbClr val="CE9178"/>
                </a:solidFill>
                <a:latin typeface="Courier New"/>
                <a:ea typeface="Courier New"/>
                <a:cs typeface="Courier New"/>
                <a:sym typeface="Courier New"/>
              </a:rPr>
              <a:t>"pair"</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if</a:t>
            </a:r>
            <a:r>
              <a:rPr lang="en" sz="850">
                <a:solidFill>
                  <a:srgbClr val="D4D4D4"/>
                </a:solidFill>
                <a:latin typeface="Courier New"/>
                <a:ea typeface="Courier New"/>
                <a:cs typeface="Courier New"/>
                <a:sym typeface="Courier New"/>
              </a:rPr>
              <a:t> i%</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0</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else</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i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range</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10</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(set_comp)</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CE9178"/>
                </a:solidFill>
                <a:latin typeface="Courier New"/>
                <a:ea typeface="Courier New"/>
                <a:cs typeface="Courier New"/>
                <a:sym typeface="Courier New"/>
              </a:rPr>
              <a:t>'pair'</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6A9955"/>
                </a:solidFill>
                <a:latin typeface="Courier New"/>
                <a:ea typeface="Courier New"/>
                <a:cs typeface="Courier New"/>
                <a:sym typeface="Courier New"/>
              </a:rPr>
              <a:t># Compréhension de générateurs</a:t>
            </a:r>
            <a:endParaRPr sz="8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gen_comp = (i </a:t>
            </a:r>
            <a:r>
              <a:rPr lang="en" sz="850">
                <a:solidFill>
                  <a:srgbClr val="C586C0"/>
                </a:solidFill>
                <a:latin typeface="Courier New"/>
                <a:ea typeface="Courier New"/>
                <a:cs typeface="Courier New"/>
                <a:sym typeface="Courier New"/>
              </a:rPr>
              <a:t>if</a:t>
            </a:r>
            <a:r>
              <a:rPr lang="en" sz="850">
                <a:solidFill>
                  <a:srgbClr val="D4D4D4"/>
                </a:solidFill>
                <a:latin typeface="Courier New"/>
                <a:ea typeface="Courier New"/>
                <a:cs typeface="Courier New"/>
                <a:sym typeface="Courier New"/>
              </a:rPr>
              <a:t> i%</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0</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else</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C586C0"/>
                </a:solidFill>
                <a:latin typeface="Courier New"/>
                <a:ea typeface="Courier New"/>
                <a:cs typeface="Courier New"/>
                <a:sym typeface="Courier New"/>
              </a:rPr>
              <a:t>for</a:t>
            </a:r>
            <a:r>
              <a:rPr lang="en" sz="850">
                <a:solidFill>
                  <a:srgbClr val="D4D4D4"/>
                </a:solidFill>
                <a:latin typeface="Courier New"/>
                <a:ea typeface="Courier New"/>
                <a:cs typeface="Courier New"/>
                <a:sym typeface="Courier New"/>
              </a:rPr>
              <a:t> i </a:t>
            </a:r>
            <a:r>
              <a:rPr lang="en" sz="850">
                <a:solidFill>
                  <a:srgbClr val="569CD6"/>
                </a:solidFill>
                <a:latin typeface="Courier New"/>
                <a:ea typeface="Courier New"/>
                <a:cs typeface="Courier New"/>
                <a:sym typeface="Courier New"/>
              </a:rPr>
              <a:t>in</a:t>
            </a:r>
            <a:r>
              <a:rPr lang="en" sz="850">
                <a:solidFill>
                  <a:srgbClr val="D4D4D4"/>
                </a:solidFill>
                <a:latin typeface="Courier New"/>
                <a:ea typeface="Courier New"/>
                <a:cs typeface="Courier New"/>
                <a:sym typeface="Courier New"/>
              </a:rPr>
              <a:t> </a:t>
            </a:r>
            <a:r>
              <a:rPr lang="en" sz="850">
                <a:solidFill>
                  <a:srgbClr val="DCDCAA"/>
                </a:solidFill>
                <a:latin typeface="Courier New"/>
                <a:ea typeface="Courier New"/>
                <a:cs typeface="Courier New"/>
                <a:sym typeface="Courier New"/>
              </a:rPr>
              <a:t>range</a:t>
            </a: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10</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&gt;&gt;&gt; </a:t>
            </a:r>
            <a:r>
              <a:rPr lang="en" sz="850">
                <a:solidFill>
                  <a:srgbClr val="DCDCAA"/>
                </a:solidFill>
                <a:latin typeface="Courier New"/>
                <a:ea typeface="Courier New"/>
                <a:cs typeface="Courier New"/>
                <a:sym typeface="Courier New"/>
              </a:rPr>
              <a:t>print</a:t>
            </a:r>
            <a:r>
              <a:rPr lang="en" sz="850">
                <a:solidFill>
                  <a:srgbClr val="D4D4D4"/>
                </a:solidFill>
                <a:latin typeface="Courier New"/>
                <a:ea typeface="Courier New"/>
                <a:cs typeface="Courier New"/>
                <a:sym typeface="Courier New"/>
              </a:rPr>
              <a:t>(</a:t>
            </a:r>
            <a:r>
              <a:rPr lang="en" sz="850">
                <a:solidFill>
                  <a:srgbClr val="4EC9B0"/>
                </a:solidFill>
                <a:latin typeface="Courier New"/>
                <a:ea typeface="Courier New"/>
                <a:cs typeface="Courier New"/>
                <a:sym typeface="Courier New"/>
              </a:rPr>
              <a:t>list</a:t>
            </a:r>
            <a:r>
              <a:rPr lang="en" sz="850">
                <a:solidFill>
                  <a:srgbClr val="D4D4D4"/>
                </a:solidFill>
                <a:latin typeface="Courier New"/>
                <a:ea typeface="Courier New"/>
                <a:cs typeface="Courier New"/>
                <a:sym typeface="Courier New"/>
              </a:rPr>
              <a:t>(gen_comp))</a:t>
            </a:r>
            <a:endParaRPr sz="8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latin typeface="Courier New"/>
                <a:ea typeface="Courier New"/>
                <a:cs typeface="Courier New"/>
                <a:sym typeface="Courier New"/>
              </a:rPr>
              <a:t>[</a:t>
            </a:r>
            <a:r>
              <a:rPr lang="en" sz="850">
                <a:solidFill>
                  <a:srgbClr val="B5CEA8"/>
                </a:solidFill>
                <a:latin typeface="Courier New"/>
                <a:ea typeface="Courier New"/>
                <a:cs typeface="Courier New"/>
                <a:sym typeface="Courier New"/>
              </a:rPr>
              <a:t>0</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2</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4</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6</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 </a:t>
            </a:r>
            <a:r>
              <a:rPr lang="en" sz="850">
                <a:solidFill>
                  <a:srgbClr val="B5CEA8"/>
                </a:solidFill>
                <a:latin typeface="Courier New"/>
                <a:ea typeface="Courier New"/>
                <a:cs typeface="Courier New"/>
                <a:sym typeface="Courier New"/>
              </a:rPr>
              <a:t>8</a:t>
            </a:r>
            <a:r>
              <a:rPr lang="en" sz="850">
                <a:solidFill>
                  <a:srgbClr val="D4D4D4"/>
                </a:solidFill>
                <a:latin typeface="Courier New"/>
                <a:ea typeface="Courier New"/>
                <a:cs typeface="Courier New"/>
                <a:sym typeface="Courier New"/>
              </a:rPr>
              <a:t>, </a:t>
            </a:r>
            <a:r>
              <a:rPr lang="en" sz="850">
                <a:solidFill>
                  <a:srgbClr val="CE9178"/>
                </a:solidFill>
                <a:latin typeface="Courier New"/>
                <a:ea typeface="Courier New"/>
                <a:cs typeface="Courier New"/>
                <a:sym typeface="Courier New"/>
              </a:rPr>
              <a:t>'impair'</a:t>
            </a:r>
            <a:r>
              <a:rPr lang="en"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Structures conditionnelles et boucles</a:t>
            </a:r>
            <a:r>
              <a:rPr lang="en" sz="3100">
                <a:solidFill>
                  <a:srgbClr val="000000"/>
                </a:solidFill>
              </a:rPr>
              <a:t> - ressources complémentaires</a:t>
            </a:r>
            <a:endParaRPr sz="3100">
              <a:solidFill>
                <a:srgbClr val="000000"/>
              </a:solidFill>
            </a:endParaRPr>
          </a:p>
        </p:txBody>
      </p:sp>
      <p:sp>
        <p:nvSpPr>
          <p:cNvPr id="783" name="Google Shape;783;p99"/>
          <p:cNvSpPr txBox="1"/>
          <p:nvPr>
            <p:ph idx="1" type="body"/>
          </p:nvPr>
        </p:nvSpPr>
        <p:spPr>
          <a:xfrm>
            <a:off x="311700" y="1225225"/>
            <a:ext cx="8520600" cy="33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a:t>
            </a:r>
            <a:endParaRPr sz="1400"/>
          </a:p>
          <a:p>
            <a:pPr indent="-317500" lvl="1" marL="914400" rtl="0" algn="l">
              <a:spcBef>
                <a:spcPts val="0"/>
              </a:spcBef>
              <a:spcAft>
                <a:spcPts val="0"/>
              </a:spcAft>
              <a:buSzPts val="1400"/>
              <a:buChar char="○"/>
            </a:pPr>
            <a:r>
              <a:rPr lang="en" sz="1400" u="sng">
                <a:solidFill>
                  <a:schemeClr val="hlink"/>
                </a:solidFill>
                <a:hlinkClick r:id="rId3"/>
              </a:rPr>
              <a:t>https://docs.python.org/3/tutorial/controlflow.html</a:t>
            </a:r>
            <a:endParaRPr sz="1400"/>
          </a:p>
          <a:p>
            <a:pPr indent="-317500" lvl="1" marL="914400" rtl="0" algn="l">
              <a:spcBef>
                <a:spcPts val="0"/>
              </a:spcBef>
              <a:spcAft>
                <a:spcPts val="0"/>
              </a:spcAft>
              <a:buSzPts val="1400"/>
              <a:buChar char="○"/>
            </a:pPr>
            <a:r>
              <a:rPr lang="en" sz="1400" u="sng">
                <a:solidFill>
                  <a:schemeClr val="hlink"/>
                </a:solidFill>
                <a:hlinkClick r:id="rId4"/>
              </a:rPr>
              <a:t>https://docs.python.org/3/reference/compound_stmts.html#if</a:t>
            </a:r>
            <a:endParaRPr/>
          </a:p>
          <a:p>
            <a:pPr indent="-317500" lvl="0" marL="457200" rtl="0" algn="l">
              <a:spcBef>
                <a:spcPts val="0"/>
              </a:spcBef>
              <a:spcAft>
                <a:spcPts val="0"/>
              </a:spcAft>
              <a:buSzPts val="1400"/>
              <a:buChar char="●"/>
            </a:pPr>
            <a:r>
              <a:rPr lang="en" sz="1400"/>
              <a:t>Trey Hunner - List Comprehensions and Generator Expressions : </a:t>
            </a:r>
            <a:r>
              <a:rPr lang="en" sz="1400" u="sng">
                <a:solidFill>
                  <a:schemeClr val="hlink"/>
                </a:solidFill>
                <a:hlinkClick r:id="rId5"/>
              </a:rPr>
              <a:t>https://pycon2018.trey.io/index.html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Char char="●"/>
            </a:pPr>
            <a:r>
              <a:rPr lang="en" sz="1400"/>
              <a:t>Socratica - If, Then, Else in Python || Python Tutorial || Learn Python Programming (ENG - 06:52) : </a:t>
            </a:r>
            <a:r>
              <a:rPr lang="en" sz="1400" u="sng">
                <a:solidFill>
                  <a:schemeClr val="hlink"/>
                </a:solidFill>
                <a:hlinkClick r:id="rId6"/>
              </a:rPr>
              <a:t>https://www.youtube.com/watch?v=f4KOjWS_KZs</a:t>
            </a:r>
            <a:endParaRPr sz="1400"/>
          </a:p>
          <a:p>
            <a:pPr indent="-317500" lvl="0" marL="457200" rtl="0" algn="l">
              <a:spcBef>
                <a:spcPts val="0"/>
              </a:spcBef>
              <a:spcAft>
                <a:spcPts val="0"/>
              </a:spcAft>
              <a:buSzPts val="1400"/>
              <a:buChar char="●"/>
            </a:pPr>
            <a:r>
              <a:rPr lang="en" sz="1400"/>
              <a:t>Socratica - List Comprehension || Python Tutorial || Learn Python Programming (ENG - 07:42) : </a:t>
            </a:r>
            <a:r>
              <a:rPr lang="en" sz="1400" u="sng">
                <a:solidFill>
                  <a:schemeClr val="hlink"/>
                </a:solidFill>
                <a:hlinkClick r:id="rId7"/>
              </a:rPr>
              <a:t>https://www.youtube.com/watch?v=AhSvKGTh28Q</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784" name="Google Shape;784;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790" name="Google Shape;790;p100"/>
          <p:cNvSpPr txBox="1"/>
          <p:nvPr>
            <p:ph type="title"/>
          </p:nvPr>
        </p:nvSpPr>
        <p:spPr>
          <a:xfrm>
            <a:off x="280450" y="1894500"/>
            <a:ext cx="4045200" cy="135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Découverte du langage</a:t>
            </a:r>
            <a:endParaRPr/>
          </a:p>
        </p:txBody>
      </p:sp>
      <p:sp>
        <p:nvSpPr>
          <p:cNvPr id="791" name="Google Shape;791;p100"/>
          <p:cNvSpPr txBox="1"/>
          <p:nvPr>
            <p:ph type="title"/>
          </p:nvPr>
        </p:nvSpPr>
        <p:spPr>
          <a:xfrm>
            <a:off x="4858650" y="2179200"/>
            <a:ext cx="4045200" cy="78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Les modules</a:t>
            </a:r>
            <a:endParaRPr>
              <a:solidFill>
                <a:schemeClr val="lt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1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modules - généralités</a:t>
            </a:r>
            <a:endParaRPr>
              <a:solidFill>
                <a:srgbClr val="000000"/>
              </a:solidFill>
            </a:endParaRPr>
          </a:p>
        </p:txBody>
      </p:sp>
      <p:sp>
        <p:nvSpPr>
          <p:cNvPr id="797" name="Google Shape;797;p101"/>
          <p:cNvSpPr txBox="1"/>
          <p:nvPr>
            <p:ph idx="1" type="body"/>
          </p:nvPr>
        </p:nvSpPr>
        <p:spPr>
          <a:xfrm>
            <a:off x="260875" y="1147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Pour organiser du code Python, on peut créer des paquets (dossier contenant des fichiers python et un fichier __init__.py) et des modules (fichier python avec l’extension “.py”)</a:t>
            </a:r>
            <a:endParaRPr/>
          </a:p>
          <a:p>
            <a:pPr indent="0" lvl="0" marL="0" rtl="0" algn="l">
              <a:spcBef>
                <a:spcPts val="1600"/>
              </a:spcBef>
              <a:spcAft>
                <a:spcPts val="1600"/>
              </a:spcAft>
              <a:buNone/>
            </a:pPr>
            <a:r>
              <a:t/>
            </a:r>
            <a:endParaRPr/>
          </a:p>
        </p:txBody>
      </p:sp>
      <p:sp>
        <p:nvSpPr>
          <p:cNvPr id="798" name="Google Shape;798;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799" name="Google Shape;799;p101"/>
          <p:cNvSpPr/>
          <p:nvPr/>
        </p:nvSpPr>
        <p:spPr>
          <a:xfrm>
            <a:off x="378150" y="2380525"/>
            <a:ext cx="5245200" cy="228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Paquet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__init__.py</a:t>
            </a:r>
            <a:endParaRPr/>
          </a:p>
          <a:p>
            <a:pPr indent="0" lvl="0" marL="0" rtl="0" algn="l">
              <a:spcBef>
                <a:spcPts val="0"/>
              </a:spcBef>
              <a:spcAft>
                <a:spcPts val="0"/>
              </a:spcAft>
              <a:buNone/>
            </a:pPr>
            <a:r>
              <a:t/>
            </a:r>
            <a:endParaRPr/>
          </a:p>
        </p:txBody>
      </p:sp>
      <p:sp>
        <p:nvSpPr>
          <p:cNvPr id="800" name="Google Shape;800;p101"/>
          <p:cNvSpPr/>
          <p:nvPr/>
        </p:nvSpPr>
        <p:spPr>
          <a:xfrm>
            <a:off x="1872400" y="2915425"/>
            <a:ext cx="3567900" cy="1585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Module</a:t>
            </a:r>
            <a:endParaRPr/>
          </a:p>
        </p:txBody>
      </p:sp>
      <p:sp>
        <p:nvSpPr>
          <p:cNvPr id="801" name="Google Shape;801;p101"/>
          <p:cNvSpPr/>
          <p:nvPr/>
        </p:nvSpPr>
        <p:spPr>
          <a:xfrm>
            <a:off x="2431475" y="3441875"/>
            <a:ext cx="2693700" cy="8946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Fonctions</a:t>
            </a:r>
            <a:endParaRPr/>
          </a:p>
          <a:p>
            <a:pPr indent="0" lvl="0" marL="0" rtl="0" algn="l">
              <a:spcBef>
                <a:spcPts val="0"/>
              </a:spcBef>
              <a:spcAft>
                <a:spcPts val="0"/>
              </a:spcAft>
              <a:buNone/>
            </a:pPr>
            <a:r>
              <a:rPr lang="en"/>
              <a:t>Classes...</a:t>
            </a:r>
            <a:endParaRPr/>
          </a:p>
        </p:txBody>
      </p:sp>
      <p:sp>
        <p:nvSpPr>
          <p:cNvPr id="802" name="Google Shape;802;p101"/>
          <p:cNvSpPr txBox="1"/>
          <p:nvPr/>
        </p:nvSpPr>
        <p:spPr>
          <a:xfrm>
            <a:off x="6172200" y="2425375"/>
            <a:ext cx="2449800" cy="22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Open Sans"/>
                <a:ea typeface="Open Sans"/>
                <a:cs typeface="Open Sans"/>
                <a:sym typeface="Open Sans"/>
              </a:rPr>
              <a:t>Arborescence :</a:t>
            </a:r>
            <a:endParaRPr u="sng">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paquet_1</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__init__.py</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module1.py</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module2.py</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Paquet_2</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__init__.py</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module3.py</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Généralités sur Python</a:t>
            </a:r>
            <a:endParaRPr>
              <a:solidFill>
                <a:srgbClr val="000000"/>
              </a:solidFill>
            </a:endParaRPr>
          </a:p>
        </p:txBody>
      </p:sp>
      <p:sp>
        <p:nvSpPr>
          <p:cNvPr id="124" name="Google Shape;124;p21"/>
          <p:cNvSpPr txBox="1"/>
          <p:nvPr>
            <p:ph idx="1" type="body"/>
          </p:nvPr>
        </p:nvSpPr>
        <p:spPr>
          <a:xfrm>
            <a:off x="375750" y="1388550"/>
            <a:ext cx="8096700" cy="29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Différents types d’implémentation de Python : </a:t>
            </a:r>
            <a:r>
              <a:rPr b="1" lang="en"/>
              <a:t>CPython</a:t>
            </a:r>
            <a:r>
              <a:rPr lang="en"/>
              <a:t>, Jython, PyPy, IronPython</a:t>
            </a:r>
            <a:endParaRPr/>
          </a:p>
          <a:p>
            <a:pPr indent="0" lvl="0" marL="0" rtl="0" algn="l">
              <a:spcBef>
                <a:spcPts val="1600"/>
              </a:spcBef>
              <a:spcAft>
                <a:spcPts val="160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pic>
        <p:nvPicPr>
          <p:cNvPr id="126" name="Google Shape;126;p21"/>
          <p:cNvPicPr preferRelativeResize="0"/>
          <p:nvPr/>
        </p:nvPicPr>
        <p:blipFill>
          <a:blip r:embed="rId3">
            <a:alphaModFix/>
          </a:blip>
          <a:stretch>
            <a:fillRect/>
          </a:stretch>
        </p:blipFill>
        <p:spPr>
          <a:xfrm>
            <a:off x="1524650" y="3529650"/>
            <a:ext cx="831301" cy="831301"/>
          </a:xfrm>
          <a:prstGeom prst="rect">
            <a:avLst/>
          </a:prstGeom>
          <a:noFill/>
          <a:ln>
            <a:noFill/>
          </a:ln>
        </p:spPr>
      </p:pic>
      <p:pic>
        <p:nvPicPr>
          <p:cNvPr id="127" name="Google Shape;127;p21"/>
          <p:cNvPicPr preferRelativeResize="0"/>
          <p:nvPr/>
        </p:nvPicPr>
        <p:blipFill>
          <a:blip r:embed="rId4">
            <a:alphaModFix/>
          </a:blip>
          <a:stretch>
            <a:fillRect/>
          </a:stretch>
        </p:blipFill>
        <p:spPr>
          <a:xfrm>
            <a:off x="3307999" y="2201498"/>
            <a:ext cx="831300" cy="1547604"/>
          </a:xfrm>
          <a:prstGeom prst="rect">
            <a:avLst/>
          </a:prstGeom>
          <a:noFill/>
          <a:ln>
            <a:noFill/>
          </a:ln>
        </p:spPr>
      </p:pic>
      <p:pic>
        <p:nvPicPr>
          <p:cNvPr id="128" name="Google Shape;128;p21"/>
          <p:cNvPicPr preferRelativeResize="0"/>
          <p:nvPr/>
        </p:nvPicPr>
        <p:blipFill>
          <a:blip r:embed="rId5">
            <a:alphaModFix/>
          </a:blip>
          <a:stretch>
            <a:fillRect/>
          </a:stretch>
        </p:blipFill>
        <p:spPr>
          <a:xfrm>
            <a:off x="4966300" y="3453025"/>
            <a:ext cx="984549" cy="984549"/>
          </a:xfrm>
          <a:prstGeom prst="rect">
            <a:avLst/>
          </a:prstGeom>
          <a:noFill/>
          <a:ln>
            <a:noFill/>
          </a:ln>
        </p:spPr>
      </p:pic>
      <p:pic>
        <p:nvPicPr>
          <p:cNvPr id="129" name="Google Shape;129;p21"/>
          <p:cNvPicPr preferRelativeResize="0"/>
          <p:nvPr/>
        </p:nvPicPr>
        <p:blipFill>
          <a:blip r:embed="rId6">
            <a:alphaModFix/>
          </a:blip>
          <a:stretch>
            <a:fillRect/>
          </a:stretch>
        </p:blipFill>
        <p:spPr>
          <a:xfrm>
            <a:off x="6668375" y="2616275"/>
            <a:ext cx="1607550" cy="9133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0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modules - imports</a:t>
            </a:r>
            <a:endParaRPr>
              <a:solidFill>
                <a:srgbClr val="000000"/>
              </a:solidFill>
            </a:endParaRPr>
          </a:p>
        </p:txBody>
      </p:sp>
      <p:sp>
        <p:nvSpPr>
          <p:cNvPr id="808" name="Google Shape;808;p10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utiliser des modules ou des paquets dans du code Python, il faut d’abord les importer. Pour cela, on utilise le mot-clé </a:t>
            </a:r>
            <a:r>
              <a:rPr i="1" lang="en"/>
              <a:t>import</a:t>
            </a:r>
            <a:r>
              <a:rPr lang="en"/>
              <a:t> suivi du nom du module ou du paquet. Les imports se font de préférence en tout début de fichier.</a:t>
            </a:r>
            <a:endParaRPr/>
          </a:p>
          <a:p>
            <a:pPr indent="0" lvl="0" marL="0" rtl="0" algn="l">
              <a:spcBef>
                <a:spcPts val="1600"/>
              </a:spcBef>
              <a:spcAft>
                <a:spcPts val="1600"/>
              </a:spcAft>
              <a:buNone/>
            </a:pPr>
            <a:r>
              <a:t/>
            </a:r>
            <a:endParaRPr/>
          </a:p>
        </p:txBody>
      </p:sp>
      <p:sp>
        <p:nvSpPr>
          <p:cNvPr id="809" name="Google Shape;809;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810" name="Google Shape;810;p102"/>
          <p:cNvSpPr txBox="1"/>
          <p:nvPr/>
        </p:nvSpPr>
        <p:spPr>
          <a:xfrm>
            <a:off x="4858850" y="2815725"/>
            <a:ext cx="3000000" cy="882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math</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numpy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np</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ma_librairie</a:t>
            </a:r>
            <a:endParaRPr sz="1050">
              <a:solidFill>
                <a:srgbClr val="D4D4D4"/>
              </a:solidFill>
              <a:latin typeface="Courier New"/>
              <a:ea typeface="Courier New"/>
              <a:cs typeface="Courier New"/>
              <a:sym typeface="Courier New"/>
            </a:endParaRPr>
          </a:p>
        </p:txBody>
      </p:sp>
      <p:sp>
        <p:nvSpPr>
          <p:cNvPr id="811" name="Google Shape;811;p102"/>
          <p:cNvSpPr/>
          <p:nvPr/>
        </p:nvSpPr>
        <p:spPr>
          <a:xfrm>
            <a:off x="220450" y="251565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2"/>
          <p:cNvSpPr txBox="1"/>
          <p:nvPr/>
        </p:nvSpPr>
        <p:spPr>
          <a:xfrm>
            <a:off x="1195150" y="2692500"/>
            <a:ext cx="2897400" cy="13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La PEP8 préconise d’importer d’abord les modules de la librairie standard, puis ceux des librairies externes et enfin ceux  internes liés au projet</a:t>
            </a:r>
            <a:endParaRPr>
              <a:latin typeface="Open Sans"/>
              <a:ea typeface="Open Sans"/>
              <a:cs typeface="Open Sans"/>
              <a:sym typeface="Open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modules - imports</a:t>
            </a:r>
            <a:endParaRPr>
              <a:solidFill>
                <a:srgbClr val="000000"/>
              </a:solidFill>
            </a:endParaRPr>
          </a:p>
        </p:txBody>
      </p:sp>
      <p:sp>
        <p:nvSpPr>
          <p:cNvPr id="818" name="Google Shape;818;p10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est possible de n’importer qu’une partie d’un module. Pour cela, on utilise la syntaxe suivante : </a:t>
            </a:r>
            <a:r>
              <a:rPr i="1" lang="en"/>
              <a:t>from</a:t>
            </a:r>
            <a:r>
              <a:rPr lang="en"/>
              <a:t> &lt;&lt;module/paquet&gt;&gt; </a:t>
            </a:r>
            <a:r>
              <a:rPr i="1" lang="en"/>
              <a:t>import</a:t>
            </a:r>
            <a:r>
              <a:rPr lang="en"/>
              <a:t> &lt;&lt;élément à importer&gt;&gt;</a:t>
            </a:r>
            <a:endParaRPr/>
          </a:p>
          <a:p>
            <a:pPr indent="0" lvl="0" marL="0" rtl="0" algn="l">
              <a:spcBef>
                <a:spcPts val="1600"/>
              </a:spcBef>
              <a:spcAft>
                <a:spcPts val="1600"/>
              </a:spcAft>
              <a:buNone/>
            </a:pPr>
            <a:r>
              <a:t/>
            </a:r>
            <a:endParaRPr/>
          </a:p>
        </p:txBody>
      </p:sp>
      <p:sp>
        <p:nvSpPr>
          <p:cNvPr id="819" name="Google Shape;819;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820" name="Google Shape;820;p103"/>
          <p:cNvSpPr/>
          <p:nvPr/>
        </p:nvSpPr>
        <p:spPr>
          <a:xfrm>
            <a:off x="220450" y="2515650"/>
            <a:ext cx="974700" cy="939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3"/>
          <p:cNvSpPr txBox="1"/>
          <p:nvPr/>
        </p:nvSpPr>
        <p:spPr>
          <a:xfrm>
            <a:off x="1195150" y="2571750"/>
            <a:ext cx="2897400" cy="13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Il est déconseillé d’utiliser la syntaxe </a:t>
            </a:r>
            <a:r>
              <a:rPr i="1" lang="en">
                <a:latin typeface="Open Sans"/>
                <a:ea typeface="Open Sans"/>
                <a:cs typeface="Open Sans"/>
                <a:sym typeface="Open Sans"/>
              </a:rPr>
              <a:t>from</a:t>
            </a:r>
            <a:r>
              <a:rPr lang="en">
                <a:latin typeface="Open Sans"/>
                <a:ea typeface="Open Sans"/>
                <a:cs typeface="Open Sans"/>
                <a:sym typeface="Open Sans"/>
              </a:rPr>
              <a:t> &lt;&lt;module/paquet&gt;&gt; </a:t>
            </a:r>
            <a:r>
              <a:rPr i="1" lang="en">
                <a:latin typeface="Open Sans"/>
                <a:ea typeface="Open Sans"/>
                <a:cs typeface="Open Sans"/>
                <a:sym typeface="Open Sans"/>
              </a:rPr>
              <a:t>import</a:t>
            </a:r>
            <a:r>
              <a:rPr lang="en">
                <a:latin typeface="Open Sans"/>
                <a:ea typeface="Open Sans"/>
                <a:cs typeface="Open Sans"/>
                <a:sym typeface="Open Sans"/>
              </a:rPr>
              <a:t> * car il y a un risque d’écraser des fonctions déjà existantes</a:t>
            </a:r>
            <a:endParaRPr>
              <a:latin typeface="Open Sans"/>
              <a:ea typeface="Open Sans"/>
              <a:cs typeface="Open Sans"/>
              <a:sym typeface="Open Sans"/>
            </a:endParaRPr>
          </a:p>
        </p:txBody>
      </p:sp>
      <p:sp>
        <p:nvSpPr>
          <p:cNvPr id="822" name="Google Shape;822;p103"/>
          <p:cNvSpPr txBox="1"/>
          <p:nvPr/>
        </p:nvSpPr>
        <p:spPr>
          <a:xfrm>
            <a:off x="4960525" y="2494200"/>
            <a:ext cx="2939700" cy="981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math </a:t>
            </a: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pi, sin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&gt;&gt;&gt;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(pi)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3.141592653589793</a:t>
            </a:r>
            <a:endParaRPr sz="1050">
              <a:solidFill>
                <a:srgbClr val="B5CEA8"/>
              </a:solidFill>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1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modules - ressources complémentaires</a:t>
            </a:r>
            <a:endParaRPr>
              <a:solidFill>
                <a:srgbClr val="000000"/>
              </a:solidFill>
            </a:endParaRPr>
          </a:p>
        </p:txBody>
      </p:sp>
      <p:sp>
        <p:nvSpPr>
          <p:cNvPr id="828" name="Google Shape;828;p104"/>
          <p:cNvSpPr txBox="1"/>
          <p:nvPr>
            <p:ph idx="1" type="body"/>
          </p:nvPr>
        </p:nvSpPr>
        <p:spPr>
          <a:xfrm>
            <a:off x="311700" y="1225225"/>
            <a:ext cx="8520600" cy="22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Ressource texte :</a:t>
            </a:r>
            <a:endParaRPr sz="1400" u="sng"/>
          </a:p>
          <a:p>
            <a:pPr indent="-317500" lvl="0" marL="457200" rtl="0" algn="l">
              <a:spcBef>
                <a:spcPts val="1600"/>
              </a:spcBef>
              <a:spcAft>
                <a:spcPts val="0"/>
              </a:spcAft>
              <a:buSzPts val="1400"/>
              <a:buChar char="●"/>
            </a:pPr>
            <a:r>
              <a:rPr lang="en" sz="1400"/>
              <a:t>Documentation </a:t>
            </a:r>
            <a:r>
              <a:rPr b="1" lang="en" sz="1400"/>
              <a:t>officielle</a:t>
            </a:r>
            <a:r>
              <a:rPr lang="en" sz="1400"/>
              <a:t> de Python : </a:t>
            </a:r>
            <a:r>
              <a:rPr lang="en" sz="1400" u="sng">
                <a:solidFill>
                  <a:schemeClr val="hlink"/>
                </a:solidFill>
                <a:hlinkClick r:id="rId3"/>
              </a:rPr>
              <a:t>https://docs.python.org/fr/3/tutorial/modules.html</a:t>
            </a:r>
            <a:endParaRPr sz="1400"/>
          </a:p>
          <a:p>
            <a:pPr indent="0" lvl="0" marL="0" rtl="0" algn="l">
              <a:spcBef>
                <a:spcPts val="1600"/>
              </a:spcBef>
              <a:spcAft>
                <a:spcPts val="0"/>
              </a:spcAft>
              <a:buNone/>
            </a:pPr>
            <a:r>
              <a:rPr lang="en" sz="1400" u="sng"/>
              <a:t>Ressource video :</a:t>
            </a:r>
            <a:endParaRPr sz="1400" u="sng"/>
          </a:p>
          <a:p>
            <a:pPr indent="-317500" lvl="0" marL="457200" rtl="0" algn="l">
              <a:spcBef>
                <a:spcPts val="1600"/>
              </a:spcBef>
              <a:spcAft>
                <a:spcPts val="0"/>
              </a:spcAft>
              <a:buSzPts val="1400"/>
              <a:buChar char="●"/>
            </a:pPr>
            <a:r>
              <a:rPr lang="en" sz="1400"/>
              <a:t>Corey Schafer - Python Tutorial for Beginners 9: Import Modules and Exploring The Standard Library (ENG - 21:56) : </a:t>
            </a:r>
            <a:r>
              <a:rPr lang="en" sz="1400" u="sng">
                <a:solidFill>
                  <a:schemeClr val="hlink"/>
                </a:solidFill>
                <a:hlinkClick r:id="rId4"/>
              </a:rPr>
              <a:t>https://www.youtube.com/watch?v=CqvZ3vGoGs0&amp;t=190s</a:t>
            </a:r>
            <a:endParaRPr sz="1400"/>
          </a:p>
          <a:p>
            <a:pPr indent="0" lvl="0" marL="0" rtl="0" algn="l">
              <a:spcBef>
                <a:spcPts val="1600"/>
              </a:spcBef>
              <a:spcAft>
                <a:spcPts val="0"/>
              </a:spcAft>
              <a:buNone/>
            </a:pPr>
            <a:r>
              <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829" name="Google Shape;829;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835" name="Google Shape;835;p105"/>
          <p:cNvSpPr txBox="1"/>
          <p:nvPr>
            <p:ph type="title"/>
          </p:nvPr>
        </p:nvSpPr>
        <p:spPr>
          <a:xfrm>
            <a:off x="280450" y="1894500"/>
            <a:ext cx="4045200" cy="135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Chapitre</a:t>
            </a:r>
            <a:endParaRPr/>
          </a:p>
          <a:p>
            <a:pPr indent="0" lvl="0" marL="0" rtl="0" algn="ctr">
              <a:spcBef>
                <a:spcPts val="0"/>
              </a:spcBef>
              <a:spcAft>
                <a:spcPts val="0"/>
              </a:spcAft>
              <a:buClr>
                <a:schemeClr val="dk1"/>
              </a:buClr>
              <a:buSzPts val="1100"/>
              <a:buFont typeface="Arial"/>
              <a:buNone/>
            </a:pPr>
            <a:r>
              <a:rPr lang="en"/>
              <a:t>Découverte du langage</a:t>
            </a:r>
            <a:endParaRPr/>
          </a:p>
        </p:txBody>
      </p:sp>
      <p:sp>
        <p:nvSpPr>
          <p:cNvPr id="836" name="Google Shape;836;p105"/>
          <p:cNvSpPr txBox="1"/>
          <p:nvPr>
            <p:ph type="title"/>
          </p:nvPr>
        </p:nvSpPr>
        <p:spPr>
          <a:xfrm>
            <a:off x="4858650" y="2179200"/>
            <a:ext cx="4045200" cy="78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Les exceptions</a:t>
            </a:r>
            <a:endParaRPr>
              <a:solidFill>
                <a:schemeClr val="lt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1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généralités</a:t>
            </a:r>
            <a:endParaRPr>
              <a:solidFill>
                <a:srgbClr val="000000"/>
              </a:solidFill>
            </a:endParaRPr>
          </a:p>
        </p:txBody>
      </p:sp>
      <p:sp>
        <p:nvSpPr>
          <p:cNvPr id="842" name="Google Shape;842;p106"/>
          <p:cNvSpPr txBox="1"/>
          <p:nvPr>
            <p:ph idx="1" type="body"/>
          </p:nvPr>
        </p:nvSpPr>
        <p:spPr>
          <a:xfrm>
            <a:off x="311700" y="1103250"/>
            <a:ext cx="8520600" cy="34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Lorsque l’interpréteur Python rencontre une ligne de code qu’il ne peut pas interpréter correctement (nom  de variable avec une erreur, division par zéro…), il </a:t>
            </a:r>
            <a:r>
              <a:rPr lang="en" sz="1400"/>
              <a:t>lève</a:t>
            </a:r>
            <a:r>
              <a:rPr lang="en" sz="1400"/>
              <a:t> un exception : c’est-à-dire qu’il indique qu’il y a un problème. Ensuite, il y a deux cas de figure : soit l’exception est gérée soit elle ne l’est pas (dans ce cas l’interpréteur s’arrête).</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843" name="Google Shape;843;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844" name="Google Shape;844;p106"/>
          <p:cNvSpPr/>
          <p:nvPr/>
        </p:nvSpPr>
        <p:spPr>
          <a:xfrm>
            <a:off x="3376825" y="2271900"/>
            <a:ext cx="2114400" cy="59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Problème dans le code</a:t>
            </a:r>
            <a:endParaRPr/>
          </a:p>
        </p:txBody>
      </p:sp>
      <p:sp>
        <p:nvSpPr>
          <p:cNvPr id="845" name="Google Shape;845;p106"/>
          <p:cNvSpPr/>
          <p:nvPr/>
        </p:nvSpPr>
        <p:spPr>
          <a:xfrm>
            <a:off x="3376825" y="3035200"/>
            <a:ext cx="2114400" cy="59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Exception</a:t>
            </a:r>
            <a:endParaRPr/>
          </a:p>
        </p:txBody>
      </p:sp>
      <p:cxnSp>
        <p:nvCxnSpPr>
          <p:cNvPr id="846" name="Google Shape;846;p106"/>
          <p:cNvCxnSpPr>
            <a:stCxn id="844" idx="2"/>
            <a:endCxn id="845" idx="0"/>
          </p:cNvCxnSpPr>
          <p:nvPr/>
        </p:nvCxnSpPr>
        <p:spPr>
          <a:xfrm>
            <a:off x="4434025" y="2871600"/>
            <a:ext cx="0" cy="163500"/>
          </a:xfrm>
          <a:prstGeom prst="straightConnector1">
            <a:avLst/>
          </a:prstGeom>
          <a:noFill/>
          <a:ln cap="flat" cmpd="sng" w="9525">
            <a:solidFill>
              <a:schemeClr val="dk2"/>
            </a:solidFill>
            <a:prstDash val="solid"/>
            <a:round/>
            <a:headEnd len="med" w="med" type="none"/>
            <a:tailEnd len="med" w="med" type="triangle"/>
          </a:ln>
        </p:spPr>
      </p:cxnSp>
      <p:sp>
        <p:nvSpPr>
          <p:cNvPr id="847" name="Google Shape;847;p106"/>
          <p:cNvSpPr/>
          <p:nvPr/>
        </p:nvSpPr>
        <p:spPr>
          <a:xfrm>
            <a:off x="530600" y="3553550"/>
            <a:ext cx="2510700" cy="599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Exception gérée</a:t>
            </a:r>
            <a:endParaRPr/>
          </a:p>
        </p:txBody>
      </p:sp>
      <p:sp>
        <p:nvSpPr>
          <p:cNvPr id="848" name="Google Shape;848;p106"/>
          <p:cNvSpPr/>
          <p:nvPr/>
        </p:nvSpPr>
        <p:spPr>
          <a:xfrm>
            <a:off x="5961750" y="3553550"/>
            <a:ext cx="2510700" cy="599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Exception non gérée</a:t>
            </a:r>
            <a:endParaRPr/>
          </a:p>
        </p:txBody>
      </p:sp>
      <p:cxnSp>
        <p:nvCxnSpPr>
          <p:cNvPr id="849" name="Google Shape;849;p106"/>
          <p:cNvCxnSpPr>
            <a:endCxn id="847" idx="0"/>
          </p:cNvCxnSpPr>
          <p:nvPr/>
        </p:nvCxnSpPr>
        <p:spPr>
          <a:xfrm flipH="1">
            <a:off x="1785950" y="3202850"/>
            <a:ext cx="1662000" cy="350700"/>
          </a:xfrm>
          <a:prstGeom prst="straightConnector1">
            <a:avLst/>
          </a:prstGeom>
          <a:noFill/>
          <a:ln cap="flat" cmpd="sng" w="9525">
            <a:solidFill>
              <a:schemeClr val="dk2"/>
            </a:solidFill>
            <a:prstDash val="solid"/>
            <a:round/>
            <a:headEnd len="med" w="med" type="none"/>
            <a:tailEnd len="med" w="med" type="triangle"/>
          </a:ln>
        </p:spPr>
      </p:cxnSp>
      <p:cxnSp>
        <p:nvCxnSpPr>
          <p:cNvPr id="850" name="Google Shape;850;p106"/>
          <p:cNvCxnSpPr>
            <a:stCxn id="845" idx="3"/>
            <a:endCxn id="848" idx="0"/>
          </p:cNvCxnSpPr>
          <p:nvPr/>
        </p:nvCxnSpPr>
        <p:spPr>
          <a:xfrm>
            <a:off x="5491225" y="3335050"/>
            <a:ext cx="1725900" cy="21840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106"/>
          <p:cNvSpPr/>
          <p:nvPr/>
        </p:nvSpPr>
        <p:spPr>
          <a:xfrm>
            <a:off x="530600" y="4336225"/>
            <a:ext cx="2510700" cy="599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L’exécution du code continue</a:t>
            </a:r>
            <a:endParaRPr/>
          </a:p>
        </p:txBody>
      </p:sp>
      <p:sp>
        <p:nvSpPr>
          <p:cNvPr id="852" name="Google Shape;852;p106"/>
          <p:cNvSpPr/>
          <p:nvPr/>
        </p:nvSpPr>
        <p:spPr>
          <a:xfrm>
            <a:off x="5961750" y="4336225"/>
            <a:ext cx="2510700" cy="599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L’exécution du code s’arrête</a:t>
            </a:r>
            <a:endParaRPr/>
          </a:p>
        </p:txBody>
      </p:sp>
      <p:cxnSp>
        <p:nvCxnSpPr>
          <p:cNvPr id="853" name="Google Shape;853;p106"/>
          <p:cNvCxnSpPr>
            <a:stCxn id="847" idx="2"/>
            <a:endCxn id="851" idx="0"/>
          </p:cNvCxnSpPr>
          <p:nvPr/>
        </p:nvCxnSpPr>
        <p:spPr>
          <a:xfrm>
            <a:off x="1785950" y="4153250"/>
            <a:ext cx="0" cy="183000"/>
          </a:xfrm>
          <a:prstGeom prst="straightConnector1">
            <a:avLst/>
          </a:prstGeom>
          <a:noFill/>
          <a:ln cap="flat" cmpd="sng" w="9525">
            <a:solidFill>
              <a:schemeClr val="dk2"/>
            </a:solidFill>
            <a:prstDash val="solid"/>
            <a:round/>
            <a:headEnd len="med" w="med" type="none"/>
            <a:tailEnd len="med" w="med" type="triangle"/>
          </a:ln>
        </p:spPr>
      </p:cxnSp>
      <p:cxnSp>
        <p:nvCxnSpPr>
          <p:cNvPr id="854" name="Google Shape;854;p106"/>
          <p:cNvCxnSpPr>
            <a:endCxn id="852"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10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types d’exceptions</a:t>
            </a:r>
            <a:endParaRPr>
              <a:solidFill>
                <a:srgbClr val="000000"/>
              </a:solidFill>
            </a:endParaRPr>
          </a:p>
        </p:txBody>
      </p:sp>
      <p:sp>
        <p:nvSpPr>
          <p:cNvPr id="860" name="Google Shape;860;p107"/>
          <p:cNvSpPr txBox="1"/>
          <p:nvPr>
            <p:ph idx="1" type="body"/>
          </p:nvPr>
        </p:nvSpPr>
        <p:spPr>
          <a:xfrm>
            <a:off x="311700" y="1286225"/>
            <a:ext cx="8520600" cy="34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Il existe deux grands types d’erreurs en Python :</a:t>
            </a:r>
            <a:endParaRPr sz="1400"/>
          </a:p>
          <a:p>
            <a:pPr indent="-317500" lvl="0" marL="457200" rtl="0" algn="just">
              <a:spcBef>
                <a:spcPts val="1600"/>
              </a:spcBef>
              <a:spcAft>
                <a:spcPts val="0"/>
              </a:spcAft>
              <a:buSzPts val="1400"/>
              <a:buChar char="●"/>
            </a:pPr>
            <a:r>
              <a:rPr lang="en" sz="1400"/>
              <a:t>Les erreurs de syntaxe</a:t>
            </a:r>
            <a:endParaRPr sz="1400"/>
          </a:p>
          <a:p>
            <a:pPr indent="0" lvl="0" marL="0" rtl="0" algn="just">
              <a:spcBef>
                <a:spcPts val="1600"/>
              </a:spcBef>
              <a:spcAft>
                <a:spcPts val="0"/>
              </a:spcAft>
              <a:buNone/>
            </a:pPr>
            <a:r>
              <a:rPr lang="en" sz="1400"/>
              <a:t>Elles sont détectées lors de la première étape (le </a:t>
            </a:r>
            <a:r>
              <a:rPr b="1" lang="en" sz="1400"/>
              <a:t>parsing</a:t>
            </a:r>
            <a:r>
              <a:rPr lang="en" sz="1400"/>
              <a:t> du code en bytecode) avant </a:t>
            </a:r>
            <a:r>
              <a:rPr lang="en" sz="1400"/>
              <a:t>l'exécution</a:t>
            </a:r>
            <a:r>
              <a:rPr lang="en" sz="1400"/>
              <a:t> du code. Elles doivent être corrigées ; elle ne peuvent pas être gérées</a:t>
            </a:r>
            <a:endParaRPr sz="1400"/>
          </a:p>
          <a:p>
            <a:pPr indent="-317500" lvl="0" marL="457200" rtl="0" algn="just">
              <a:spcBef>
                <a:spcPts val="1600"/>
              </a:spcBef>
              <a:spcAft>
                <a:spcPts val="0"/>
              </a:spcAft>
              <a:buSzPts val="1400"/>
              <a:buChar char="●"/>
            </a:pPr>
            <a:r>
              <a:rPr lang="en" sz="1400"/>
              <a:t>Les exceptions</a:t>
            </a:r>
            <a:endParaRPr sz="1400"/>
          </a:p>
          <a:p>
            <a:pPr indent="0" lvl="0" marL="0" rtl="0" algn="just">
              <a:spcBef>
                <a:spcPts val="1600"/>
              </a:spcBef>
              <a:spcAft>
                <a:spcPts val="0"/>
              </a:spcAft>
              <a:buNone/>
            </a:pPr>
            <a:r>
              <a:rPr lang="en" sz="1400"/>
              <a:t>Elles sont détectées lors de l’exécution du code. Il en existe différents types. Elle peut être gérée (pour ne pas arrêter l’exécution du code)</a:t>
            </a:r>
            <a:endParaRPr sz="1400"/>
          </a:p>
          <a:p>
            <a:pPr indent="0" lvl="0" marL="0" rtl="0" algn="just">
              <a:spcBef>
                <a:spcPts val="1600"/>
              </a:spcBef>
              <a:spcAft>
                <a:spcPts val="0"/>
              </a:spcAft>
              <a:buNone/>
            </a:pPr>
            <a:r>
              <a:rPr lang="en" sz="1400"/>
              <a:t>Toutes les exceptions en Python sont des classes qui sont héritées de </a:t>
            </a:r>
            <a:r>
              <a:rPr b="1" lang="en" sz="1400"/>
              <a:t>BaseException</a:t>
            </a:r>
            <a:r>
              <a:rPr lang="en" sz="1400"/>
              <a:t> ou d’une de ces classes enfants.</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861" name="Google Shape;861;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862" name="Google Shape;862;p107"/>
          <p:cNvCxnSpPr>
            <a:endCxn id="863"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1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messages d’erreur</a:t>
            </a:r>
            <a:endParaRPr>
              <a:solidFill>
                <a:srgbClr val="000000"/>
              </a:solidFill>
            </a:endParaRPr>
          </a:p>
        </p:txBody>
      </p:sp>
      <p:sp>
        <p:nvSpPr>
          <p:cNvPr id="869" name="Google Shape;869;p108"/>
          <p:cNvSpPr txBox="1"/>
          <p:nvPr>
            <p:ph idx="1" type="body"/>
          </p:nvPr>
        </p:nvSpPr>
        <p:spPr>
          <a:xfrm>
            <a:off x="311700" y="1296750"/>
            <a:ext cx="5632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Les messages d’erreur en Python contiennent plusieurs parties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870" name="Google Shape;870;p108"/>
          <p:cNvSpPr txBox="1"/>
          <p:nvPr>
            <p:ph idx="12" type="sldNum"/>
          </p:nvPr>
        </p:nvSpPr>
        <p:spPr>
          <a:xfrm>
            <a:off x="8533908" y="46041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sp>
        <p:nvSpPr>
          <p:cNvPr id="871" name="Google Shape;871;p108"/>
          <p:cNvSpPr txBox="1"/>
          <p:nvPr/>
        </p:nvSpPr>
        <p:spPr>
          <a:xfrm>
            <a:off x="2417600" y="1839875"/>
            <a:ext cx="4431600" cy="191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Traceback (most recent call last):</a:t>
            </a:r>
            <a:endParaRPr>
              <a:solidFill>
                <a:schemeClr val="lt1"/>
              </a:solidFill>
            </a:endParaRPr>
          </a:p>
          <a:p>
            <a:pPr indent="0" lvl="0" marL="0" rtl="0" algn="l">
              <a:spcBef>
                <a:spcPts val="0"/>
              </a:spcBef>
              <a:spcAft>
                <a:spcPts val="0"/>
              </a:spcAft>
              <a:buNone/>
            </a:pPr>
            <a:r>
              <a:rPr lang="en">
                <a:solidFill>
                  <a:schemeClr val="lt1"/>
                </a:solidFill>
              </a:rPr>
              <a:t>  File "d:\module1.py", line 9, in &lt;module&gt;  	 </a:t>
            </a:r>
            <a:endParaRPr>
              <a:solidFill>
                <a:schemeClr val="lt1"/>
              </a:solidFill>
            </a:endParaRPr>
          </a:p>
          <a:p>
            <a:pPr indent="0" lvl="0" marL="0" rtl="0" algn="l">
              <a:spcBef>
                <a:spcPts val="0"/>
              </a:spcBef>
              <a:spcAft>
                <a:spcPts val="0"/>
              </a:spcAft>
              <a:buNone/>
            </a:pPr>
            <a:r>
              <a:rPr lang="en">
                <a:solidFill>
                  <a:schemeClr val="lt1"/>
                </a:solidFill>
              </a:rPr>
              <a:t>	print_hello(300)</a:t>
            </a:r>
            <a:endParaRPr>
              <a:solidFill>
                <a:schemeClr val="lt1"/>
              </a:solidFill>
            </a:endParaRPr>
          </a:p>
          <a:p>
            <a:pPr indent="0" lvl="0" marL="0" rtl="0" algn="l">
              <a:spcBef>
                <a:spcPts val="0"/>
              </a:spcBef>
              <a:spcAft>
                <a:spcPts val="0"/>
              </a:spcAft>
              <a:buNone/>
            </a:pPr>
            <a:r>
              <a:rPr lang="en">
                <a:solidFill>
                  <a:schemeClr val="lt1"/>
                </a:solidFill>
              </a:rPr>
              <a:t>  File "d:\module1.py", line 4, in print_hello    </a:t>
            </a:r>
            <a:endParaRPr>
              <a:solidFill>
                <a:schemeClr val="lt1"/>
              </a:solidFill>
            </a:endParaRPr>
          </a:p>
          <a:p>
            <a:pPr indent="0" lvl="0" marL="0" rtl="0" algn="l">
              <a:spcBef>
                <a:spcPts val="0"/>
              </a:spcBef>
              <a:spcAft>
                <a:spcPts val="0"/>
              </a:spcAft>
              <a:buNone/>
            </a:pPr>
            <a:r>
              <a:rPr lang="en">
                <a:solidFill>
                  <a:schemeClr val="lt1"/>
                </a:solidFill>
              </a:rPr>
              <a:t>	if module.pair(nombre):</a:t>
            </a:r>
            <a:endParaRPr>
              <a:solidFill>
                <a:schemeClr val="lt1"/>
              </a:solidFill>
            </a:endParaRPr>
          </a:p>
          <a:p>
            <a:pPr indent="0" lvl="0" marL="0" rtl="0" algn="l">
              <a:spcBef>
                <a:spcPts val="0"/>
              </a:spcBef>
              <a:spcAft>
                <a:spcPts val="0"/>
              </a:spcAft>
              <a:buNone/>
            </a:pPr>
            <a:r>
              <a:rPr lang="en">
                <a:solidFill>
                  <a:schemeClr val="lt1"/>
                </a:solidFill>
              </a:rPr>
              <a:t>  File "d:\module.py", line 6, in pair</a:t>
            </a:r>
            <a:endParaRPr>
              <a:solidFill>
                <a:schemeClr val="lt1"/>
              </a:solidFill>
            </a:endParaRPr>
          </a:p>
          <a:p>
            <a:pPr indent="0" lvl="0" marL="0" rtl="0" algn="l">
              <a:spcBef>
                <a:spcPts val="0"/>
              </a:spcBef>
              <a:spcAft>
                <a:spcPts val="0"/>
              </a:spcAft>
              <a:buNone/>
            </a:pPr>
            <a:r>
              <a:rPr lang="en">
                <a:solidFill>
                  <a:schemeClr val="lt1"/>
                </a:solidFill>
              </a:rPr>
              <a:t>	raise ValueError("Le nombre est trop grand")</a:t>
            </a:r>
            <a:endParaRPr>
              <a:solidFill>
                <a:schemeClr val="lt1"/>
              </a:solidFill>
            </a:endParaRPr>
          </a:p>
          <a:p>
            <a:pPr indent="0" lvl="0" marL="0" rtl="0" algn="l">
              <a:spcBef>
                <a:spcPts val="0"/>
              </a:spcBef>
              <a:spcAft>
                <a:spcPts val="0"/>
              </a:spcAft>
              <a:buNone/>
            </a:pPr>
            <a:r>
              <a:rPr lang="en">
                <a:solidFill>
                  <a:schemeClr val="lt1"/>
                </a:solidFill>
              </a:rPr>
              <a:t>ValueError: Le nombre est trop grand</a:t>
            </a:r>
            <a:endParaRPr>
              <a:solidFill>
                <a:schemeClr val="lt1"/>
              </a:solidFill>
            </a:endParaRPr>
          </a:p>
        </p:txBody>
      </p:sp>
      <p:cxnSp>
        <p:nvCxnSpPr>
          <p:cNvPr id="872" name="Google Shape;872;p108"/>
          <p:cNvCxnSpPr/>
          <p:nvPr/>
        </p:nvCxnSpPr>
        <p:spPr>
          <a:xfrm rot="10800000">
            <a:off x="6849200" y="3187800"/>
            <a:ext cx="598200" cy="0"/>
          </a:xfrm>
          <a:prstGeom prst="straightConnector1">
            <a:avLst/>
          </a:prstGeom>
          <a:noFill/>
          <a:ln cap="flat" cmpd="sng" w="28575">
            <a:solidFill>
              <a:srgbClr val="434343"/>
            </a:solidFill>
            <a:prstDash val="solid"/>
            <a:round/>
            <a:headEnd len="med" w="med" type="none"/>
            <a:tailEnd len="med" w="med" type="triangle"/>
          </a:ln>
        </p:spPr>
      </p:cxnSp>
      <p:sp>
        <p:nvSpPr>
          <p:cNvPr id="873" name="Google Shape;873;p108"/>
          <p:cNvSpPr txBox="1"/>
          <p:nvPr/>
        </p:nvSpPr>
        <p:spPr>
          <a:xfrm>
            <a:off x="6496500" y="2882400"/>
            <a:ext cx="4185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Open Sans"/>
                <a:ea typeface="Open Sans"/>
                <a:cs typeface="Open Sans"/>
                <a:sym typeface="Open Sans"/>
              </a:rPr>
              <a:t>}</a:t>
            </a:r>
            <a:endParaRPr sz="2800">
              <a:solidFill>
                <a:srgbClr val="434343"/>
              </a:solidFill>
              <a:latin typeface="Open Sans"/>
              <a:ea typeface="Open Sans"/>
              <a:cs typeface="Open Sans"/>
              <a:sym typeface="Open Sans"/>
            </a:endParaRPr>
          </a:p>
        </p:txBody>
      </p:sp>
      <p:sp>
        <p:nvSpPr>
          <p:cNvPr id="874" name="Google Shape;874;p108"/>
          <p:cNvSpPr txBox="1"/>
          <p:nvPr/>
        </p:nvSpPr>
        <p:spPr>
          <a:xfrm>
            <a:off x="7498300" y="2978475"/>
            <a:ext cx="1584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Endroit du code où l’erreur est générée</a:t>
            </a:r>
            <a:endParaRPr>
              <a:latin typeface="Open Sans"/>
              <a:ea typeface="Open Sans"/>
              <a:cs typeface="Open Sans"/>
              <a:sym typeface="Open Sans"/>
            </a:endParaRPr>
          </a:p>
        </p:txBody>
      </p:sp>
      <p:sp>
        <p:nvSpPr>
          <p:cNvPr id="875" name="Google Shape;875;p108"/>
          <p:cNvSpPr txBox="1"/>
          <p:nvPr/>
        </p:nvSpPr>
        <p:spPr>
          <a:xfrm>
            <a:off x="6496500" y="2064150"/>
            <a:ext cx="4185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Open Sans"/>
                <a:ea typeface="Open Sans"/>
                <a:cs typeface="Open Sans"/>
                <a:sym typeface="Open Sans"/>
              </a:rPr>
              <a:t>}</a:t>
            </a:r>
            <a:endParaRPr sz="2800">
              <a:solidFill>
                <a:srgbClr val="434343"/>
              </a:solidFill>
              <a:latin typeface="Open Sans"/>
              <a:ea typeface="Open Sans"/>
              <a:cs typeface="Open Sans"/>
              <a:sym typeface="Open Sans"/>
            </a:endParaRPr>
          </a:p>
        </p:txBody>
      </p:sp>
      <p:cxnSp>
        <p:nvCxnSpPr>
          <p:cNvPr id="876" name="Google Shape;876;p108"/>
          <p:cNvCxnSpPr/>
          <p:nvPr/>
        </p:nvCxnSpPr>
        <p:spPr>
          <a:xfrm rot="10800000">
            <a:off x="6849200" y="2369550"/>
            <a:ext cx="598200" cy="0"/>
          </a:xfrm>
          <a:prstGeom prst="straightConnector1">
            <a:avLst/>
          </a:prstGeom>
          <a:noFill/>
          <a:ln cap="flat" cmpd="sng" w="28575">
            <a:solidFill>
              <a:srgbClr val="434343"/>
            </a:solidFill>
            <a:prstDash val="solid"/>
            <a:round/>
            <a:headEnd len="med" w="med" type="none"/>
            <a:tailEnd len="med" w="med" type="triangle"/>
          </a:ln>
        </p:spPr>
      </p:cxnSp>
      <p:sp>
        <p:nvSpPr>
          <p:cNvPr id="877" name="Google Shape;877;p108"/>
          <p:cNvSpPr txBox="1"/>
          <p:nvPr/>
        </p:nvSpPr>
        <p:spPr>
          <a:xfrm>
            <a:off x="7498300" y="1839875"/>
            <a:ext cx="1584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Endroit du code qui a appelé le code qui a généré l’erreur</a:t>
            </a:r>
            <a:endParaRPr>
              <a:latin typeface="Open Sans"/>
              <a:ea typeface="Open Sans"/>
              <a:cs typeface="Open Sans"/>
              <a:sym typeface="Open Sans"/>
            </a:endParaRPr>
          </a:p>
        </p:txBody>
      </p:sp>
      <p:cxnSp>
        <p:nvCxnSpPr>
          <p:cNvPr id="878" name="Google Shape;878;p108"/>
          <p:cNvCxnSpPr/>
          <p:nvPr/>
        </p:nvCxnSpPr>
        <p:spPr>
          <a:xfrm>
            <a:off x="1622150" y="2799050"/>
            <a:ext cx="418500" cy="3000"/>
          </a:xfrm>
          <a:prstGeom prst="straightConnector1">
            <a:avLst/>
          </a:prstGeom>
          <a:noFill/>
          <a:ln cap="flat" cmpd="sng" w="28575">
            <a:solidFill>
              <a:srgbClr val="434343"/>
            </a:solidFill>
            <a:prstDash val="solid"/>
            <a:round/>
            <a:headEnd len="med" w="med" type="none"/>
            <a:tailEnd len="med" w="med" type="triangle"/>
          </a:ln>
        </p:spPr>
      </p:cxnSp>
      <p:sp>
        <p:nvSpPr>
          <p:cNvPr id="879" name="Google Shape;879;p108"/>
          <p:cNvSpPr txBox="1"/>
          <p:nvPr/>
        </p:nvSpPr>
        <p:spPr>
          <a:xfrm>
            <a:off x="1966025" y="1897775"/>
            <a:ext cx="687900" cy="15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0">
                <a:solidFill>
                  <a:srgbClr val="434343"/>
                </a:solidFill>
                <a:latin typeface="Open Sans"/>
                <a:ea typeface="Open Sans"/>
                <a:cs typeface="Open Sans"/>
                <a:sym typeface="Open Sans"/>
              </a:rPr>
              <a:t>{</a:t>
            </a:r>
            <a:endParaRPr sz="9000">
              <a:solidFill>
                <a:srgbClr val="434343"/>
              </a:solidFill>
              <a:latin typeface="Open Sans"/>
              <a:ea typeface="Open Sans"/>
              <a:cs typeface="Open Sans"/>
              <a:sym typeface="Open Sans"/>
            </a:endParaRPr>
          </a:p>
        </p:txBody>
      </p:sp>
      <p:sp>
        <p:nvSpPr>
          <p:cNvPr id="880" name="Google Shape;880;p108"/>
          <p:cNvSpPr txBox="1"/>
          <p:nvPr/>
        </p:nvSpPr>
        <p:spPr>
          <a:xfrm>
            <a:off x="61400" y="1953900"/>
            <a:ext cx="14262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Ensemble des parties du code où l’erreur s’est propagée</a:t>
            </a:r>
            <a:endParaRPr>
              <a:latin typeface="Open Sans"/>
              <a:ea typeface="Open Sans"/>
              <a:cs typeface="Open Sans"/>
              <a:sym typeface="Open Sans"/>
            </a:endParaRPr>
          </a:p>
        </p:txBody>
      </p:sp>
      <p:cxnSp>
        <p:nvCxnSpPr>
          <p:cNvPr id="881" name="Google Shape;881;p108"/>
          <p:cNvCxnSpPr/>
          <p:nvPr/>
        </p:nvCxnSpPr>
        <p:spPr>
          <a:xfrm flipH="1" rot="10800000">
            <a:off x="2220225" y="3651300"/>
            <a:ext cx="613200" cy="284100"/>
          </a:xfrm>
          <a:prstGeom prst="straightConnector1">
            <a:avLst/>
          </a:prstGeom>
          <a:noFill/>
          <a:ln cap="flat" cmpd="sng" w="28575">
            <a:solidFill>
              <a:srgbClr val="434343"/>
            </a:solidFill>
            <a:prstDash val="solid"/>
            <a:round/>
            <a:headEnd len="med" w="med" type="none"/>
            <a:tailEnd len="med" w="med" type="triangle"/>
          </a:ln>
        </p:spPr>
      </p:cxnSp>
      <p:cxnSp>
        <p:nvCxnSpPr>
          <p:cNvPr id="882" name="Google Shape;882;p108"/>
          <p:cNvCxnSpPr/>
          <p:nvPr/>
        </p:nvCxnSpPr>
        <p:spPr>
          <a:xfrm rot="10800000">
            <a:off x="4389913" y="3651300"/>
            <a:ext cx="1551900" cy="394800"/>
          </a:xfrm>
          <a:prstGeom prst="straightConnector1">
            <a:avLst/>
          </a:prstGeom>
          <a:noFill/>
          <a:ln cap="flat" cmpd="sng" w="28575">
            <a:solidFill>
              <a:srgbClr val="434343"/>
            </a:solidFill>
            <a:prstDash val="solid"/>
            <a:round/>
            <a:headEnd len="med" w="med" type="none"/>
            <a:tailEnd len="med" w="med" type="triangle"/>
          </a:ln>
        </p:spPr>
      </p:cxnSp>
      <p:sp>
        <p:nvSpPr>
          <p:cNvPr id="883" name="Google Shape;883;p108"/>
          <p:cNvSpPr txBox="1"/>
          <p:nvPr/>
        </p:nvSpPr>
        <p:spPr>
          <a:xfrm>
            <a:off x="998775" y="3651300"/>
            <a:ext cx="11466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Nom de l’exception générée</a:t>
            </a:r>
            <a:endParaRPr>
              <a:latin typeface="Open Sans"/>
              <a:ea typeface="Open Sans"/>
              <a:cs typeface="Open Sans"/>
              <a:sym typeface="Open Sans"/>
            </a:endParaRPr>
          </a:p>
        </p:txBody>
      </p:sp>
      <p:sp>
        <p:nvSpPr>
          <p:cNvPr id="884" name="Google Shape;884;p108"/>
          <p:cNvSpPr txBox="1"/>
          <p:nvPr/>
        </p:nvSpPr>
        <p:spPr>
          <a:xfrm>
            <a:off x="5941825" y="3809775"/>
            <a:ext cx="21396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Détails sur l’exception générée</a:t>
            </a:r>
            <a:endParaRPr>
              <a:latin typeface="Open Sans"/>
              <a:ea typeface="Open Sans"/>
              <a:cs typeface="Open Sans"/>
              <a:sym typeface="Open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Google Shape;889;p1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erreurs de syntaxe</a:t>
            </a:r>
            <a:endParaRPr>
              <a:solidFill>
                <a:srgbClr val="000000"/>
              </a:solidFill>
            </a:endParaRPr>
          </a:p>
        </p:txBody>
      </p:sp>
      <p:sp>
        <p:nvSpPr>
          <p:cNvPr id="890" name="Google Shape;890;p109"/>
          <p:cNvSpPr txBox="1"/>
          <p:nvPr>
            <p:ph idx="1" type="body"/>
          </p:nvPr>
        </p:nvSpPr>
        <p:spPr>
          <a:xfrm>
            <a:off x="311700" y="1286225"/>
            <a:ext cx="8520600" cy="92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Pour les erreurs de syntaxe, Python indique à l’aide du symbole </a:t>
            </a:r>
            <a:r>
              <a:rPr b="1" lang="en" sz="1400"/>
              <a:t>^</a:t>
            </a:r>
            <a:r>
              <a:rPr lang="en" sz="1400"/>
              <a:t> où se situe l’erreur. Cette indication est approximative : il faut regarder aussi les lignes qui </a:t>
            </a:r>
            <a:r>
              <a:rPr lang="en" sz="1400"/>
              <a:t>précèdent</a:t>
            </a:r>
            <a:r>
              <a:rPr lang="en" sz="1400"/>
              <a:t> ou qui suivent l’erreur. Dans l’exemple, l’erreur de syntaxe vient de la ligne 7 où la virgule est manquante.</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891" name="Google Shape;891;p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892" name="Google Shape;892;p109"/>
          <p:cNvCxnSpPr>
            <a:endCxn id="893"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894" name="Google Shape;894;p109"/>
          <p:cNvSpPr txBox="1"/>
          <p:nvPr/>
        </p:nvSpPr>
        <p:spPr>
          <a:xfrm>
            <a:off x="748950" y="2522725"/>
            <a:ext cx="3250200" cy="2140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 dico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"a"</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7</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8</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"c"</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3</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9</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File "d:/module.py", line 8</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"c" : 3</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SyntaxError: invalid syntax</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895" name="Google Shape;895;p109"/>
          <p:cNvSpPr txBox="1"/>
          <p:nvPr/>
        </p:nvSpPr>
        <p:spPr>
          <a:xfrm>
            <a:off x="5373500" y="3504925"/>
            <a:ext cx="2138100" cy="831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SyntaxError</a:t>
            </a:r>
            <a:endParaRPr>
              <a:solidFill>
                <a:schemeClr val="lt1"/>
              </a:solidFill>
              <a:latin typeface="Open Sans"/>
              <a:ea typeface="Open Sans"/>
              <a:cs typeface="Open Sans"/>
              <a:sym typeface="Open Sans"/>
            </a:endParaRPr>
          </a:p>
        </p:txBody>
      </p:sp>
      <p:sp>
        <p:nvSpPr>
          <p:cNvPr id="896" name="Google Shape;896;p109"/>
          <p:cNvSpPr txBox="1"/>
          <p:nvPr/>
        </p:nvSpPr>
        <p:spPr>
          <a:xfrm>
            <a:off x="5373500" y="2781075"/>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SyntaxError</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p1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erreurs de syntaxe</a:t>
            </a:r>
            <a:endParaRPr>
              <a:solidFill>
                <a:srgbClr val="000000"/>
              </a:solidFill>
            </a:endParaRPr>
          </a:p>
        </p:txBody>
      </p:sp>
      <p:sp>
        <p:nvSpPr>
          <p:cNvPr id="902" name="Google Shape;902;p110"/>
          <p:cNvSpPr txBox="1"/>
          <p:nvPr>
            <p:ph idx="1" type="body"/>
          </p:nvPr>
        </p:nvSpPr>
        <p:spPr>
          <a:xfrm>
            <a:off x="311700" y="1286225"/>
            <a:ext cx="8520600" cy="92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Python ne permet pas de mélanger les niveaux d’indentation : ils doivent toujours correspondrent à un même nombre d’espaces ou de tabulations (mais pas un mélange des deux). Dans ce cas, Python renvoie une </a:t>
            </a:r>
            <a:r>
              <a:rPr b="1" lang="en" sz="1400"/>
              <a:t>IndentationError</a:t>
            </a:r>
            <a:r>
              <a:rPr lang="en" sz="1400"/>
              <a:t>.</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03" name="Google Shape;903;p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04" name="Google Shape;904;p110"/>
          <p:cNvCxnSpPr>
            <a:endCxn id="905"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
        <p:nvSpPr>
          <p:cNvPr id="906" name="Google Shape;906;p110"/>
          <p:cNvSpPr txBox="1"/>
          <p:nvPr/>
        </p:nvSpPr>
        <p:spPr>
          <a:xfrm>
            <a:off x="311700" y="2354025"/>
            <a:ext cx="4508700" cy="1982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5</a:t>
            </a:r>
            <a:r>
              <a:rPr lang="en" sz="1050">
                <a:solidFill>
                  <a:srgbClr val="D4D4D4"/>
                </a:solidFill>
                <a:latin typeface="Courier New"/>
                <a:ea typeface="Courier New"/>
                <a:cs typeface="Courier New"/>
                <a:sym typeface="Courier New"/>
              </a:rPr>
              <a:t> |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i </a:t>
            </a:r>
            <a:r>
              <a:rPr lang="en" sz="1050">
                <a:solidFill>
                  <a:srgbClr val="569CD6"/>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range</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6</a:t>
            </a:r>
            <a:r>
              <a:rPr lang="en" sz="1050">
                <a:solidFill>
                  <a:srgbClr val="D4D4D4"/>
                </a:solidFill>
                <a:latin typeface="Courier New"/>
                <a:ea typeface="Courier New"/>
                <a:cs typeface="Courier New"/>
                <a:sym typeface="Courier New"/>
              </a:rPr>
              <a:t> |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B5CEA8"/>
                </a:solidFill>
                <a:latin typeface="Courier New"/>
                <a:ea typeface="Courier New"/>
                <a:cs typeface="Courier New"/>
                <a:sym typeface="Courier New"/>
              </a:rPr>
              <a:t>7</a:t>
            </a:r>
            <a:r>
              <a:rPr lang="en" sz="1050">
                <a:solidFill>
                  <a:srgbClr val="D4D4D4"/>
                </a:solidFill>
                <a:latin typeface="Courier New"/>
                <a:ea typeface="Courier New"/>
                <a:cs typeface="Courier New"/>
                <a:sym typeface="Courier New"/>
              </a:rPr>
              <a:t> |   </a:t>
            </a:r>
            <a:r>
              <a:rPr lang="en" sz="1050">
                <a:solidFill>
                  <a:srgbClr val="DCDCAA"/>
                </a:solidFill>
                <a:latin typeface="Courier New"/>
                <a:ea typeface="Courier New"/>
                <a:cs typeface="Courier New"/>
                <a:sym typeface="Courier New"/>
              </a:rPr>
              <a:t>print</a:t>
            </a:r>
            <a:r>
              <a:rPr lang="en" sz="1050">
                <a:solidFill>
                  <a:srgbClr val="D4D4D4"/>
                </a:solidFill>
                <a:latin typeface="Courier New"/>
                <a:ea typeface="Courier New"/>
                <a:cs typeface="Courier New"/>
                <a:sym typeface="Courier New"/>
              </a:rPr>
              <a:t>(i+</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File "d:/module.py", line 7</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print(i+1)</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IndentationError: unindent does not match any outer indentation level</a:t>
            </a:r>
            <a:endParaRPr sz="1050">
              <a:solidFill>
                <a:schemeClr val="lt1"/>
              </a:solidFill>
              <a:latin typeface="Courier New"/>
              <a:ea typeface="Courier New"/>
              <a:cs typeface="Courier New"/>
              <a:sym typeface="Courier New"/>
            </a:endParaRPr>
          </a:p>
        </p:txBody>
      </p:sp>
      <p:sp>
        <p:nvSpPr>
          <p:cNvPr id="907" name="Google Shape;907;p110"/>
          <p:cNvSpPr txBox="1"/>
          <p:nvPr/>
        </p:nvSpPr>
        <p:spPr>
          <a:xfrm>
            <a:off x="6076250" y="2571750"/>
            <a:ext cx="2138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Hierarchie de classes de </a:t>
            </a:r>
            <a:r>
              <a:rPr b="1" lang="en">
                <a:latin typeface="Open Sans"/>
                <a:ea typeface="Open Sans"/>
                <a:cs typeface="Open Sans"/>
                <a:sym typeface="Open Sans"/>
              </a:rPr>
              <a:t>Indentation</a:t>
            </a:r>
            <a:r>
              <a:rPr b="1" lang="en">
                <a:latin typeface="Open Sans"/>
                <a:ea typeface="Open Sans"/>
                <a:cs typeface="Open Sans"/>
                <a:sym typeface="Open Sans"/>
              </a:rPr>
              <a:t>Error</a:t>
            </a:r>
            <a:r>
              <a:rPr lang="en">
                <a:latin typeface="Open Sans"/>
                <a:ea typeface="Open Sans"/>
                <a:cs typeface="Open Sans"/>
                <a:sym typeface="Open Sans"/>
              </a:rPr>
              <a:t> :</a:t>
            </a:r>
            <a:endParaRPr>
              <a:latin typeface="Open Sans"/>
              <a:ea typeface="Open Sans"/>
              <a:cs typeface="Open Sans"/>
              <a:sym typeface="Open Sans"/>
            </a:endParaRPr>
          </a:p>
        </p:txBody>
      </p:sp>
      <p:sp>
        <p:nvSpPr>
          <p:cNvPr id="908" name="Google Shape;908;p110"/>
          <p:cNvSpPr txBox="1"/>
          <p:nvPr/>
        </p:nvSpPr>
        <p:spPr>
          <a:xfrm>
            <a:off x="5807125" y="3321925"/>
            <a:ext cx="3025200" cy="1224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BaseException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Exception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SyntaxError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IndentationError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                    +-- TabError</a:t>
            </a:r>
            <a:endParaRPr>
              <a:solidFill>
                <a:schemeClr val="lt1"/>
              </a:solidFill>
              <a:latin typeface="Open Sans"/>
              <a:ea typeface="Open Sans"/>
              <a:cs typeface="Open Sans"/>
              <a:sym typeface="Open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11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Les exceptions - les exceptions</a:t>
            </a:r>
            <a:endParaRPr>
              <a:solidFill>
                <a:srgbClr val="000000"/>
              </a:solidFill>
            </a:endParaRPr>
          </a:p>
        </p:txBody>
      </p:sp>
      <p:sp>
        <p:nvSpPr>
          <p:cNvPr id="914" name="Google Shape;914;p111"/>
          <p:cNvSpPr txBox="1"/>
          <p:nvPr>
            <p:ph idx="1" type="body"/>
          </p:nvPr>
        </p:nvSpPr>
        <p:spPr>
          <a:xfrm>
            <a:off x="311700" y="1505425"/>
            <a:ext cx="8520600" cy="315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Il existe différents types d’exceptions en Python. Voici les plus courantes lorsque vous débutez en Python :</a:t>
            </a:r>
            <a:endParaRPr sz="1400"/>
          </a:p>
          <a:p>
            <a:pPr indent="-317500" lvl="0" marL="457200" rtl="0" algn="just">
              <a:spcBef>
                <a:spcPts val="1600"/>
              </a:spcBef>
              <a:spcAft>
                <a:spcPts val="0"/>
              </a:spcAft>
              <a:buSzPts val="1400"/>
              <a:buChar char="●"/>
            </a:pPr>
            <a:r>
              <a:rPr lang="en" sz="1400"/>
              <a:t>NameError</a:t>
            </a:r>
            <a:endParaRPr sz="1400"/>
          </a:p>
          <a:p>
            <a:pPr indent="-317500" lvl="0" marL="457200" rtl="0" algn="just">
              <a:spcBef>
                <a:spcPts val="0"/>
              </a:spcBef>
              <a:spcAft>
                <a:spcPts val="0"/>
              </a:spcAft>
              <a:buSzPts val="1400"/>
              <a:buChar char="●"/>
            </a:pPr>
            <a:r>
              <a:rPr lang="en" sz="1400"/>
              <a:t>TypeError</a:t>
            </a:r>
            <a:endParaRPr sz="1400"/>
          </a:p>
          <a:p>
            <a:pPr indent="-317500" lvl="0" marL="457200" rtl="0" algn="just">
              <a:spcBef>
                <a:spcPts val="0"/>
              </a:spcBef>
              <a:spcAft>
                <a:spcPts val="0"/>
              </a:spcAft>
              <a:buSzPts val="1400"/>
              <a:buChar char="●"/>
            </a:pPr>
            <a:r>
              <a:rPr lang="en" sz="1400"/>
              <a:t>ValueError</a:t>
            </a:r>
            <a:endParaRPr sz="1400"/>
          </a:p>
          <a:p>
            <a:pPr indent="-317500" lvl="0" marL="457200" rtl="0" algn="just">
              <a:spcBef>
                <a:spcPts val="0"/>
              </a:spcBef>
              <a:spcAft>
                <a:spcPts val="0"/>
              </a:spcAft>
              <a:buSzPts val="1400"/>
              <a:buChar char="●"/>
            </a:pPr>
            <a:r>
              <a:rPr lang="en" sz="1400"/>
              <a:t>IndexError</a:t>
            </a:r>
            <a:endParaRPr sz="1400"/>
          </a:p>
          <a:p>
            <a:pPr indent="-317500" lvl="0" marL="457200" rtl="0" algn="just">
              <a:spcBef>
                <a:spcPts val="0"/>
              </a:spcBef>
              <a:spcAft>
                <a:spcPts val="0"/>
              </a:spcAft>
              <a:buSzPts val="1400"/>
              <a:buChar char="●"/>
            </a:pPr>
            <a:r>
              <a:rPr lang="en" sz="1400"/>
              <a:t>KeyError</a:t>
            </a:r>
            <a:endParaRPr sz="1400"/>
          </a:p>
          <a:p>
            <a:pPr indent="-317500" lvl="0" marL="457200" rtl="0" algn="just">
              <a:spcBef>
                <a:spcPts val="0"/>
              </a:spcBef>
              <a:spcAft>
                <a:spcPts val="0"/>
              </a:spcAft>
              <a:buSzPts val="1400"/>
              <a:buChar char="●"/>
            </a:pPr>
            <a:r>
              <a:rPr lang="en" sz="1400"/>
              <a:t>AssertionError</a:t>
            </a:r>
            <a:endParaRPr sz="1400"/>
          </a:p>
          <a:p>
            <a:pPr indent="-317500" lvl="0" marL="457200" rtl="0" algn="just">
              <a:spcBef>
                <a:spcPts val="0"/>
              </a:spcBef>
              <a:spcAft>
                <a:spcPts val="0"/>
              </a:spcAft>
              <a:buSzPts val="1400"/>
              <a:buChar char="●"/>
            </a:pPr>
            <a:r>
              <a:rPr lang="en" sz="1400"/>
              <a:t>ZeroDivisionError</a:t>
            </a:r>
            <a:endParaRPr sz="1400"/>
          </a:p>
          <a:p>
            <a:pPr indent="-317500" lvl="0" marL="457200" rtl="0" algn="just">
              <a:spcBef>
                <a:spcPts val="0"/>
              </a:spcBef>
              <a:spcAft>
                <a:spcPts val="0"/>
              </a:spcAft>
              <a:buSzPts val="1400"/>
              <a:buChar char="●"/>
            </a:pPr>
            <a:r>
              <a:rPr lang="en" sz="1400"/>
              <a:t>FileNotFoundError</a:t>
            </a:r>
            <a:endParaRPr sz="1400"/>
          </a:p>
          <a:p>
            <a:pPr indent="-317500" lvl="0" marL="457200" rtl="0" algn="just">
              <a:spcBef>
                <a:spcPts val="0"/>
              </a:spcBef>
              <a:spcAft>
                <a:spcPts val="0"/>
              </a:spcAft>
              <a:buSzPts val="1400"/>
              <a:buChar char="●"/>
            </a:pPr>
            <a:r>
              <a:rPr lang="en" sz="1400"/>
              <a:t>ModuleNotFoundError</a:t>
            </a:r>
            <a:endParaRPr sz="1400"/>
          </a:p>
          <a:p>
            <a:pPr indent="0" lvl="0" marL="0" rtl="0" algn="just">
              <a:spcBef>
                <a:spcPts val="1600"/>
              </a:spcBef>
              <a:spcAft>
                <a:spcPts val="0"/>
              </a:spcAft>
              <a:buNone/>
            </a:pPr>
            <a:r>
              <a:t/>
            </a:r>
            <a:endParaRPr sz="1400"/>
          </a:p>
          <a:p>
            <a:pPr indent="0" lvl="0" marL="0" rtl="0" algn="l">
              <a:spcBef>
                <a:spcPts val="1600"/>
              </a:spcBef>
              <a:spcAft>
                <a:spcPts val="1600"/>
              </a:spcAft>
              <a:buNone/>
            </a:pPr>
            <a:r>
              <a:t/>
            </a:r>
            <a:endParaRPr/>
          </a:p>
        </p:txBody>
      </p:sp>
      <p:sp>
        <p:nvSpPr>
          <p:cNvPr id="915" name="Google Shape;915;p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conomica"/>
                <a:ea typeface="Economica"/>
                <a:cs typeface="Economica"/>
                <a:sym typeface="Economica"/>
              </a:rPr>
              <a:t>‹#›</a:t>
            </a:fld>
            <a:endParaRPr>
              <a:latin typeface="Economica"/>
              <a:ea typeface="Economica"/>
              <a:cs typeface="Economica"/>
              <a:sym typeface="Economica"/>
            </a:endParaRPr>
          </a:p>
        </p:txBody>
      </p:sp>
      <p:cxnSp>
        <p:nvCxnSpPr>
          <p:cNvPr id="916" name="Google Shape;916;p111"/>
          <p:cNvCxnSpPr>
            <a:endCxn id="917" idx="0"/>
          </p:cNvCxnSpPr>
          <p:nvPr/>
        </p:nvCxnSpPr>
        <p:spPr>
          <a:xfrm>
            <a:off x="7217100" y="4153225"/>
            <a:ext cx="0" cy="18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