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60" r:id="rId8"/>
    <p:sldId id="259" r:id="rId9"/>
    <p:sldId id="268" r:id="rId10"/>
    <p:sldId id="261" r:id="rId11"/>
    <p:sldId id="258" r:id="rId12"/>
    <p:sldId id="263" r:id="rId13"/>
    <p:sldId id="262" r:id="rId14"/>
    <p:sldId id="265" r:id="rId15"/>
    <p:sldId id="266" r:id="rId16"/>
    <p:sldId id="267" r:id="rId17"/>
    <p:sldId id="257" r:id="rId18"/>
    <p:sldId id="264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85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577DA-854E-FF8B-8B59-39A6279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544A1-7F32-9226-E5E3-C0157687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B3B69-EE28-6401-D4F9-F710099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31DC9-9B43-6843-16A0-A267FD04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F7BD0-A6AD-70F0-324A-D88853C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2883-C937-A5ED-5AF4-09F2D22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BDA42-2AA9-C768-93FA-C407B47E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FDF7B-2B5B-5F2F-A0F8-76F96B5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4E7AC-623C-2BC4-4B7C-390E391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9FCA2-4413-7942-7B27-F9F1459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2C10B-B97C-097A-BBFD-7F76B9CE7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A92E03-B65B-D0AB-0435-1D820F88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ECA07-976C-7257-B742-4FE9666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21DFA-BC2E-138B-3BE5-25D4205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8B78D-E381-3A77-7FDD-CD7A732F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255A5-1AC4-7FD0-0D4B-2032676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D5666-FA45-C63A-FD48-3198C6F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53EB2-85FC-DB6D-5AA2-E890325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29BA-C481-C041-D167-A209046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5442D-8244-E515-E9B5-5483129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A986-2CAB-E322-3015-E87ECF3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0B298-084C-EF2C-682D-D61F4D23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FF215-7388-CF6E-EEEF-14D3C4C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3908C-D22E-7A75-FBDD-67A3430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EC3D5-F980-1816-1AEC-468E6F1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7698A-E316-9FE4-6F54-653AB35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39C4E-41E1-F072-B9AA-FE79884B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69BD4-C1FF-2205-D1BD-EF75CF2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49E3B-B6C0-0F91-9050-5C6EFDD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25837-B379-A84E-F237-DE3459D8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A747A-336E-74BC-4106-4C28A79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BEFA6-F67A-E765-F277-58C085BD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304C6-63BC-071B-29AE-AE808CF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FEBA5-C845-ABC3-E121-402F43F3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5EC140-3495-8B50-2912-E3F1EB9C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4AB390-9382-9175-DB63-4122BFF6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629DC-7BDE-4C88-4B27-7255C3E9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E811D5-7356-80BB-F469-7D452D3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3F0A1-3577-E241-915C-DC073997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C0EB8-E31D-C246-07BC-CCD89A6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B5BD9A-D95A-AB03-5758-8216B83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C0D49-C3DE-360A-1EE3-A243F60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D1E82-DCD4-D0AB-25E1-CA9F95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288A6A-F7C7-DB7E-4CA0-0CD9958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F35B5-186D-01B0-F2E6-283420F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E86BC-725F-D95E-C072-8D2569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72EDB-B638-010D-002E-F4C1EF77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5E4C4-9BD4-F672-8FA2-C9FA3FFC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FD5EB-F1D0-B702-F44C-1ED0ACFA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C2E95-1AE2-B631-04D2-B5631B3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E978-EDDF-B9B1-D1AF-8794897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19E70-3020-B048-93EA-96600B5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D792-AA67-EF4C-A860-B7438E0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565A9-3EB6-4FD3-B029-9B6C9734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DD39EC-3304-7FD1-1801-ECC9855C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B7AA4-CB0B-CBF1-BE1D-770FC01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547A6-4D47-58FE-C683-DACD1D7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A99DA-CB72-C44B-F157-DCE24F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06C6-55A8-0DB4-5EBC-70B532D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0A2D4-E3EB-F419-C809-B872DDC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BA644-736D-5E2D-2716-6C77D1F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EEEAB-3696-4A1E-8142-33E8C20CD148}" type="datetimeFigureOut">
              <a:rPr lang="fr-FR" smtClean="0"/>
              <a:t>21/09/2025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C8582-8638-7C52-57B1-4D8322E1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9C418-AB7E-9D7E-9FAF-93D6E46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monde.fr/campus/article/2024/05/15/les-ecoles-d-informatique-au-c-ur-de-la-revolution-des-ia-generatives-il-faut-former-des-personnes-qui-peuvent-coder-et-prompter_6233284_440146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7348" TargetMode="External"/><Relationship Id="rId2" Type="http://schemas.openxmlformats.org/officeDocument/2006/relationships/hyperlink" Target="https://arxiv.org/pdf/2506.10051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405.01565" TargetMode="External"/><Relationship Id="rId5" Type="http://schemas.openxmlformats.org/officeDocument/2006/relationships/hyperlink" Target="https://www.youtube.com/watch?v=ggshaJcOc6Y" TargetMode="External"/><Relationship Id="rId4" Type="http://schemas.openxmlformats.org/officeDocument/2006/relationships/hyperlink" Target="https://arxiv.org/pdf/2212.0102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courses/generative-ai-for-software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F9D2-8423-31FC-93BE-9DB924FC3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Conférence </a:t>
            </a:r>
            <a:r>
              <a:rPr lang="fr-FR" dirty="0" err="1"/>
              <a:t>PyconFR</a:t>
            </a:r>
            <a:r>
              <a:rPr lang="fr-FR" dirty="0"/>
              <a:t>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E121CC-4E23-8F9D-89C7-476FE76DC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Lyon</a:t>
            </a:r>
          </a:p>
        </p:txBody>
      </p:sp>
    </p:spTree>
    <p:extLst>
      <p:ext uri="{BB962C8B-B14F-4D97-AF65-F5344CB8AC3E}">
        <p14:creationId xmlns:p14="http://schemas.microsoft.com/office/powerpoint/2010/main" val="16562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2B419-4E01-D8E8-F79F-8879328E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d’expérience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91AD-E916-36DA-CD93-59521E75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Meilleurs étudiants : utilisent l’IA pour des tâches petites et bien définies, importance du juste niveau de délégation à l’outil d’IA générative</a:t>
            </a:r>
          </a:p>
        </p:txBody>
      </p:sp>
    </p:spTree>
    <p:extLst>
      <p:ext uri="{BB962C8B-B14F-4D97-AF65-F5344CB8AC3E}">
        <p14:creationId xmlns:p14="http://schemas.microsoft.com/office/powerpoint/2010/main" val="391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08483-BD30-D2D2-03B1-E29D1E6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170E-21A2-0C2E-4AA4-7559CDF2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 : perte d’esprit critique, de responsabilité sur le code produit</a:t>
            </a:r>
          </a:p>
          <a:p>
            <a:r>
              <a:rPr lang="fr-FR" dirty="0"/>
              <a:t>Sensibiliser aux erreurs les plus fréquentes des LLM</a:t>
            </a:r>
          </a:p>
          <a:p>
            <a:r>
              <a:rPr lang="fr-FR" dirty="0"/>
              <a:t>Se créer ses propres outils LLM en local avec </a:t>
            </a:r>
            <a:r>
              <a:rPr lang="fr-FR" dirty="0" err="1"/>
              <a:t>Ollama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24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724F-B68A-31BB-025D-A383D7ED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Apprendre à coder et à </a:t>
            </a:r>
            <a:r>
              <a:rPr lang="fr-FR" dirty="0" err="1"/>
              <a:t>prompter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CB94C-FEB1-66BE-6BD2-4A3EA0C4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Les écoles d’informatique au cœur de la révolution des IA génératives : « Il faut former des personnes qui peuvent coder et </a:t>
            </a:r>
            <a:r>
              <a:rPr lang="fr-FR" dirty="0" err="1">
                <a:hlinkClick r:id="rId2"/>
              </a:rPr>
              <a:t>prompter</a:t>
            </a:r>
            <a:r>
              <a:rPr lang="fr-FR" dirty="0">
                <a:hlinkClick r:id="rId2"/>
              </a:rPr>
              <a:t> » </a:t>
            </a:r>
            <a:r>
              <a:rPr lang="fr-FR" dirty="0"/>
              <a:t>, Le Monde, 15/05/24</a:t>
            </a:r>
          </a:p>
        </p:txBody>
      </p:sp>
    </p:spTree>
    <p:extLst>
      <p:ext uri="{BB962C8B-B14F-4D97-AF65-F5344CB8AC3E}">
        <p14:creationId xmlns:p14="http://schemas.microsoft.com/office/powerpoint/2010/main" val="18481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508C-9892-546D-E47F-FF7E940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EDB0D-5FCD-EF50-D5D1-9041C2C3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assembleur, puis langage bas niveau (type C), puis langage plus haut niveau (type Python) puis maintenant prompt ?</a:t>
            </a:r>
          </a:p>
          <a:p>
            <a:r>
              <a:rPr lang="fr-FR" dirty="0"/>
              <a:t>Comme la radio n’a pas fait disparaitre la presse écrite, comme la télévision n’a pas fait disparaitre la radio, comme internet n’a pas fait disparaitre la télévision…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Montée en abstraction, pas de remplacement mais ajout et nouveaux utilisateurs</a:t>
            </a:r>
          </a:p>
        </p:txBody>
      </p:sp>
    </p:spTree>
    <p:extLst>
      <p:ext uri="{BB962C8B-B14F-4D97-AF65-F5344CB8AC3E}">
        <p14:creationId xmlns:p14="http://schemas.microsoft.com/office/powerpoint/2010/main" val="370517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E82A-5F7D-2BCD-8021-34D9633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F72E37C-F625-37F9-45E2-009D6B612EBC}"/>
              </a:ext>
            </a:extLst>
          </p:cNvPr>
          <p:cNvCxnSpPr/>
          <p:nvPr/>
        </p:nvCxnSpPr>
        <p:spPr>
          <a:xfrm>
            <a:off x="1047750" y="5514976"/>
            <a:ext cx="10306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EB0D60-767C-43C5-268B-467F902B1C7B}"/>
              </a:ext>
            </a:extLst>
          </p:cNvPr>
          <p:cNvSpPr/>
          <p:nvPr/>
        </p:nvSpPr>
        <p:spPr>
          <a:xfrm>
            <a:off x="1228725" y="1843089"/>
            <a:ext cx="10125075" cy="276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623F7-D5F2-83E9-30C7-923162BB4BE1}"/>
              </a:ext>
            </a:extLst>
          </p:cNvPr>
          <p:cNvSpPr/>
          <p:nvPr/>
        </p:nvSpPr>
        <p:spPr>
          <a:xfrm>
            <a:off x="3514723" y="2568774"/>
            <a:ext cx="7839075" cy="414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bas niveau (type 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AA7BF-F7D8-72A5-5934-9BBD6F119857}"/>
              </a:ext>
            </a:extLst>
          </p:cNvPr>
          <p:cNvSpPr/>
          <p:nvPr/>
        </p:nvSpPr>
        <p:spPr>
          <a:xfrm>
            <a:off x="5929312" y="3380786"/>
            <a:ext cx="5424486" cy="650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haut niveau (type Python)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E2E6D-39C2-EAB3-7EA9-5C399EEC155C}"/>
              </a:ext>
            </a:extLst>
          </p:cNvPr>
          <p:cNvSpPr/>
          <p:nvPr/>
        </p:nvSpPr>
        <p:spPr>
          <a:xfrm>
            <a:off x="10172700" y="4330328"/>
            <a:ext cx="1181098" cy="971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 naturel (prompt)</a:t>
            </a:r>
          </a:p>
        </p:txBody>
      </p:sp>
    </p:spTree>
    <p:extLst>
      <p:ext uri="{BB962C8B-B14F-4D97-AF65-F5344CB8AC3E}">
        <p14:creationId xmlns:p14="http://schemas.microsoft.com/office/powerpoint/2010/main" val="428968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7CC90-6E9B-CAEB-689D-CD56BCC8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d’outils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4A8A6-026C-3940-C329-D76D2012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de reformulation : à partir d’un prompt naïf faire améliorer le prompt pour un meilleur résultat</a:t>
            </a:r>
          </a:p>
          <a:p>
            <a:r>
              <a:rPr lang="fr-FR" dirty="0"/>
              <a:t>Comparer les historiques de prompts pour résoudre des exercices de code</a:t>
            </a:r>
          </a:p>
          <a:p>
            <a:r>
              <a:rPr lang="fr-FR" dirty="0"/>
              <a:t>Critique du code généré par IA : quels sont les erreurs ou les imprécisions du code généré par l’IA ? </a:t>
            </a:r>
          </a:p>
          <a:p>
            <a:r>
              <a:rPr lang="fr-FR" dirty="0"/>
              <a:t>Faire générer des questions de compréhension d’un code source</a:t>
            </a:r>
          </a:p>
          <a:p>
            <a:r>
              <a:rPr lang="fr-FR" dirty="0"/>
              <a:t>Créer des exercices de code variés pour travailler des </a:t>
            </a:r>
            <a:r>
              <a:rPr lang="fr-FR"/>
              <a:t>points précis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9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E14DF-1F96-BB1D-8F38-E8BA6E6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 type de dette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A88B8-CCA3-7548-1F2A-BCA863E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des script métier de quelques 100 ou 1000 de lignes de code, on peut concentrer sur le résultat</a:t>
            </a:r>
          </a:p>
        </p:txBody>
      </p:sp>
    </p:spTree>
    <p:extLst>
      <p:ext uri="{BB962C8B-B14F-4D97-AF65-F5344CB8AC3E}">
        <p14:creationId xmlns:p14="http://schemas.microsoft.com/office/powerpoint/2010/main" val="286716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0BB9-8B40-1C49-AFDD-D59C677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6ABBA-E376-83F9-08AE-FADD8267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The Effects of GitHub Copilot on Computing Students’ Programming Effectiveness, Efficiency, and Processes in Brownfield Programming Tasks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How Scientists Use Large Language Models to Program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Programming Is Hard– Or at Least It Used to Be: Educational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 Opportunities and Challenges of AI Code Generation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Teaching CS50 with AI - David J. Malan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6"/>
              </a:rPr>
              <a:t>The </a:t>
            </a:r>
            <a:r>
              <a:rPr lang="fr-FR" dirty="0" err="1">
                <a:hlinkClick r:id="rId6"/>
              </a:rPr>
              <a:t>Role</a:t>
            </a:r>
            <a:r>
              <a:rPr lang="fr-FR" dirty="0">
                <a:hlinkClick r:id="rId6"/>
              </a:rPr>
              <a:t> of Code </a:t>
            </a:r>
            <a:r>
              <a:rPr lang="fr-FR" dirty="0" err="1">
                <a:hlinkClick r:id="rId6"/>
              </a:rPr>
              <a:t>Proficiency</a:t>
            </a:r>
            <a:r>
              <a:rPr lang="fr-FR" dirty="0">
                <a:hlinkClick r:id="rId6"/>
              </a:rPr>
              <a:t> in the </a:t>
            </a:r>
            <a:r>
              <a:rPr lang="fr-FR" dirty="0" err="1">
                <a:hlinkClick r:id="rId6"/>
              </a:rPr>
              <a:t>Era</a:t>
            </a:r>
            <a:r>
              <a:rPr lang="fr-FR" dirty="0">
                <a:hlinkClick r:id="rId6"/>
              </a:rPr>
              <a:t> of </a:t>
            </a:r>
            <a:r>
              <a:rPr lang="fr-FR" dirty="0" err="1">
                <a:hlinkClick r:id="rId6"/>
              </a:rPr>
              <a:t>Generative</a:t>
            </a:r>
            <a:r>
              <a:rPr lang="fr-FR" dirty="0">
                <a:hlinkClick r:id="rId6"/>
              </a:rPr>
              <a:t> 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245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52E62-F4BB-5F14-1418-F49F5AC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57654-28F0-02A2-6F8F-AE867BF3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Generative</a:t>
            </a:r>
            <a:r>
              <a:rPr lang="fr-FR" dirty="0">
                <a:hlinkClick r:id="rId2"/>
              </a:rPr>
              <a:t> AI for Software </a:t>
            </a:r>
            <a:r>
              <a:rPr lang="fr-FR" dirty="0" err="1">
                <a:hlinkClick r:id="rId2"/>
              </a:rPr>
              <a:t>Development</a:t>
            </a:r>
            <a:r>
              <a:rPr lang="fr-FR" dirty="0"/>
              <a:t>, </a:t>
            </a:r>
            <a:r>
              <a:rPr lang="fr-FR" dirty="0" err="1"/>
              <a:t>DeepLearning.AI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5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8262-6A34-07FE-2538-D47E01C4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Animation du début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D5EF9E-A23E-D975-B2ED-72FFFCAF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enseigner le Python à l’ère de l’IA générative ?</a:t>
            </a:r>
          </a:p>
          <a:p>
            <a:r>
              <a:rPr lang="fr-FR" dirty="0"/>
              <a:t>Pourquoi apprendre le Python à l’ère de l’IA générative ?</a:t>
            </a:r>
          </a:p>
          <a:p>
            <a:r>
              <a:rPr lang="fr-FR" dirty="0"/>
              <a:t>Pourquoi apprendre à l’ère de l’IA générative 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Retournement puis prise de hauteur</a:t>
            </a:r>
          </a:p>
        </p:txBody>
      </p:sp>
    </p:spTree>
    <p:extLst>
      <p:ext uri="{BB962C8B-B14F-4D97-AF65-F5344CB8AC3E}">
        <p14:creationId xmlns:p14="http://schemas.microsoft.com/office/powerpoint/2010/main" val="24529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8AEDD-B61E-2B59-5ED6-DC35E3E3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apprendre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9664F-A3A2-1703-FBC6-DDF84CEE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2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29B8-9C20-FB11-BD17-7782FE25B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053E7-C85A-E2E9-EBBA-F5D47F7B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apprendre le Python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E77C2-3C4C-6E6B-4804-93E1A509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L’objectif d’apprendre le Python, ce n’est pas d’écrire du code mais avoir un impact sur le monde</a:t>
            </a:r>
          </a:p>
        </p:txBody>
      </p:sp>
    </p:spTree>
    <p:extLst>
      <p:ext uri="{BB962C8B-B14F-4D97-AF65-F5344CB8AC3E}">
        <p14:creationId xmlns:p14="http://schemas.microsoft.com/office/powerpoint/2010/main" val="328708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EFE17-7FC4-0660-2DFE-3C10CF05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enseigner le Python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ACCD-545C-A66D-2D06-6C0B82E7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Quand et comment introduire les outils de génération de code ?</a:t>
            </a:r>
          </a:p>
          <a:p>
            <a:pPr marL="0" indent="0">
              <a:buNone/>
            </a:pPr>
            <a:r>
              <a:rPr lang="fr-FR" dirty="0"/>
              <a:t>Pas de tabou : expliquer ces outils, leur rôle, les changements que ça engendre</a:t>
            </a:r>
          </a:p>
          <a:p>
            <a:pPr marL="0" indent="0">
              <a:buNone/>
            </a:pPr>
            <a:r>
              <a:rPr lang="fr-FR" dirty="0"/>
              <a:t>Par étapes : pas d’outil, </a:t>
            </a:r>
            <a:r>
              <a:rPr lang="fr-FR" dirty="0" err="1"/>
              <a:t>auto-complétion</a:t>
            </a:r>
            <a:r>
              <a:rPr lang="fr-FR" dirty="0"/>
              <a:t> puis IA générative</a:t>
            </a:r>
          </a:p>
          <a:p>
            <a:pPr marL="0" indent="0">
              <a:buNone/>
            </a:pPr>
            <a:r>
              <a:rPr lang="fr-FR" dirty="0"/>
              <a:t>Dans </a:t>
            </a:r>
            <a:r>
              <a:rPr lang="fr-FR"/>
              <a:t>le navigateur ou l’IDE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22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B1C6F-48D8-A5E8-5981-9DE8E071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des outils d’IA générative pour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5C964-B824-2C15-8027-85B83241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7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51A0B-F1AD-E5ED-AD61-1087383A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point de 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9ADC1-F8CA-C45A-1203-D19D3340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L’écriture du code devient simple mais sa validation et sa correction plus compliquées. Déplacement du travail vers la vérification (comme pour les traducteurs)</a:t>
            </a:r>
          </a:p>
          <a:p>
            <a:r>
              <a:rPr lang="fr-FR" dirty="0"/>
              <a:t>Tache compliquée pour un développeur débutant</a:t>
            </a:r>
          </a:p>
          <a:p>
            <a:r>
              <a:rPr lang="fr-FR" dirty="0"/>
              <a:t>Ecriture de code permettait de monter en compétences</a:t>
            </a:r>
          </a:p>
          <a:p>
            <a:r>
              <a:rPr lang="fr-FR" dirty="0"/>
              <a:t>Désengagement </a:t>
            </a:r>
          </a:p>
          <a:p>
            <a:r>
              <a:rPr lang="fr-FR" dirty="0"/>
              <a:t>Confiance excessive dans le code généré par l’IA mais la responsabilité ne change pas et reste au développeur</a:t>
            </a:r>
          </a:p>
          <a:p>
            <a:r>
              <a:rPr lang="fr-FR" dirty="0"/>
              <a:t>Décomposer des problèmes complexes en tâches plus petites</a:t>
            </a:r>
          </a:p>
          <a:p>
            <a:r>
              <a:rPr lang="fr-FR" dirty="0"/>
              <a:t>Importance de la lecture, l'évaluation, la réécriture et la refactorisation du code plutôt que sur la génération à partir de zéro</a:t>
            </a:r>
          </a:p>
          <a:p>
            <a:r>
              <a:rPr lang="fr-FR" dirty="0"/>
              <a:t>Réfléchir à la pertinence et à la justesse des suggestions de l'IA, plutôt que de simplement les accepter</a:t>
            </a:r>
          </a:p>
          <a:p>
            <a:r>
              <a:rPr lang="fr-FR" dirty="0"/>
              <a:t>Importance du travail en équipe avec humain et agents LLM</a:t>
            </a:r>
          </a:p>
          <a:p>
            <a:r>
              <a:rPr lang="fr-FR" dirty="0"/>
              <a:t>Tous les à côté du code : documentation, tests, explications du code…</a:t>
            </a:r>
          </a:p>
        </p:txBody>
      </p:sp>
    </p:spTree>
    <p:extLst>
      <p:ext uri="{BB962C8B-B14F-4D97-AF65-F5344CB8AC3E}">
        <p14:creationId xmlns:p14="http://schemas.microsoft.com/office/powerpoint/2010/main" val="422362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955DE-24F1-809F-5063-BA1A06B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des profils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9C21E-580E-55F8-75CA-B4CAB44B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occasionnel : quelques centaines de lignes de code</a:t>
            </a:r>
          </a:p>
          <a:p>
            <a:pPr marL="0" indent="0">
              <a:buNone/>
            </a:pPr>
            <a:r>
              <a:rPr lang="fr-FR" dirty="0"/>
              <a:t>Aide pour des métiers où le code n’est pas le cœur du métier</a:t>
            </a:r>
          </a:p>
          <a:p>
            <a:pPr marL="0" indent="0">
              <a:buNone/>
            </a:pPr>
            <a:r>
              <a:rPr lang="fr-FR" dirty="0"/>
              <a:t>Ouverture de la puissance de code à des métiers qui ne l’utilisent pas directement mais pas de conceptions complexes car limites à la compréhension globale</a:t>
            </a:r>
          </a:p>
          <a:p>
            <a:endParaRPr lang="fr-FR" dirty="0"/>
          </a:p>
          <a:p>
            <a:r>
              <a:rPr lang="fr-FR" dirty="0"/>
              <a:t>Développeur full time : projet complet</a:t>
            </a:r>
          </a:p>
        </p:txBody>
      </p:sp>
    </p:spTree>
    <p:extLst>
      <p:ext uri="{BB962C8B-B14F-4D97-AF65-F5344CB8AC3E}">
        <p14:creationId xmlns:p14="http://schemas.microsoft.com/office/powerpoint/2010/main" val="4323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325A-943C-FB18-348A-A5274E58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927D6-7A7F-83FB-0BFA-E5550973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Canevas dans les outils d’IA générative généraliste : bien pour des tout petit script où la vérification se fait par le résultat final (limite à un seul fichier)</a:t>
            </a:r>
          </a:p>
          <a:p>
            <a:r>
              <a:rPr lang="fr-FR" dirty="0"/>
              <a:t>Autres outils plus poussés</a:t>
            </a:r>
          </a:p>
        </p:txBody>
      </p:sp>
    </p:spTree>
    <p:extLst>
      <p:ext uri="{BB962C8B-B14F-4D97-AF65-F5344CB8AC3E}">
        <p14:creationId xmlns:p14="http://schemas.microsoft.com/office/powerpoint/2010/main" val="2704356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724</Words>
  <Application>Microsoft Office PowerPoint</Application>
  <PresentationFormat>Grand écran</PresentationFormat>
  <Paragraphs>72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Thème Office</vt:lpstr>
      <vt:lpstr>Conférence PyconFR 2025</vt:lpstr>
      <vt:lpstr>Animation du début</vt:lpstr>
      <vt:lpstr>Pourquoi apprendre à l’ère de l’IA générative ?</vt:lpstr>
      <vt:lpstr>Pourquoi apprendre le Python à l’ère de l’IA générative ?</vt:lpstr>
      <vt:lpstr>Comment enseigner le Python à l’ère de l’IA générative ?</vt:lpstr>
      <vt:lpstr>Historique des outils d’IA générative pour le code</vt:lpstr>
      <vt:lpstr>Changement de point de vue</vt:lpstr>
      <vt:lpstr>Différence des profils</vt:lpstr>
      <vt:lpstr>Différents outils</vt:lpstr>
      <vt:lpstr>Retours d’expérience</vt:lpstr>
      <vt:lpstr>Idées</vt:lpstr>
      <vt:lpstr>Apprendre à coder et à prompter</vt:lpstr>
      <vt:lpstr>Perspective historique</vt:lpstr>
      <vt:lpstr>Perspective historique</vt:lpstr>
      <vt:lpstr>Exemples d’outils pédagogiques</vt:lpstr>
      <vt:lpstr>Nouveau type de dette technique</vt:lpstr>
      <vt:lpstr>Ressources</vt:lpstr>
      <vt:lpstr>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 PyconFR 2025</dc:title>
  <dc:creator>Pierre-Loic Bayart</dc:creator>
  <cp:lastModifiedBy>Pierre-Loic Bayart</cp:lastModifiedBy>
  <cp:revision>42</cp:revision>
  <dcterms:created xsi:type="dcterms:W3CDTF">2025-08-15T07:08:13Z</dcterms:created>
  <dcterms:modified xsi:type="dcterms:W3CDTF">2025-09-21T14:17:58Z</dcterms:modified>
</cp:coreProperties>
</file>