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71" r:id="rId5"/>
    <p:sldId id="272" r:id="rId6"/>
    <p:sldId id="273" r:id="rId7"/>
    <p:sldId id="260" r:id="rId8"/>
    <p:sldId id="259" r:id="rId9"/>
    <p:sldId id="268" r:id="rId10"/>
    <p:sldId id="261" r:id="rId11"/>
    <p:sldId id="258" r:id="rId12"/>
    <p:sldId id="263" r:id="rId13"/>
    <p:sldId id="262" r:id="rId14"/>
    <p:sldId id="265" r:id="rId15"/>
    <p:sldId id="266" r:id="rId16"/>
    <p:sldId id="267" r:id="rId17"/>
    <p:sldId id="274" r:id="rId18"/>
    <p:sldId id="257" r:id="rId19"/>
    <p:sldId id="264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0" autoAdjust="0"/>
    <p:restoredTop sz="94685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C577DA-854E-FF8B-8B59-39A62791A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C9544A1-7F32-9226-E5E3-C0157687E7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2B3B69-EE28-6401-D4F9-F71009961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EEAB-3696-4A1E-8142-33E8C20CD148}" type="datetimeFigureOut">
              <a:rPr lang="fr-FR" smtClean="0"/>
              <a:t>25/10/2025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531DC9-9B43-6843-16A0-A267FD04F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DF7BD0-A6AD-70F0-324A-D88853C94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6D75-7145-419E-BF81-2F55023D8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417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992883-C937-A5ED-5AF4-09F2D22FC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A9BDA42-2AA9-C768-93FA-C407B47E2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DFDF7B-2B5B-5F2F-A0F8-76F96B522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EEAB-3696-4A1E-8142-33E8C20CD148}" type="datetimeFigureOut">
              <a:rPr lang="fr-FR" smtClean="0"/>
              <a:t>25/10/2025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34E7AC-623C-2BC4-4B7C-390E391C8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A9FCA2-4413-7942-7B27-F9F1459D6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6D75-7145-419E-BF81-2F55023D8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465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052C10B-B97C-097A-BBFD-7F76B9CE77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5A92E03-B65B-D0AB-0435-1D820F886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FECA07-976C-7257-B742-4FE9666EE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EEAB-3696-4A1E-8142-33E8C20CD148}" type="datetimeFigureOut">
              <a:rPr lang="fr-FR" smtClean="0"/>
              <a:t>25/10/2025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521DFA-BC2E-138B-3BE5-25D4205F0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28B78D-E381-3A77-7FDD-CD7A732F7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6D75-7145-419E-BF81-2F55023D8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722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C255A5-1AC4-7FD0-0D4B-203267636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8D5666-FA45-C63A-FD48-3198C6F07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153EB2-85FC-DB6D-5AA2-E890325AD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EEAB-3696-4A1E-8142-33E8C20CD148}" type="datetimeFigureOut">
              <a:rPr lang="fr-FR" smtClean="0"/>
              <a:t>25/10/2025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1A29BA-C481-C041-D167-A2090460E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C5442D-8244-E515-E9B5-54831298A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6D75-7145-419E-BF81-2F55023D8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4492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00A986-2CAB-E322-3015-E87ECF375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E90B298-084C-EF2C-682D-D61F4D239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4FF215-7388-CF6E-EEEF-14D3C4C66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EEAB-3696-4A1E-8142-33E8C20CD148}" type="datetimeFigureOut">
              <a:rPr lang="fr-FR" smtClean="0"/>
              <a:t>25/10/2025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E3908C-D22E-7A75-FBDD-67A343012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5EC3D5-F980-1816-1AEC-468E6F15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6D75-7145-419E-BF81-2F55023D8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603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87698A-E316-9FE4-6F54-653AB35A5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139C4E-41E1-F072-B9AA-FE79884B1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169BD4-C1FF-2205-D1BD-EF75CF2D8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4849E3B-B6C0-0F91-9050-5C6EFDD00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EEAB-3696-4A1E-8142-33E8C20CD148}" type="datetimeFigureOut">
              <a:rPr lang="fr-FR" smtClean="0"/>
              <a:t>25/10/2025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AA25837-B379-A84E-F237-DE3459D8C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97A747A-336E-74BC-4106-4C28A792A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6D75-7145-419E-BF81-2F55023D8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979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BEFA6-F67A-E765-F277-58C085BDB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8304C6-63BC-071B-29AE-AE808CF60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9FFEBA5-C845-ABC3-E121-402F43F3D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C5EC140-3495-8B50-2912-E3F1EB9CC9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94AB390-9382-9175-DB63-4122BFF641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95629DC-7BDE-4C88-4B27-7255C3E9E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EEAB-3696-4A1E-8142-33E8C20CD148}" type="datetimeFigureOut">
              <a:rPr lang="fr-FR" smtClean="0"/>
              <a:t>25/10/2025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3E811D5-7356-80BB-F469-7D452D38E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473F0A1-3577-E241-915C-DC073997F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6D75-7145-419E-BF81-2F55023D8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8323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7C0EB8-E31D-C246-07BC-CCD89A6E8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EB5BD9A-D95A-AB03-5758-8216B834E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EEAB-3696-4A1E-8142-33E8C20CD148}" type="datetimeFigureOut">
              <a:rPr lang="fr-FR" smtClean="0"/>
              <a:t>25/10/2025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EC0D49-C3DE-360A-1EE3-A243F60A9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57D1E82-DCD4-D0AB-25E1-CA9F9581C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6D75-7145-419E-BF81-2F55023D8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3547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1288A6A-F7C7-DB7E-4CA0-0CD99585C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EEAB-3696-4A1E-8142-33E8C20CD148}" type="datetimeFigureOut">
              <a:rPr lang="fr-FR" smtClean="0"/>
              <a:t>25/10/2025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08F35B5-186D-01B0-F2E6-283420F6A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A6E86BC-725F-D95E-C072-8D25695EE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6D75-7145-419E-BF81-2F55023D8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9074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672EDB-B638-010D-002E-F4C1EF77B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05E4C4-9BD4-F672-8FA2-C9FA3FFC7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1CFD5EB-F1D0-B702-F44C-1ED0ACFA3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8C2E95-1AE2-B631-04D2-B5631B3DD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EEAB-3696-4A1E-8142-33E8C20CD148}" type="datetimeFigureOut">
              <a:rPr lang="fr-FR" smtClean="0"/>
              <a:t>25/10/2025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D2E978-EDDF-B9B1-D1AF-8794897DD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A119E70-3020-B048-93EA-96600B5EC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6D75-7145-419E-BF81-2F55023D8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5319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84D792-AA67-EF4C-A860-B7438E07B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B6565A9-3EB6-4FD3-B029-9B6C973431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CDD39EC-3304-7FD1-1801-ECC9855CC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92B7AA4-CB0B-CBF1-BE1D-770FC0155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EEAB-3696-4A1E-8142-33E8C20CD148}" type="datetimeFigureOut">
              <a:rPr lang="fr-FR" smtClean="0"/>
              <a:t>25/10/2025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C547A6-4D47-58FE-C683-DACD1D742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51A99DA-CB72-C44B-F157-DCE24FFB2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6D75-7145-419E-BF81-2F55023D8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743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D9D06C6-55A8-0DB4-5EBC-70B532D23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00A2D4-E3EB-F419-C809-B872DDCFF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ABA644-736D-5E2D-2716-6C77D1FCF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DEEEAB-3696-4A1E-8142-33E8C20CD148}" type="datetimeFigureOut">
              <a:rPr lang="fr-FR" smtClean="0"/>
              <a:t>25/10/2025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FC8582-8638-7C52-57B1-4D8322E131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F9C418-AB7E-9D7E-9FAF-93D6E4653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CF6D75-7145-419E-BF81-2F55023D8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6154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emonde.fr/campus/article/2024/05/15/les-ecoles-d-informatique-au-c-ur-de-la-revolution-des-ia-generatives-il-faut-former-des-personnes-qui-peuvent-coder-et-prompter_6233284_4401467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502.17348" TargetMode="External"/><Relationship Id="rId2" Type="http://schemas.openxmlformats.org/officeDocument/2006/relationships/hyperlink" Target="https://arxiv.org/pdf/2506.10051v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pdf/2405.01565" TargetMode="External"/><Relationship Id="rId5" Type="http://schemas.openxmlformats.org/officeDocument/2006/relationships/hyperlink" Target="https://www.youtube.com/watch?v=ggshaJcOc6Y" TargetMode="External"/><Relationship Id="rId4" Type="http://schemas.openxmlformats.org/officeDocument/2006/relationships/hyperlink" Target="https://arxiv.org/pdf/2212.01020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eplearning.ai/courses/generative-ai-for-software-developmen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4CF9D2-8423-31FC-93BE-9DB924FC3D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Conférence </a:t>
            </a:r>
            <a:r>
              <a:rPr lang="fr-FR" dirty="0" err="1"/>
              <a:t>PyconFR</a:t>
            </a:r>
            <a:r>
              <a:rPr lang="fr-FR" dirty="0"/>
              <a:t> 2025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E121CC-4E23-8F9D-89C7-476FE76DCE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Lyon</a:t>
            </a:r>
          </a:p>
        </p:txBody>
      </p:sp>
    </p:spTree>
    <p:extLst>
      <p:ext uri="{BB962C8B-B14F-4D97-AF65-F5344CB8AC3E}">
        <p14:creationId xmlns:p14="http://schemas.microsoft.com/office/powerpoint/2010/main" val="1656222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D2B419-4E01-D8E8-F79F-8879328E5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Retours d’expérience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2391AD-E916-36DA-CD93-59521E750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Meilleurs étudiants : utilisent l’IA pour des tâches petites et bien définies, importance du juste niveau de délégation à l’outil d’IA générative</a:t>
            </a:r>
          </a:p>
        </p:txBody>
      </p:sp>
    </p:spTree>
    <p:extLst>
      <p:ext uri="{BB962C8B-B14F-4D97-AF65-F5344CB8AC3E}">
        <p14:creationId xmlns:p14="http://schemas.microsoft.com/office/powerpoint/2010/main" val="39100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E08483-BD30-D2D2-03B1-E29D1E6D1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Idées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19170E-21A2-0C2E-4AA4-7559CDF26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Risques : perte d’esprit critique, de responsabilité sur le code produit</a:t>
            </a:r>
          </a:p>
          <a:p>
            <a:r>
              <a:rPr lang="fr-FR" dirty="0"/>
              <a:t>Sensibiliser aux erreurs les plus fréquentes des LLM</a:t>
            </a:r>
          </a:p>
          <a:p>
            <a:r>
              <a:rPr lang="fr-FR" dirty="0"/>
              <a:t>Se créer ses propres outils LLM en local avec </a:t>
            </a:r>
            <a:r>
              <a:rPr lang="fr-FR" dirty="0" err="1"/>
              <a:t>Ollama</a:t>
            </a:r>
            <a:r>
              <a:rPr lang="fr-FR" dirty="0"/>
              <a:t> moins bon mais meilleure maitrise </a:t>
            </a:r>
            <a:r>
              <a:rPr lang="fr-FR"/>
              <a:t>sur l’outil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0248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9724F-B68A-31BB-025D-A383D7ED9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Apprendre à coder et à </a:t>
            </a:r>
            <a:r>
              <a:rPr lang="fr-FR" dirty="0" err="1"/>
              <a:t>prompter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7CB94C-FEB1-66BE-6BD2-4A3EA0C41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hlinkClick r:id="rId2"/>
              </a:rPr>
              <a:t>Les écoles d’informatique au cœur de la révolution des IA génératives : « Il faut former des personnes qui peuvent coder et </a:t>
            </a:r>
            <a:r>
              <a:rPr lang="fr-FR" dirty="0" err="1">
                <a:hlinkClick r:id="rId2"/>
              </a:rPr>
              <a:t>prompter</a:t>
            </a:r>
            <a:r>
              <a:rPr lang="fr-FR" dirty="0">
                <a:hlinkClick r:id="rId2"/>
              </a:rPr>
              <a:t> » </a:t>
            </a:r>
            <a:r>
              <a:rPr lang="fr-FR" dirty="0"/>
              <a:t>, Le Monde, 15/05/24</a:t>
            </a:r>
          </a:p>
        </p:txBody>
      </p:sp>
    </p:spTree>
    <p:extLst>
      <p:ext uri="{BB962C8B-B14F-4D97-AF65-F5344CB8AC3E}">
        <p14:creationId xmlns:p14="http://schemas.microsoft.com/office/powerpoint/2010/main" val="1848149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99508C-9892-546D-E47F-FF7E9408E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Perspective historique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8EDB0D-5FCD-EF50-D5D1-9041C2C3F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D’abord assembleur, puis langage bas niveau (type C), puis langage plus haut niveau (type Python) puis maintenant prompt ?</a:t>
            </a:r>
          </a:p>
          <a:p>
            <a:r>
              <a:rPr lang="fr-FR" dirty="0"/>
              <a:t>Comme la radio n’a pas fait disparaitre la presse écrite, comme la télévision n’a pas fait disparaitre la radio, comme internet n’a pas fait disparaitre la télévision…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Montée en abstraction, pas de remplacement mais ajout et nouveaux utilisateurs</a:t>
            </a:r>
          </a:p>
        </p:txBody>
      </p:sp>
    </p:spTree>
    <p:extLst>
      <p:ext uri="{BB962C8B-B14F-4D97-AF65-F5344CB8AC3E}">
        <p14:creationId xmlns:p14="http://schemas.microsoft.com/office/powerpoint/2010/main" val="3705171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26E82A-5F7D-2BCD-8021-34D96336E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Perspective historique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AF72E37C-F625-37F9-45E2-009D6B612EBC}"/>
              </a:ext>
            </a:extLst>
          </p:cNvPr>
          <p:cNvCxnSpPr/>
          <p:nvPr/>
        </p:nvCxnSpPr>
        <p:spPr>
          <a:xfrm>
            <a:off x="1047750" y="5514976"/>
            <a:ext cx="10306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8EB0D60-767C-43C5-268B-467F902B1C7B}"/>
              </a:ext>
            </a:extLst>
          </p:cNvPr>
          <p:cNvSpPr/>
          <p:nvPr/>
        </p:nvSpPr>
        <p:spPr>
          <a:xfrm>
            <a:off x="1228725" y="1843089"/>
            <a:ext cx="10125075" cy="2762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Assembleur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3623F7-D5F2-83E9-30C7-923162BB4BE1}"/>
              </a:ext>
            </a:extLst>
          </p:cNvPr>
          <p:cNvSpPr/>
          <p:nvPr/>
        </p:nvSpPr>
        <p:spPr>
          <a:xfrm>
            <a:off x="3514723" y="2568774"/>
            <a:ext cx="7839075" cy="4143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Langages bas niveau (type C)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6AA7BF-F7D8-72A5-5934-9BBD6F119857}"/>
              </a:ext>
            </a:extLst>
          </p:cNvPr>
          <p:cNvSpPr/>
          <p:nvPr/>
        </p:nvSpPr>
        <p:spPr>
          <a:xfrm>
            <a:off x="5929312" y="3380786"/>
            <a:ext cx="5424486" cy="6506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Langages haut niveau (type Python)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1E2E6D-39C2-EAB3-7EA9-5C399EEC155C}"/>
              </a:ext>
            </a:extLst>
          </p:cNvPr>
          <p:cNvSpPr/>
          <p:nvPr/>
        </p:nvSpPr>
        <p:spPr>
          <a:xfrm>
            <a:off x="10172700" y="4330328"/>
            <a:ext cx="1181098" cy="9715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Langage naturel (prompt)</a:t>
            </a:r>
          </a:p>
        </p:txBody>
      </p:sp>
    </p:spTree>
    <p:extLst>
      <p:ext uri="{BB962C8B-B14F-4D97-AF65-F5344CB8AC3E}">
        <p14:creationId xmlns:p14="http://schemas.microsoft.com/office/powerpoint/2010/main" val="4289681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E7CC90-6E9B-CAEB-689D-CD56BCC83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Exemples d’outils pédagogiques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E4A8A6-026C-3940-C329-D76D2012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Exercices de reformulation : à partir d’un prompt naïf faire améliorer le prompt pour un meilleur résultat</a:t>
            </a:r>
          </a:p>
          <a:p>
            <a:r>
              <a:rPr lang="fr-FR" dirty="0"/>
              <a:t>Comparer les historiques de prompts pour résoudre des exercices de code</a:t>
            </a:r>
          </a:p>
          <a:p>
            <a:r>
              <a:rPr lang="fr-FR" dirty="0"/>
              <a:t>Critique du code généré par IA : quels sont les erreurs ou les imprécisions du code généré par l’IA ? </a:t>
            </a:r>
          </a:p>
          <a:p>
            <a:r>
              <a:rPr lang="fr-FR" dirty="0"/>
              <a:t>Faire générer des questions de compréhension d’un code source</a:t>
            </a:r>
          </a:p>
          <a:p>
            <a:r>
              <a:rPr lang="fr-FR" dirty="0"/>
              <a:t>Créer des exercices de code variés pour travailler des </a:t>
            </a:r>
            <a:r>
              <a:rPr lang="fr-FR"/>
              <a:t>points précis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796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5E14DF-1F96-BB1D-8F38-E8BA6E672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Nouveau type de dette technique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7A88B8-CCA3-7548-1F2A-BCA863E86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des script métier de quelques 100 ou 1000 de lignes de code, on peut concentrer sur le résultat</a:t>
            </a:r>
          </a:p>
          <a:p>
            <a:r>
              <a:rPr lang="fr-FR" dirty="0"/>
              <a:t>« Dette cognitive » avec l’IA générative (source : </a:t>
            </a:r>
          </a:p>
        </p:txBody>
      </p:sp>
    </p:spTree>
    <p:extLst>
      <p:ext uri="{BB962C8B-B14F-4D97-AF65-F5344CB8AC3E}">
        <p14:creationId xmlns:p14="http://schemas.microsoft.com/office/powerpoint/2010/main" val="2867169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2C7EFB-1478-5DAA-4EAF-BC40656AE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18858B-7543-E12E-5D58-FE398A579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Lire, bon choix pour l’environnement et notre cerveau</a:t>
            </a:r>
          </a:p>
          <a:p>
            <a:pPr marL="0" indent="0">
              <a:buNone/>
            </a:pPr>
            <a:r>
              <a:rPr lang="fr-FR" dirty="0"/>
              <a:t>Pour mieux utiliser l’IA générative et avoir un regard critique sur ses productions</a:t>
            </a:r>
          </a:p>
        </p:txBody>
      </p:sp>
    </p:spTree>
    <p:extLst>
      <p:ext uri="{BB962C8B-B14F-4D97-AF65-F5344CB8AC3E}">
        <p14:creationId xmlns:p14="http://schemas.microsoft.com/office/powerpoint/2010/main" val="1412981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460BB9-8B40-1C49-AFDD-D59C677B0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Ressources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D6ABBA-E376-83F9-08AE-FADD82679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The Effects of GitHub Copilot on Computing Students’ Programming Effectiveness, Efficiency, and Processes in Brownfield Programming Tasks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How Scientists Use Large Language Models to Program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Programming Is Hard– Or at Least It Used to Be: Educational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 Opportunities and Challenges of AI Code Generation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5"/>
              </a:rPr>
              <a:t>Teaching CS50 with AI - David J. Malan</a:t>
            </a:r>
            <a:endParaRPr lang="en-US" dirty="0"/>
          </a:p>
          <a:p>
            <a:pPr marL="0" indent="0">
              <a:buNone/>
            </a:pPr>
            <a:r>
              <a:rPr lang="fr-FR" dirty="0">
                <a:hlinkClick r:id="rId6"/>
              </a:rPr>
              <a:t>The </a:t>
            </a:r>
            <a:r>
              <a:rPr lang="fr-FR" dirty="0" err="1">
                <a:hlinkClick r:id="rId6"/>
              </a:rPr>
              <a:t>Role</a:t>
            </a:r>
            <a:r>
              <a:rPr lang="fr-FR" dirty="0">
                <a:hlinkClick r:id="rId6"/>
              </a:rPr>
              <a:t> of Code </a:t>
            </a:r>
            <a:r>
              <a:rPr lang="fr-FR" dirty="0" err="1">
                <a:hlinkClick r:id="rId6"/>
              </a:rPr>
              <a:t>Proficiency</a:t>
            </a:r>
            <a:r>
              <a:rPr lang="fr-FR" dirty="0">
                <a:hlinkClick r:id="rId6"/>
              </a:rPr>
              <a:t> in the </a:t>
            </a:r>
            <a:r>
              <a:rPr lang="fr-FR" dirty="0" err="1">
                <a:hlinkClick r:id="rId6"/>
              </a:rPr>
              <a:t>Era</a:t>
            </a:r>
            <a:r>
              <a:rPr lang="fr-FR" dirty="0">
                <a:hlinkClick r:id="rId6"/>
              </a:rPr>
              <a:t> of </a:t>
            </a:r>
            <a:r>
              <a:rPr lang="fr-FR" dirty="0" err="1">
                <a:hlinkClick r:id="rId6"/>
              </a:rPr>
              <a:t>Generative</a:t>
            </a:r>
            <a:r>
              <a:rPr lang="fr-FR" dirty="0">
                <a:hlinkClick r:id="rId6"/>
              </a:rPr>
              <a:t> AI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6245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452E62-F4BB-5F14-1418-F49F5AC63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557654-28F0-02A2-6F8F-AE867BF36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>
                <a:hlinkClick r:id="rId2"/>
              </a:rPr>
              <a:t>Generative</a:t>
            </a:r>
            <a:r>
              <a:rPr lang="fr-FR" dirty="0">
                <a:hlinkClick r:id="rId2"/>
              </a:rPr>
              <a:t> AI for Software </a:t>
            </a:r>
            <a:r>
              <a:rPr lang="fr-FR" dirty="0" err="1">
                <a:hlinkClick r:id="rId2"/>
              </a:rPr>
              <a:t>Development</a:t>
            </a:r>
            <a:r>
              <a:rPr lang="fr-FR" dirty="0"/>
              <a:t>, </a:t>
            </a:r>
            <a:r>
              <a:rPr lang="fr-FR" dirty="0" err="1"/>
              <a:t>DeepLearning.AI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4557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988262-6A34-07FE-2538-D47E01C4B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Animation du début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D5EF9E-A23E-D975-B2ED-72FFFCAF2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Comment enseigner le Python à l’ère de l’IA générative ?</a:t>
            </a:r>
          </a:p>
          <a:p>
            <a:r>
              <a:rPr lang="fr-FR" dirty="0"/>
              <a:t>Pourquoi apprendre le Python à l’ère de l’IA générative ?</a:t>
            </a:r>
          </a:p>
          <a:p>
            <a:r>
              <a:rPr lang="fr-FR" dirty="0"/>
              <a:t>Pourquoi apprendre à l’ère de l’IA générative ?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Retournement puis prise de hauteur</a:t>
            </a:r>
          </a:p>
        </p:txBody>
      </p:sp>
    </p:spTree>
    <p:extLst>
      <p:ext uri="{BB962C8B-B14F-4D97-AF65-F5344CB8AC3E}">
        <p14:creationId xmlns:p14="http://schemas.microsoft.com/office/powerpoint/2010/main" val="245298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C8AEDD-B61E-2B59-5ED6-DC35E3E38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Pourquoi apprendre à l’ère de l’IA générative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C9664F-A3A2-1703-FBC6-DDF84CEE2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873885" cy="268491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fr-FR" dirty="0"/>
              <a:t>Différence entre savoir et connaissance</a:t>
            </a:r>
          </a:p>
          <a:p>
            <a:pPr marL="0" indent="0">
              <a:buNone/>
            </a:pPr>
            <a:r>
              <a:rPr lang="fr-FR" dirty="0"/>
              <a:t>Différence avec le savoir de la machine (+3000 ans de lecture équivalente) mais pas contextualisé (-&gt; on ne pas tout savoir)</a:t>
            </a:r>
          </a:p>
          <a:p>
            <a:pPr marL="0" indent="0">
              <a:buNone/>
            </a:pPr>
            <a:r>
              <a:rPr lang="fr-FR" dirty="0"/>
              <a:t>Licorne unipersonnelle</a:t>
            </a:r>
          </a:p>
          <a:p>
            <a:pPr marL="0" indent="0">
              <a:buNone/>
            </a:pPr>
            <a:r>
              <a:rPr lang="fr-FR" dirty="0"/>
              <a:t>Exemple bug sur le nom du fichier python</a:t>
            </a:r>
          </a:p>
          <a:p>
            <a:pPr marL="0" indent="0">
              <a:buNone/>
            </a:pPr>
            <a:r>
              <a:rPr lang="fr-FR" dirty="0"/>
              <a:t>Heures à lire </a:t>
            </a:r>
            <a:r>
              <a:rPr lang="fr-FR" dirty="0" err="1"/>
              <a:t>stackoverflow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D4E7724-9E1D-86D3-69DD-5177B613D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3303" y="1490219"/>
            <a:ext cx="1805291" cy="268491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AC63276-B663-41CF-E07E-2FEAD4139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5124" y="3429000"/>
            <a:ext cx="2081389" cy="289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727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4B29B8-9C20-FB11-BD17-7782FE25B7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8053E7-C85A-E2E9-EBBA-F5D47F7B7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Pourquoi apprendre le Python à l’ère de l’IA générative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8E77C2-3C4C-6E6B-4804-93E1A509D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L’objectif d’apprendre le Python, ce n’est pas d’écrire du code mais avoir un impact sur le monde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Lire beaucoup plus de code qu’on en écrit, encore plus vrai maintenant avec l’IA générative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Exemple avec l’explication de code généré avec erreur ou pas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C’est la réflexion et l’esprit critique qui est important</a:t>
            </a:r>
          </a:p>
        </p:txBody>
      </p:sp>
    </p:spTree>
    <p:extLst>
      <p:ext uri="{BB962C8B-B14F-4D97-AF65-F5344CB8AC3E}">
        <p14:creationId xmlns:p14="http://schemas.microsoft.com/office/powerpoint/2010/main" val="3287086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DEFE17-7FC4-0660-2DFE-3C10CF05B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Comment enseigner le Python à l’ère de l’IA générative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C2ACCD-545C-A66D-2D06-6C0B82E7B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Quand et comment introduire les outils de génération de code ?</a:t>
            </a:r>
          </a:p>
          <a:p>
            <a:pPr marL="0" indent="0">
              <a:buNone/>
            </a:pPr>
            <a:r>
              <a:rPr lang="fr-FR" dirty="0"/>
              <a:t>Pas de tabou : expliquer ces outils, leur rôle, les changements que ça engendre</a:t>
            </a:r>
          </a:p>
          <a:p>
            <a:pPr marL="0" indent="0">
              <a:buNone/>
            </a:pPr>
            <a:r>
              <a:rPr lang="fr-FR" dirty="0"/>
              <a:t>Par étapes : pas d’outil, </a:t>
            </a:r>
            <a:r>
              <a:rPr lang="fr-FR" dirty="0" err="1"/>
              <a:t>auto-complétion</a:t>
            </a:r>
            <a:r>
              <a:rPr lang="fr-FR" dirty="0"/>
              <a:t> puis IA générative</a:t>
            </a:r>
          </a:p>
          <a:p>
            <a:pPr marL="0" indent="0">
              <a:buNone/>
            </a:pPr>
            <a:r>
              <a:rPr lang="fr-FR" dirty="0"/>
              <a:t>Dans </a:t>
            </a:r>
            <a:r>
              <a:rPr lang="fr-FR"/>
              <a:t>le navigateur ou l’IDE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6223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5B1C6F-48D8-A5E8-5981-9DE8E071C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Historique des outils d’IA générative pour le 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35C964-B824-2C15-8027-85B83241B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3574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851A0B-F1AD-E5ED-AD61-1087383A1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Changement de point de vue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A9ADC1-F8CA-C45A-1203-D19D33407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/>
              <a:t>L’écriture du code devient simple mais sa validation et sa correction plus compliquées. Déplacement du travail vers la vérification (comme pour les traducteurs)</a:t>
            </a:r>
          </a:p>
          <a:p>
            <a:r>
              <a:rPr lang="fr-FR" dirty="0"/>
              <a:t>Tache compliquée pour un développeur débutant</a:t>
            </a:r>
          </a:p>
          <a:p>
            <a:r>
              <a:rPr lang="fr-FR" dirty="0"/>
              <a:t>Ecriture de code permettait de monter en compétences</a:t>
            </a:r>
          </a:p>
          <a:p>
            <a:r>
              <a:rPr lang="fr-FR" dirty="0"/>
              <a:t>Désengagement </a:t>
            </a:r>
          </a:p>
          <a:p>
            <a:r>
              <a:rPr lang="fr-FR" dirty="0"/>
              <a:t>Confiance excessive dans le code généré par l’IA mais la responsabilité ne change pas et reste au développeur</a:t>
            </a:r>
          </a:p>
          <a:p>
            <a:r>
              <a:rPr lang="fr-FR" dirty="0"/>
              <a:t>Décomposer des problèmes complexes en tâches plus petites</a:t>
            </a:r>
          </a:p>
          <a:p>
            <a:r>
              <a:rPr lang="fr-FR" dirty="0"/>
              <a:t>Importance de la lecture, l'évaluation, la réécriture et la refactorisation du code plutôt que sur la génération à partir de zéro</a:t>
            </a:r>
          </a:p>
          <a:p>
            <a:r>
              <a:rPr lang="fr-FR" dirty="0"/>
              <a:t>Réfléchir à la pertinence et à la justesse des suggestions de l'IA, plutôt que de simplement les accepter</a:t>
            </a:r>
          </a:p>
          <a:p>
            <a:r>
              <a:rPr lang="fr-FR" dirty="0"/>
              <a:t>Importance du travail en équipe avec humain et agents LLM</a:t>
            </a:r>
          </a:p>
          <a:p>
            <a:r>
              <a:rPr lang="fr-FR" dirty="0"/>
              <a:t>Tous les à côté du code : documentation, tests, explications du code…</a:t>
            </a:r>
          </a:p>
        </p:txBody>
      </p:sp>
    </p:spTree>
    <p:extLst>
      <p:ext uri="{BB962C8B-B14F-4D97-AF65-F5344CB8AC3E}">
        <p14:creationId xmlns:p14="http://schemas.microsoft.com/office/powerpoint/2010/main" val="4223620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D955DE-24F1-809F-5063-BA1A06B03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Différence des profils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99C21E-580E-55F8-75CA-B4CAB44B4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Développeur occasionnel : quelques centaines de lignes de code</a:t>
            </a:r>
          </a:p>
          <a:p>
            <a:pPr marL="0" indent="0">
              <a:buNone/>
            </a:pPr>
            <a:r>
              <a:rPr lang="fr-FR" dirty="0"/>
              <a:t>Aide pour des métiers où le code n’est pas le cœur du métier</a:t>
            </a:r>
          </a:p>
          <a:p>
            <a:pPr marL="0" indent="0">
              <a:buNone/>
            </a:pPr>
            <a:r>
              <a:rPr lang="fr-FR" dirty="0"/>
              <a:t>Ouverture de la puissance de code à des métiers qui ne l’utilisent pas directement mais pas de conceptions complexes car limites à la compréhension globale</a:t>
            </a:r>
          </a:p>
          <a:p>
            <a:endParaRPr lang="fr-FR" dirty="0"/>
          </a:p>
          <a:p>
            <a:r>
              <a:rPr lang="fr-FR" dirty="0"/>
              <a:t>Développeur full time : projet complet</a:t>
            </a:r>
          </a:p>
        </p:txBody>
      </p:sp>
    </p:spTree>
    <p:extLst>
      <p:ext uri="{BB962C8B-B14F-4D97-AF65-F5344CB8AC3E}">
        <p14:creationId xmlns:p14="http://schemas.microsoft.com/office/powerpoint/2010/main" val="43234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FA325A-943C-FB18-348A-A5274E587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Différents outils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1927D6-7A7F-83FB-0BFA-E5550973D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Canevas dans les outils d’IA générative généraliste : bien pour des tout petit script où la vérification se fait par le résultat final (limite à un seul fichier)</a:t>
            </a:r>
          </a:p>
          <a:p>
            <a:r>
              <a:rPr lang="fr-FR" dirty="0"/>
              <a:t>Autres outils plus poussés</a:t>
            </a:r>
          </a:p>
        </p:txBody>
      </p:sp>
    </p:spTree>
    <p:extLst>
      <p:ext uri="{BB962C8B-B14F-4D97-AF65-F5344CB8AC3E}">
        <p14:creationId xmlns:p14="http://schemas.microsoft.com/office/powerpoint/2010/main" val="27043562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841</Words>
  <Application>Microsoft Office PowerPoint</Application>
  <PresentationFormat>Grand écran</PresentationFormat>
  <Paragraphs>86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Aptos</vt:lpstr>
      <vt:lpstr>Aptos Display</vt:lpstr>
      <vt:lpstr>Arial</vt:lpstr>
      <vt:lpstr>Thème Office</vt:lpstr>
      <vt:lpstr>Conférence PyconFR 2025</vt:lpstr>
      <vt:lpstr>Animation du début</vt:lpstr>
      <vt:lpstr>Pourquoi apprendre à l’ère de l’IA générative ?</vt:lpstr>
      <vt:lpstr>Pourquoi apprendre le Python à l’ère de l’IA générative ?</vt:lpstr>
      <vt:lpstr>Comment enseigner le Python à l’ère de l’IA générative ?</vt:lpstr>
      <vt:lpstr>Historique des outils d’IA générative pour le code</vt:lpstr>
      <vt:lpstr>Changement de point de vue</vt:lpstr>
      <vt:lpstr>Différence des profils</vt:lpstr>
      <vt:lpstr>Différents outils</vt:lpstr>
      <vt:lpstr>Retours d’expérience</vt:lpstr>
      <vt:lpstr>Idées</vt:lpstr>
      <vt:lpstr>Apprendre à coder et à prompter</vt:lpstr>
      <vt:lpstr>Perspective historique</vt:lpstr>
      <vt:lpstr>Perspective historique</vt:lpstr>
      <vt:lpstr>Exemples d’outils pédagogiques</vt:lpstr>
      <vt:lpstr>Nouveau type de dette technique</vt:lpstr>
      <vt:lpstr>Présentation PowerPoint</vt:lpstr>
      <vt:lpstr>Ressources</vt:lpstr>
      <vt:lpstr>Cours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Conférence PyconFR 2025</dc:title>
  <dc:creator>Pierre-Loic Bayart</dc:creator>
  <cp:lastModifiedBy>Pierre-Loic Bayart</cp:lastModifiedBy>
  <cp:revision>52</cp:revision>
  <dcterms:created xsi:type="dcterms:W3CDTF">2025-08-15T07:08:13Z</dcterms:created>
  <dcterms:modified xsi:type="dcterms:W3CDTF">2025-10-25T15:06:57Z</dcterms:modified>
</cp:coreProperties>
</file>