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8" r:id="rId6"/>
    <p:sldId id="277" r:id="rId7"/>
    <p:sldId id="278" r:id="rId8"/>
    <p:sldId id="280" r:id="rId9"/>
    <p:sldId id="283" r:id="rId10"/>
    <p:sldId id="286" r:id="rId11"/>
    <p:sldId id="287" r:id="rId12"/>
    <p:sldId id="288" r:id="rId13"/>
    <p:sldId id="289" r:id="rId14"/>
    <p:sldId id="290" r:id="rId15"/>
    <p:sldId id="282" r:id="rId16"/>
    <p:sldId id="28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6C88D-E4C9-4C9A-8A43-8C5BCE129410}" v="3" dt="2021-02-11T10:15:38.520"/>
    <p1510:client id="{BD1A0982-5169-4658-9F05-00CB3F729361}" v="14" dt="2021-01-06T10:08:50.704"/>
    <p1510:client id="{D9423881-9398-4530-842D-B183C3C715A0}" v="25" dt="2021-02-11T10:12:35.459"/>
    <p1510:client id="{F6E4EE64-091A-46B3-9540-C1B9B3ED47BB}" v="16" dt="2021-02-11T10:16:55.549"/>
    <p1510:client id="{FDC03A93-A8D0-481E-B433-4C19CB852ADD}" v="27" dt="2021-01-06T08:34:53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-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ILLION Pierre" userId="S::pierre.petillion@edu.devinci.fr::c5fb9f07-3cef-4318-98cf-d03fd5203b4a" providerId="AD" clId="Web-{F6E4EE64-091A-46B3-9540-C1B9B3ED47BB}"/>
    <pc:docChg chg="modSld">
      <pc:chgData name="PETILLION Pierre" userId="S::pierre.petillion@edu.devinci.fr::c5fb9f07-3cef-4318-98cf-d03fd5203b4a" providerId="AD" clId="Web-{F6E4EE64-091A-46B3-9540-C1B9B3ED47BB}" dt="2021-02-11T10:16:55.549" v="14" actId="14100"/>
      <pc:docMkLst>
        <pc:docMk/>
      </pc:docMkLst>
      <pc:sldChg chg="addSp modSp">
        <pc:chgData name="PETILLION Pierre" userId="S::pierre.petillion@edu.devinci.fr::c5fb9f07-3cef-4318-98cf-d03fd5203b4a" providerId="AD" clId="Web-{F6E4EE64-091A-46B3-9540-C1B9B3ED47BB}" dt="2021-02-11T10:16:55.549" v="14" actId="14100"/>
        <pc:sldMkLst>
          <pc:docMk/>
          <pc:sldMk cId="2756802816" sldId="257"/>
        </pc:sldMkLst>
        <pc:picChg chg="add mod">
          <ac:chgData name="PETILLION Pierre" userId="S::pierre.petillion@edu.devinci.fr::c5fb9f07-3cef-4318-98cf-d03fd5203b4a" providerId="AD" clId="Web-{F6E4EE64-091A-46B3-9540-C1B9B3ED47BB}" dt="2021-02-11T10:16:55.549" v="14" actId="14100"/>
          <ac:picMkLst>
            <pc:docMk/>
            <pc:sldMk cId="2756802816" sldId="257"/>
            <ac:picMk id="2" creationId="{EC6BF0AD-36F5-4FBE-9BCE-723A74A2AD39}"/>
          </ac:picMkLst>
        </pc:picChg>
      </pc:sldChg>
      <pc:sldChg chg="modSp">
        <pc:chgData name="PETILLION Pierre" userId="S::pierre.petillion@edu.devinci.fr::c5fb9f07-3cef-4318-98cf-d03fd5203b4a" providerId="AD" clId="Web-{F6E4EE64-091A-46B3-9540-C1B9B3ED47BB}" dt="2021-02-11T10:13:43.332" v="8" actId="14100"/>
        <pc:sldMkLst>
          <pc:docMk/>
          <pc:sldMk cId="1037011830" sldId="263"/>
        </pc:sldMkLst>
        <pc:picChg chg="mod">
          <ac:chgData name="PETILLION Pierre" userId="S::pierre.petillion@edu.devinci.fr::c5fb9f07-3cef-4318-98cf-d03fd5203b4a" providerId="AD" clId="Web-{F6E4EE64-091A-46B3-9540-C1B9B3ED47BB}" dt="2021-02-11T10:13:43.332" v="8" actId="14100"/>
          <ac:picMkLst>
            <pc:docMk/>
            <pc:sldMk cId="1037011830" sldId="263"/>
            <ac:picMk id="2" creationId="{D1EF2B77-7C51-48B0-8EAF-1C7A2CFAD848}"/>
          </ac:picMkLst>
        </pc:picChg>
      </pc:sldChg>
    </pc:docChg>
  </pc:docChgLst>
  <pc:docChgLst>
    <pc:chgData name="NICOUD Nans" userId="S::nans.nicoud@edu.devinci.fr::9dabff77-c5aa-4bf7-923b-fdc544a38226" providerId="AD" clId="Web-{D9423881-9398-4530-842D-B183C3C715A0}"/>
    <pc:docChg chg="addSld delSld modSld">
      <pc:chgData name="NICOUD Nans" userId="S::nans.nicoud@edu.devinci.fr::9dabff77-c5aa-4bf7-923b-fdc544a38226" providerId="AD" clId="Web-{D9423881-9398-4530-842D-B183C3C715A0}" dt="2021-02-11T10:12:35.459" v="23" actId="14100"/>
      <pc:docMkLst>
        <pc:docMk/>
      </pc:docMkLst>
      <pc:sldChg chg="addSp delSp modSp new del">
        <pc:chgData name="NICOUD Nans" userId="S::nans.nicoud@edu.devinci.fr::9dabff77-c5aa-4bf7-923b-fdc544a38226" providerId="AD" clId="Web-{D9423881-9398-4530-842D-B183C3C715A0}" dt="2021-02-11T10:12:00.693" v="14"/>
        <pc:sldMkLst>
          <pc:docMk/>
          <pc:sldMk cId="565446392" sldId="262"/>
        </pc:sldMkLst>
        <pc:spChg chg="del">
          <ac:chgData name="NICOUD Nans" userId="S::nans.nicoud@edu.devinci.fr::9dabff77-c5aa-4bf7-923b-fdc544a38226" providerId="AD" clId="Web-{D9423881-9398-4530-842D-B183C3C715A0}" dt="2021-02-11T10:11:14.145" v="5"/>
          <ac:spMkLst>
            <pc:docMk/>
            <pc:sldMk cId="565446392" sldId="262"/>
            <ac:spMk id="2" creationId="{C27B9E9A-A8D6-4DC9-8A2C-530FC4A0095E}"/>
          </ac:spMkLst>
        </pc:spChg>
        <pc:spChg chg="del">
          <ac:chgData name="NICOUD Nans" userId="S::nans.nicoud@edu.devinci.fr::9dabff77-c5aa-4bf7-923b-fdc544a38226" providerId="AD" clId="Web-{D9423881-9398-4530-842D-B183C3C715A0}" dt="2021-02-11T10:11:10.942" v="4"/>
          <ac:spMkLst>
            <pc:docMk/>
            <pc:sldMk cId="565446392" sldId="262"/>
            <ac:spMk id="3" creationId="{56924003-92B3-4EE7-A955-504055253BE5}"/>
          </ac:spMkLst>
        </pc:spChg>
        <pc:spChg chg="add mod">
          <ac:chgData name="NICOUD Nans" userId="S::nans.nicoud@edu.devinci.fr::9dabff77-c5aa-4bf7-923b-fdc544a38226" providerId="AD" clId="Web-{D9423881-9398-4530-842D-B183C3C715A0}" dt="2021-02-11T10:11:48.646" v="12" actId="20577"/>
          <ac:spMkLst>
            <pc:docMk/>
            <pc:sldMk cId="565446392" sldId="262"/>
            <ac:spMk id="5" creationId="{4C53237A-AF0E-486C-B2EB-FD1E3AA7DD9F}"/>
          </ac:spMkLst>
        </pc:spChg>
        <pc:picChg chg="add">
          <ac:chgData name="NICOUD Nans" userId="S::nans.nicoud@edu.devinci.fr::9dabff77-c5aa-4bf7-923b-fdc544a38226" providerId="AD" clId="Web-{D9423881-9398-4530-842D-B183C3C715A0}" dt="2021-02-11T10:11:06.317" v="2"/>
          <ac:picMkLst>
            <pc:docMk/>
            <pc:sldMk cId="565446392" sldId="262"/>
            <ac:picMk id="7" creationId="{E332A4D7-572D-4DCE-ADFC-27ECF9061615}"/>
          </ac:picMkLst>
        </pc:picChg>
        <pc:picChg chg="add">
          <ac:chgData name="NICOUD Nans" userId="S::nans.nicoud@edu.devinci.fr::9dabff77-c5aa-4bf7-923b-fdc544a38226" providerId="AD" clId="Web-{D9423881-9398-4530-842D-B183C3C715A0}" dt="2021-02-11T10:11:06.348" v="3"/>
          <ac:picMkLst>
            <pc:docMk/>
            <pc:sldMk cId="565446392" sldId="262"/>
            <ac:picMk id="9" creationId="{D6A87A94-7D7D-42B2-A5ED-DAFAA52C8BA5}"/>
          </ac:picMkLst>
        </pc:picChg>
      </pc:sldChg>
      <pc:sldChg chg="addSp delSp modSp add replId">
        <pc:chgData name="NICOUD Nans" userId="S::nans.nicoud@edu.devinci.fr::9dabff77-c5aa-4bf7-923b-fdc544a38226" providerId="AD" clId="Web-{D9423881-9398-4530-842D-B183C3C715A0}" dt="2021-02-11T10:12:35.459" v="23" actId="14100"/>
        <pc:sldMkLst>
          <pc:docMk/>
          <pc:sldMk cId="1037011830" sldId="263"/>
        </pc:sldMkLst>
        <pc:spChg chg="mod">
          <ac:chgData name="NICOUD Nans" userId="S::nans.nicoud@edu.devinci.fr::9dabff77-c5aa-4bf7-923b-fdc544a38226" providerId="AD" clId="Web-{D9423881-9398-4530-842D-B183C3C715A0}" dt="2021-02-11T10:12:10.318" v="19" actId="20577"/>
          <ac:spMkLst>
            <pc:docMk/>
            <pc:sldMk cId="1037011830" sldId="263"/>
            <ac:spMk id="4" creationId="{BDB1661A-64A0-42AA-973D-9AF3F33D26F3}"/>
          </ac:spMkLst>
        </pc:spChg>
        <pc:picChg chg="add mod">
          <ac:chgData name="NICOUD Nans" userId="S::nans.nicoud@edu.devinci.fr::9dabff77-c5aa-4bf7-923b-fdc544a38226" providerId="AD" clId="Web-{D9423881-9398-4530-842D-B183C3C715A0}" dt="2021-02-11T10:12:35.459" v="23" actId="14100"/>
          <ac:picMkLst>
            <pc:docMk/>
            <pc:sldMk cId="1037011830" sldId="263"/>
            <ac:picMk id="2" creationId="{D1EF2B77-7C51-48B0-8EAF-1C7A2CFAD848}"/>
          </ac:picMkLst>
        </pc:picChg>
        <pc:picChg chg="del">
          <ac:chgData name="NICOUD Nans" userId="S::nans.nicoud@edu.devinci.fr::9dabff77-c5aa-4bf7-923b-fdc544a38226" providerId="AD" clId="Web-{D9423881-9398-4530-842D-B183C3C715A0}" dt="2021-02-11T10:12:02.709" v="15"/>
          <ac:picMkLst>
            <pc:docMk/>
            <pc:sldMk cId="1037011830" sldId="263"/>
            <ac:picMk id="5" creationId="{5AEE26FF-0BB4-411F-92D3-848E9ABF2CB2}"/>
          </ac:picMkLst>
        </pc:picChg>
      </pc:sldChg>
    </pc:docChg>
  </pc:docChgLst>
  <pc:docChgLst>
    <pc:chgData name="NICOUD Nans" userId="S::nans.nicoud@edu.devinci.fr::9dabff77-c5aa-4bf7-923b-fdc544a38226" providerId="AD" clId="Web-{BD1A0982-5169-4658-9F05-00CB3F729361}"/>
    <pc:docChg chg="modSld">
      <pc:chgData name="NICOUD Nans" userId="S::nans.nicoud@edu.devinci.fr::9dabff77-c5aa-4bf7-923b-fdc544a38226" providerId="AD" clId="Web-{BD1A0982-5169-4658-9F05-00CB3F729361}" dt="2021-01-06T10:08:50.704" v="12" actId="20577"/>
      <pc:docMkLst>
        <pc:docMk/>
      </pc:docMkLst>
      <pc:sldChg chg="modSp">
        <pc:chgData name="NICOUD Nans" userId="S::nans.nicoud@edu.devinci.fr::9dabff77-c5aa-4bf7-923b-fdc544a38226" providerId="AD" clId="Web-{BD1A0982-5169-4658-9F05-00CB3F729361}" dt="2021-01-06T10:08:50.704" v="12" actId="20577"/>
        <pc:sldMkLst>
          <pc:docMk/>
          <pc:sldMk cId="2655700166" sldId="256"/>
        </pc:sldMkLst>
        <pc:spChg chg="mod">
          <ac:chgData name="NICOUD Nans" userId="S::nans.nicoud@edu.devinci.fr::9dabff77-c5aa-4bf7-923b-fdc544a38226" providerId="AD" clId="Web-{BD1A0982-5169-4658-9F05-00CB3F729361}" dt="2021-01-06T10:08:50.704" v="12" actId="20577"/>
          <ac:spMkLst>
            <pc:docMk/>
            <pc:sldMk cId="2655700166" sldId="256"/>
            <ac:spMk id="4" creationId="{BDB1661A-64A0-42AA-973D-9AF3F33D26F3}"/>
          </ac:spMkLst>
        </pc:spChg>
      </pc:sldChg>
      <pc:sldChg chg="delSp">
        <pc:chgData name="NICOUD Nans" userId="S::nans.nicoud@edu.devinci.fr::9dabff77-c5aa-4bf7-923b-fdc544a38226" providerId="AD" clId="Web-{BD1A0982-5169-4658-9F05-00CB3F729361}" dt="2021-01-06T10:06:51.154" v="1"/>
        <pc:sldMkLst>
          <pc:docMk/>
          <pc:sldMk cId="2756802816" sldId="257"/>
        </pc:sldMkLst>
        <pc:spChg chg="del">
          <ac:chgData name="NICOUD Nans" userId="S::nans.nicoud@edu.devinci.fr::9dabff77-c5aa-4bf7-923b-fdc544a38226" providerId="AD" clId="Web-{BD1A0982-5169-4658-9F05-00CB3F729361}" dt="2021-01-06T10:06:47.404" v="0"/>
          <ac:spMkLst>
            <pc:docMk/>
            <pc:sldMk cId="2756802816" sldId="257"/>
            <ac:spMk id="2" creationId="{14B9CAD4-06B1-42BC-8943-0FE13E9C612B}"/>
          </ac:spMkLst>
        </pc:spChg>
        <pc:spChg chg="del">
          <ac:chgData name="NICOUD Nans" userId="S::nans.nicoud@edu.devinci.fr::9dabff77-c5aa-4bf7-923b-fdc544a38226" providerId="AD" clId="Web-{BD1A0982-5169-4658-9F05-00CB3F729361}" dt="2021-01-06T10:06:51.154" v="1"/>
          <ac:spMkLst>
            <pc:docMk/>
            <pc:sldMk cId="2756802816" sldId="257"/>
            <ac:spMk id="3" creationId="{9BED4D65-A7B0-49CD-AC2D-156E90B9AD50}"/>
          </ac:spMkLst>
        </pc:spChg>
      </pc:sldChg>
    </pc:docChg>
  </pc:docChgLst>
  <pc:docChgLst>
    <pc:chgData name="NADESU Pratheswar" userId="S::pratheswar.nadesu@edu.devinci.fr::0bc87114-f8b8-42aa-870e-0c86384df7b0" providerId="AD" clId="Web-{8526C88D-E4C9-4C9A-8A43-8C5BCE129410}"/>
    <pc:docChg chg="modSld">
      <pc:chgData name="NADESU Pratheswar" userId="S::pratheswar.nadesu@edu.devinci.fr::0bc87114-f8b8-42aa-870e-0c86384df7b0" providerId="AD" clId="Web-{8526C88D-E4C9-4C9A-8A43-8C5BCE129410}" dt="2021-02-11T10:14:56.314" v="0" actId="20577"/>
      <pc:docMkLst>
        <pc:docMk/>
      </pc:docMkLst>
      <pc:sldChg chg="modSp">
        <pc:chgData name="NADESU Pratheswar" userId="S::pratheswar.nadesu@edu.devinci.fr::0bc87114-f8b8-42aa-870e-0c86384df7b0" providerId="AD" clId="Web-{8526C88D-E4C9-4C9A-8A43-8C5BCE129410}" dt="2021-02-11T10:14:56.314" v="0" actId="20577"/>
        <pc:sldMkLst>
          <pc:docMk/>
          <pc:sldMk cId="2655700166" sldId="256"/>
        </pc:sldMkLst>
        <pc:spChg chg="mod">
          <ac:chgData name="NADESU Pratheswar" userId="S::pratheswar.nadesu@edu.devinci.fr::0bc87114-f8b8-42aa-870e-0c86384df7b0" providerId="AD" clId="Web-{8526C88D-E4C9-4C9A-8A43-8C5BCE129410}" dt="2021-02-11T10:14:56.314" v="0" actId="20577"/>
          <ac:spMkLst>
            <pc:docMk/>
            <pc:sldMk cId="2655700166" sldId="256"/>
            <ac:spMk id="3" creationId="{994218BB-6B64-4610-8E65-87DD31BC6BC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950A-B118-41FC-94C8-07AC18B3DC8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F042-BD7A-4DD5-9AF5-58B0091BB6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8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A0DE0-1AB2-4374-8C9C-6F59EECB4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648EE-A0DB-4DAF-B12C-A5DEA3ECD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CE4CC5-B2D7-4013-A851-E5076CA8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05E55-8BA3-4D0F-B7E8-0359C7A8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C21BF-87DB-4714-B128-EA2B294B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9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1BB6F-C5D1-4A27-90CB-F326F9DA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467E64-2F8D-46A5-BBBA-3A2AAFE8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32661-5C7E-4021-AC15-A025C8DA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D9FE73-7D7D-4D7A-B380-42B5F79C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4FC033-29AD-4465-ACE1-666BE8E7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5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613044-DD5A-42F2-84F4-4569C7D33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8FC3AD-1614-4B1B-BEA2-A0CD0AE0F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BD00D-9EF7-4544-8BFE-B10821DA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9575A-9AAB-450E-8917-33419C76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5B696-612A-405D-984C-0DCFA4ED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4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C83F1-ED82-4542-916C-4C06147C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74450-0270-4FD8-A8CE-D2262A5B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72C7B-BB50-448A-8889-CC479120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7A726-E002-499B-945E-A8491416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6BA20-2167-4683-8CD6-8A97E909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1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934C0-4A88-4FCA-9659-A73EEBFC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35C01D-2154-43C2-A7B7-643E50FA3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6D574-20EA-4878-B98E-D920B498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574F0-1601-4CB1-81E4-98BB03A9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BA16EC-3625-4F66-8CF8-20C7AC13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8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0FD5E-4704-4696-A99D-B3D1738B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83BD7-735E-4014-BA90-DE957DFA5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2939F0-5470-4AE7-9064-55B58CD9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01B76-3C08-4379-8700-C5B026DD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79C503-04E3-491F-897A-C82F6718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433DC6-6CBE-4720-B8B3-4950E15E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C198D-FC7D-47BB-908B-AEC62F98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9848CE-6147-4C90-AE8E-55D763F6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4E7D6B-EA12-4952-9411-DF1AA86E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15AF84-642D-4F1D-AF65-784533BA7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118D5E-B3E5-47A3-8D42-D1B417239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219128-8425-4B5C-8201-B86AC19A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FF17AC-A07C-4586-846E-40D1F36D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945BC1-96CD-49FC-B203-7F5F6466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9D098-451A-43F5-B524-21FB1E1F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868618-A963-4016-A6C4-44842D83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530E15-9A3F-4D41-A431-67FD3997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A6FBD-080F-4A35-959E-7BE17AA3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46CA85-2A27-439A-BD1B-5349A26E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259F53-8AA6-4D09-A832-C28014AC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FBE609-5C6C-4DB6-9219-BA90CDDA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25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58F64-8539-4C90-8DDF-539907E1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788D7-830B-4C13-B888-0215B353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7BA8EC-841F-4EEA-9F58-EA938EDAE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9D29AB-E018-4C38-8AB0-6A8FECD6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7641C9-3536-4A4B-BD26-EA5F094C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3FB50C-6F9E-4FA2-8CA5-0D6CBBFD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49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E9986-B7FD-480C-AA73-789C04D4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A495AE-9849-4DC7-9870-9A4C783C7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B2A196-BF4C-4647-89D1-E4F085F27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4381D-7E89-445C-8092-EBD9BDC1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5DF942-F848-4DF8-B2FD-557CC6EB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F6FE87-8DE3-44D0-AD61-4D1AD89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5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7BA607-80A9-4D89-870C-D3F89FF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E84751-5FBD-43D4-BE59-83F918A7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917E2F-75D7-431F-A36B-F68D51E54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51D247-029F-4ADB-A0B0-9768C4D21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F0D2A-C4C3-4C73-B14A-92AD5724A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92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94218BB-6B64-4610-8E65-87DD31BC6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05537"/>
            <a:ext cx="12192000" cy="652463"/>
          </a:xfrm>
          <a:solidFill>
            <a:schemeClr val="bg1">
              <a:alpha val="83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PETILLION Pierre                                                                                                                  </a:t>
            </a:r>
            <a:r>
              <a:rPr lang="en-US" sz="1600" dirty="0"/>
              <a:t>ESILV S1 2021–2022</a:t>
            </a:r>
            <a:endParaRPr lang="fr-FR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014413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4400" dirty="0">
                <a:solidFill>
                  <a:srgbClr val="00B050"/>
                </a:solidFill>
              </a:rPr>
              <a:t>  </a:t>
            </a:r>
            <a:r>
              <a:rPr lang="en-US" sz="4400" dirty="0">
                <a:solidFill>
                  <a:schemeClr val="tx1"/>
                </a:solidFill>
              </a:rPr>
              <a:t>Python for Data Analysis </a:t>
            </a:r>
            <a:endParaRPr lang="fr-FR" sz="4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70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578152" y="5858935"/>
            <a:ext cx="11035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Friday is the most active day but we can observe the same peaks of use on commutation hours (8am, 6pm) every day even on </a:t>
            </a:r>
            <a:r>
              <a:rPr lang="en-US" sz="2800" dirty="0" err="1"/>
              <a:t>sunday</a:t>
            </a:r>
            <a:endParaRPr lang="fr-FR" sz="2800" dirty="0"/>
          </a:p>
          <a:p>
            <a:pPr algn="ctr"/>
            <a:endParaRPr lang="en-US" sz="2800" dirty="0"/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DBF40D6E-7A15-4279-ACD2-FE2CAE9FB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772909"/>
              </p:ext>
            </p:extLst>
          </p:nvPr>
        </p:nvGraphicFramePr>
        <p:xfrm>
          <a:off x="2067681" y="1601461"/>
          <a:ext cx="8056638" cy="414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Image bitmap" r:id="rId4" imgW="7364880" imgH="3634920" progId="Paint.Picture">
                  <p:embed/>
                </p:oleObj>
              </mc:Choice>
              <mc:Fallback>
                <p:oleObj name="Image bitmap" r:id="rId4" imgW="7364880" imgH="3634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7681" y="1601461"/>
                        <a:ext cx="8056638" cy="414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42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39787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578152" y="2893183"/>
            <a:ext cx="1103569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/>
              <a:t>We</a:t>
            </a:r>
            <a:r>
              <a:rPr lang="fr-FR" sz="4400" dirty="0"/>
              <a:t> can </a:t>
            </a:r>
            <a:r>
              <a:rPr lang="fr-FR" sz="4400" dirty="0" err="1"/>
              <a:t>conclude</a:t>
            </a:r>
            <a:r>
              <a:rPr lang="fr-FR" sz="4400" dirty="0"/>
              <a:t> of the </a:t>
            </a:r>
            <a:r>
              <a:rPr lang="fr-FR" sz="4400" dirty="0" err="1"/>
              <a:t>most</a:t>
            </a:r>
            <a:r>
              <a:rPr lang="fr-FR" sz="4400" dirty="0"/>
              <a:t> </a:t>
            </a:r>
            <a:r>
              <a:rPr lang="fr-FR" sz="4400" dirty="0" err="1"/>
              <a:t>higher</a:t>
            </a:r>
            <a:r>
              <a:rPr lang="fr-FR" sz="4400" dirty="0"/>
              <a:t> </a:t>
            </a:r>
            <a:r>
              <a:rPr lang="fr-FR" sz="4400" dirty="0" err="1"/>
              <a:t>rented</a:t>
            </a:r>
            <a:r>
              <a:rPr lang="fr-FR" sz="4400" dirty="0"/>
              <a:t> bike possible </a:t>
            </a:r>
            <a:r>
              <a:rPr lang="fr-FR" sz="4400" dirty="0" err="1"/>
              <a:t>is</a:t>
            </a:r>
            <a:r>
              <a:rPr lang="fr-FR" sz="4400" dirty="0"/>
              <a:t> the </a:t>
            </a:r>
            <a:r>
              <a:rPr lang="fr-FR" sz="4400" b="1" dirty="0"/>
              <a:t>Friday</a:t>
            </a:r>
            <a:r>
              <a:rPr lang="fr-FR" sz="4400" dirty="0"/>
              <a:t> at </a:t>
            </a:r>
            <a:r>
              <a:rPr lang="fr-FR" sz="4400" b="1" dirty="0"/>
              <a:t>6pm</a:t>
            </a:r>
            <a:r>
              <a:rPr lang="fr-FR" sz="4400" dirty="0"/>
              <a:t> </a:t>
            </a:r>
            <a:r>
              <a:rPr lang="fr-FR" sz="4400" dirty="0" err="1"/>
              <a:t>during</a:t>
            </a:r>
            <a:r>
              <a:rPr lang="fr-FR" sz="4400" dirty="0"/>
              <a:t> the </a:t>
            </a:r>
            <a:r>
              <a:rPr lang="fr-FR" sz="4400" b="1" dirty="0" err="1"/>
              <a:t>summer</a:t>
            </a:r>
            <a:r>
              <a:rPr lang="fr-FR" sz="4400" dirty="0"/>
              <a:t> </a:t>
            </a:r>
            <a:r>
              <a:rPr lang="fr-FR" sz="4400" dirty="0" err="1"/>
              <a:t>whenthe</a:t>
            </a:r>
            <a:r>
              <a:rPr lang="fr-FR" sz="4400" dirty="0"/>
              <a:t> </a:t>
            </a:r>
            <a:r>
              <a:rPr lang="fr-FR" sz="4400" dirty="0" err="1"/>
              <a:t>temperature</a:t>
            </a:r>
            <a:r>
              <a:rPr lang="fr-FR" sz="4400" dirty="0"/>
              <a:t> </a:t>
            </a:r>
            <a:r>
              <a:rPr lang="fr-FR" sz="4400" dirty="0" err="1"/>
              <a:t>is</a:t>
            </a:r>
            <a:r>
              <a:rPr lang="fr-FR" sz="4400" dirty="0"/>
              <a:t> of </a:t>
            </a:r>
            <a:r>
              <a:rPr lang="fr-FR" sz="4400" b="1" dirty="0"/>
              <a:t>23 </a:t>
            </a:r>
            <a:r>
              <a:rPr lang="fr-FR" sz="4400" b="1" dirty="0" err="1"/>
              <a:t>degrees</a:t>
            </a:r>
            <a:endParaRPr lang="fr-FR" sz="4400" b="1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fr-FR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53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V. </a:t>
            </a: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dirty="0" err="1">
                <a:solidFill>
                  <a:schemeClr val="tx1"/>
                </a:solidFill>
              </a:rPr>
              <a:t>Differents</a:t>
            </a:r>
            <a:r>
              <a:rPr lang="en-US" sz="4400" dirty="0">
                <a:solidFill>
                  <a:schemeClr val="tx1"/>
                </a:solidFill>
              </a:rPr>
              <a:t> Datasets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F46DF5-8B4C-411D-8ECD-DD6F09C2E8DA}"/>
              </a:ext>
            </a:extLst>
          </p:cNvPr>
          <p:cNvSpPr txBox="1"/>
          <p:nvPr/>
        </p:nvSpPr>
        <p:spPr>
          <a:xfrm>
            <a:off x="599923" y="2254552"/>
            <a:ext cx="1111310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Creation</a:t>
            </a:r>
            <a:r>
              <a:rPr lang="fr-FR" sz="2800" dirty="0"/>
              <a:t> of 5 différents </a:t>
            </a:r>
            <a:r>
              <a:rPr lang="fr-FR" sz="2800" dirty="0" err="1"/>
              <a:t>Datasets</a:t>
            </a:r>
            <a:r>
              <a:rPr lang="fr-FR" sz="2800" dirty="0"/>
              <a:t> of tests for </a:t>
            </a:r>
            <a:r>
              <a:rPr lang="fr-FR" sz="2800" dirty="0" err="1"/>
              <a:t>see</a:t>
            </a:r>
            <a:r>
              <a:rPr lang="fr-FR" sz="2800" dirty="0"/>
              <a:t> </a:t>
            </a:r>
            <a:r>
              <a:rPr lang="fr-FR" sz="2800" dirty="0" err="1"/>
              <a:t>which</a:t>
            </a:r>
            <a:r>
              <a:rPr lang="fr-FR" sz="2800" dirty="0"/>
              <a:t> one </a:t>
            </a:r>
            <a:r>
              <a:rPr lang="fr-FR" sz="2800" dirty="0" err="1"/>
              <a:t>is</a:t>
            </a:r>
            <a:r>
              <a:rPr lang="fr-FR" sz="2800" dirty="0"/>
              <a:t> the best :</a:t>
            </a:r>
          </a:p>
          <a:p>
            <a:endParaRPr lang="fr-FR" sz="2800" dirty="0"/>
          </a:p>
          <a:p>
            <a:pPr marL="342900" indent="-342900">
              <a:buFont typeface="+mj-lt"/>
              <a:buAutoNum type="arabicPeriod"/>
            </a:pPr>
            <a:r>
              <a:rPr lang="fr-FR" sz="2800" dirty="0"/>
              <a:t>Brut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/>
              <a:t>Brut </a:t>
            </a:r>
            <a:r>
              <a:rPr lang="en-US" sz="2800" dirty="0"/>
              <a:t>without years and the dew temperature columns</a:t>
            </a:r>
            <a:endParaRPr lang="fr-FR" sz="2800" dirty="0"/>
          </a:p>
          <a:p>
            <a:pPr marL="342900" indent="-342900">
              <a:buFont typeface="+mj-lt"/>
              <a:buAutoNum type="arabicPeriod"/>
            </a:pPr>
            <a:r>
              <a:rPr lang="fr-FR" sz="2800" dirty="0"/>
              <a:t>Drop variables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bad</a:t>
            </a:r>
            <a:r>
              <a:rPr lang="fr-FR" sz="2800" dirty="0"/>
              <a:t> </a:t>
            </a:r>
            <a:r>
              <a:rPr lang="fr-FR" sz="2800" dirty="0" err="1"/>
              <a:t>correlation</a:t>
            </a:r>
            <a:endParaRPr lang="fr-FR" sz="2800" dirty="0"/>
          </a:p>
          <a:p>
            <a:pPr marL="342900" indent="-342900">
              <a:buFont typeface="+mj-lt"/>
              <a:buAutoNum type="arabicPeriod"/>
            </a:pPr>
            <a:r>
              <a:rPr lang="fr-FR" sz="2800" dirty="0" err="1"/>
              <a:t>Scaling</a:t>
            </a:r>
            <a:r>
              <a:rPr lang="fr-FR" sz="2800" dirty="0"/>
              <a:t> </a:t>
            </a:r>
            <a:r>
              <a:rPr lang="fr-FR" sz="2800" dirty="0" err="1"/>
              <a:t>Visibility</a:t>
            </a:r>
            <a:r>
              <a:rPr lang="fr-FR" sz="2800" dirty="0"/>
              <a:t> </a:t>
            </a:r>
            <a:r>
              <a:rPr lang="fr-FR" sz="2800" dirty="0" err="1"/>
              <a:t>columns</a:t>
            </a:r>
            <a:r>
              <a:rPr lang="fr-FR" sz="2800" dirty="0"/>
              <a:t> for </a:t>
            </a:r>
            <a:r>
              <a:rPr lang="fr-FR" sz="2800" dirty="0" err="1"/>
              <a:t>try</a:t>
            </a:r>
            <a:r>
              <a:rPr lang="fr-FR" sz="2800" dirty="0"/>
              <a:t> to </a:t>
            </a:r>
            <a:r>
              <a:rPr lang="fr-FR" sz="2800" dirty="0" err="1"/>
              <a:t>reduce</a:t>
            </a:r>
            <a:r>
              <a:rPr lang="fr-FR" sz="2800" dirty="0"/>
              <a:t> </a:t>
            </a:r>
            <a:r>
              <a:rPr lang="fr-FR" sz="2800" dirty="0" err="1"/>
              <a:t>this</a:t>
            </a:r>
            <a:r>
              <a:rPr lang="fr-FR" sz="2800" dirty="0"/>
              <a:t> pounds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 err="1"/>
              <a:t>Transform</a:t>
            </a:r>
            <a:r>
              <a:rPr lang="fr-FR" sz="2800" dirty="0"/>
              <a:t> </a:t>
            </a:r>
            <a:r>
              <a:rPr lang="fr-FR" sz="2800" dirty="0" err="1"/>
              <a:t>weather</a:t>
            </a:r>
            <a:r>
              <a:rPr lang="fr-FR" sz="2800" dirty="0"/>
              <a:t> data </a:t>
            </a:r>
            <a:r>
              <a:rPr lang="fr-FR" sz="2800" dirty="0" err="1"/>
              <a:t>columns</a:t>
            </a:r>
            <a:r>
              <a:rPr lang="fr-FR" sz="2800" dirty="0"/>
              <a:t> </a:t>
            </a:r>
            <a:r>
              <a:rPr lang="fr-FR" sz="2800" dirty="0" err="1"/>
              <a:t>into</a:t>
            </a:r>
            <a:r>
              <a:rPr lang="fr-FR" sz="2800" dirty="0"/>
              <a:t> simple </a:t>
            </a:r>
            <a:r>
              <a:rPr lang="fr-FR" sz="2800" dirty="0" err="1"/>
              <a:t>number</a:t>
            </a:r>
            <a:endParaRPr lang="fr-FR" sz="28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5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VI. </a:t>
            </a: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dirty="0" err="1">
                <a:solidFill>
                  <a:schemeClr val="tx1"/>
                </a:solidFill>
              </a:rPr>
              <a:t>Differents</a:t>
            </a:r>
            <a:r>
              <a:rPr lang="en-US" sz="4400" dirty="0">
                <a:solidFill>
                  <a:schemeClr val="tx1"/>
                </a:solidFill>
              </a:rPr>
              <a:t> Models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F46DF5-8B4C-411D-8ECD-DD6F09C2E8DA}"/>
              </a:ext>
            </a:extLst>
          </p:cNvPr>
          <p:cNvSpPr txBox="1"/>
          <p:nvPr/>
        </p:nvSpPr>
        <p:spPr>
          <a:xfrm>
            <a:off x="599923" y="2254552"/>
            <a:ext cx="11113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7C6404-2BB7-453F-A882-05BEC1B2BB99}"/>
              </a:ext>
            </a:extLst>
          </p:cNvPr>
          <p:cNvSpPr txBox="1"/>
          <p:nvPr/>
        </p:nvSpPr>
        <p:spPr>
          <a:xfrm>
            <a:off x="5667829" y="3114589"/>
            <a:ext cx="6245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2 </a:t>
            </a:r>
            <a:r>
              <a:rPr lang="fr-FR" sz="2800" dirty="0" err="1"/>
              <a:t>methods</a:t>
            </a:r>
            <a:r>
              <a:rPr lang="fr-FR" sz="2800" dirty="0"/>
              <a:t> have </a:t>
            </a:r>
            <a:r>
              <a:rPr lang="fr-FR" sz="2800" dirty="0" err="1"/>
              <a:t>very</a:t>
            </a:r>
            <a:r>
              <a:rPr lang="fr-FR" sz="2800" dirty="0"/>
              <a:t> </a:t>
            </a:r>
            <a:r>
              <a:rPr lang="fr-FR" sz="2800" dirty="0" err="1"/>
              <a:t>better</a:t>
            </a:r>
            <a:r>
              <a:rPr lang="fr-FR" sz="2800" dirty="0"/>
              <a:t> R2 values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Lasso is the most speed execution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 best dataset is the n°2</a:t>
            </a:r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91BD32A2-C18A-401F-A94F-8A5A2E482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626374"/>
              </p:ext>
            </p:extLst>
          </p:nvPr>
        </p:nvGraphicFramePr>
        <p:xfrm>
          <a:off x="478530" y="2408997"/>
          <a:ext cx="4988518" cy="3449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Image bitmap" r:id="rId4" imgW="2731680" imgH="1889640" progId="Paint.Picture">
                  <p:embed/>
                </p:oleObj>
              </mc:Choice>
              <mc:Fallback>
                <p:oleObj name="Image bitmap" r:id="rId4" imgW="2731680" imgH="1889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30" y="2408997"/>
                        <a:ext cx="4988518" cy="3449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15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-4958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chemeClr val="tx1"/>
                </a:solidFill>
              </a:rPr>
              <a:t>Sommary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2492"/>
            <a:ext cx="12192000" cy="54555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229100" lvl="8" indent="-571500">
              <a:buFont typeface="Wingdings" panose="05000000000000000000" pitchFamily="2" charset="2"/>
              <a:buChar char="v"/>
            </a:pPr>
            <a:endParaRPr lang="fr-FR" sz="6000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BA1D4E-8A35-41EE-8448-0C594ECB4F68}"/>
              </a:ext>
            </a:extLst>
          </p:cNvPr>
          <p:cNvSpPr txBox="1"/>
          <p:nvPr/>
        </p:nvSpPr>
        <p:spPr>
          <a:xfrm>
            <a:off x="2713495" y="1617253"/>
            <a:ext cx="86914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/>
              <a:t>Dataset</a:t>
            </a:r>
            <a:endParaRPr lang="fr-FR" sz="4800" dirty="0"/>
          </a:p>
          <a:p>
            <a:r>
              <a:rPr lang="fr-FR" sz="4800" dirty="0" err="1"/>
              <a:t>Problem</a:t>
            </a:r>
            <a:endParaRPr lang="fr-FR" sz="4800" dirty="0"/>
          </a:p>
          <a:p>
            <a:r>
              <a:rPr lang="en-US" sz="4800" dirty="0"/>
              <a:t>The </a:t>
            </a:r>
            <a:r>
              <a:rPr lang="en-US" sz="4800" dirty="0" err="1"/>
              <a:t>Differents</a:t>
            </a:r>
            <a:r>
              <a:rPr lang="en-US" sz="4800" dirty="0"/>
              <a:t> Variables</a:t>
            </a:r>
            <a:endParaRPr lang="fr-FR" sz="4800" dirty="0"/>
          </a:p>
          <a:p>
            <a:r>
              <a:rPr lang="fr-FR" sz="4800" dirty="0">
                <a:solidFill>
                  <a:schemeClr val="tx1"/>
                </a:solidFill>
              </a:rPr>
              <a:t>Data-</a:t>
            </a:r>
            <a:r>
              <a:rPr lang="fr-FR" sz="4800" dirty="0" err="1">
                <a:solidFill>
                  <a:schemeClr val="tx1"/>
                </a:solidFill>
              </a:rPr>
              <a:t>Visualizations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</a:p>
          <a:p>
            <a:r>
              <a:rPr lang="en-US" sz="4800" dirty="0"/>
              <a:t>The </a:t>
            </a:r>
            <a:r>
              <a:rPr lang="en-US" sz="4800" dirty="0" err="1"/>
              <a:t>Differents</a:t>
            </a:r>
            <a:r>
              <a:rPr lang="en-US" sz="4800" dirty="0"/>
              <a:t> Datasets</a:t>
            </a:r>
          </a:p>
          <a:p>
            <a:r>
              <a:rPr lang="en-US" sz="4800" dirty="0"/>
              <a:t>The </a:t>
            </a:r>
            <a:r>
              <a:rPr lang="en-US" sz="4800" dirty="0" err="1"/>
              <a:t>Differents</a:t>
            </a:r>
            <a:r>
              <a:rPr lang="en-US" sz="4800" dirty="0"/>
              <a:t> Models</a:t>
            </a:r>
          </a:p>
          <a:p>
            <a:endParaRPr lang="fr-FR" sz="4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BC6677-D4D8-4114-8EB2-B30E8094F941}"/>
              </a:ext>
            </a:extLst>
          </p:cNvPr>
          <p:cNvSpPr txBox="1"/>
          <p:nvPr/>
        </p:nvSpPr>
        <p:spPr>
          <a:xfrm>
            <a:off x="1944310" y="1617253"/>
            <a:ext cx="1747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I.</a:t>
            </a:r>
          </a:p>
          <a:p>
            <a:r>
              <a:rPr lang="fr-FR" sz="4800" dirty="0"/>
              <a:t>II.</a:t>
            </a:r>
          </a:p>
          <a:p>
            <a:r>
              <a:rPr lang="fr-FR" sz="4800" dirty="0"/>
              <a:t>III.</a:t>
            </a:r>
          </a:p>
          <a:p>
            <a:r>
              <a:rPr lang="fr-FR" sz="4800" dirty="0"/>
              <a:t>IV.</a:t>
            </a:r>
          </a:p>
          <a:p>
            <a:r>
              <a:rPr lang="fr-FR" sz="4800" dirty="0"/>
              <a:t>V.</a:t>
            </a:r>
          </a:p>
          <a:p>
            <a:r>
              <a:rPr lang="fr-FR" sz="4800" dirty="0"/>
              <a:t>VI.</a:t>
            </a:r>
          </a:p>
        </p:txBody>
      </p:sp>
    </p:spTree>
    <p:extLst>
      <p:ext uri="{BB962C8B-B14F-4D97-AF65-F5344CB8AC3E}">
        <p14:creationId xmlns:p14="http://schemas.microsoft.com/office/powerpoint/2010/main" val="53893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I. </a:t>
            </a:r>
            <a:r>
              <a:rPr lang="fr-FR" sz="4400" dirty="0" err="1">
                <a:solidFill>
                  <a:schemeClr val="tx1"/>
                </a:solidFill>
              </a:rPr>
              <a:t>Dataset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r>
              <a:rPr lang="en-US" sz="4800" dirty="0">
                <a:solidFill>
                  <a:schemeClr val="tx1"/>
                </a:solidFill>
              </a:rPr>
              <a:t>The dataset contains count of public bikes rented at each hour in Seoul Bike haring System with the corresponding Weather data and Holidays information</a:t>
            </a:r>
            <a:endParaRPr lang="fr-FR" sz="4800" dirty="0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63F6B8-4E59-4CBF-A78C-E6937F8C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36" y="3007225"/>
            <a:ext cx="3354859" cy="22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II. </a:t>
            </a:r>
            <a:r>
              <a:rPr lang="en-US" sz="4400" dirty="0">
                <a:solidFill>
                  <a:schemeClr val="tx1"/>
                </a:solidFill>
              </a:rPr>
              <a:t>Problem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endParaRPr lang="fr-FR" sz="3600" dirty="0">
              <a:solidFill>
                <a:schemeClr val="tx1"/>
              </a:solidFill>
            </a:endParaRPr>
          </a:p>
        </p:txBody>
      </p:sp>
      <p:pic>
        <p:nvPicPr>
          <p:cNvPr id="8194" name="Picture 2" descr="Barbazan. Barousse : Balade découverte à vélo - ladepeche.fr">
            <a:extLst>
              <a:ext uri="{FF2B5EF4-FFF2-40B4-BE49-F238E27FC236}">
                <a16:creationId xmlns:a16="http://schemas.microsoft.com/office/drawing/2014/main" id="{0D1CD7E0-941F-41CF-B084-DDD2D748D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6" t="4615" r="17687" b="5478"/>
          <a:stretch/>
        </p:blipFill>
        <p:spPr bwMode="auto">
          <a:xfrm>
            <a:off x="33868" y="1456266"/>
            <a:ext cx="6329758" cy="53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F718C2D-4CAB-4A78-AEF5-43212F66185B}"/>
              </a:ext>
            </a:extLst>
          </p:cNvPr>
          <p:cNvSpPr txBox="1"/>
          <p:nvPr/>
        </p:nvSpPr>
        <p:spPr>
          <a:xfrm>
            <a:off x="6650727" y="2723847"/>
            <a:ext cx="5254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crucial part is the prediction of bike count required at each hour for the stable supply of rental bikes.</a:t>
            </a:r>
            <a:endParaRPr lang="fr-FR" sz="3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0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III. </a:t>
            </a: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dirty="0" err="1">
                <a:solidFill>
                  <a:schemeClr val="tx1"/>
                </a:solidFill>
              </a:rPr>
              <a:t>Differents</a:t>
            </a:r>
            <a:r>
              <a:rPr lang="en-US" sz="4400" dirty="0">
                <a:solidFill>
                  <a:schemeClr val="tx1"/>
                </a:solidFill>
              </a:rPr>
              <a:t> Variables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D07617-B00C-4C35-AC28-8536AA43133B}"/>
              </a:ext>
            </a:extLst>
          </p:cNvPr>
          <p:cNvSpPr txBox="1"/>
          <p:nvPr/>
        </p:nvSpPr>
        <p:spPr>
          <a:xfrm>
            <a:off x="599924" y="1925561"/>
            <a:ext cx="61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variables : 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B86DC3-8E67-4AE8-AF12-70787299CA9A}"/>
              </a:ext>
            </a:extLst>
          </p:cNvPr>
          <p:cNvSpPr txBox="1"/>
          <p:nvPr/>
        </p:nvSpPr>
        <p:spPr>
          <a:xfrm>
            <a:off x="2868990" y="2430134"/>
            <a:ext cx="7649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Date : year-month-day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Rented Bike count - Count of bikes rented at each hour</a:t>
            </a:r>
            <a:br>
              <a:rPr lang="en-US" dirty="0"/>
            </a:br>
            <a:r>
              <a:rPr lang="en-US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Hour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- Hour of he 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Temperature-Temperature in Celsius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Humidity - %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Windspeed - m/s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Visibility - 10m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Dew point temperature - Celsius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Solar radiation - MJ/m2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Rainfall - mm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Snowfall - cm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Seasons - Winter, Spring, Summer, Autumn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Holiday - Holiday/No holiday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Functional Day - </a:t>
            </a:r>
            <a:r>
              <a:rPr lang="en-US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NoFunc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(Non Functional Hours), Fun(Functional hours)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1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III. </a:t>
            </a: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dirty="0" err="1">
                <a:solidFill>
                  <a:schemeClr val="tx1"/>
                </a:solidFill>
              </a:rPr>
              <a:t>Differents</a:t>
            </a:r>
            <a:r>
              <a:rPr lang="en-US" sz="4400" dirty="0">
                <a:solidFill>
                  <a:schemeClr val="tx1"/>
                </a:solidFill>
              </a:rPr>
              <a:t> Variables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6D7C2A2-72E5-49EB-8C78-1F937A2D1C5A}"/>
              </a:ext>
            </a:extLst>
          </p:cNvPr>
          <p:cNvSpPr txBox="1"/>
          <p:nvPr/>
        </p:nvSpPr>
        <p:spPr>
          <a:xfrm>
            <a:off x="667657" y="3087233"/>
            <a:ext cx="111131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The news variables : </a:t>
            </a:r>
          </a:p>
          <a:p>
            <a:endParaRPr lang="fr-FR" sz="2800" dirty="0"/>
          </a:p>
          <a:p>
            <a:pPr marL="342900" indent="-342900">
              <a:buFont typeface="+mj-lt"/>
              <a:buAutoNum type="alphaLcPeriod"/>
            </a:pPr>
            <a:r>
              <a:rPr lang="fr-FR" sz="2800" dirty="0"/>
              <a:t>Split Date </a:t>
            </a:r>
            <a:r>
              <a:rPr lang="fr-FR" sz="2800" dirty="0" err="1"/>
              <a:t>into</a:t>
            </a:r>
            <a:r>
              <a:rPr lang="fr-FR" sz="2800" dirty="0"/>
              <a:t> 4 new variables (</a:t>
            </a:r>
            <a:r>
              <a:rPr lang="en-US" sz="2800" dirty="0"/>
              <a:t>day, month, years and </a:t>
            </a:r>
            <a:r>
              <a:rPr lang="en-US" sz="2800" dirty="0" err="1"/>
              <a:t>dayofweek</a:t>
            </a:r>
            <a:r>
              <a:rPr lang="fr-FR" sz="2800" dirty="0"/>
              <a:t>)</a:t>
            </a:r>
          </a:p>
          <a:p>
            <a:pPr marL="342900" indent="-342900">
              <a:buFont typeface="+mj-lt"/>
              <a:buAutoNum type="alphaLcPeriod"/>
            </a:pPr>
            <a:r>
              <a:rPr lang="fr-FR" sz="2800" dirty="0" err="1"/>
              <a:t>Creation</a:t>
            </a:r>
            <a:r>
              <a:rPr lang="fr-FR" sz="2800" dirty="0"/>
              <a:t> of a new variable Day of Week </a:t>
            </a:r>
            <a:r>
              <a:rPr lang="fr-FR" sz="2800" dirty="0" err="1"/>
              <a:t>containing</a:t>
            </a:r>
            <a:r>
              <a:rPr lang="fr-FR" sz="2800" dirty="0"/>
              <a:t> (Monday, …, Sunday)</a:t>
            </a:r>
          </a:p>
          <a:p>
            <a:pPr marL="342900" indent="-342900">
              <a:buFont typeface="+mj-lt"/>
              <a:buAutoNum type="alphaLcPeriod"/>
            </a:pPr>
            <a:r>
              <a:rPr lang="fr-FR" sz="2800" dirty="0" err="1"/>
              <a:t>Convert</a:t>
            </a:r>
            <a:r>
              <a:rPr lang="fr-FR" sz="2800" dirty="0"/>
              <a:t> quantitative variables </a:t>
            </a:r>
            <a:r>
              <a:rPr lang="fr-FR" sz="2800" dirty="0" err="1"/>
              <a:t>into</a:t>
            </a:r>
            <a:r>
              <a:rPr lang="fr-FR" sz="2800" dirty="0"/>
              <a:t> qualitative </a:t>
            </a:r>
            <a:r>
              <a:rPr lang="fr-FR" sz="2800" dirty="0" err="1"/>
              <a:t>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2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BC235D02-F274-431E-A2EB-249FF0DDA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291921"/>
              </p:ext>
            </p:extLst>
          </p:nvPr>
        </p:nvGraphicFramePr>
        <p:xfrm>
          <a:off x="4363489" y="2611774"/>
          <a:ext cx="7699300" cy="387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 bitmap" r:id="rId4" imgW="7296120" imgH="3669120" progId="Paint.Picture">
                  <p:embed/>
                </p:oleObj>
              </mc:Choice>
              <mc:Fallback>
                <p:oleObj name="Image bitmap" r:id="rId4" imgW="7296120" imgH="366912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BC235D02-F274-431E-A2EB-249FF0DDA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3489" y="2611774"/>
                        <a:ext cx="7699300" cy="3871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411237" y="1605015"/>
            <a:ext cx="1168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According to the above graphs the renting period starts in spring with a major period in summer and a rebound in October</a:t>
            </a:r>
          </a:p>
        </p:txBody>
      </p:sp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E258F296-D69F-45E6-8863-69CD02C57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16786"/>
              </p:ext>
            </p:extLst>
          </p:nvPr>
        </p:nvGraphicFramePr>
        <p:xfrm>
          <a:off x="178065" y="2611774"/>
          <a:ext cx="4056213" cy="387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Image bitmap" r:id="rId6" imgW="5856120" imgH="5596920" progId="Paint.Picture">
                  <p:embed/>
                </p:oleObj>
              </mc:Choice>
              <mc:Fallback>
                <p:oleObj name="Image bitmap" r:id="rId6" imgW="5856120" imgH="5596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065" y="2611774"/>
                        <a:ext cx="4056213" cy="387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347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241906" y="2615836"/>
            <a:ext cx="40881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Beside the morning and evening commutation hours people seem to enjoy cycling all the day long except in the early hours.</a:t>
            </a: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FD2E6255-4570-4DED-A506-FD827320A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462784"/>
              </p:ext>
            </p:extLst>
          </p:nvPr>
        </p:nvGraphicFramePr>
        <p:xfrm>
          <a:off x="4732187" y="1762062"/>
          <a:ext cx="7178675" cy="465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Image bitmap" r:id="rId4" imgW="7178040" imgH="4655880" progId="Paint.Picture">
                  <p:embed/>
                </p:oleObj>
              </mc:Choice>
              <mc:Fallback>
                <p:oleObj name="Image bitmap" r:id="rId4" imgW="7178040" imgH="4655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2187" y="1762062"/>
                        <a:ext cx="7178675" cy="465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85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578152" y="5867812"/>
            <a:ext cx="11035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graph above clearly an interest for cycling in Seoul between -1°C and 38°C witch is a quite large range of temperature.</a:t>
            </a:r>
          </a:p>
          <a:p>
            <a:pPr algn="ctr"/>
            <a:r>
              <a:rPr lang="en-US" sz="2800" dirty="0"/>
              <a:t>We may notice that 23°C seems to be the optimum temperature</a:t>
            </a:r>
            <a:endParaRPr lang="fr-FR" sz="2800" dirty="0"/>
          </a:p>
          <a:p>
            <a:pPr algn="ctr"/>
            <a:endParaRPr lang="en-US" sz="2800" dirty="0"/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3CD6B53A-5815-4770-A711-9426A71C4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549873"/>
              </p:ext>
            </p:extLst>
          </p:nvPr>
        </p:nvGraphicFramePr>
        <p:xfrm>
          <a:off x="1463254" y="1611080"/>
          <a:ext cx="9081633" cy="4124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Image bitmap" r:id="rId4" imgW="6435000" imgH="2922120" progId="Paint.Picture">
                  <p:embed/>
                </p:oleObj>
              </mc:Choice>
              <mc:Fallback>
                <p:oleObj name="Image bitmap" r:id="rId4" imgW="6435000" imgH="2922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3254" y="1611080"/>
                        <a:ext cx="9081633" cy="4124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1287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389B9DDED26A48A00BE0A6C8B308ED" ma:contentTypeVersion="6" ma:contentTypeDescription="Crée un document." ma:contentTypeScope="" ma:versionID="28ef3d24d1f3f48baebeba40d4b631da">
  <xsd:schema xmlns:xsd="http://www.w3.org/2001/XMLSchema" xmlns:xs="http://www.w3.org/2001/XMLSchema" xmlns:p="http://schemas.microsoft.com/office/2006/metadata/properties" xmlns:ns2="30eac2b2-5f60-47cf-9f1f-3d08ea39ad2f" targetNamespace="http://schemas.microsoft.com/office/2006/metadata/properties" ma:root="true" ma:fieldsID="5079103dbc4c1b2ae3f7ac142b3ba2aa" ns2:_="">
    <xsd:import namespace="30eac2b2-5f60-47cf-9f1f-3d08ea39ad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ac2b2-5f60-47cf-9f1f-3d08ea39ad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39B1B7-F55E-403F-BCE0-20A208C165ED}">
  <ds:schemaRefs>
    <ds:schemaRef ds:uri="c291e3be-de8c-4915-a156-45548adb04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351198-7332-47EC-9204-4D6E1EA64C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ADC2E6-617D-47B1-BCA1-62383AE1D58D}">
  <ds:schemaRefs>
    <ds:schemaRef ds:uri="30eac2b2-5f60-47cf-9f1f-3d08ea39ad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482</Words>
  <Application>Microsoft Office PowerPoint</Application>
  <PresentationFormat>Grand écran</PresentationFormat>
  <Paragraphs>75</Paragraphs>
  <Slides>13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Thème Office</vt:lpstr>
      <vt:lpstr>Image Paintbrush</vt:lpstr>
      <vt:lpstr>Image bitmap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PETILLION Pierre</dc:creator>
  <cp:lastModifiedBy>PETILLION Pierre</cp:lastModifiedBy>
  <cp:revision>47</cp:revision>
  <dcterms:created xsi:type="dcterms:W3CDTF">2021-01-06T07:45:41Z</dcterms:created>
  <dcterms:modified xsi:type="dcterms:W3CDTF">2022-01-05T23:02:29Z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0x0101006B389B9DDED26A48A00BE0A6C8B308ED</vt:lpwstr>
  </property>
</Properties>
</file>