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77" r:id="rId7"/>
    <p:sldId id="278" r:id="rId8"/>
    <p:sldId id="280" r:id="rId9"/>
    <p:sldId id="283" r:id="rId10"/>
    <p:sldId id="286" r:id="rId11"/>
    <p:sldId id="287" r:id="rId12"/>
    <p:sldId id="288" r:id="rId13"/>
    <p:sldId id="289" r:id="rId14"/>
    <p:sldId id="290" r:id="rId15"/>
    <p:sldId id="282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6C88D-E4C9-4C9A-8A43-8C5BCE129410}" v="3" dt="2021-02-11T10:15:38.520"/>
    <p1510:client id="{BD1A0982-5169-4658-9F05-00CB3F729361}" v="14" dt="2021-01-06T10:08:50.704"/>
    <p1510:client id="{D9423881-9398-4530-842D-B183C3C715A0}" v="25" dt="2021-02-11T10:12:35.459"/>
    <p1510:client id="{F6E4EE64-091A-46B3-9540-C1B9B3ED47BB}" v="16" dt="2021-02-11T10:16:55.549"/>
    <p1510:client id="{FDC03A93-A8D0-481E-B433-4C19CB852ADD}" v="27" dt="2021-01-06T08:34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LLION Pierre" userId="S::pierre.petillion@edu.devinci.fr::c5fb9f07-3cef-4318-98cf-d03fd5203b4a" providerId="AD" clId="Web-{F6E4EE64-091A-46B3-9540-C1B9B3ED47BB}"/>
    <pc:docChg chg="modSld">
      <pc:chgData name="PETILLION Pierre" userId="S::pierre.petillion@edu.devinci.fr::c5fb9f07-3cef-4318-98cf-d03fd5203b4a" providerId="AD" clId="Web-{F6E4EE64-091A-46B3-9540-C1B9B3ED47BB}" dt="2021-02-11T10:16:55.549" v="14" actId="14100"/>
      <pc:docMkLst>
        <pc:docMk/>
      </pc:docMkLst>
      <pc:sldChg chg="addSp modSp">
        <pc:chgData name="PETILLION Pierre" userId="S::pierre.petillion@edu.devinci.fr::c5fb9f07-3cef-4318-98cf-d03fd5203b4a" providerId="AD" clId="Web-{F6E4EE64-091A-46B3-9540-C1B9B3ED47BB}" dt="2021-02-11T10:16:55.549" v="14" actId="14100"/>
        <pc:sldMkLst>
          <pc:docMk/>
          <pc:sldMk cId="2756802816" sldId="257"/>
        </pc:sldMkLst>
        <pc:picChg chg="add mod">
          <ac:chgData name="PETILLION Pierre" userId="S::pierre.petillion@edu.devinci.fr::c5fb9f07-3cef-4318-98cf-d03fd5203b4a" providerId="AD" clId="Web-{F6E4EE64-091A-46B3-9540-C1B9B3ED47BB}" dt="2021-02-11T10:16:55.549" v="14" actId="14100"/>
          <ac:picMkLst>
            <pc:docMk/>
            <pc:sldMk cId="2756802816" sldId="257"/>
            <ac:picMk id="2" creationId="{EC6BF0AD-36F5-4FBE-9BCE-723A74A2AD39}"/>
          </ac:picMkLst>
        </pc:picChg>
      </pc:sldChg>
      <pc:sldChg chg="modSp">
        <pc:chgData name="PETILLION Pierre" userId="S::pierre.petillion@edu.devinci.fr::c5fb9f07-3cef-4318-98cf-d03fd5203b4a" providerId="AD" clId="Web-{F6E4EE64-091A-46B3-9540-C1B9B3ED47BB}" dt="2021-02-11T10:13:43.332" v="8" actId="14100"/>
        <pc:sldMkLst>
          <pc:docMk/>
          <pc:sldMk cId="1037011830" sldId="263"/>
        </pc:sldMkLst>
        <pc:picChg chg="mod">
          <ac:chgData name="PETILLION Pierre" userId="S::pierre.petillion@edu.devinci.fr::c5fb9f07-3cef-4318-98cf-d03fd5203b4a" providerId="AD" clId="Web-{F6E4EE64-091A-46B3-9540-C1B9B3ED47BB}" dt="2021-02-11T10:13:43.332" v="8" actId="14100"/>
          <ac:picMkLst>
            <pc:docMk/>
            <pc:sldMk cId="1037011830" sldId="263"/>
            <ac:picMk id="2" creationId="{D1EF2B77-7C51-48B0-8EAF-1C7A2CFAD848}"/>
          </ac:picMkLst>
        </pc:picChg>
      </pc:sldChg>
    </pc:docChg>
  </pc:docChgLst>
  <pc:docChgLst>
    <pc:chgData name="NICOUD Nans" userId="S::nans.nicoud@edu.devinci.fr::9dabff77-c5aa-4bf7-923b-fdc544a38226" providerId="AD" clId="Web-{D9423881-9398-4530-842D-B183C3C715A0}"/>
    <pc:docChg chg="addSld delSld modSld">
      <pc:chgData name="NICOUD Nans" userId="S::nans.nicoud@edu.devinci.fr::9dabff77-c5aa-4bf7-923b-fdc544a38226" providerId="AD" clId="Web-{D9423881-9398-4530-842D-B183C3C715A0}" dt="2021-02-11T10:12:35.459" v="23" actId="14100"/>
      <pc:docMkLst>
        <pc:docMk/>
      </pc:docMkLst>
      <pc:sldChg chg="addSp delSp modSp new del">
        <pc:chgData name="NICOUD Nans" userId="S::nans.nicoud@edu.devinci.fr::9dabff77-c5aa-4bf7-923b-fdc544a38226" providerId="AD" clId="Web-{D9423881-9398-4530-842D-B183C3C715A0}" dt="2021-02-11T10:12:00.693" v="14"/>
        <pc:sldMkLst>
          <pc:docMk/>
          <pc:sldMk cId="565446392" sldId="262"/>
        </pc:sldMkLst>
        <pc:spChg chg="del">
          <ac:chgData name="NICOUD Nans" userId="S::nans.nicoud@edu.devinci.fr::9dabff77-c5aa-4bf7-923b-fdc544a38226" providerId="AD" clId="Web-{D9423881-9398-4530-842D-B183C3C715A0}" dt="2021-02-11T10:11:14.145" v="5"/>
          <ac:spMkLst>
            <pc:docMk/>
            <pc:sldMk cId="565446392" sldId="262"/>
            <ac:spMk id="2" creationId="{C27B9E9A-A8D6-4DC9-8A2C-530FC4A0095E}"/>
          </ac:spMkLst>
        </pc:spChg>
        <pc:spChg chg="del">
          <ac:chgData name="NICOUD Nans" userId="S::nans.nicoud@edu.devinci.fr::9dabff77-c5aa-4bf7-923b-fdc544a38226" providerId="AD" clId="Web-{D9423881-9398-4530-842D-B183C3C715A0}" dt="2021-02-11T10:11:10.942" v="4"/>
          <ac:spMkLst>
            <pc:docMk/>
            <pc:sldMk cId="565446392" sldId="262"/>
            <ac:spMk id="3" creationId="{56924003-92B3-4EE7-A955-504055253BE5}"/>
          </ac:spMkLst>
        </pc:spChg>
        <pc:spChg chg="add mod">
          <ac:chgData name="NICOUD Nans" userId="S::nans.nicoud@edu.devinci.fr::9dabff77-c5aa-4bf7-923b-fdc544a38226" providerId="AD" clId="Web-{D9423881-9398-4530-842D-B183C3C715A0}" dt="2021-02-11T10:11:48.646" v="12" actId="20577"/>
          <ac:spMkLst>
            <pc:docMk/>
            <pc:sldMk cId="565446392" sldId="262"/>
            <ac:spMk id="5" creationId="{4C53237A-AF0E-486C-B2EB-FD1E3AA7DD9F}"/>
          </ac:spMkLst>
        </pc:spChg>
        <pc:picChg chg="add">
          <ac:chgData name="NICOUD Nans" userId="S::nans.nicoud@edu.devinci.fr::9dabff77-c5aa-4bf7-923b-fdc544a38226" providerId="AD" clId="Web-{D9423881-9398-4530-842D-B183C3C715A0}" dt="2021-02-11T10:11:06.317" v="2"/>
          <ac:picMkLst>
            <pc:docMk/>
            <pc:sldMk cId="565446392" sldId="262"/>
            <ac:picMk id="7" creationId="{E332A4D7-572D-4DCE-ADFC-27ECF9061615}"/>
          </ac:picMkLst>
        </pc:picChg>
        <pc:picChg chg="add">
          <ac:chgData name="NICOUD Nans" userId="S::nans.nicoud@edu.devinci.fr::9dabff77-c5aa-4bf7-923b-fdc544a38226" providerId="AD" clId="Web-{D9423881-9398-4530-842D-B183C3C715A0}" dt="2021-02-11T10:11:06.348" v="3"/>
          <ac:picMkLst>
            <pc:docMk/>
            <pc:sldMk cId="565446392" sldId="262"/>
            <ac:picMk id="9" creationId="{D6A87A94-7D7D-42B2-A5ED-DAFAA52C8BA5}"/>
          </ac:picMkLst>
        </pc:picChg>
      </pc:sldChg>
      <pc:sldChg chg="addSp delSp modSp add replId">
        <pc:chgData name="NICOUD Nans" userId="S::nans.nicoud@edu.devinci.fr::9dabff77-c5aa-4bf7-923b-fdc544a38226" providerId="AD" clId="Web-{D9423881-9398-4530-842D-B183C3C715A0}" dt="2021-02-11T10:12:35.459" v="23" actId="14100"/>
        <pc:sldMkLst>
          <pc:docMk/>
          <pc:sldMk cId="1037011830" sldId="263"/>
        </pc:sldMkLst>
        <pc:spChg chg="mod">
          <ac:chgData name="NICOUD Nans" userId="S::nans.nicoud@edu.devinci.fr::9dabff77-c5aa-4bf7-923b-fdc544a38226" providerId="AD" clId="Web-{D9423881-9398-4530-842D-B183C3C715A0}" dt="2021-02-11T10:12:10.318" v="19" actId="20577"/>
          <ac:spMkLst>
            <pc:docMk/>
            <pc:sldMk cId="1037011830" sldId="263"/>
            <ac:spMk id="4" creationId="{BDB1661A-64A0-42AA-973D-9AF3F33D26F3}"/>
          </ac:spMkLst>
        </pc:spChg>
        <pc:picChg chg="add mod">
          <ac:chgData name="NICOUD Nans" userId="S::nans.nicoud@edu.devinci.fr::9dabff77-c5aa-4bf7-923b-fdc544a38226" providerId="AD" clId="Web-{D9423881-9398-4530-842D-B183C3C715A0}" dt="2021-02-11T10:12:35.459" v="23" actId="14100"/>
          <ac:picMkLst>
            <pc:docMk/>
            <pc:sldMk cId="1037011830" sldId="263"/>
            <ac:picMk id="2" creationId="{D1EF2B77-7C51-48B0-8EAF-1C7A2CFAD848}"/>
          </ac:picMkLst>
        </pc:picChg>
        <pc:picChg chg="del">
          <ac:chgData name="NICOUD Nans" userId="S::nans.nicoud@edu.devinci.fr::9dabff77-c5aa-4bf7-923b-fdc544a38226" providerId="AD" clId="Web-{D9423881-9398-4530-842D-B183C3C715A0}" dt="2021-02-11T10:12:02.709" v="15"/>
          <ac:picMkLst>
            <pc:docMk/>
            <pc:sldMk cId="1037011830" sldId="263"/>
            <ac:picMk id="5" creationId="{5AEE26FF-0BB4-411F-92D3-848E9ABF2CB2}"/>
          </ac:picMkLst>
        </pc:picChg>
      </pc:sldChg>
    </pc:docChg>
  </pc:docChgLst>
  <pc:docChgLst>
    <pc:chgData name="NICOUD Nans" userId="S::nans.nicoud@edu.devinci.fr::9dabff77-c5aa-4bf7-923b-fdc544a38226" providerId="AD" clId="Web-{BD1A0982-5169-4658-9F05-00CB3F729361}"/>
    <pc:docChg chg="modSld">
      <pc:chgData name="NICOUD Nans" userId="S::nans.nicoud@edu.devinci.fr::9dabff77-c5aa-4bf7-923b-fdc544a38226" providerId="AD" clId="Web-{BD1A0982-5169-4658-9F05-00CB3F729361}" dt="2021-01-06T10:08:50.704" v="12" actId="20577"/>
      <pc:docMkLst>
        <pc:docMk/>
      </pc:docMkLst>
      <pc:sldChg chg="modSp">
        <pc:chgData name="NICOUD Nans" userId="S::nans.nicoud@edu.devinci.fr::9dabff77-c5aa-4bf7-923b-fdc544a38226" providerId="AD" clId="Web-{BD1A0982-5169-4658-9F05-00CB3F729361}" dt="2021-01-06T10:08:50.704" v="12" actId="20577"/>
        <pc:sldMkLst>
          <pc:docMk/>
          <pc:sldMk cId="2655700166" sldId="256"/>
        </pc:sldMkLst>
        <pc:spChg chg="mod">
          <ac:chgData name="NICOUD Nans" userId="S::nans.nicoud@edu.devinci.fr::9dabff77-c5aa-4bf7-923b-fdc544a38226" providerId="AD" clId="Web-{BD1A0982-5169-4658-9F05-00CB3F729361}" dt="2021-01-06T10:08:50.704" v="12" actId="20577"/>
          <ac:spMkLst>
            <pc:docMk/>
            <pc:sldMk cId="2655700166" sldId="256"/>
            <ac:spMk id="4" creationId="{BDB1661A-64A0-42AA-973D-9AF3F33D26F3}"/>
          </ac:spMkLst>
        </pc:spChg>
      </pc:sldChg>
      <pc:sldChg chg="delSp">
        <pc:chgData name="NICOUD Nans" userId="S::nans.nicoud@edu.devinci.fr::9dabff77-c5aa-4bf7-923b-fdc544a38226" providerId="AD" clId="Web-{BD1A0982-5169-4658-9F05-00CB3F729361}" dt="2021-01-06T10:06:51.154" v="1"/>
        <pc:sldMkLst>
          <pc:docMk/>
          <pc:sldMk cId="2756802816" sldId="257"/>
        </pc:sldMkLst>
        <pc:spChg chg="del">
          <ac:chgData name="NICOUD Nans" userId="S::nans.nicoud@edu.devinci.fr::9dabff77-c5aa-4bf7-923b-fdc544a38226" providerId="AD" clId="Web-{BD1A0982-5169-4658-9F05-00CB3F729361}" dt="2021-01-06T10:06:47.404" v="0"/>
          <ac:spMkLst>
            <pc:docMk/>
            <pc:sldMk cId="2756802816" sldId="257"/>
            <ac:spMk id="2" creationId="{14B9CAD4-06B1-42BC-8943-0FE13E9C612B}"/>
          </ac:spMkLst>
        </pc:spChg>
        <pc:spChg chg="del">
          <ac:chgData name="NICOUD Nans" userId="S::nans.nicoud@edu.devinci.fr::9dabff77-c5aa-4bf7-923b-fdc544a38226" providerId="AD" clId="Web-{BD1A0982-5169-4658-9F05-00CB3F729361}" dt="2021-01-06T10:06:51.154" v="1"/>
          <ac:spMkLst>
            <pc:docMk/>
            <pc:sldMk cId="2756802816" sldId="257"/>
            <ac:spMk id="3" creationId="{9BED4D65-A7B0-49CD-AC2D-156E90B9AD50}"/>
          </ac:spMkLst>
        </pc:spChg>
      </pc:sldChg>
    </pc:docChg>
  </pc:docChgLst>
  <pc:docChgLst>
    <pc:chgData name="NADESU Pratheswar" userId="S::pratheswar.nadesu@edu.devinci.fr::0bc87114-f8b8-42aa-870e-0c86384df7b0" providerId="AD" clId="Web-{8526C88D-E4C9-4C9A-8A43-8C5BCE129410}"/>
    <pc:docChg chg="modSld">
      <pc:chgData name="NADESU Pratheswar" userId="S::pratheswar.nadesu@edu.devinci.fr::0bc87114-f8b8-42aa-870e-0c86384df7b0" providerId="AD" clId="Web-{8526C88D-E4C9-4C9A-8A43-8C5BCE129410}" dt="2021-02-11T10:14:56.314" v="0" actId="20577"/>
      <pc:docMkLst>
        <pc:docMk/>
      </pc:docMkLst>
      <pc:sldChg chg="modSp">
        <pc:chgData name="NADESU Pratheswar" userId="S::pratheswar.nadesu@edu.devinci.fr::0bc87114-f8b8-42aa-870e-0c86384df7b0" providerId="AD" clId="Web-{8526C88D-E4C9-4C9A-8A43-8C5BCE129410}" dt="2021-02-11T10:14:56.314" v="0" actId="20577"/>
        <pc:sldMkLst>
          <pc:docMk/>
          <pc:sldMk cId="2655700166" sldId="256"/>
        </pc:sldMkLst>
        <pc:spChg chg="mod">
          <ac:chgData name="NADESU Pratheswar" userId="S::pratheswar.nadesu@edu.devinci.fr::0bc87114-f8b8-42aa-870e-0c86384df7b0" providerId="AD" clId="Web-{8526C88D-E4C9-4C9A-8A43-8C5BCE129410}" dt="2021-02-11T10:14:56.314" v="0" actId="20577"/>
          <ac:spMkLst>
            <pc:docMk/>
            <pc:sldMk cId="2655700166" sldId="256"/>
            <ac:spMk id="3" creationId="{994218BB-6B64-4610-8E65-87DD31BC6B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5537"/>
            <a:ext cx="12192000" cy="652463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PETILLION Pierre                                                                                                                  </a:t>
            </a:r>
            <a:r>
              <a:rPr lang="en-US" sz="1600" dirty="0"/>
              <a:t>ESILV S1 2021–2022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dirty="0">
                <a:solidFill>
                  <a:srgbClr val="00B050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Python for Data Analysis </a:t>
            </a:r>
            <a:endParaRPr lang="fr-FR" sz="4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5858935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Friday is the most active day but we can observe the same peaks of use on commutation hours (8am, 6pm) every day even on </a:t>
            </a:r>
            <a:r>
              <a:rPr lang="en-US" sz="2800" dirty="0" err="1"/>
              <a:t>sunday</a:t>
            </a: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DBF40D6E-7A15-4279-ACD2-FE2CAE9FB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72909"/>
              </p:ext>
            </p:extLst>
          </p:nvPr>
        </p:nvGraphicFramePr>
        <p:xfrm>
          <a:off x="2067681" y="1601461"/>
          <a:ext cx="8056638" cy="414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Image bitmap" r:id="rId4" imgW="7364880" imgH="3634920" progId="Paint.Picture">
                  <p:embed/>
                </p:oleObj>
              </mc:Choice>
              <mc:Fallback>
                <p:oleObj name="Image bitmap" r:id="rId4" imgW="7364880" imgH="3634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7681" y="1601461"/>
                        <a:ext cx="8056638" cy="414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4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9787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2893183"/>
            <a:ext cx="1103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Seoul people first use bikes rented for going to work and coming back home</a:t>
            </a:r>
          </a:p>
          <a:p>
            <a:pPr marL="457200" indent="-457200" algn="ctr">
              <a:buFontTx/>
              <a:buChar char="-"/>
            </a:pPr>
            <a:endParaRPr lang="en-US" sz="2800" dirty="0"/>
          </a:p>
          <a:p>
            <a:pPr marL="457200" indent="-457200" algn="ctr">
              <a:buFontTx/>
              <a:buChar char="-"/>
            </a:pPr>
            <a:endParaRPr lang="en-US" sz="2800" dirty="0"/>
          </a:p>
          <a:p>
            <a:pPr algn="ctr"/>
            <a:r>
              <a:rPr lang="en-US" sz="2800" dirty="0"/>
              <a:t>   The busiest hour is obviously </a:t>
            </a:r>
            <a:r>
              <a:rPr lang="en-US" sz="2800" b="1" dirty="0"/>
              <a:t>6pm</a:t>
            </a:r>
            <a:r>
              <a:rPr lang="en-US" sz="2800" dirty="0"/>
              <a:t> on a </a:t>
            </a:r>
            <a:r>
              <a:rPr lang="en-US" sz="2800" b="1" dirty="0"/>
              <a:t>Friday</a:t>
            </a:r>
            <a:r>
              <a:rPr lang="en-US" sz="2800" dirty="0"/>
              <a:t> when the temperature is around </a:t>
            </a:r>
            <a:r>
              <a:rPr lang="en-US" sz="2800" b="1" dirty="0"/>
              <a:t>23°C</a:t>
            </a:r>
            <a:r>
              <a:rPr lang="en-US" sz="2800" dirty="0"/>
              <a:t> during </a:t>
            </a:r>
            <a:r>
              <a:rPr lang="en-US" sz="2800" b="1" dirty="0"/>
              <a:t>summer</a:t>
            </a:r>
          </a:p>
        </p:txBody>
      </p:sp>
    </p:spTree>
    <p:extLst>
      <p:ext uri="{BB962C8B-B14F-4D97-AF65-F5344CB8AC3E}">
        <p14:creationId xmlns:p14="http://schemas.microsoft.com/office/powerpoint/2010/main" val="350253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V. </a:t>
            </a:r>
            <a:r>
              <a:rPr lang="en-US" sz="4400" dirty="0">
                <a:solidFill>
                  <a:schemeClr val="tx1"/>
                </a:solidFill>
              </a:rPr>
              <a:t>The Different Datasets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Creation</a:t>
            </a:r>
            <a:r>
              <a:rPr lang="fr-FR" sz="2800" dirty="0"/>
              <a:t> of 5 différent </a:t>
            </a:r>
            <a:r>
              <a:rPr lang="fr-FR" sz="2800" dirty="0" err="1"/>
              <a:t>datasets</a:t>
            </a:r>
            <a:r>
              <a:rPr lang="fr-FR" sz="2800" dirty="0"/>
              <a:t> for checking </a:t>
            </a:r>
            <a:r>
              <a:rPr lang="fr-FR" sz="2800" dirty="0" err="1"/>
              <a:t>which</a:t>
            </a:r>
            <a:r>
              <a:rPr lang="fr-FR" sz="2800" dirty="0"/>
              <a:t> one </a:t>
            </a:r>
            <a:r>
              <a:rPr lang="fr-FR" sz="2800" dirty="0" err="1"/>
              <a:t>is</a:t>
            </a:r>
            <a:r>
              <a:rPr lang="fr-FR" sz="2800" dirty="0"/>
              <a:t> the best :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Raw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Raw </a:t>
            </a:r>
            <a:r>
              <a:rPr lang="en-US" sz="2800" dirty="0"/>
              <a:t>without years and the dew temperature columns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Dropping</a:t>
            </a:r>
            <a:r>
              <a:rPr lang="fr-FR" sz="2800" dirty="0"/>
              <a:t> variables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correlation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Scaling</a:t>
            </a:r>
            <a:r>
              <a:rPr lang="fr-FR" sz="2800" dirty="0"/>
              <a:t> </a:t>
            </a:r>
            <a:r>
              <a:rPr lang="fr-FR" sz="2800" dirty="0" err="1"/>
              <a:t>Visibility</a:t>
            </a:r>
            <a:r>
              <a:rPr lang="fr-FR" sz="2800" dirty="0"/>
              <a:t> </a:t>
            </a:r>
            <a:r>
              <a:rPr lang="fr-FR" sz="2800" dirty="0" err="1"/>
              <a:t>columns</a:t>
            </a:r>
            <a:r>
              <a:rPr lang="fr-FR" sz="2800" dirty="0"/>
              <a:t> for </a:t>
            </a:r>
            <a:r>
              <a:rPr lang="fr-FR" sz="2800" dirty="0" err="1"/>
              <a:t>trying</a:t>
            </a:r>
            <a:r>
              <a:rPr lang="fr-FR" sz="2800" dirty="0"/>
              <a:t> to </a:t>
            </a:r>
            <a:r>
              <a:rPr lang="fr-FR" sz="2800" dirty="0" err="1"/>
              <a:t>reduce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pound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Converting</a:t>
            </a:r>
            <a:r>
              <a:rPr lang="fr-FR" sz="2800" dirty="0"/>
              <a:t> </a:t>
            </a:r>
            <a:r>
              <a:rPr lang="fr-FR" sz="2800" dirty="0" err="1"/>
              <a:t>weather</a:t>
            </a:r>
            <a:r>
              <a:rPr lang="fr-FR" sz="2800" dirty="0"/>
              <a:t> data </a:t>
            </a:r>
            <a:r>
              <a:rPr lang="fr-FR" sz="2800" dirty="0" err="1"/>
              <a:t>into</a:t>
            </a:r>
            <a:r>
              <a:rPr lang="fr-FR" sz="2800" dirty="0"/>
              <a:t> simple </a:t>
            </a:r>
            <a:r>
              <a:rPr lang="fr-FR" sz="2800" dirty="0" err="1"/>
              <a:t>numbers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VI. </a:t>
            </a:r>
            <a:r>
              <a:rPr lang="en-US" sz="4400" dirty="0">
                <a:solidFill>
                  <a:schemeClr val="tx1"/>
                </a:solidFill>
              </a:rPr>
              <a:t>The Different Models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7C6404-2BB7-453F-A882-05BEC1B2BB99}"/>
              </a:ext>
            </a:extLst>
          </p:cNvPr>
          <p:cNvSpPr txBox="1"/>
          <p:nvPr/>
        </p:nvSpPr>
        <p:spPr>
          <a:xfrm>
            <a:off x="5511031" y="2952305"/>
            <a:ext cx="6804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Linear Regression is the fastest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best dataset is the number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Bagging is providing the best r2 accuracy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91BD32A2-C18A-401F-A94F-8A5A2E482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80061"/>
              </p:ext>
            </p:extLst>
          </p:nvPr>
        </p:nvGraphicFramePr>
        <p:xfrm>
          <a:off x="353179" y="2254552"/>
          <a:ext cx="4988518" cy="344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Image bitmap" r:id="rId4" imgW="2731680" imgH="1889640" progId="Paint.Picture">
                  <p:embed/>
                </p:oleObj>
              </mc:Choice>
              <mc:Fallback>
                <p:oleObj name="Image bitmap" r:id="rId4" imgW="2731680" imgH="1889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179" y="2254552"/>
                        <a:ext cx="4988518" cy="3449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-4958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Sommary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2713495" y="1617253"/>
            <a:ext cx="86914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Dataset</a:t>
            </a:r>
            <a:endParaRPr lang="fr-FR" sz="4800" dirty="0"/>
          </a:p>
          <a:p>
            <a:r>
              <a:rPr lang="fr-FR" sz="4800" dirty="0" err="1"/>
              <a:t>Problem</a:t>
            </a:r>
            <a:endParaRPr lang="fr-FR" sz="4800" dirty="0"/>
          </a:p>
          <a:p>
            <a:r>
              <a:rPr lang="en-US" sz="4800" dirty="0"/>
              <a:t>The Different Variables</a:t>
            </a:r>
            <a:endParaRPr lang="fr-FR" sz="4800" dirty="0"/>
          </a:p>
          <a:p>
            <a:r>
              <a:rPr lang="fr-FR" sz="4800" dirty="0">
                <a:solidFill>
                  <a:schemeClr val="tx1"/>
                </a:solidFill>
              </a:rPr>
              <a:t>Data-</a:t>
            </a:r>
            <a:r>
              <a:rPr lang="fr-FR" sz="4800" dirty="0" err="1">
                <a:solidFill>
                  <a:schemeClr val="tx1"/>
                </a:solidFill>
              </a:rPr>
              <a:t>Visualizations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</a:p>
          <a:p>
            <a:r>
              <a:rPr lang="en-US" sz="4800" dirty="0"/>
              <a:t>The Different Datasets</a:t>
            </a:r>
          </a:p>
          <a:p>
            <a:r>
              <a:rPr lang="en-US" sz="4800"/>
              <a:t>The Different </a:t>
            </a:r>
            <a:r>
              <a:rPr lang="en-US" sz="4800" dirty="0"/>
              <a:t>Models</a:t>
            </a:r>
          </a:p>
          <a:p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BC6677-D4D8-4114-8EB2-B30E8094F941}"/>
              </a:ext>
            </a:extLst>
          </p:cNvPr>
          <p:cNvSpPr txBox="1"/>
          <p:nvPr/>
        </p:nvSpPr>
        <p:spPr>
          <a:xfrm>
            <a:off x="1944310" y="1617253"/>
            <a:ext cx="1747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I.</a:t>
            </a:r>
          </a:p>
          <a:p>
            <a:r>
              <a:rPr lang="fr-FR" sz="4800" dirty="0"/>
              <a:t>II.</a:t>
            </a:r>
          </a:p>
          <a:p>
            <a:r>
              <a:rPr lang="fr-FR" sz="4800" dirty="0"/>
              <a:t>III.</a:t>
            </a:r>
          </a:p>
          <a:p>
            <a:r>
              <a:rPr lang="fr-FR" sz="4800" dirty="0"/>
              <a:t>IV.</a:t>
            </a:r>
          </a:p>
          <a:p>
            <a:r>
              <a:rPr lang="fr-FR" sz="4800" dirty="0"/>
              <a:t>V.</a:t>
            </a:r>
          </a:p>
          <a:p>
            <a:r>
              <a:rPr lang="fr-FR" sz="4800" dirty="0"/>
              <a:t>VI.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I. </a:t>
            </a:r>
            <a:r>
              <a:rPr lang="fr-FR" sz="4400" dirty="0" err="1">
                <a:solidFill>
                  <a:schemeClr val="tx1"/>
                </a:solidFill>
              </a:rPr>
              <a:t>Dataset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4800" dirty="0">
                <a:solidFill>
                  <a:schemeClr val="tx1"/>
                </a:solidFill>
              </a:rPr>
              <a:t>The dataset contains count of public bikes rented at each hour in Seoul Bike haring System with the corresponding Weather data and Holidays information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" y="3007225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II. </a:t>
            </a:r>
            <a:r>
              <a:rPr lang="en-US" sz="4400" dirty="0">
                <a:solidFill>
                  <a:schemeClr val="tx1"/>
                </a:solidFill>
              </a:rPr>
              <a:t>Problem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8194" name="Picture 2" descr="Barbazan. Barousse : Balade découverte à vélo - ladepeche.fr">
            <a:extLst>
              <a:ext uri="{FF2B5EF4-FFF2-40B4-BE49-F238E27FC236}">
                <a16:creationId xmlns:a16="http://schemas.microsoft.com/office/drawing/2014/main" id="{0D1CD7E0-941F-41CF-B084-DDD2D748D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615" r="17687" b="5478"/>
          <a:stretch/>
        </p:blipFill>
        <p:spPr bwMode="auto">
          <a:xfrm>
            <a:off x="33868" y="1456266"/>
            <a:ext cx="6329758" cy="53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718C2D-4CAB-4A78-AEF5-43212F66185B}"/>
              </a:ext>
            </a:extLst>
          </p:cNvPr>
          <p:cNvSpPr txBox="1"/>
          <p:nvPr/>
        </p:nvSpPr>
        <p:spPr>
          <a:xfrm>
            <a:off x="6650727" y="2723847"/>
            <a:ext cx="5254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crucial part is the prediction of bike count required at each hour for the stable supply of rental bikes.</a:t>
            </a:r>
            <a:endParaRPr lang="fr-FR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Different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D07617-B00C-4C35-AC28-8536AA43133B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variables :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B86DC3-8E67-4AE8-AF12-70787299CA9A}"/>
              </a:ext>
            </a:extLst>
          </p:cNvPr>
          <p:cNvSpPr txBox="1"/>
          <p:nvPr/>
        </p:nvSpPr>
        <p:spPr>
          <a:xfrm>
            <a:off x="2868990" y="2430134"/>
            <a:ext cx="7649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Date : year-month-day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Rented Bike count - Count of bikes rented at each hour</a:t>
            </a:r>
            <a:br>
              <a:rPr lang="en-US" dirty="0"/>
            </a:b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- Hour of he 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Temperature-Temperature in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Humidity - %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Windspeed - m/s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Visibility - 10m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Dew point temperature -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Solar radiation - MJ/m2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Rainfall - mm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Snowfall - cm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Seasons - Winter, Spring, Summer, Autumn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Holiday - Holiday/No holiday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Functional Day -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NoFunc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(Non Functional Hours), Fun(Functional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Different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D7C2A2-72E5-49EB-8C78-1F937A2D1C5A}"/>
              </a:ext>
            </a:extLst>
          </p:cNvPr>
          <p:cNvSpPr txBox="1"/>
          <p:nvPr/>
        </p:nvSpPr>
        <p:spPr>
          <a:xfrm>
            <a:off x="667657" y="3087233"/>
            <a:ext cx="11113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news variables : 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lphaLcPeriod"/>
            </a:pPr>
            <a:r>
              <a:rPr lang="fr-FR" sz="2800" dirty="0"/>
              <a:t>Split Date </a:t>
            </a:r>
            <a:r>
              <a:rPr lang="fr-FR" sz="2800" dirty="0" err="1"/>
              <a:t>into</a:t>
            </a:r>
            <a:r>
              <a:rPr lang="fr-FR" sz="2800" dirty="0"/>
              <a:t> 4 new variables (</a:t>
            </a:r>
            <a:r>
              <a:rPr lang="en-US" sz="2800" dirty="0"/>
              <a:t>day, month, years and </a:t>
            </a:r>
            <a:r>
              <a:rPr lang="en-US" sz="2800" dirty="0" err="1"/>
              <a:t>dayofweek</a:t>
            </a:r>
            <a:r>
              <a:rPr lang="fr-FR" sz="2800" dirty="0"/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Creation</a:t>
            </a:r>
            <a:r>
              <a:rPr lang="fr-FR" sz="2800" dirty="0"/>
              <a:t> of a new variable Day of Week </a:t>
            </a:r>
            <a:r>
              <a:rPr lang="fr-FR" sz="2800" dirty="0" err="1"/>
              <a:t>containing</a:t>
            </a:r>
            <a:r>
              <a:rPr lang="fr-FR" sz="2800" dirty="0"/>
              <a:t> (Monday, …, Sunday)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Convert</a:t>
            </a:r>
            <a:r>
              <a:rPr lang="fr-FR" sz="2800" dirty="0"/>
              <a:t> quantitative variables </a:t>
            </a:r>
            <a:r>
              <a:rPr lang="fr-FR" sz="2800" dirty="0" err="1"/>
              <a:t>into</a:t>
            </a:r>
            <a:r>
              <a:rPr lang="fr-FR" sz="2800" dirty="0"/>
              <a:t> qualitative </a:t>
            </a:r>
            <a:r>
              <a:rPr lang="fr-FR" sz="2800" dirty="0" err="1"/>
              <a:t>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BC235D02-F274-431E-A2EB-249FF0DDA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91921"/>
              </p:ext>
            </p:extLst>
          </p:nvPr>
        </p:nvGraphicFramePr>
        <p:xfrm>
          <a:off x="4363489" y="2611774"/>
          <a:ext cx="7699300" cy="38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 bitmap" r:id="rId4" imgW="7296120" imgH="3669120" progId="Paint.Picture">
                  <p:embed/>
                </p:oleObj>
              </mc:Choice>
              <mc:Fallback>
                <p:oleObj name="Image bitmap" r:id="rId4" imgW="7296120" imgH="366912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BC235D02-F274-431E-A2EB-249FF0DDA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3489" y="2611774"/>
                        <a:ext cx="7699300" cy="387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411237" y="1605015"/>
            <a:ext cx="1168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According to the above graphs the renting period starts in spring with a major period in summer and a rebound in October</a:t>
            </a: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258F296-D69F-45E6-8863-69CD02C57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786"/>
              </p:ext>
            </p:extLst>
          </p:nvPr>
        </p:nvGraphicFramePr>
        <p:xfrm>
          <a:off x="178065" y="2611774"/>
          <a:ext cx="4056213" cy="387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 bitmap" r:id="rId6" imgW="5856120" imgH="5596920" progId="Paint.Picture">
                  <p:embed/>
                </p:oleObj>
              </mc:Choice>
              <mc:Fallback>
                <p:oleObj name="Image bitmap" r:id="rId6" imgW="5856120" imgH="559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065" y="2611774"/>
                        <a:ext cx="4056213" cy="387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241906" y="2615836"/>
            <a:ext cx="4088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Beside the morning and evening commutation hours people seem to enjoy cycling all the day long except in the early hours.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D2E6255-4570-4DED-A506-FD827320A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62784"/>
              </p:ext>
            </p:extLst>
          </p:nvPr>
        </p:nvGraphicFramePr>
        <p:xfrm>
          <a:off x="4732187" y="1762062"/>
          <a:ext cx="7178675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 bitmap" r:id="rId4" imgW="7178040" imgH="4655880" progId="Paint.Picture">
                  <p:embed/>
                </p:oleObj>
              </mc:Choice>
              <mc:Fallback>
                <p:oleObj name="Image bitmap" r:id="rId4" imgW="7178040" imgH="465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2187" y="1762062"/>
                        <a:ext cx="7178675" cy="465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5867812"/>
            <a:ext cx="1103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graph above clearly an interest for cycling in Seoul between -1°C and 38°C witch is a quite large range of temperature.</a:t>
            </a:r>
          </a:p>
          <a:p>
            <a:pPr algn="ctr"/>
            <a:r>
              <a:rPr lang="en-US" sz="2800" dirty="0"/>
              <a:t>We may notice that 23°C seems to be the optimum temperature</a:t>
            </a: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3CD6B53A-5815-4770-A711-9426A71C4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49873"/>
              </p:ext>
            </p:extLst>
          </p:nvPr>
        </p:nvGraphicFramePr>
        <p:xfrm>
          <a:off x="1463254" y="1611080"/>
          <a:ext cx="9081633" cy="412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 bitmap" r:id="rId4" imgW="6435000" imgH="2922120" progId="Paint.Picture">
                  <p:embed/>
                </p:oleObj>
              </mc:Choice>
              <mc:Fallback>
                <p:oleObj name="Image bitmap" r:id="rId4" imgW="6435000" imgH="292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3254" y="1611080"/>
                        <a:ext cx="9081633" cy="412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28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489</Words>
  <Application>Microsoft Office PowerPoint</Application>
  <PresentationFormat>Grand écran</PresentationFormat>
  <Paragraphs>78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Image Paintbrush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49</cp:revision>
  <dcterms:created xsi:type="dcterms:W3CDTF">2021-01-06T07:45:41Z</dcterms:created>
  <dcterms:modified xsi:type="dcterms:W3CDTF">2022-01-05T23:13:55Z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