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9" r:id="rId4"/>
    <p:sldId id="260" r:id="rId5"/>
    <p:sldId id="263" r:id="rId6"/>
    <p:sldId id="261" r:id="rId7"/>
    <p:sldId id="265" r:id="rId8"/>
    <p:sldId id="264" r:id="rId9"/>
    <p:sldId id="266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ED58C20-BBF0-BCA1-9486-077F91BADBF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B8B341-8956-7B34-9B06-537C58D0CF5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84C863-1E8A-4E01-B46C-BD7E023CE0A4}" type="datetimeFigureOut">
              <a:rPr lang="fr-FR" smtClean="0"/>
              <a:t>13/01/2023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6C3883-436C-8026-73ED-368A0EA6481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174980-475D-655E-0D98-DC95A12CE8E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5A9855-4439-4C72-BEB0-3692628BCCC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117306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592B8B-5B38-4118-B9AF-6DF3F15DD9C4}" type="datetimeFigureOut">
              <a:rPr lang="fr-FR" smtClean="0"/>
              <a:t>13/01/2023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26490C-305F-4F2B-AD04-8FC5D5428C4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405744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2126169D-C893-47F6-879A-91E3A649B478}" type="datetime1">
              <a:rPr lang="en-US" smtClean="0"/>
              <a:t>1/13/2023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8191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B582E-C41C-41D7-9734-1CDC9DC20EF0}" type="datetime1">
              <a:rPr lang="en-US" smtClean="0"/>
              <a:t>1/13/2023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886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BDF9FE8A-9F67-4BC1-87D4-9404F5D351F4}" type="datetime1">
              <a:rPr lang="en-US" smtClean="0"/>
              <a:t>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0431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CDAB3-B596-44E8-B496-72A21DF5BB35}" type="datetime1">
              <a:rPr lang="en-US" smtClean="0"/>
              <a:t>1/13/2023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155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DF5B6525-E445-4C52-BB7E-4013B1C00E45}" type="datetime1">
              <a:rPr lang="en-US" smtClean="0"/>
              <a:t>1/13/2023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952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9947E-C49B-48EF-9381-B535D796E3BC}" type="datetime1">
              <a:rPr lang="en-US" smtClean="0"/>
              <a:t>1/13/2023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923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D55D1-87B4-43BB-8B1C-DBC7C12859F0}" type="datetime1">
              <a:rPr lang="en-US" smtClean="0"/>
              <a:t>1/13/2023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19789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10077-8625-4E85-BFB7-06A9702BF015}" type="datetime1">
              <a:rPr lang="en-US" smtClean="0"/>
              <a:t>1/13/2023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413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92C31-AA5D-4A7C-9972-BD07378B7129}" type="datetime1">
              <a:rPr lang="en-US" smtClean="0"/>
              <a:t>1/13/2023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048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280AAB7F-01E6-4FB6-A7C6-06B789938377}" type="datetime1">
              <a:rPr lang="en-US" smtClean="0"/>
              <a:t>1/13/2023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479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26418C4-93FF-4E62-B031-783EDC1693C5}" type="datetime1">
              <a:rPr lang="en-US" smtClean="0"/>
              <a:t>1/13/2023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293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8B32DEAB-9C1B-4581-8623-EB964151AF07}" type="datetime1">
              <a:rPr lang="en-US" smtClean="0"/>
              <a:t>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1162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C8EEB0F-BA72-49AC-956F-331B60FDE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 descr="Motif de peinture ondulée">
            <a:extLst>
              <a:ext uri="{FF2B5EF4-FFF2-40B4-BE49-F238E27FC236}">
                <a16:creationId xmlns:a16="http://schemas.microsoft.com/office/drawing/2014/main" id="{8A578C59-3EAF-36B9-36C9-3297BAFAE5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47" r="-1" b="15975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FB8CE58F-407C-497E-B723-21FD8C6D35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09937" y="721297"/>
            <a:ext cx="5565913" cy="5415406"/>
            <a:chOff x="797792" y="912854"/>
            <a:chExt cx="5298208" cy="5032292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BE70332-ECAF-47BB-8C7B-BD049452F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1439" y="1056388"/>
              <a:ext cx="4968823" cy="4748064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16D9361-A35A-4DC8-AAB9-04FD2D6FEE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7792" y="912854"/>
              <a:ext cx="5298208" cy="5032292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7FC31AD-FBB3-4219-A758-D6F7594A0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671" y="1232452"/>
              <a:ext cx="4715122" cy="4439901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pic>
        <p:nvPicPr>
          <p:cNvPr id="6" name="Image 5">
            <a:extLst>
              <a:ext uri="{FF2B5EF4-FFF2-40B4-BE49-F238E27FC236}">
                <a16:creationId xmlns:a16="http://schemas.microsoft.com/office/drawing/2014/main" id="{B5FCBD96-9A77-CD63-39D5-A045E52D4A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8481" y="2029280"/>
            <a:ext cx="3687663" cy="265873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F7D58C8-5AB0-79DA-82C5-D25B404F3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903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670786-68ED-45BF-B17C-132898A33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387278EE-D61A-E4F7-7F53-D8815BBE41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8882"/>
          <a:stretch/>
        </p:blipFill>
        <p:spPr>
          <a:xfrm>
            <a:off x="8411912" y="3112525"/>
            <a:ext cx="3329173" cy="3231210"/>
          </a:xfrm>
        </p:spPr>
      </p:pic>
      <p:pic>
        <p:nvPicPr>
          <p:cNvPr id="1026" name="Picture 2" descr="LeDénicheur : Le site qui compare les prix pour toi ! - Morandmor's Blog">
            <a:extLst>
              <a:ext uri="{FF2B5EF4-FFF2-40B4-BE49-F238E27FC236}">
                <a16:creationId xmlns:a16="http://schemas.microsoft.com/office/drawing/2014/main" id="{B7882BA7-E323-D567-B542-53E87C50B8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338"/>
          <a:stretch/>
        </p:blipFill>
        <p:spPr bwMode="auto">
          <a:xfrm>
            <a:off x="353505" y="140563"/>
            <a:ext cx="11387580" cy="1928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EF9FAAB-D887-5E9E-9C65-61CE5CB6ACA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9841"/>
          <a:stretch/>
        </p:blipFill>
        <p:spPr>
          <a:xfrm>
            <a:off x="4382708" y="3125597"/>
            <a:ext cx="3314528" cy="3241544"/>
          </a:xfrm>
          <a:prstGeom prst="rect">
            <a:avLst/>
          </a:prstGeom>
        </p:spPr>
      </p:pic>
      <p:pic>
        <p:nvPicPr>
          <p:cNvPr id="8" name="Espace réservé du contenu 4">
            <a:extLst>
              <a:ext uri="{FF2B5EF4-FFF2-40B4-BE49-F238E27FC236}">
                <a16:creationId xmlns:a16="http://schemas.microsoft.com/office/drawing/2014/main" id="{815686D9-0B56-48BC-9834-B778FCFA6B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985"/>
          <a:stretch/>
        </p:blipFill>
        <p:spPr>
          <a:xfrm>
            <a:off x="353505" y="3143837"/>
            <a:ext cx="3314528" cy="320506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0FACA87-6B1A-73EA-1264-C42A6C89C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761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xplosion : 8 points 1">
            <a:extLst>
              <a:ext uri="{FF2B5EF4-FFF2-40B4-BE49-F238E27FC236}">
                <a16:creationId xmlns:a16="http://schemas.microsoft.com/office/drawing/2014/main" id="{922A2B0A-8AA2-43EA-BD9A-714FB240407F}"/>
              </a:ext>
            </a:extLst>
          </p:cNvPr>
          <p:cNvSpPr/>
          <p:nvPr/>
        </p:nvSpPr>
        <p:spPr>
          <a:xfrm>
            <a:off x="625873" y="0"/>
            <a:ext cx="10940253" cy="6733824"/>
          </a:xfrm>
          <a:prstGeom prst="irregularSeal1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Titre 4">
            <a:extLst>
              <a:ext uri="{FF2B5EF4-FFF2-40B4-BE49-F238E27FC236}">
                <a16:creationId xmlns:a16="http://schemas.microsoft.com/office/drawing/2014/main" id="{0C8E5CD8-BA20-5649-26AC-EC0641C388BB}"/>
              </a:ext>
            </a:extLst>
          </p:cNvPr>
          <p:cNvSpPr txBox="1">
            <a:spLocks/>
          </p:cNvSpPr>
          <p:nvPr/>
        </p:nvSpPr>
        <p:spPr>
          <a:xfrm>
            <a:off x="1877007" y="1805717"/>
            <a:ext cx="8770571" cy="134526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32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4400" dirty="0"/>
              <a:t>Et pour les </a:t>
            </a:r>
            <a:br>
              <a:rPr lang="fr-FR" sz="4400" dirty="0"/>
            </a:br>
            <a:r>
              <a:rPr lang="fr-FR" sz="4400" dirty="0"/>
              <a:t>jeux vidéo </a:t>
            </a:r>
          </a:p>
          <a:p>
            <a:pPr algn="ctr"/>
            <a:r>
              <a:rPr lang="fr-FR" sz="4400" dirty="0"/>
              <a:t>dématérialisés 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6629AC-31B1-A855-F155-1A32CE696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3744" y="6170490"/>
            <a:ext cx="1188720" cy="457200"/>
          </a:xfrm>
        </p:spPr>
        <p:txBody>
          <a:bodyPr/>
          <a:lstStyle/>
          <a:p>
            <a:pPr algn="l"/>
            <a:fld id="{FAEF9944-A4F6-4C59-AEBD-678D6480B8EA}" type="slidenum">
              <a:rPr lang="en-US" smtClean="0">
                <a:solidFill>
                  <a:schemeClr val="bg1"/>
                </a:solidFill>
              </a:rPr>
              <a:pPr algn="l"/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24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06FEBA43-FA12-4843-E85C-E2701464070A}"/>
              </a:ext>
            </a:extLst>
          </p:cNvPr>
          <p:cNvSpPr txBox="1"/>
          <p:nvPr/>
        </p:nvSpPr>
        <p:spPr>
          <a:xfrm>
            <a:off x="-792138" y="386963"/>
            <a:ext cx="71151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Les sites existants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150EDF2-44C4-3360-D0AC-320BA3248848}"/>
              </a:ext>
            </a:extLst>
          </p:cNvPr>
          <p:cNvSpPr txBox="1"/>
          <p:nvPr/>
        </p:nvSpPr>
        <p:spPr>
          <a:xfrm>
            <a:off x="2195512" y="4354706"/>
            <a:ext cx="99631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3200" dirty="0"/>
              <a:t>Sites peu ergonomiques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3200" dirty="0"/>
              <a:t>Possèdent rarement le jeu souhaité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3200" dirty="0"/>
              <a:t>Certains sites ont des avis très négatifs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F69797EE-3FBD-69C5-836A-A36210C49E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79" y="4242265"/>
            <a:ext cx="1682101" cy="1682101"/>
          </a:xfrm>
          <a:prstGeom prst="rect">
            <a:avLst/>
          </a:prstGeom>
        </p:spPr>
      </p:pic>
      <p:pic>
        <p:nvPicPr>
          <p:cNvPr id="5122" name="Picture 2" descr="Free ícone de carrapato aceitar aprovar design de sinal 10153967 PNG with  Transparent Background">
            <a:extLst>
              <a:ext uri="{FF2B5EF4-FFF2-40B4-BE49-F238E27FC236}">
                <a16:creationId xmlns:a16="http://schemas.microsoft.com/office/drawing/2014/main" id="{1955F2A6-D5D7-CE0F-F0CC-662EFBB81C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568" y="1735746"/>
            <a:ext cx="1682101" cy="1682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235E5EB6-9140-6C69-FB3E-D8A1F1FD762B}"/>
              </a:ext>
            </a:extLst>
          </p:cNvPr>
          <p:cNvSpPr txBox="1"/>
          <p:nvPr/>
        </p:nvSpPr>
        <p:spPr>
          <a:xfrm>
            <a:off x="2195512" y="1867150"/>
            <a:ext cx="959192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3200" dirty="0"/>
              <a:t>Découvrir des produits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3200" dirty="0"/>
              <a:t>Permet de faire des économies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3200" dirty="0"/>
              <a:t>Met en avant les petits studios indépendants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FB4D71-C722-298D-7F6F-DD2F6A380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361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06FEBA43-FA12-4843-E85C-E2701464070A}"/>
              </a:ext>
            </a:extLst>
          </p:cNvPr>
          <p:cNvSpPr txBox="1"/>
          <p:nvPr/>
        </p:nvSpPr>
        <p:spPr>
          <a:xfrm>
            <a:off x="-123703" y="518367"/>
            <a:ext cx="71151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Ce qu’on va apporter :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150EDF2-44C4-3360-D0AC-320BA3248848}"/>
              </a:ext>
            </a:extLst>
          </p:cNvPr>
          <p:cNvSpPr txBox="1"/>
          <p:nvPr/>
        </p:nvSpPr>
        <p:spPr>
          <a:xfrm>
            <a:off x="7580352" y="5307932"/>
            <a:ext cx="9963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Gain de temps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35E5EB6-9140-6C69-FB3E-D8A1F1FD762B}"/>
              </a:ext>
            </a:extLst>
          </p:cNvPr>
          <p:cNvSpPr txBox="1"/>
          <p:nvPr/>
        </p:nvSpPr>
        <p:spPr>
          <a:xfrm>
            <a:off x="1724172" y="5261734"/>
            <a:ext cx="959192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De la simplicité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</p:txBody>
      </p:sp>
      <p:pic>
        <p:nvPicPr>
          <p:cNvPr id="6146" name="Picture 2" descr="L'art de la simplicité&quot; : simplifier sa vie pour l'enrichir">
            <a:extLst>
              <a:ext uri="{FF2B5EF4-FFF2-40B4-BE49-F238E27FC236}">
                <a16:creationId xmlns:a16="http://schemas.microsoft.com/office/drawing/2014/main" id="{C157E167-048B-34AD-B101-4A9DABAC45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455" y="2064472"/>
            <a:ext cx="5413081" cy="3044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omment gagner du temps et convertir les candidats plus rapidement ?">
            <a:extLst>
              <a:ext uri="{FF2B5EF4-FFF2-40B4-BE49-F238E27FC236}">
                <a16:creationId xmlns:a16="http://schemas.microsoft.com/office/drawing/2014/main" id="{7DE15FD5-A9F7-2152-A4AF-6955D97781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1723" y="2053923"/>
            <a:ext cx="5346962" cy="3055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0240FA-C3AF-7699-D109-4F8F95985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147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7" name="Freeform: Shape 3086">
            <a:extLst>
              <a:ext uri="{FF2B5EF4-FFF2-40B4-BE49-F238E27FC236}">
                <a16:creationId xmlns:a16="http://schemas.microsoft.com/office/drawing/2014/main" id="{1284CA7F-B696-4085-84C6-CD668817E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6050278" cy="3400925"/>
          </a:xfrm>
          <a:custGeom>
            <a:avLst/>
            <a:gdLst>
              <a:gd name="connsiteX0" fmla="*/ 0 w 6050278"/>
              <a:gd name="connsiteY0" fmla="*/ 0 h 3400925"/>
              <a:gd name="connsiteX1" fmla="*/ 6050278 w 6050278"/>
              <a:gd name="connsiteY1" fmla="*/ 0 h 3400925"/>
              <a:gd name="connsiteX2" fmla="*/ 6050278 w 6050278"/>
              <a:gd name="connsiteY2" fmla="*/ 1827306 h 3400925"/>
              <a:gd name="connsiteX3" fmla="*/ 3892296 w 6050278"/>
              <a:gd name="connsiteY3" fmla="*/ 1827306 h 3400925"/>
              <a:gd name="connsiteX4" fmla="*/ 3892296 w 6050278"/>
              <a:gd name="connsiteY4" fmla="*/ 3400925 h 3400925"/>
              <a:gd name="connsiteX5" fmla="*/ 0 w 6050278"/>
              <a:gd name="connsiteY5" fmla="*/ 3400925 h 3400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50278" h="3400925">
                <a:moveTo>
                  <a:pt x="0" y="0"/>
                </a:moveTo>
                <a:lnTo>
                  <a:pt x="6050278" y="0"/>
                </a:lnTo>
                <a:lnTo>
                  <a:pt x="6050278" y="1827306"/>
                </a:lnTo>
                <a:lnTo>
                  <a:pt x="3892296" y="1827306"/>
                </a:lnTo>
                <a:lnTo>
                  <a:pt x="3892296" y="3400925"/>
                </a:lnTo>
                <a:lnTo>
                  <a:pt x="0" y="3400925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CB53B533-5F51-120D-DDFD-FF68C50DB1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907" y="331484"/>
            <a:ext cx="2409402" cy="2737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9" name="Freeform: Shape 3088">
            <a:extLst>
              <a:ext uri="{FF2B5EF4-FFF2-40B4-BE49-F238E27FC236}">
                <a16:creationId xmlns:a16="http://schemas.microsoft.com/office/drawing/2014/main" id="{858A10F4-B847-4777-BC82-782F6FB36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41722" y="1"/>
            <a:ext cx="6050278" cy="3400925"/>
          </a:xfrm>
          <a:custGeom>
            <a:avLst/>
            <a:gdLst>
              <a:gd name="connsiteX0" fmla="*/ 0 w 6050278"/>
              <a:gd name="connsiteY0" fmla="*/ 0 h 3400925"/>
              <a:gd name="connsiteX1" fmla="*/ 6050278 w 6050278"/>
              <a:gd name="connsiteY1" fmla="*/ 0 h 3400925"/>
              <a:gd name="connsiteX2" fmla="*/ 6050278 w 6050278"/>
              <a:gd name="connsiteY2" fmla="*/ 3400925 h 3400925"/>
              <a:gd name="connsiteX3" fmla="*/ 2157982 w 6050278"/>
              <a:gd name="connsiteY3" fmla="*/ 3400925 h 3400925"/>
              <a:gd name="connsiteX4" fmla="*/ 2157982 w 6050278"/>
              <a:gd name="connsiteY4" fmla="*/ 1827306 h 3400925"/>
              <a:gd name="connsiteX5" fmla="*/ 0 w 6050278"/>
              <a:gd name="connsiteY5" fmla="*/ 1827306 h 3400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50278" h="3400925">
                <a:moveTo>
                  <a:pt x="0" y="0"/>
                </a:moveTo>
                <a:lnTo>
                  <a:pt x="6050278" y="0"/>
                </a:lnTo>
                <a:lnTo>
                  <a:pt x="6050278" y="3400925"/>
                </a:lnTo>
                <a:lnTo>
                  <a:pt x="2157982" y="3400925"/>
                </a:lnTo>
                <a:lnTo>
                  <a:pt x="2157982" y="1827306"/>
                </a:lnTo>
                <a:lnTo>
                  <a:pt x="0" y="1827306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91" name="Freeform: Shape 3090">
            <a:extLst>
              <a:ext uri="{FF2B5EF4-FFF2-40B4-BE49-F238E27FC236}">
                <a16:creationId xmlns:a16="http://schemas.microsoft.com/office/drawing/2014/main" id="{8883B597-C9A1-46EF-AB6B-71DF0B1ED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489159"/>
            <a:ext cx="6050278" cy="3368841"/>
          </a:xfrm>
          <a:custGeom>
            <a:avLst/>
            <a:gdLst>
              <a:gd name="connsiteX0" fmla="*/ 0 w 6050278"/>
              <a:gd name="connsiteY0" fmla="*/ 0 h 3368841"/>
              <a:gd name="connsiteX1" fmla="*/ 3892296 w 6050278"/>
              <a:gd name="connsiteY1" fmla="*/ 0 h 3368841"/>
              <a:gd name="connsiteX2" fmla="*/ 3892296 w 6050278"/>
              <a:gd name="connsiteY2" fmla="*/ 1541535 h 3368841"/>
              <a:gd name="connsiteX3" fmla="*/ 6050278 w 6050278"/>
              <a:gd name="connsiteY3" fmla="*/ 1541535 h 3368841"/>
              <a:gd name="connsiteX4" fmla="*/ 6050278 w 6050278"/>
              <a:gd name="connsiteY4" fmla="*/ 3368841 h 3368841"/>
              <a:gd name="connsiteX5" fmla="*/ 0 w 6050278"/>
              <a:gd name="connsiteY5" fmla="*/ 3368841 h 3368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50278" h="3368841">
                <a:moveTo>
                  <a:pt x="0" y="0"/>
                </a:moveTo>
                <a:lnTo>
                  <a:pt x="3892296" y="0"/>
                </a:lnTo>
                <a:lnTo>
                  <a:pt x="3892296" y="1541535"/>
                </a:lnTo>
                <a:lnTo>
                  <a:pt x="6050278" y="1541535"/>
                </a:lnTo>
                <a:lnTo>
                  <a:pt x="6050278" y="3368841"/>
                </a:lnTo>
                <a:lnTo>
                  <a:pt x="0" y="3368841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93" name="Freeform: Shape 3092">
            <a:extLst>
              <a:ext uri="{FF2B5EF4-FFF2-40B4-BE49-F238E27FC236}">
                <a16:creationId xmlns:a16="http://schemas.microsoft.com/office/drawing/2014/main" id="{A0B38421-369F-445C-9543-5BC17BC090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41722" y="3489159"/>
            <a:ext cx="6050278" cy="3368841"/>
          </a:xfrm>
          <a:custGeom>
            <a:avLst/>
            <a:gdLst>
              <a:gd name="connsiteX0" fmla="*/ 2157982 w 6050278"/>
              <a:gd name="connsiteY0" fmla="*/ 0 h 3368841"/>
              <a:gd name="connsiteX1" fmla="*/ 6050278 w 6050278"/>
              <a:gd name="connsiteY1" fmla="*/ 0 h 3368841"/>
              <a:gd name="connsiteX2" fmla="*/ 6050278 w 6050278"/>
              <a:gd name="connsiteY2" fmla="*/ 3368841 h 3368841"/>
              <a:gd name="connsiteX3" fmla="*/ 0 w 6050278"/>
              <a:gd name="connsiteY3" fmla="*/ 3368841 h 3368841"/>
              <a:gd name="connsiteX4" fmla="*/ 0 w 6050278"/>
              <a:gd name="connsiteY4" fmla="*/ 1541535 h 3368841"/>
              <a:gd name="connsiteX5" fmla="*/ 2157982 w 6050278"/>
              <a:gd name="connsiteY5" fmla="*/ 1541535 h 3368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50278" h="3368841">
                <a:moveTo>
                  <a:pt x="2157982" y="0"/>
                </a:moveTo>
                <a:lnTo>
                  <a:pt x="6050278" y="0"/>
                </a:lnTo>
                <a:lnTo>
                  <a:pt x="6050278" y="3368841"/>
                </a:lnTo>
                <a:lnTo>
                  <a:pt x="0" y="3368841"/>
                </a:lnTo>
                <a:lnTo>
                  <a:pt x="0" y="1541535"/>
                </a:lnTo>
                <a:lnTo>
                  <a:pt x="2157982" y="1541535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95" name="Freeform: Shape 3094">
            <a:extLst>
              <a:ext uri="{FF2B5EF4-FFF2-40B4-BE49-F238E27FC236}">
                <a16:creationId xmlns:a16="http://schemas.microsoft.com/office/drawing/2014/main" id="{FAA9CE81-CAF0-41E3-8E73-CAFA13A0B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83736" y="1918638"/>
            <a:ext cx="4224528" cy="3020725"/>
          </a:xfrm>
          <a:custGeom>
            <a:avLst/>
            <a:gdLst>
              <a:gd name="connsiteX0" fmla="*/ 0 w 4224528"/>
              <a:gd name="connsiteY0" fmla="*/ 0 h 3020725"/>
              <a:gd name="connsiteX1" fmla="*/ 4224528 w 4224528"/>
              <a:gd name="connsiteY1" fmla="*/ 0 h 3020725"/>
              <a:gd name="connsiteX2" fmla="*/ 4224528 w 4224528"/>
              <a:gd name="connsiteY2" fmla="*/ 3020725 h 3020725"/>
              <a:gd name="connsiteX3" fmla="*/ 0 w 4224528"/>
              <a:gd name="connsiteY3" fmla="*/ 3020725 h 3020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24528" h="3020725">
                <a:moveTo>
                  <a:pt x="0" y="0"/>
                </a:moveTo>
                <a:lnTo>
                  <a:pt x="4224528" y="0"/>
                </a:lnTo>
                <a:lnTo>
                  <a:pt x="4224528" y="3020725"/>
                </a:lnTo>
                <a:lnTo>
                  <a:pt x="0" y="3020725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A3ADC83-B2D1-0925-80A4-752081648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229" y="4079642"/>
            <a:ext cx="2551080" cy="2560388"/>
          </a:xfrm>
          <a:prstGeom prst="rect">
            <a:avLst/>
          </a:prstGeom>
        </p:spPr>
      </p:pic>
      <p:pic>
        <p:nvPicPr>
          <p:cNvPr id="3074" name="Picture 2" descr="Icône Steam (Symbole et Logo PNG)">
            <a:extLst>
              <a:ext uri="{FF2B5EF4-FFF2-40B4-BE49-F238E27FC236}">
                <a16:creationId xmlns:a16="http://schemas.microsoft.com/office/drawing/2014/main" id="{BD996D7B-C163-2862-CB98-B3B1F58CA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43691" y="4160050"/>
            <a:ext cx="2399572" cy="2399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1FBB3856-6E48-B10B-C143-C9F98A60FC28}"/>
              </a:ext>
            </a:extLst>
          </p:cNvPr>
          <p:cNvSpPr txBox="1"/>
          <p:nvPr/>
        </p:nvSpPr>
        <p:spPr>
          <a:xfrm>
            <a:off x="4069307" y="2458107"/>
            <a:ext cx="405338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solidFill>
                  <a:schemeClr val="bg1"/>
                </a:solidFill>
              </a:rPr>
              <a:t>Plateformes principales que nous avons scrappé</a:t>
            </a:r>
          </a:p>
        </p:txBody>
      </p:sp>
      <p:pic>
        <p:nvPicPr>
          <p:cNvPr id="11" name="Image 10" descr="Une image contenant texte, clipart, graphiques vectoriels, silhouette&#10;&#10;Description générée automatiquement">
            <a:extLst>
              <a:ext uri="{FF2B5EF4-FFF2-40B4-BE49-F238E27FC236}">
                <a16:creationId xmlns:a16="http://schemas.microsoft.com/office/drawing/2014/main" id="{F2F1F162-0CDE-2462-89C9-E7F08C45CD9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04"/>
          <a:stretch/>
        </p:blipFill>
        <p:spPr>
          <a:xfrm>
            <a:off x="8737210" y="284264"/>
            <a:ext cx="2524424" cy="254849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62D155-91EF-AF48-85D4-1A245F923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>
                <a:solidFill>
                  <a:schemeClr val="bg1"/>
                </a:solidFill>
              </a:rPr>
              <a:pPr algn="l"/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7855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06FEBA43-FA12-4843-E85C-E2701464070A}"/>
              </a:ext>
            </a:extLst>
          </p:cNvPr>
          <p:cNvSpPr txBox="1"/>
          <p:nvPr/>
        </p:nvSpPr>
        <p:spPr>
          <a:xfrm>
            <a:off x="2085080" y="386963"/>
            <a:ext cx="71151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Difficultés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150EDF2-44C4-3360-D0AC-320BA3248848}"/>
              </a:ext>
            </a:extLst>
          </p:cNvPr>
          <p:cNvSpPr txBox="1"/>
          <p:nvPr/>
        </p:nvSpPr>
        <p:spPr>
          <a:xfrm>
            <a:off x="5019091" y="1646175"/>
            <a:ext cx="675322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dirty="0"/>
              <a:t>Protections contre le </a:t>
            </a:r>
            <a:r>
              <a:rPr lang="fr-FR" sz="2400" dirty="0" err="1"/>
              <a:t>scrapping</a:t>
            </a:r>
            <a:r>
              <a:rPr lang="fr-FR" sz="2400" dirty="0"/>
              <a:t> (classes dynamiques, fausses balises, ban automatique)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dirty="0"/>
              <a:t>Structures des sites différentes. L’un d’eux a même refait entièrement son site après qu’on l’ait scrappé.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dirty="0"/>
              <a:t>Comparer des choses comparables (même jeu, version, package)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dirty="0"/>
              <a:t>Configuration Django sur Windows 11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9C8CB1-965E-8EF3-FFAD-95500A1F7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7</a:t>
            </a:fld>
            <a:endParaRPr lang="en-US" dirty="0"/>
          </a:p>
        </p:txBody>
      </p:sp>
      <p:pic>
        <p:nvPicPr>
          <p:cNvPr id="2052" name="Picture 4" descr="Headacheconceptual Artwork3d Illustration Stock Photo - Download Image Now  - Headache, Concussion, Brain Damage - iStock">
            <a:extLst>
              <a:ext uri="{FF2B5EF4-FFF2-40B4-BE49-F238E27FC236}">
                <a16:creationId xmlns:a16="http://schemas.microsoft.com/office/drawing/2014/main" id="{B46381DA-1AE0-92C3-1475-741E5293D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4" y="2073275"/>
            <a:ext cx="4676775" cy="311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5943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F8833FD2-57B3-0356-F192-07B541B17C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41"/>
          <a:stretch/>
        </p:blipFill>
        <p:spPr bwMode="auto">
          <a:xfrm>
            <a:off x="8110" y="1147665"/>
            <a:ext cx="12183889" cy="5668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2">
            <a:extLst>
              <a:ext uri="{FF2B5EF4-FFF2-40B4-BE49-F238E27FC236}">
                <a16:creationId xmlns:a16="http://schemas.microsoft.com/office/drawing/2014/main" id="{BBA97054-A695-DABF-820C-F40C4FD3F136}"/>
              </a:ext>
            </a:extLst>
          </p:cNvPr>
          <p:cNvSpPr txBox="1"/>
          <p:nvPr/>
        </p:nvSpPr>
        <p:spPr>
          <a:xfrm>
            <a:off x="2066419" y="293657"/>
            <a:ext cx="71151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Interface graphique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D47803-8486-EA32-6A1C-A82BA138F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522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06FEBA43-FA12-4843-E85C-E2701464070A}"/>
              </a:ext>
            </a:extLst>
          </p:cNvPr>
          <p:cNvSpPr txBox="1"/>
          <p:nvPr/>
        </p:nvSpPr>
        <p:spPr>
          <a:xfrm>
            <a:off x="2085080" y="386963"/>
            <a:ext cx="71151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Conclusion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4592245-8B47-E7CF-797E-1E8E0650A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9</a:t>
            </a:fld>
            <a:endParaRPr lang="en-US" dirty="0"/>
          </a:p>
        </p:txBody>
      </p:sp>
      <p:sp>
        <p:nvSpPr>
          <p:cNvPr id="5" name="ZoneTexte 3">
            <a:extLst>
              <a:ext uri="{FF2B5EF4-FFF2-40B4-BE49-F238E27FC236}">
                <a16:creationId xmlns:a16="http://schemas.microsoft.com/office/drawing/2014/main" id="{40127080-F2C9-F44F-DF91-CCAE3DE6D38B}"/>
              </a:ext>
            </a:extLst>
          </p:cNvPr>
          <p:cNvSpPr txBox="1"/>
          <p:nvPr/>
        </p:nvSpPr>
        <p:spPr>
          <a:xfrm>
            <a:off x="1604087" y="2317979"/>
            <a:ext cx="895816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Interface graphique pratique et fonctionnelle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Répond à un vrai besoin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Quelques idées d’amélioration: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fr-FR" sz="2400" dirty="0"/>
              <a:t>Correction de G2A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fr-FR" sz="2400" dirty="0"/>
              <a:t>Gérer certains cas particuliers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fr-FR" sz="2400" dirty="0"/>
              <a:t>Récupérer les opinions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612732961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LightSeedRightStep">
      <a:dk1>
        <a:srgbClr val="000000"/>
      </a:dk1>
      <a:lt1>
        <a:srgbClr val="FFFFFF"/>
      </a:lt1>
      <a:dk2>
        <a:srgbClr val="413424"/>
      </a:dk2>
      <a:lt2>
        <a:srgbClr val="E2E8E4"/>
      </a:lt2>
      <a:accent1>
        <a:srgbClr val="EC70C6"/>
      </a:accent1>
      <a:accent2>
        <a:srgbClr val="E8517A"/>
      </a:accent2>
      <a:accent3>
        <a:srgbClr val="EC8270"/>
      </a:accent3>
      <a:accent4>
        <a:srgbClr val="E2912A"/>
      </a:accent4>
      <a:accent5>
        <a:srgbClr val="A8A650"/>
      </a:accent5>
      <a:accent6>
        <a:srgbClr val="83AF3D"/>
      </a:accent6>
      <a:hlink>
        <a:srgbClr val="568E67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144</Words>
  <Application>Microsoft Office PowerPoint</Application>
  <PresentationFormat>Widescreen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Meiryo</vt:lpstr>
      <vt:lpstr>Arial</vt:lpstr>
      <vt:lpstr>Calibri</vt:lpstr>
      <vt:lpstr>Corbel</vt:lpstr>
      <vt:lpstr>Courier New</vt:lpstr>
      <vt:lpstr>Wingdings</vt:lpstr>
      <vt:lpstr>SketchLinesVTI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PETILLION Pierre</dc:creator>
  <cp:lastModifiedBy>FAY DE LESTRAC Thibault</cp:lastModifiedBy>
  <cp:revision>2</cp:revision>
  <dcterms:created xsi:type="dcterms:W3CDTF">2022-12-09T07:47:47Z</dcterms:created>
  <dcterms:modified xsi:type="dcterms:W3CDTF">2023-01-13T10:13:02Z</dcterms:modified>
</cp:coreProperties>
</file>