
<file path=[Content_Types].xml><?xml version="1.0" encoding="utf-8"?>
<Types xmlns="http://schemas.openxmlformats.org/package/2006/content-types">
  <Default Extension="bin" ContentType="application/vnd.openxmlformats-officedocument.oleObject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8" r:id="rId6"/>
    <p:sldId id="303" r:id="rId7"/>
    <p:sldId id="304" r:id="rId8"/>
    <p:sldId id="282" r:id="rId9"/>
    <p:sldId id="295" r:id="rId10"/>
    <p:sldId id="298" r:id="rId11"/>
    <p:sldId id="299" r:id="rId12"/>
    <p:sldId id="300" r:id="rId13"/>
    <p:sldId id="289" r:id="rId14"/>
    <p:sldId id="305" r:id="rId15"/>
    <p:sldId id="306" r:id="rId16"/>
    <p:sldId id="307" r:id="rId17"/>
    <p:sldId id="290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7950A-B118-41FC-94C8-07AC18B3DC8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3F042-BD7A-4DD5-9AF5-58B0091BB6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8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3F042-BD7A-4DD5-9AF5-58B0091BB6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64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3F042-BD7A-4DD5-9AF5-58B0091BB6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55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3F042-BD7A-4DD5-9AF5-58B0091BB6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7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A0DE0-1AB2-4374-8C9C-6F59EECB4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D648EE-A0DB-4DAF-B12C-A5DEA3ECD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CE4CC5-B2D7-4013-A851-E5076CA8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705E55-8BA3-4D0F-B7E8-0359C7A8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FC21BF-87DB-4714-B128-EA2B294B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96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1BB6F-C5D1-4A27-90CB-F326F9DA9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467E64-2F8D-46A5-BBBA-3A2AAFE80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D32661-5C7E-4021-AC15-A025C8DA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D9FE73-7D7D-4D7A-B380-42B5F79C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4FC033-29AD-4465-ACE1-666BE8E7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5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613044-DD5A-42F2-84F4-4569C7D33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8FC3AD-1614-4B1B-BEA2-A0CD0AE0F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FBD00D-9EF7-4544-8BFE-B10821DA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F9575A-9AAB-450E-8917-33419C76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C5B696-612A-405D-984C-0DCFA4ED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40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C83F1-ED82-4542-916C-4C06147C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A74450-0270-4FD8-A8CE-D2262A5B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172C7B-BB50-448A-8889-CC479120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7A726-E002-499B-945E-A8491416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C6BA20-2167-4683-8CD6-8A97E909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11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1934C0-4A88-4FCA-9659-A73EEBFC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35C01D-2154-43C2-A7B7-643E50FA3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96D574-20EA-4878-B98E-D920B498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4574F0-1601-4CB1-81E4-98BB03A9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BA16EC-3625-4F66-8CF8-20C7AC13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8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0FD5E-4704-4696-A99D-B3D1738B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B83BD7-735E-4014-BA90-DE957DFA5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2939F0-5470-4AE7-9064-55B58CD9F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01B76-3C08-4379-8700-C5B026DD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79C503-04E3-491F-897A-C82F6718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433DC6-6CBE-4720-B8B3-4950E15E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3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C198D-FC7D-47BB-908B-AEC62F98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9848CE-6147-4C90-AE8E-55D763F63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4E7D6B-EA12-4952-9411-DF1AA86E8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15AF84-642D-4F1D-AF65-784533BA7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118D5E-B3E5-47A3-8D42-D1B417239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219128-8425-4B5C-8201-B86AC19A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DFF17AC-A07C-4586-846E-40D1F36D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945BC1-96CD-49FC-B203-7F5F6466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76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C9D098-451A-43F5-B524-21FB1E1F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868618-A963-4016-A6C4-44842D83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530E15-9A3F-4D41-A431-67FD3997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7A6FBD-080F-4A35-959E-7BE17AA3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4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46CA85-2A27-439A-BD1B-5349A26E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D259F53-8AA6-4D09-A832-C28014AC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FBE609-5C6C-4DB6-9219-BA90CDDA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25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58F64-8539-4C90-8DDF-539907E1D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E788D7-830B-4C13-B888-0215B353F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7BA8EC-841F-4EEA-9F58-EA938EDAE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9D29AB-E018-4C38-8AB0-6A8FECD6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7641C9-3536-4A4B-BD26-EA5F094C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3FB50C-6F9E-4FA2-8CA5-0D6CBBFD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49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7E9986-B7FD-480C-AA73-789C04D4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A495AE-9849-4DC7-9870-9A4C783C7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B2A196-BF4C-4647-89D1-E4F085F27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04381D-7E89-445C-8092-EBD9BDC1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5DF942-F848-4DF8-B2FD-557CC6EB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F6FE87-8DE3-44D0-AD61-4D1AD898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54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7BA607-80A9-4D89-870C-D3F89FFD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E84751-5FBD-43D4-BE59-83F918A7A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917E2F-75D7-431F-A36B-F68D51E54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57AAE-CEA3-4672-9EFE-44C63CA1DF6F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51D247-029F-4ADB-A0B0-9768C4D21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0F0D2A-C4C3-4C73-B14A-92AD5724A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92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94218BB-6B64-4610-8E65-87DD31BC6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78632"/>
            <a:ext cx="12192000" cy="1088796"/>
          </a:xfrm>
          <a:solidFill>
            <a:schemeClr val="bg1">
              <a:alpha val="83000"/>
            </a:schemeClr>
          </a:solidFill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l">
              <a:lnSpc>
                <a:spcPct val="150000"/>
              </a:lnSpc>
            </a:pPr>
            <a:r>
              <a:rPr lang="fr-FR" sz="4000" b="1" dirty="0"/>
              <a:t>Soutenance finale – DIA 17 – Sujet 12</a:t>
            </a:r>
          </a:p>
          <a:p>
            <a:pPr algn="l">
              <a:lnSpc>
                <a:spcPct val="150000"/>
              </a:lnSpc>
            </a:pPr>
            <a:r>
              <a:rPr lang="fr-FR" sz="2900"/>
              <a:t>Owen</a:t>
            </a:r>
            <a:r>
              <a:rPr lang="fr-FR" sz="2900" dirty="0"/>
              <a:t>, </a:t>
            </a:r>
            <a:r>
              <a:rPr lang="fr-FR" sz="2900" dirty="0" err="1"/>
              <a:t>Pratheswar</a:t>
            </a:r>
            <a:r>
              <a:rPr lang="fr-FR" sz="2900" dirty="0"/>
              <a:t>, Pierre                                                                                                          Mr. BERRIOT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014413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4400" b="1" dirty="0">
                <a:solidFill>
                  <a:srgbClr val="00B050"/>
                </a:solidFill>
              </a:rPr>
              <a:t>  Exploration exhaustive du Redi Cube</a:t>
            </a:r>
            <a:endParaRPr lang="fr-FR" sz="4400" b="1" dirty="0">
              <a:solidFill>
                <a:srgbClr val="00B0F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570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solidFill>
                  <a:schemeClr val="tx1"/>
                </a:solidFill>
              </a:rPr>
              <a:t>III. Démonstration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4020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/>
            <a:endParaRPr lang="fr-FR" sz="4800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3C19A9-7D89-4F50-AD70-1A5868EED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98" y="1679351"/>
            <a:ext cx="6057203" cy="483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934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solidFill>
                  <a:schemeClr val="tx1"/>
                </a:solidFill>
              </a:rPr>
              <a:t>III. Démonstration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4020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/>
            <a:endParaRPr lang="fr-FR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329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solidFill>
                  <a:schemeClr val="tx1"/>
                </a:solidFill>
              </a:rPr>
              <a:t>IV. Résultats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4020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/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8534CCF-FE21-4F3E-B3B5-07D9BFC6D422}"/>
              </a:ext>
            </a:extLst>
          </p:cNvPr>
          <p:cNvSpPr txBox="1"/>
          <p:nvPr/>
        </p:nvSpPr>
        <p:spPr>
          <a:xfrm>
            <a:off x="315309" y="1637546"/>
            <a:ext cx="460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Division des Redi Cubes par niveau de difficulté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A001B2C-D803-46E4-839C-BB4E5905B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09" y="2204224"/>
            <a:ext cx="9417269" cy="341324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829C04C-0CBD-4FFC-9D84-D15D4268CE86}"/>
              </a:ext>
            </a:extLst>
          </p:cNvPr>
          <p:cNvSpPr txBox="1"/>
          <p:nvPr/>
        </p:nvSpPr>
        <p:spPr>
          <a:xfrm>
            <a:off x="0" y="571762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Facile :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1000 cubes résolus en 9h, en 5 coups maximum </a:t>
            </a:r>
            <a:endParaRPr lang="fr-FR" dirty="0"/>
          </a:p>
          <a:p>
            <a:r>
              <a:rPr lang="fr-FR" dirty="0"/>
              <a:t>Moyen: 403 cubes traités en 20h, pour 384 cubes résolus en 14h, en 19 coups maximum</a:t>
            </a:r>
          </a:p>
          <a:p>
            <a:r>
              <a:rPr lang="fr-FR" dirty="0"/>
              <a:t>Difficile : 196 cubes traités en 48h, pour 83 cubes résolus en presque 8h, en 27 coups maximum</a:t>
            </a:r>
          </a:p>
          <a:p>
            <a:r>
              <a:rPr lang="fr-FR" dirty="0"/>
              <a:t>Hard : 44 cubes traités en 36h,  pour 3 cubes résolus en 1h, en 16 coups </a:t>
            </a:r>
            <a:r>
              <a:rPr lang="fr-FR" dirty="0" err="1"/>
              <a:t>maximus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2529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solidFill>
                  <a:schemeClr val="tx1"/>
                </a:solidFill>
              </a:rPr>
              <a:t>IV. 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4020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/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55BD8A1-AF6E-486C-B48B-F9603965155E}"/>
              </a:ext>
            </a:extLst>
          </p:cNvPr>
          <p:cNvSpPr txBox="1"/>
          <p:nvPr/>
        </p:nvSpPr>
        <p:spPr>
          <a:xfrm>
            <a:off x="1082565" y="2154621"/>
            <a:ext cx="94593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-Nombre de Dieu atteint: 27 </a:t>
            </a:r>
          </a:p>
          <a:p>
            <a:r>
              <a:rPr lang="fr-FR" sz="2800" dirty="0"/>
              <a:t>(selon notre échantillon traité par notre algorithme de résolution).</a:t>
            </a:r>
          </a:p>
          <a:p>
            <a:endParaRPr lang="fr-FR" sz="2800" dirty="0"/>
          </a:p>
          <a:p>
            <a:r>
              <a:rPr lang="fr-FR" sz="2800" dirty="0"/>
              <a:t>- Pistes d’amélioration: Un nombre de Dieu bien supérieur à celui attendu. Améliorer notre algorithme de résolution en terme de temps </a:t>
            </a:r>
            <a:r>
              <a:rPr lang="fr-FR" sz="2800"/>
              <a:t>de résolution.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13871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2492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/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E601616-5829-4E3E-B112-22128C435545}"/>
              </a:ext>
            </a:extLst>
          </p:cNvPr>
          <p:cNvSpPr txBox="1"/>
          <p:nvPr/>
        </p:nvSpPr>
        <p:spPr>
          <a:xfrm>
            <a:off x="1887894" y="285747"/>
            <a:ext cx="8416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/>
              <a:t>Avez-vous des questions ?</a:t>
            </a:r>
            <a:endParaRPr lang="en-US" sz="48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EE9D71A-C7D0-438B-B2E8-2C5FBD8F2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40" y="1562746"/>
            <a:ext cx="10279319" cy="417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0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solidFill>
                  <a:srgbClr val="FF0000"/>
                </a:solidFill>
              </a:rPr>
              <a:t>Sommaire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2492"/>
            <a:ext cx="12192000" cy="545550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229100" lvl="8" indent="-571500">
              <a:buFont typeface="Wingdings" panose="05000000000000000000" pitchFamily="2" charset="2"/>
              <a:buChar char="v"/>
            </a:pPr>
            <a:endParaRPr lang="fr-FR" sz="6000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BA1D4E-8A35-41EE-8448-0C594ECB4F68}"/>
              </a:ext>
            </a:extLst>
          </p:cNvPr>
          <p:cNvSpPr txBox="1"/>
          <p:nvPr/>
        </p:nvSpPr>
        <p:spPr>
          <a:xfrm>
            <a:off x="2287322" y="1957628"/>
            <a:ext cx="869146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indent="-1028700">
              <a:buAutoNum type="romanUcPeriod"/>
            </a:pPr>
            <a:r>
              <a:rPr lang="fr-FR" sz="4400" b="1" dirty="0">
                <a:latin typeface="Arial Nova Light" panose="020B03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marL="1028700" indent="-1028700">
              <a:buAutoNum type="romanUcPeriod"/>
            </a:pPr>
            <a:r>
              <a:rPr lang="fr-FR" sz="4400" b="1" dirty="0">
                <a:latin typeface="Arial Nova Light" panose="020B03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Méthodes de résolution</a:t>
            </a:r>
          </a:p>
          <a:p>
            <a:pPr marL="1028700" indent="-1028700">
              <a:buAutoNum type="romanUcPeriod"/>
            </a:pPr>
            <a:r>
              <a:rPr lang="fr-FR" sz="4400" b="1" dirty="0">
                <a:latin typeface="Arial Nova Light" panose="020B03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Démonstration</a:t>
            </a:r>
          </a:p>
          <a:p>
            <a:pPr marL="1028700" indent="-1028700">
              <a:buAutoNum type="romanUcPeriod"/>
            </a:pPr>
            <a:r>
              <a:rPr lang="fr-FR" sz="4400" b="1" dirty="0">
                <a:latin typeface="Arial Nova Light" panose="020B03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Résultats</a:t>
            </a:r>
          </a:p>
        </p:txBody>
      </p:sp>
    </p:spTree>
    <p:extLst>
      <p:ext uri="{BB962C8B-B14F-4D97-AF65-F5344CB8AC3E}">
        <p14:creationId xmlns:p14="http://schemas.microsoft.com/office/powerpoint/2010/main" val="53893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I. 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30773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rPr>
              <a:t>	- Variante du Rubik’s Cube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rPr>
              <a:t>	- 6 faces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rPr>
              <a:t>	- 4 axes de rotation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rPr>
              <a:t>	- 8 coins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rPr>
              <a:t>	- 12 arêtes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Moyu Redi Cube 3x3 | MasKeCubos.com">
            <a:extLst>
              <a:ext uri="{FF2B5EF4-FFF2-40B4-BE49-F238E27FC236}">
                <a16:creationId xmlns:a16="http://schemas.microsoft.com/office/drawing/2014/main" id="{FE2ACE75-71D9-46CF-AEAB-60A92A419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1" y="2382408"/>
            <a:ext cx="34956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44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I. 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2492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7" algn="ctr">
              <a:defRPr/>
            </a:pPr>
            <a:endParaRPr kumimoji="0" lang="fr-FR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E365BBC-8F10-472A-BE7A-AA2C51543E12}"/>
              </a:ext>
            </a:extLst>
          </p:cNvPr>
          <p:cNvSpPr txBox="1"/>
          <p:nvPr/>
        </p:nvSpPr>
        <p:spPr>
          <a:xfrm>
            <a:off x="740979" y="2098920"/>
            <a:ext cx="1071004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prstClr val="black"/>
                </a:solidFill>
                <a:latin typeface="Arial Nova" panose="020B0604020202020204" pitchFamily="34" charset="0"/>
              </a:rPr>
              <a:t>Objectif: </a:t>
            </a:r>
            <a:r>
              <a:rPr lang="fr-FR" sz="4000" dirty="0">
                <a:solidFill>
                  <a:prstClr val="black"/>
                </a:solidFill>
                <a:latin typeface="Arial Nova" panose="020B0604020202020204" pitchFamily="34" charset="0"/>
              </a:rPr>
              <a:t>Mener une recherche sur le nombre de dieu du Redi Cube</a:t>
            </a:r>
          </a:p>
          <a:p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604020202020204" pitchFamily="34" charset="0"/>
            </a:endParaRPr>
          </a:p>
          <a:p>
            <a:r>
              <a:rPr lang="fr-FR" sz="4000" b="1" dirty="0">
                <a:latin typeface="Arial Nova" panose="020B0504020202020204" pitchFamily="34" charset="0"/>
              </a:rPr>
              <a:t>Nombre de Dieu: </a:t>
            </a:r>
            <a:r>
              <a:rPr lang="fr-FR" sz="4000" dirty="0">
                <a:latin typeface="Arial Nova" panose="020B0504020202020204" pitchFamily="34" charset="0"/>
              </a:rPr>
              <a:t>Le nombre de coups maximal pour résoudre toutes les configurations possibles du cube.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84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solidFill>
                  <a:schemeClr val="tx1"/>
                </a:solidFill>
              </a:rPr>
              <a:t>I. 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873405"/>
            <a:ext cx="12192000" cy="4984594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800" b="1"/>
              <a:t>Multithreading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18F390C-2AA2-48B0-B4F5-820B6D73C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2492"/>
            <a:ext cx="12192000" cy="545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4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solidFill>
                  <a:schemeClr val="tx1"/>
                </a:solidFill>
              </a:rPr>
              <a:t>II. Méthodes de résolution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30773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/>
            <a:endParaRPr lang="fr-FR" sz="4800" dirty="0">
              <a:solidFill>
                <a:schemeClr val="tx1"/>
              </a:solidFill>
            </a:endParaRPr>
          </a:p>
        </p:txBody>
      </p:sp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488DBE18-146F-471C-B4DB-EA3E2516C9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293152"/>
              </p:ext>
            </p:extLst>
          </p:nvPr>
        </p:nvGraphicFramePr>
        <p:xfrm>
          <a:off x="0" y="1402491"/>
          <a:ext cx="14242549" cy="5455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Image bitmap" r:id="rId4" imgW="8374320" imgH="3207960" progId="Paint.Picture">
                  <p:embed/>
                </p:oleObj>
              </mc:Choice>
              <mc:Fallback>
                <p:oleObj name="Image bitmap" r:id="rId4" imgW="8374320" imgH="3207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402491"/>
                        <a:ext cx="14242549" cy="5455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085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solidFill>
                  <a:schemeClr val="tx1"/>
                </a:solidFill>
              </a:rPr>
              <a:t>II. Méthodes de résolution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4020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/>
            <a:endParaRPr lang="fr-FR" sz="4800" dirty="0">
              <a:solidFill>
                <a:schemeClr val="tx1"/>
              </a:solidFill>
            </a:endParaRPr>
          </a:p>
        </p:txBody>
      </p:sp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AE565458-62A3-4C4F-915D-9569127F2B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361360"/>
              </p:ext>
            </p:extLst>
          </p:nvPr>
        </p:nvGraphicFramePr>
        <p:xfrm>
          <a:off x="0" y="1440200"/>
          <a:ext cx="14144103" cy="54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Image bitmap" r:id="rId5" imgW="8374320" imgH="3207960" progId="Paint.Picture">
                  <p:embed/>
                </p:oleObj>
              </mc:Choice>
              <mc:Fallback>
                <p:oleObj name="Image bitmap" r:id="rId5" imgW="8374320" imgH="3207960" progId="Paint.Picture">
                  <p:embed/>
                  <p:pic>
                    <p:nvPicPr>
                      <p:cNvPr id="3" name="Objet 2">
                        <a:extLst>
                          <a:ext uri="{FF2B5EF4-FFF2-40B4-BE49-F238E27FC236}">
                            <a16:creationId xmlns:a16="http://schemas.microsoft.com/office/drawing/2014/main" id="{488DBE18-146F-471C-B4DB-EA3E2516C9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1440200"/>
                        <a:ext cx="14144103" cy="541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7EEFC247-B632-4284-B5E2-646AA2266473}"/>
              </a:ext>
            </a:extLst>
          </p:cNvPr>
          <p:cNvSpPr txBox="1"/>
          <p:nvPr/>
        </p:nvSpPr>
        <p:spPr>
          <a:xfrm>
            <a:off x="3330420" y="4972425"/>
            <a:ext cx="5531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 gardant les 4/14 meilleurs coûts pour chaque nœud : Nombre de nœuds max = 4^19 = 274 877 906 944 </a:t>
            </a:r>
          </a:p>
          <a:p>
            <a:pPr algn="ctr"/>
            <a:r>
              <a:rPr lang="fr-FR" dirty="0"/>
              <a:t>-&gt; 274 877 906 secondes (9 ans pour 1s/1000 </a:t>
            </a:r>
            <a:r>
              <a:rPr lang="fr-FR" dirty="0" err="1"/>
              <a:t>noeuds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378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solidFill>
                  <a:schemeClr val="tx1"/>
                </a:solidFill>
              </a:rPr>
              <a:t>II. Méthodes de résolution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4020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/>
            <a:endParaRPr lang="fr-FR" sz="4800"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4B2EBA-9706-4414-BFB4-A7B0F2AF1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440200"/>
            <a:ext cx="14675503" cy="549321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7AF310C-9C9D-4203-8810-C87DC17F39BD}"/>
              </a:ext>
            </a:extLst>
          </p:cNvPr>
          <p:cNvSpPr txBox="1"/>
          <p:nvPr/>
        </p:nvSpPr>
        <p:spPr>
          <a:xfrm>
            <a:off x="4346333" y="4817635"/>
            <a:ext cx="3679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 gardant les 4/14 meilleurs coûts pour chaque nœud : Nombre de nœuds max = 4*19 =76</a:t>
            </a:r>
          </a:p>
          <a:p>
            <a:pPr algn="ctr"/>
            <a:r>
              <a:rPr lang="fr-FR" dirty="0"/>
              <a:t>Soit moins d’une seconde</a:t>
            </a:r>
          </a:p>
        </p:txBody>
      </p:sp>
    </p:spTree>
    <p:extLst>
      <p:ext uri="{BB962C8B-B14F-4D97-AF65-F5344CB8AC3E}">
        <p14:creationId xmlns:p14="http://schemas.microsoft.com/office/powerpoint/2010/main" val="1067368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solidFill>
                  <a:schemeClr val="tx1"/>
                </a:solidFill>
              </a:rPr>
              <a:t>II. Méthodes de résolution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4020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/>
            <a:endParaRPr lang="fr-FR" sz="4800"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D7E42DD-F264-48F2-A9AF-E58D85F21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440200"/>
            <a:ext cx="14491621" cy="54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579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389B9DDED26A48A00BE0A6C8B308ED" ma:contentTypeVersion="6" ma:contentTypeDescription="Crée un document." ma:contentTypeScope="" ma:versionID="28ef3d24d1f3f48baebeba40d4b631da">
  <xsd:schema xmlns:xsd="http://www.w3.org/2001/XMLSchema" xmlns:xs="http://www.w3.org/2001/XMLSchema" xmlns:p="http://schemas.microsoft.com/office/2006/metadata/properties" xmlns:ns2="30eac2b2-5f60-47cf-9f1f-3d08ea39ad2f" targetNamespace="http://schemas.microsoft.com/office/2006/metadata/properties" ma:root="true" ma:fieldsID="5079103dbc4c1b2ae3f7ac142b3ba2aa" ns2:_="">
    <xsd:import namespace="30eac2b2-5f60-47cf-9f1f-3d08ea39ad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eac2b2-5f60-47cf-9f1f-3d08ea39ad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351198-7332-47EC-9204-4D6E1EA64C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39B1B7-F55E-403F-BCE0-20A208C165ED}">
  <ds:schemaRefs>
    <ds:schemaRef ds:uri="c291e3be-de8c-4915-a156-45548adb045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AADC2E6-617D-47B1-BCA1-62383AE1D58D}">
  <ds:schemaRefs>
    <ds:schemaRef ds:uri="30eac2b2-5f60-47cf-9f1f-3d08ea39ad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Grand écran</PresentationFormat>
  <Paragraphs>46</Paragraphs>
  <Slides>14</Slides>
  <Notes>3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Arial Nova</vt:lpstr>
      <vt:lpstr>Arial Nova Light</vt:lpstr>
      <vt:lpstr>Calibri</vt:lpstr>
      <vt:lpstr>Calibri Light</vt:lpstr>
      <vt:lpstr>Wingdings</vt:lpstr>
      <vt:lpstr>Thème Office</vt:lpstr>
      <vt:lpstr>Image bitmap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PETILLION Pierre</dc:creator>
  <cp:lastModifiedBy>PETILLION Pierre</cp:lastModifiedBy>
  <cp:revision>47</cp:revision>
  <dcterms:created xsi:type="dcterms:W3CDTF">2021-01-06T07:45:41Z</dcterms:created>
  <dcterms:modified xsi:type="dcterms:W3CDTF">2022-03-31T10:44:57Z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0x0101006B389B9DDED26A48A00BE0A6C8B308ED</vt:lpwstr>
  </property>
</Properties>
</file>