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F5F0"/>
    <a:srgbClr val="37D175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31A47F-8656-43A3-9A76-9A43F5963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696CA23-3350-48CB-BF73-85AA32CAD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8A0C60-5820-4DE6-A68B-0357F4F28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BFDE-C802-4A42-A1D2-96470B08F6BB}" type="datetimeFigureOut">
              <a:rPr lang="fr-FR" smtClean="0"/>
              <a:t>16/09/2021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2C8DD5-FA75-4D8F-A552-4316EC13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90813B-545D-4BB5-98C5-E5FE654E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8985-60C4-4D49-B10A-3E2A5BD41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60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C3AC61-C3A8-443D-8E55-FCF048D8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396C56C-803A-4A69-85D5-DBB2E119B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7CC24C-E761-4C6E-89A2-33CD82BEA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BFDE-C802-4A42-A1D2-96470B08F6BB}" type="datetimeFigureOut">
              <a:rPr lang="fr-FR" smtClean="0"/>
              <a:t>16/09/2021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F88E11-E103-442E-A360-5CABABB53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A5CD07-DD92-4E1F-BCAC-624861C7D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8985-60C4-4D49-B10A-3E2A5BD41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803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6B024D9-CF9B-47D0-B448-1B77FAFD7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4525AD-0411-48C9-B0F9-05B5B9B61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E2D168-C926-4248-AABE-4C99E7B70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BFDE-C802-4A42-A1D2-96470B08F6BB}" type="datetimeFigureOut">
              <a:rPr lang="fr-FR" smtClean="0"/>
              <a:t>16/09/2021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9BEC01-F3CB-4F3C-9C53-D683D604D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B5CE61-1E8C-4B68-90B5-30926F65C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8985-60C4-4D49-B10A-3E2A5BD41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312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78AAB6-1F6F-4550-AC33-79DAA8B65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67D93F-105A-4CDE-A678-70B24323A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75166D-9C79-4D2B-BFF7-E1718CB75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BFDE-C802-4A42-A1D2-96470B08F6BB}" type="datetimeFigureOut">
              <a:rPr lang="fr-FR" smtClean="0"/>
              <a:t>16/09/2021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4E9125-B23E-466C-9155-60051A04D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A80355-BF20-45CF-82E0-AA6AE8F9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8985-60C4-4D49-B10A-3E2A5BD41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42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AD9165-967B-4BC8-A0CD-38F7F794C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B35CE6-0509-4E9F-9174-36EFEFA37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4FDE17-1E5A-4970-8438-C202E2EE5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BFDE-C802-4A42-A1D2-96470B08F6BB}" type="datetimeFigureOut">
              <a:rPr lang="fr-FR" smtClean="0"/>
              <a:t>16/09/2021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136716-3F51-4FB3-8809-B665C6F47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AC049E-AE53-42D1-9016-ADBD5FFDF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8985-60C4-4D49-B10A-3E2A5BD41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24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957984-C57D-4842-BE44-5371046BD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68630B-40B6-4DFB-8589-48E83A954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8D4190-40C2-4204-B295-25F8DDBF7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ED0315-56EB-4068-8653-F8CED11A2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BFDE-C802-4A42-A1D2-96470B08F6BB}" type="datetimeFigureOut">
              <a:rPr lang="fr-FR" smtClean="0"/>
              <a:t>16/09/2021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721F40-F1C0-4305-8081-2C6468F5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8EDECA-5555-487A-86AA-6EF42263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8985-60C4-4D49-B10A-3E2A5BD41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76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DE9EFF-68A1-44B9-A73C-91FC2F0B7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5AD199-D8CF-4E34-8FEB-8180EDD0A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A58C1B6-A4A3-412F-88B1-E36E11370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BB84ABB-3F29-4685-90E5-E367908C0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0700808-2879-44B3-861C-FB7990D1B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EE1E8C0-BCEF-45A3-B899-693978C8E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BFDE-C802-4A42-A1D2-96470B08F6BB}" type="datetimeFigureOut">
              <a:rPr lang="fr-FR" smtClean="0"/>
              <a:t>16/09/2021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086A0F6-E401-4786-836A-F50A495F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43876D3-FF36-4713-9739-9AB70461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8985-60C4-4D49-B10A-3E2A5BD41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746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0A02F0-C947-48AE-9533-2030FC5AD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2D364B-0CBC-4C23-A251-D3E518189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BFDE-C802-4A42-A1D2-96470B08F6BB}" type="datetimeFigureOut">
              <a:rPr lang="fr-FR" smtClean="0"/>
              <a:t>16/09/2021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3BABDF8-1FE4-42B0-8262-212AC7D40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1B6FBD2-9CEE-4E38-811A-819BE4464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8985-60C4-4D49-B10A-3E2A5BD41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13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4388BA-1A8B-4CD3-8F1E-D30AF251A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BFDE-C802-4A42-A1D2-96470B08F6BB}" type="datetimeFigureOut">
              <a:rPr lang="fr-FR" smtClean="0"/>
              <a:t>16/09/2021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8A77D4B-F1A0-412F-9942-0B098BC02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BBFD96-4BF0-4204-A085-04F7982FA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8985-60C4-4D49-B10A-3E2A5BD41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325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6D5C13-901C-4B17-A4B5-EFC9EB271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AD10B-C6C5-4CB8-B800-B2AB28235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A83A75-0C85-4265-9D73-5CFD4BACB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3BC445-DAB5-475E-A808-C6B61260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BFDE-C802-4A42-A1D2-96470B08F6BB}" type="datetimeFigureOut">
              <a:rPr lang="fr-FR" smtClean="0"/>
              <a:t>16/09/2021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93790D-767E-44DA-A676-3D085819D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2D1367-5F60-4A03-93C5-7BD747C1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8985-60C4-4D49-B10A-3E2A5BD41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60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F0D664-72FF-4F20-B028-E2D19C97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3BF350B-0C4B-457B-A95C-C2D1061584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D47BF4-21F5-4581-8B77-4F1CC8CB5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862749-B6F2-4046-8A97-C7141EA2A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BFDE-C802-4A42-A1D2-96470B08F6BB}" type="datetimeFigureOut">
              <a:rPr lang="fr-FR" smtClean="0"/>
              <a:t>16/09/2021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13D97F-4517-41AA-B6CE-D234F3DAB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C50321-421B-41E8-88B7-37BA87E7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8985-60C4-4D49-B10A-3E2A5BD41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02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0C870F6-AFE7-41EE-832D-A2643922C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BD09BE-22B9-4D43-A34F-89E79FEA5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F3790-21FC-42FC-BA56-E3A0471A6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9BFDE-C802-4A42-A1D2-96470B08F6BB}" type="datetimeFigureOut">
              <a:rPr lang="fr-FR" smtClean="0"/>
              <a:t>16/09/2021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D7851A-FC7A-41FA-BA79-CE2EA5264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C26491-EC9C-4EFF-842B-820E34547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68985-60C4-4D49-B10A-3E2A5BD41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30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BF1C91DF-CA9D-49FF-88B0-F309594053EB}"/>
              </a:ext>
            </a:extLst>
          </p:cNvPr>
          <p:cNvSpPr txBox="1"/>
          <p:nvPr/>
        </p:nvSpPr>
        <p:spPr>
          <a:xfrm>
            <a:off x="1099930" y="360916"/>
            <a:ext cx="9992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u="sng" dirty="0">
                <a:solidFill>
                  <a:schemeClr val="bg1"/>
                </a:solidFill>
                <a:latin typeface="Amasis MT Pro" panose="02040504050005020304" pitchFamily="18" charset="0"/>
              </a:rPr>
              <a:t>1.Analyse de l’algorithme de force brute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FF83BB6-73A8-46A1-B565-54DC499D3F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02" t="8098"/>
          <a:stretch/>
        </p:blipFill>
        <p:spPr>
          <a:xfrm>
            <a:off x="415234" y="1087878"/>
            <a:ext cx="5751095" cy="154960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3BBD638-0525-46CD-80AA-11DD4CBD2550}"/>
              </a:ext>
            </a:extLst>
          </p:cNvPr>
          <p:cNvSpPr txBox="1"/>
          <p:nvPr/>
        </p:nvSpPr>
        <p:spPr>
          <a:xfrm>
            <a:off x="6355167" y="1426523"/>
            <a:ext cx="5026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Dans un premier temps, on récupère les données en entrée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6B59089-0163-4535-A245-172C4C9FA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34" y="2790357"/>
            <a:ext cx="6355846" cy="223432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3451AD3-E227-41D1-BC5A-BEBEB09B6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34" y="5024686"/>
            <a:ext cx="5087060" cy="174331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60709860-690C-48AF-9095-F32A3B353BF6}"/>
              </a:ext>
            </a:extLst>
          </p:cNvPr>
          <p:cNvSpPr txBox="1"/>
          <p:nvPr/>
        </p:nvSpPr>
        <p:spPr>
          <a:xfrm>
            <a:off x="6976776" y="2581394"/>
            <a:ext cx="50269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On déclare la fonction  « All_sums  » qui crée des listes de coûts d’action qui se rapprochent de 500</a:t>
            </a:r>
          </a:p>
          <a:p>
            <a:r>
              <a:rPr lang="fr-FR" dirty="0">
                <a:solidFill>
                  <a:schemeClr val="bg1"/>
                </a:solidFill>
              </a:rPr>
              <a:t>mais pas inférieur à 450 (on considère que pour un investissement optimal, la mise de départ doit-être optimisée au maximum)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DF924C1-E10C-43D7-BFE6-EF35F5F0866F}"/>
              </a:ext>
            </a:extLst>
          </p:cNvPr>
          <p:cNvSpPr txBox="1"/>
          <p:nvPr/>
        </p:nvSpPr>
        <p:spPr>
          <a:xfrm>
            <a:off x="6976776" y="4053142"/>
            <a:ext cx="5026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La récursivité est utilisée dans cette fonction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C8CEE9D-83A5-4724-A403-3DBA6D70DC37}"/>
              </a:ext>
            </a:extLst>
          </p:cNvPr>
          <p:cNvSpPr txBox="1"/>
          <p:nvPr/>
        </p:nvSpPr>
        <p:spPr>
          <a:xfrm>
            <a:off x="5778829" y="5284505"/>
            <a:ext cx="5026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Avant de lancer la fonction all_sums, on récupère donc les coûts de toutes les actions dans une liste costs et on récupère les intérêts de chaque action dans une autre liste rewards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6FE9BFF3-AEF4-495A-8D64-B89030D001C4}"/>
              </a:ext>
            </a:extLst>
          </p:cNvPr>
          <p:cNvCxnSpPr>
            <a:cxnSpLocks/>
          </p:cNvCxnSpPr>
          <p:nvPr/>
        </p:nvCxnSpPr>
        <p:spPr>
          <a:xfrm flipV="1">
            <a:off x="1777505" y="2579446"/>
            <a:ext cx="7712766" cy="386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D8FC91C-1D53-46EE-A843-40A60E04991C}"/>
              </a:ext>
            </a:extLst>
          </p:cNvPr>
          <p:cNvCxnSpPr>
            <a:cxnSpLocks/>
          </p:cNvCxnSpPr>
          <p:nvPr/>
        </p:nvCxnSpPr>
        <p:spPr>
          <a:xfrm flipV="1">
            <a:off x="1811130" y="5024686"/>
            <a:ext cx="7712766" cy="386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FCDAE4D1-A694-4933-B47B-7B3A0DF552FE}"/>
              </a:ext>
            </a:extLst>
          </p:cNvPr>
          <p:cNvSpPr txBox="1"/>
          <p:nvPr/>
        </p:nvSpPr>
        <p:spPr>
          <a:xfrm>
            <a:off x="6976776" y="4434432"/>
            <a:ext cx="5026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Le résultat de cette fonction est stocké dans la liste possibilities</a:t>
            </a:r>
          </a:p>
        </p:txBody>
      </p:sp>
    </p:spTree>
    <p:extLst>
      <p:ext uri="{BB962C8B-B14F-4D97-AF65-F5344CB8AC3E}">
        <p14:creationId xmlns:p14="http://schemas.microsoft.com/office/powerpoint/2010/main" val="2707213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6FE9BFF3-AEF4-495A-8D64-B89030D001C4}"/>
              </a:ext>
            </a:extLst>
          </p:cNvPr>
          <p:cNvCxnSpPr>
            <a:cxnSpLocks/>
          </p:cNvCxnSpPr>
          <p:nvPr/>
        </p:nvCxnSpPr>
        <p:spPr>
          <a:xfrm flipV="1">
            <a:off x="2173356" y="3128691"/>
            <a:ext cx="7712766" cy="386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BFD8DEF7-B00B-413A-AA9D-562334CFD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26" y="718164"/>
            <a:ext cx="5157059" cy="2247554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08318970-E107-41A7-B76C-C85783D4EBEE}"/>
              </a:ext>
            </a:extLst>
          </p:cNvPr>
          <p:cNvSpPr txBox="1"/>
          <p:nvPr/>
        </p:nvSpPr>
        <p:spPr>
          <a:xfrm>
            <a:off x="6458225" y="837125"/>
            <a:ext cx="5026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Dans chaque liste de possibilités, on remplace le coût des actions par leur intérêts puis on fait la somme de chaque liste de possibilité d’intérêts 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16B7781-F85E-4F43-B2EF-0AB075779166}"/>
              </a:ext>
            </a:extLst>
          </p:cNvPr>
          <p:cNvSpPr txBox="1"/>
          <p:nvPr/>
        </p:nvSpPr>
        <p:spPr>
          <a:xfrm>
            <a:off x="6458224" y="1953732"/>
            <a:ext cx="5026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On stocke le tout dans </a:t>
            </a:r>
            <a:r>
              <a:rPr lang="fr-FR" dirty="0" err="1">
                <a:solidFill>
                  <a:schemeClr val="bg1"/>
                </a:solidFill>
              </a:rPr>
              <a:t>sum_action</a:t>
            </a:r>
            <a:r>
              <a:rPr lang="fr-FR" dirty="0">
                <a:solidFill>
                  <a:schemeClr val="bg1"/>
                </a:solidFill>
              </a:rPr>
              <a:t> sous la forme : </a:t>
            </a:r>
          </a:p>
          <a:p>
            <a:r>
              <a:rPr lang="fr-FR" dirty="0">
                <a:solidFill>
                  <a:schemeClr val="bg1"/>
                </a:solidFill>
              </a:rPr>
              <a:t>[liste des noms des actions, total de leurs intérêts]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BAF82DF-6021-405A-856C-6AC8E57E3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25" y="3696009"/>
            <a:ext cx="5460114" cy="1825518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D44F92E2-3C44-4E0B-82EB-CE0B69E6E6D7}"/>
              </a:ext>
            </a:extLst>
          </p:cNvPr>
          <p:cNvSpPr txBox="1"/>
          <p:nvPr/>
        </p:nvSpPr>
        <p:spPr>
          <a:xfrm>
            <a:off x="6385337" y="3696009"/>
            <a:ext cx="5026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On trie la liste par le total des intérêts pour trouver le meilleur rendement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B0BE417-9283-4BB8-B056-537CDDFE965A}"/>
              </a:ext>
            </a:extLst>
          </p:cNvPr>
          <p:cNvSpPr txBox="1"/>
          <p:nvPr/>
        </p:nvSpPr>
        <p:spPr>
          <a:xfrm>
            <a:off x="6458223" y="4608768"/>
            <a:ext cx="5026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On affiche les 10 premières liste d’action qui donnent le meilleur rendement ainsi que le rendement total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C1DCF62-22C9-464C-85B8-A80C59B6AE64}"/>
              </a:ext>
            </a:extLst>
          </p:cNvPr>
          <p:cNvSpPr txBox="1"/>
          <p:nvPr/>
        </p:nvSpPr>
        <p:spPr>
          <a:xfrm>
            <a:off x="2856701" y="6020875"/>
            <a:ext cx="573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La complexité de l’algorithme de force brute est de n!</a:t>
            </a:r>
          </a:p>
        </p:txBody>
      </p:sp>
    </p:spTree>
    <p:extLst>
      <p:ext uri="{BB962C8B-B14F-4D97-AF65-F5344CB8AC3E}">
        <p14:creationId xmlns:p14="http://schemas.microsoft.com/office/powerpoint/2010/main" val="77927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4E7DA6E-9E83-4A7D-929C-826FAB15D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88" y="1117100"/>
            <a:ext cx="2951482" cy="479363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1749F6E9-6DFF-429D-B4F9-75BAB3C6D68A}"/>
              </a:ext>
            </a:extLst>
          </p:cNvPr>
          <p:cNvSpPr txBox="1"/>
          <p:nvPr/>
        </p:nvSpPr>
        <p:spPr>
          <a:xfrm>
            <a:off x="1099930" y="360916"/>
            <a:ext cx="9992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u="sng" dirty="0">
                <a:solidFill>
                  <a:schemeClr val="bg1"/>
                </a:solidFill>
                <a:latin typeface="Amasis MT Pro" panose="02040504050005020304" pitchFamily="18" charset="0"/>
              </a:rPr>
              <a:t>2, Version optimisée de l’algorithme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970CD3A-853A-496E-8B63-17022DEA0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2784" y="1117100"/>
            <a:ext cx="2996023" cy="4793636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3DC9BB08-4687-487D-B3EE-57BBD5D77EE6}"/>
              </a:ext>
            </a:extLst>
          </p:cNvPr>
          <p:cNvSpPr txBox="1"/>
          <p:nvPr/>
        </p:nvSpPr>
        <p:spPr>
          <a:xfrm>
            <a:off x="3852381" y="1241345"/>
            <a:ext cx="41770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Amasis MT Pro Light" panose="02040304050005020304" pitchFamily="18" charset="0"/>
              </a:rPr>
              <a:t>La version optimisée part du principe suivant :</a:t>
            </a:r>
          </a:p>
          <a:p>
            <a:endParaRPr lang="fr-FR" sz="1600" dirty="0">
              <a:solidFill>
                <a:schemeClr val="bg1"/>
              </a:solidFill>
              <a:latin typeface="Amasis MT Pro Light" panose="02040304050005020304" pitchFamily="18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Amasis MT Pro Light" panose="02040304050005020304" pitchFamily="18" charset="0"/>
              </a:rPr>
              <a:t>-Les actions ne pouvant être achetées qu’une seule fois, le rendement maximal ne sera que la somme des meilleurs pourcentages de rendement sur les meilleures actions</a:t>
            </a:r>
          </a:p>
          <a:p>
            <a:endParaRPr lang="fr-FR" sz="1600" dirty="0">
              <a:solidFill>
                <a:schemeClr val="bg1"/>
              </a:solidFill>
              <a:latin typeface="Amasis MT Pro Light" panose="02040304050005020304" pitchFamily="18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Amasis MT Pro Light" panose="02040304050005020304" pitchFamily="18" charset="0"/>
              </a:rPr>
              <a:t>Ainsi il suffit d’additionner les coûts des meilleurs actions sans jamais dépasser le budget limite</a:t>
            </a:r>
          </a:p>
          <a:p>
            <a:endParaRPr lang="fr-FR" sz="1600" dirty="0">
              <a:solidFill>
                <a:schemeClr val="bg1"/>
              </a:solidFill>
              <a:latin typeface="Amasis MT Pro Light" panose="02040304050005020304" pitchFamily="18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Amasis MT Pro Light" panose="02040304050005020304" pitchFamily="18" charset="0"/>
              </a:rPr>
              <a:t>Dans notre exemple, cela revenait à additionner les 8 premières actions qui offrent déjà un rendement de 94,82 €</a:t>
            </a:r>
          </a:p>
          <a:p>
            <a:endParaRPr lang="fr-FR" sz="1600" dirty="0">
              <a:solidFill>
                <a:schemeClr val="bg1"/>
              </a:solidFill>
              <a:latin typeface="Amasis MT Pro Light" panose="02040304050005020304" pitchFamily="18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Amasis MT Pro Light" panose="02040304050005020304" pitchFamily="18" charset="0"/>
              </a:rPr>
              <a:t>Il fallait ensuite combler la différence entre le budget et le total des actions achetées, dans l’exemple 500-462 = 38 €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8CC153-14BB-4894-BD18-5F2B7A1C0E3A}"/>
              </a:ext>
            </a:extLst>
          </p:cNvPr>
          <p:cNvSpPr/>
          <p:nvPr/>
        </p:nvSpPr>
        <p:spPr>
          <a:xfrm>
            <a:off x="8272769" y="1357864"/>
            <a:ext cx="1875894" cy="1801329"/>
          </a:xfrm>
          <a:prstGeom prst="rect">
            <a:avLst/>
          </a:prstGeom>
          <a:solidFill>
            <a:srgbClr val="37D175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169CA7B-A803-451D-B713-3382E2D5DFCB}"/>
              </a:ext>
            </a:extLst>
          </p:cNvPr>
          <p:cNvSpPr txBox="1"/>
          <p:nvPr/>
        </p:nvSpPr>
        <p:spPr>
          <a:xfrm>
            <a:off x="8928155" y="2036797"/>
            <a:ext cx="81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37D175"/>
                </a:highlight>
                <a:latin typeface="Amasis MT Pro" panose="02040504050005020304" pitchFamily="18" charset="0"/>
              </a:rPr>
              <a:t>= 462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FB0AA4-6CA4-400A-9379-3022E45206A1}"/>
              </a:ext>
            </a:extLst>
          </p:cNvPr>
          <p:cNvSpPr/>
          <p:nvPr/>
        </p:nvSpPr>
        <p:spPr>
          <a:xfrm>
            <a:off x="10154107" y="1357863"/>
            <a:ext cx="937962" cy="1801329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5669709-763B-4A3A-B018-A5DA84E5D812}"/>
              </a:ext>
            </a:extLst>
          </p:cNvPr>
          <p:cNvSpPr txBox="1"/>
          <p:nvPr/>
        </p:nvSpPr>
        <p:spPr>
          <a:xfrm>
            <a:off x="10148663" y="2036797"/>
            <a:ext cx="812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highlight>
                  <a:srgbClr val="FFFF00"/>
                </a:highlight>
                <a:latin typeface="Amasis MT Pro" panose="02040504050005020304" pitchFamily="18" charset="0"/>
              </a:rPr>
              <a:t>= 94,82€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387B028-6C61-49CE-903B-3342915290E9}"/>
              </a:ext>
            </a:extLst>
          </p:cNvPr>
          <p:cNvSpPr txBox="1"/>
          <p:nvPr/>
        </p:nvSpPr>
        <p:spPr>
          <a:xfrm>
            <a:off x="634588" y="5959034"/>
            <a:ext cx="295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>
                <a:solidFill>
                  <a:schemeClr val="bg1"/>
                </a:solidFill>
                <a:latin typeface="Amasis MT Pro Light" panose="02040304050005020304" pitchFamily="18" charset="0"/>
              </a:rPr>
              <a:t>Liste de base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CDDE486-FAED-402B-8BB6-304126D6A033}"/>
              </a:ext>
            </a:extLst>
          </p:cNvPr>
          <p:cNvSpPr txBox="1"/>
          <p:nvPr/>
        </p:nvSpPr>
        <p:spPr>
          <a:xfrm>
            <a:off x="8212784" y="5994354"/>
            <a:ext cx="295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>
                <a:solidFill>
                  <a:schemeClr val="bg1"/>
                </a:solidFill>
                <a:latin typeface="Amasis MT Pro Light" panose="02040304050005020304" pitchFamily="18" charset="0"/>
              </a:rPr>
              <a:t>Liste triée par pourcentage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200141-C78D-4BD6-B8AF-C0C95B6F8FC3}"/>
              </a:ext>
            </a:extLst>
          </p:cNvPr>
          <p:cNvSpPr/>
          <p:nvPr/>
        </p:nvSpPr>
        <p:spPr>
          <a:xfrm>
            <a:off x="8272769" y="3159192"/>
            <a:ext cx="2819300" cy="2672561"/>
          </a:xfrm>
          <a:prstGeom prst="rect">
            <a:avLst/>
          </a:prstGeom>
          <a:solidFill>
            <a:schemeClr val="accent1">
              <a:lumMod val="75000"/>
              <a:alpha val="3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8362478-7CC9-463A-A432-BC580F745498}"/>
              </a:ext>
            </a:extLst>
          </p:cNvPr>
          <p:cNvSpPr txBox="1"/>
          <p:nvPr/>
        </p:nvSpPr>
        <p:spPr>
          <a:xfrm>
            <a:off x="9021147" y="3838126"/>
            <a:ext cx="9744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highlight>
                  <a:srgbClr val="000080"/>
                </a:highlight>
                <a:latin typeface="Amasis MT Pro" panose="02040504050005020304" pitchFamily="18" charset="0"/>
              </a:rPr>
              <a:t>38 € à combler avec ces actions</a:t>
            </a:r>
          </a:p>
        </p:txBody>
      </p:sp>
    </p:spTree>
    <p:extLst>
      <p:ext uri="{BB962C8B-B14F-4D97-AF65-F5344CB8AC3E}">
        <p14:creationId xmlns:p14="http://schemas.microsoft.com/office/powerpoint/2010/main" val="1720696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4E7DA6E-9E83-4A7D-929C-826FAB15D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88" y="1117100"/>
            <a:ext cx="2951482" cy="479363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1749F6E9-6DFF-429D-B4F9-75BAB3C6D68A}"/>
              </a:ext>
            </a:extLst>
          </p:cNvPr>
          <p:cNvSpPr txBox="1"/>
          <p:nvPr/>
        </p:nvSpPr>
        <p:spPr>
          <a:xfrm>
            <a:off x="1099930" y="360916"/>
            <a:ext cx="9992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u="sng" dirty="0">
                <a:solidFill>
                  <a:schemeClr val="bg1"/>
                </a:solidFill>
                <a:latin typeface="Amasis MT Pro" panose="02040504050005020304" pitchFamily="18" charset="0"/>
              </a:rPr>
              <a:t>2, Version optimisée de l’algorithme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970CD3A-853A-496E-8B63-17022DEA0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2784" y="1117100"/>
            <a:ext cx="2996023" cy="47936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E8CC153-14BB-4894-BD18-5F2B7A1C0E3A}"/>
              </a:ext>
            </a:extLst>
          </p:cNvPr>
          <p:cNvSpPr/>
          <p:nvPr/>
        </p:nvSpPr>
        <p:spPr>
          <a:xfrm>
            <a:off x="8272769" y="1357864"/>
            <a:ext cx="1875894" cy="1801329"/>
          </a:xfrm>
          <a:prstGeom prst="rect">
            <a:avLst/>
          </a:prstGeom>
          <a:solidFill>
            <a:srgbClr val="37D175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169CA7B-A803-451D-B713-3382E2D5DFCB}"/>
              </a:ext>
            </a:extLst>
          </p:cNvPr>
          <p:cNvSpPr txBox="1"/>
          <p:nvPr/>
        </p:nvSpPr>
        <p:spPr>
          <a:xfrm>
            <a:off x="8928155" y="2036797"/>
            <a:ext cx="81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37D175"/>
                </a:highlight>
                <a:latin typeface="Amasis MT Pro" panose="02040504050005020304" pitchFamily="18" charset="0"/>
              </a:rPr>
              <a:t>= 462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FB0AA4-6CA4-400A-9379-3022E45206A1}"/>
              </a:ext>
            </a:extLst>
          </p:cNvPr>
          <p:cNvSpPr/>
          <p:nvPr/>
        </p:nvSpPr>
        <p:spPr>
          <a:xfrm>
            <a:off x="10154107" y="1357863"/>
            <a:ext cx="937962" cy="1801329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5669709-763B-4A3A-B018-A5DA84E5D812}"/>
              </a:ext>
            </a:extLst>
          </p:cNvPr>
          <p:cNvSpPr txBox="1"/>
          <p:nvPr/>
        </p:nvSpPr>
        <p:spPr>
          <a:xfrm>
            <a:off x="10148663" y="2036797"/>
            <a:ext cx="812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highlight>
                  <a:srgbClr val="FFFF00"/>
                </a:highlight>
                <a:latin typeface="Amasis MT Pro" panose="02040504050005020304" pitchFamily="18" charset="0"/>
              </a:rPr>
              <a:t>= 94,82€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387B028-6C61-49CE-903B-3342915290E9}"/>
              </a:ext>
            </a:extLst>
          </p:cNvPr>
          <p:cNvSpPr txBox="1"/>
          <p:nvPr/>
        </p:nvSpPr>
        <p:spPr>
          <a:xfrm>
            <a:off x="634588" y="5959034"/>
            <a:ext cx="295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>
                <a:solidFill>
                  <a:schemeClr val="bg1"/>
                </a:solidFill>
                <a:latin typeface="Amasis MT Pro Light" panose="02040304050005020304" pitchFamily="18" charset="0"/>
              </a:rPr>
              <a:t>Liste de base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CDDE486-FAED-402B-8BB6-304126D6A033}"/>
              </a:ext>
            </a:extLst>
          </p:cNvPr>
          <p:cNvSpPr txBox="1"/>
          <p:nvPr/>
        </p:nvSpPr>
        <p:spPr>
          <a:xfrm>
            <a:off x="8212784" y="5994354"/>
            <a:ext cx="295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>
                <a:solidFill>
                  <a:schemeClr val="bg1"/>
                </a:solidFill>
                <a:latin typeface="Amasis MT Pro Light" panose="02040304050005020304" pitchFamily="18" charset="0"/>
              </a:rPr>
              <a:t>Liste triée par pourcentage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200141-C78D-4BD6-B8AF-C0C95B6F8FC3}"/>
              </a:ext>
            </a:extLst>
          </p:cNvPr>
          <p:cNvSpPr/>
          <p:nvPr/>
        </p:nvSpPr>
        <p:spPr>
          <a:xfrm>
            <a:off x="8272769" y="3159192"/>
            <a:ext cx="2819300" cy="2672561"/>
          </a:xfrm>
          <a:prstGeom prst="rect">
            <a:avLst/>
          </a:prstGeom>
          <a:solidFill>
            <a:schemeClr val="accent1">
              <a:lumMod val="75000"/>
              <a:alpha val="3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48A6F31-70CC-4962-B16B-EA13227D936C}"/>
              </a:ext>
            </a:extLst>
          </p:cNvPr>
          <p:cNvSpPr txBox="1"/>
          <p:nvPr/>
        </p:nvSpPr>
        <p:spPr>
          <a:xfrm>
            <a:off x="3831641" y="1117100"/>
            <a:ext cx="417707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Amasis MT Pro Light" panose="02040304050005020304" pitchFamily="18" charset="0"/>
              </a:rPr>
              <a:t>Il suffit d’utiliser l’algorithme de force brute sur le restant des coûts des actions pour trouver au plus proche de 38€.</a:t>
            </a:r>
          </a:p>
          <a:p>
            <a:endParaRPr lang="fr-FR" sz="1600" dirty="0">
              <a:solidFill>
                <a:schemeClr val="bg1"/>
              </a:solidFill>
              <a:latin typeface="Amasis MT Pro Light" panose="02040304050005020304" pitchFamily="18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Amasis MT Pro Light" panose="02040304050005020304" pitchFamily="18" charset="0"/>
              </a:rPr>
              <a:t>L’algorithme est rapide sachant que la plupart des coûts est supérieur à 38 et qu’il reste donc peu de possibilités.</a:t>
            </a:r>
          </a:p>
          <a:p>
            <a:endParaRPr lang="fr-FR" sz="1600" dirty="0">
              <a:solidFill>
                <a:schemeClr val="bg1"/>
              </a:solidFill>
              <a:latin typeface="Amasis MT Pro Light" panose="02040304050005020304" pitchFamily="18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Amasis MT Pro Light" panose="02040304050005020304" pitchFamily="18" charset="0"/>
              </a:rPr>
              <a:t>Faire ensuite la moyenne des pourcentages de chaque liste de possibilités de faire 38 € et prendre la meilleure moyenne </a:t>
            </a:r>
          </a:p>
          <a:p>
            <a:endParaRPr lang="fr-FR" sz="1600" dirty="0">
              <a:solidFill>
                <a:schemeClr val="bg1"/>
              </a:solidFill>
              <a:latin typeface="Amasis MT Pro Light" panose="02040304050005020304" pitchFamily="18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Amasis MT Pro Light" panose="02040304050005020304" pitchFamily="18" charset="0"/>
              </a:rPr>
              <a:t>Il suffit ensuite de multiplier chaque coût de la meilleure possibilité avec son pourcentage et d’additionner cela au total des intérêts</a:t>
            </a:r>
          </a:p>
          <a:p>
            <a:endParaRPr lang="fr-FR" sz="1600" dirty="0">
              <a:solidFill>
                <a:schemeClr val="bg1"/>
              </a:solidFill>
              <a:latin typeface="Amasis MT Pro Light" panose="02040304050005020304" pitchFamily="18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Amasis MT Pro Light" panose="02040304050005020304" pitchFamily="18" charset="0"/>
              </a:rPr>
              <a:t>Dans notre cas on trouve 26 x 11% = 2,86 € et  10  x 14 % = 1,4 € ce qui nous fait 4,26 €.</a:t>
            </a:r>
          </a:p>
          <a:p>
            <a:endParaRPr lang="fr-FR" sz="1600" dirty="0">
              <a:solidFill>
                <a:schemeClr val="bg1"/>
              </a:solidFill>
              <a:latin typeface="Amasis MT Pro Light" panose="02040304050005020304" pitchFamily="18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Amasis MT Pro Light" panose="02040304050005020304" pitchFamily="18" charset="0"/>
              </a:rPr>
              <a:t>On ajoute aux 94,82 € et on obtient 99,08 €.</a:t>
            </a:r>
          </a:p>
          <a:p>
            <a:endParaRPr lang="fr-FR" sz="1600" dirty="0">
              <a:solidFill>
                <a:schemeClr val="bg1"/>
              </a:solidFill>
              <a:latin typeface="Amasis MT Pro Light" panose="02040304050005020304" pitchFamily="18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Amasis MT Pro Light" panose="02040304050005020304" pitchFamily="18" charset="0"/>
              </a:rPr>
              <a:t>L’optimisation est réussie.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7C37E0-08E4-4FB6-B416-2805900F3492}"/>
              </a:ext>
            </a:extLst>
          </p:cNvPr>
          <p:cNvSpPr/>
          <p:nvPr/>
        </p:nvSpPr>
        <p:spPr>
          <a:xfrm>
            <a:off x="8272769" y="3363265"/>
            <a:ext cx="2819300" cy="247241"/>
          </a:xfrm>
          <a:prstGeom prst="rect">
            <a:avLst/>
          </a:prstGeom>
          <a:solidFill>
            <a:srgbClr val="13F5F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12C12E-604E-4DD8-8DC1-6E34D46B5065}"/>
              </a:ext>
            </a:extLst>
          </p:cNvPr>
          <p:cNvSpPr/>
          <p:nvPr/>
        </p:nvSpPr>
        <p:spPr>
          <a:xfrm>
            <a:off x="8272769" y="4024210"/>
            <a:ext cx="2819300" cy="247241"/>
          </a:xfrm>
          <a:prstGeom prst="rect">
            <a:avLst/>
          </a:prstGeom>
          <a:solidFill>
            <a:srgbClr val="13F5F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0007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471</Words>
  <Application>Microsoft Office PowerPoint</Application>
  <PresentationFormat>Grand écran</PresentationFormat>
  <Paragraphs>46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Amasis MT Pro</vt:lpstr>
      <vt:lpstr>Amasis MT Pro Light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Bellegueule</dc:creator>
  <cp:lastModifiedBy>Pierre Bellegueule</cp:lastModifiedBy>
  <cp:revision>29</cp:revision>
  <dcterms:created xsi:type="dcterms:W3CDTF">2021-09-16T11:45:38Z</dcterms:created>
  <dcterms:modified xsi:type="dcterms:W3CDTF">2021-09-16T14:09:38Z</dcterms:modified>
</cp:coreProperties>
</file>