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1" r:id="rId3"/>
    <p:sldId id="263" r:id="rId4"/>
    <p:sldId id="270" r:id="rId5"/>
    <p:sldId id="271" r:id="rId6"/>
    <p:sldId id="272" r:id="rId7"/>
    <p:sldId id="273" r:id="rId8"/>
    <p:sldId id="274" r:id="rId9"/>
    <p:sldId id="275" r:id="rId10"/>
    <p:sldId id="264" r:id="rId11"/>
    <p:sldId id="268" r:id="rId12"/>
    <p:sldId id="269" r:id="rId13"/>
    <p:sldId id="265" r:id="rId14"/>
    <p:sldId id="277" r:id="rId15"/>
    <p:sldId id="27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0000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4053" autoAdjust="0"/>
  </p:normalViewPr>
  <p:slideViewPr>
    <p:cSldViewPr>
      <p:cViewPr varScale="1">
        <p:scale>
          <a:sx n="87" d="100"/>
          <a:sy n="87" d="100"/>
        </p:scale>
        <p:origin x="144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05/06/2018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3076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05/06/2018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64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/>
              <a:t>Ce modèle peut être utilisé comme fichier de démarrage pour présenter des supports de formation à un groupe.</a:t>
            </a:r>
          </a:p>
          <a:p>
            <a:endParaRPr lang="fr-FR" dirty="0"/>
          </a:p>
          <a:p>
            <a:pPr lvl="0"/>
            <a:r>
              <a:rPr lang="fr-FR" sz="1200" b="1" dirty="0"/>
              <a:t>Sections</a:t>
            </a:r>
            <a:endParaRPr lang="fr-FR" sz="1200" b="0" dirty="0"/>
          </a:p>
          <a:p>
            <a:pPr lvl="0"/>
            <a:r>
              <a:rPr lang="fr-FR" sz="1200" b="0" dirty="0"/>
              <a:t>Cliquez avec le bouton droit sur une diapositive pour ajouter des sections.</a:t>
            </a:r>
            <a:r>
              <a:rPr lang="fr-FR" sz="1200" b="0" baseline="0" dirty="0"/>
              <a:t> Les sections permettent d’organiser les diapositives et facilitent la collaboration entre plusieurs auteurs.</a:t>
            </a:r>
            <a:endParaRPr lang="fr-FR" sz="1200" b="0" dirty="0"/>
          </a:p>
          <a:p>
            <a:pPr lvl="0"/>
            <a:endParaRPr lang="fr-FR" sz="1200" b="1" dirty="0"/>
          </a:p>
          <a:p>
            <a:pPr lvl="0"/>
            <a:r>
              <a:rPr lang="fr-FR" sz="1200" b="1" dirty="0"/>
              <a:t>Notes</a:t>
            </a:r>
          </a:p>
          <a:p>
            <a:pPr lvl="0"/>
            <a:r>
              <a:rPr lang="fr-FR" sz="1200" dirty="0"/>
              <a:t>Utilisez la section Notes pour les notes de présentation ou pour fournir des informations  supplémentaires à l’audience.</a:t>
            </a:r>
            <a:r>
              <a:rPr lang="fr-FR" sz="1200" baseline="0" dirty="0"/>
              <a:t> Affichez ces notes en mode Présentation pendant votre présentation. </a:t>
            </a:r>
          </a:p>
          <a:p>
            <a:pPr lvl="0">
              <a:buFontTx/>
              <a:buNone/>
            </a:pPr>
            <a:r>
              <a:rPr lang="fr-FR" sz="1200" dirty="0"/>
              <a:t>N’oubliez pas de tenir compte de la taille de la police (critère important pour l’accessibilité, la visibilité, l’enregistrement vidéo et la production en ligne)</a:t>
            </a:r>
          </a:p>
          <a:p>
            <a:pPr lvl="0"/>
            <a:endParaRPr lang="fr-FR" sz="1200" dirty="0"/>
          </a:p>
          <a:p>
            <a:pPr lvl="0">
              <a:buFontTx/>
              <a:buNone/>
            </a:pPr>
            <a:r>
              <a:rPr lang="fr-FR" sz="1200" b="1" dirty="0"/>
              <a:t>Couleurs coordonnées </a:t>
            </a:r>
          </a:p>
          <a:p>
            <a:pPr lvl="0">
              <a:buFontTx/>
              <a:buNone/>
            </a:pPr>
            <a:r>
              <a:rPr lang="fr-FR" sz="1200" dirty="0"/>
              <a:t>Faites tout particulièrement attention aux diagrammes, graphiques et zones de texte.</a:t>
            </a:r>
            <a:r>
              <a:rPr lang="fr-FR" sz="1200" baseline="0" dirty="0"/>
              <a:t> </a:t>
            </a:r>
            <a:endParaRPr lang="fr-FR" sz="1200" dirty="0"/>
          </a:p>
          <a:p>
            <a:pPr lvl="0"/>
            <a:r>
              <a:rPr lang="fr-FR" sz="1200" dirty="0"/>
              <a:t>Tenez compte du fait que les participants imprimeront la présentation en noir et blanc ou </a:t>
            </a:r>
            <a:r>
              <a:rPr lang="fr-FR" sz="1200" dirty="0" err="1"/>
              <a:t>nuances de gris</a:t>
            </a:r>
            <a:r>
              <a:rPr lang="fr-FR" sz="1200" dirty="0"/>
              <a:t>. Effectuez un test d’impression pour vérifier que vos couleurs s’impriment correctement en noir et blanc intégral et </a:t>
            </a:r>
            <a:r>
              <a:rPr lang="fr-FR" sz="1200" dirty="0" err="1"/>
              <a:t>nuances de gris</a:t>
            </a:r>
            <a:r>
              <a:rPr lang="fr-FR" sz="1200" dirty="0"/>
              <a:t>.</a:t>
            </a:r>
          </a:p>
          <a:p>
            <a:pPr lvl="0">
              <a:buFontTx/>
              <a:buNone/>
            </a:pPr>
            <a:endParaRPr lang="fr-FR" sz="1200" dirty="0"/>
          </a:p>
          <a:p>
            <a:pPr lvl="0">
              <a:buFontTx/>
              <a:buNone/>
            </a:pPr>
            <a:r>
              <a:rPr lang="fr-FR" sz="1200" b="1" dirty="0"/>
              <a:t>Graphiques, tableaux et diagrammes</a:t>
            </a:r>
          </a:p>
          <a:p>
            <a:pPr lvl="0"/>
            <a:r>
              <a:rPr lang="fr-FR" sz="1200" dirty="0"/>
              <a:t>Faites en sorte que votre présentation soit simple : utilisez des styles et des couleurs identiques qui ne soient pas gênants.</a:t>
            </a:r>
          </a:p>
          <a:p>
            <a:pPr lvl="0"/>
            <a:r>
              <a:rPr lang="fr-FR" sz="1200" dirty="0"/>
              <a:t>Ajoutez une étiquette à tous les graphiques et tableaux.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40248" y="1333872"/>
            <a:ext cx="6180224" cy="1470025"/>
          </a:xfrm>
        </p:spPr>
        <p:txBody>
          <a:bodyPr anchor="b" anchorCtr="0"/>
          <a:lstStyle>
            <a:lvl1pPr algn="r" eaLnBrk="1" latinLnBrk="0" hangingPunct="1">
              <a:defRPr kumimoji="0" lang="fr-FR" b="1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1848" y="3086472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sp>
        <p:nvSpPr>
          <p:cNvPr id="9" name="Rectangle 8"/>
          <p:cNvSpPr/>
          <p:nvPr userDrawn="1"/>
        </p:nvSpPr>
        <p:spPr>
          <a:xfrm rot="16200000">
            <a:off x="4633744" y="-3457521"/>
            <a:ext cx="1052738" cy="7967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-2312511" y="3365249"/>
            <a:ext cx="5805263" cy="11802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2" descr="D:\ESEO\Comm &amp; recrutement\Plaquettes brochures logos\ESEO GROUPE Bipmap.bmp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6560"/>
            <a:ext cx="1123091" cy="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25" y="0"/>
            <a:ext cx="7068183" cy="111561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9F21-B6E3-4582-BEAC-6320FF22E868}" type="datetime1">
              <a:rPr lang="fr-FR" smtClean="0"/>
              <a:t>05/06/2018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B848-768B-4C08-906C-3DD730A07924}" type="datetime1">
              <a:rPr lang="fr-FR" smtClean="0"/>
              <a:t>05/06/2018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2C84-256A-4950-9D49-D8FF0C16F720}" type="datetime1">
              <a:rPr lang="fr-FR" smtClean="0"/>
              <a:t>05/06/2018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5856" y="6592267"/>
            <a:ext cx="2895600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ESEO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4633744" y="-3457521"/>
            <a:ext cx="1052738" cy="7967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9872" y="6592267"/>
            <a:ext cx="2133600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EC3B979-D9A1-4C1B-8273-7470B6985503}" type="datetime1">
              <a:rPr lang="fr-FR" smtClean="0"/>
              <a:pPr/>
              <a:t>05/06/2018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592267"/>
            <a:ext cx="1115616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3D6E5A2-EC83-451F-A719-9AC1370DD5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225" y="0"/>
            <a:ext cx="7140191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 flipH="1">
            <a:off x="1" y="1052736"/>
            <a:ext cx="9144000" cy="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D:\ESEO\Comm &amp; recrutement\Plaquettes brochures logos\ESEO GROUPE Bipmap.bmp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6560"/>
            <a:ext cx="1123091" cy="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</p:sldLayoutIdLst>
  <p:transition spd="slow">
    <p:wipe dir="d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kumimoji="0" lang="fr-FR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66962" y="2001613"/>
            <a:ext cx="6984776" cy="864096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Compression </a:t>
            </a:r>
            <a:r>
              <a:rPr lang="fr-FR" sz="3600" dirty="0" err="1"/>
              <a:t>Huffman</a:t>
            </a:r>
            <a:endParaRPr lang="fr-FR" sz="3600" dirty="0"/>
          </a:p>
        </p:txBody>
      </p:sp>
      <p:pic>
        <p:nvPicPr>
          <p:cNvPr id="4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50039"/>
            <a:ext cx="7367388" cy="237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86DC9-68D0-4E10-984E-F97BE0F4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Théorie de l’information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474026-7284-40D4-A605-C200A0DE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6834" y="6598272"/>
            <a:ext cx="3530332" cy="15757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Monchieri Theo - Grandclerc Victorien - </a:t>
            </a:r>
            <a:r>
              <a:rPr lang="fr-FR" dirty="0" err="1">
                <a:solidFill>
                  <a:schemeClr val="tx1"/>
                </a:solidFill>
              </a:rPr>
              <a:t>Grua</a:t>
            </a:r>
            <a:r>
              <a:rPr lang="fr-FR" dirty="0">
                <a:solidFill>
                  <a:schemeClr val="tx1"/>
                </a:solidFill>
              </a:rPr>
              <a:t> Pierre     </a:t>
            </a:r>
          </a:p>
          <a:p>
            <a:r>
              <a:rPr lang="fr-FR" dirty="0">
                <a:solidFill>
                  <a:schemeClr val="tx1"/>
                </a:solidFill>
              </a:rPr>
              <a:t>Projet Maths-Informatique 2017/2018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9DE24F-5738-4ABB-B9D9-F27CA5FD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endParaRPr kumimoji="0"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95D9C68-7B32-42C1-BB17-FB332CCA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83024" y="7173416"/>
            <a:ext cx="8077200" cy="4525963"/>
          </a:xfrm>
        </p:spPr>
        <p:txBody>
          <a:bodyPr>
            <a:normAutofit/>
          </a:bodyPr>
          <a:lstStyle/>
          <a:p>
            <a:endParaRPr lang="fr-FR" sz="2000" b="1" dirty="0">
              <a:solidFill>
                <a:schemeClr val="tx1"/>
              </a:solidFill>
            </a:endParaRPr>
          </a:p>
          <a:p>
            <a:endParaRPr lang="fr-FR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</a:rPr>
              <a:t>Entropie max = équiprobabilité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</a:rPr>
              <a:t>	       min = 0</a:t>
            </a:r>
          </a:p>
          <a:p>
            <a:pPr marL="0" indent="0">
              <a:buNone/>
            </a:pPr>
            <a:endParaRPr lang="fr-FR" sz="2000" b="1" dirty="0">
              <a:solidFill>
                <a:schemeClr val="tx1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Calcul de l’entropie donne une mesure de l’information minimale que nous devons conserver.</a:t>
            </a:r>
          </a:p>
          <a:p>
            <a:r>
              <a:rPr lang="fr-FR" sz="2000" b="1" dirty="0">
                <a:solidFill>
                  <a:schemeClr val="tx1"/>
                </a:solidFill>
              </a:rPr>
              <a:t>En informatique ce calcul indique le nombre minimale de bits par symboles que peut atteindre un fichier compressé.</a:t>
            </a:r>
          </a:p>
          <a:p>
            <a:endParaRPr lang="fr-FR" sz="2000" b="1" dirty="0">
              <a:solidFill>
                <a:schemeClr val="tx1"/>
              </a:solidFill>
            </a:endParaRPr>
          </a:p>
          <a:p>
            <a:endParaRPr lang="fr-FR" sz="2000" b="1" dirty="0">
              <a:solidFill>
                <a:schemeClr val="tx1"/>
              </a:solidFill>
            </a:endParaRPr>
          </a:p>
          <a:p>
            <a:endParaRPr lang="fr-FR" sz="20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367DE2C-A783-4D0B-850C-C9D039B5469D}"/>
              </a:ext>
            </a:extLst>
          </p:cNvPr>
          <p:cNvSpPr/>
          <p:nvPr/>
        </p:nvSpPr>
        <p:spPr>
          <a:xfrm>
            <a:off x="395536" y="1340768"/>
            <a:ext cx="3888432" cy="27363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82B1CB-4A57-48C5-B4D8-ED1C12C3D7D4}"/>
              </a:ext>
            </a:extLst>
          </p:cNvPr>
          <p:cNvSpPr txBox="1"/>
          <p:nvPr/>
        </p:nvSpPr>
        <p:spPr>
          <a:xfrm>
            <a:off x="755576" y="1916832"/>
            <a:ext cx="3170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Concept d’aspect statistique inventé en 1970 par </a:t>
            </a:r>
            <a:r>
              <a:rPr lang="fr-FR" b="1" dirty="0" err="1"/>
              <a:t>Boltzman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Une image, un son ou un texte..</a:t>
            </a:r>
          </a:p>
          <a:p>
            <a:endParaRPr lang="fr-FR" dirty="0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B72A4D20-83AB-46E3-AF9E-95EBBA4FA0C5}"/>
              </a:ext>
            </a:extLst>
          </p:cNvPr>
          <p:cNvCxnSpPr/>
          <p:nvPr/>
        </p:nvCxnSpPr>
        <p:spPr>
          <a:xfrm>
            <a:off x="3925868" y="4077072"/>
            <a:ext cx="784448" cy="360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99BACD0-0421-4BE8-9C99-C8B5A368924E}"/>
              </a:ext>
            </a:extLst>
          </p:cNvPr>
          <p:cNvSpPr/>
          <p:nvPr/>
        </p:nvSpPr>
        <p:spPr>
          <a:xfrm>
            <a:off x="4723988" y="3438391"/>
            <a:ext cx="3888432" cy="27363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F2561A-1132-49D2-A0D0-1B411D11FD23}"/>
              </a:ext>
            </a:extLst>
          </p:cNvPr>
          <p:cNvSpPr txBox="1"/>
          <p:nvPr/>
        </p:nvSpPr>
        <p:spPr>
          <a:xfrm>
            <a:off x="4840095" y="3586731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Calcul de l’entropie donne une mesure de l’information minimale que nous devons conserver.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En informatique ce calcul indique le nombre minimale de bits par symboles que peut atteindre un fichier compressé.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Entropie max = équiprobabilité</a:t>
            </a:r>
          </a:p>
          <a:p>
            <a:r>
              <a:rPr lang="fr-FR" b="1" dirty="0"/>
              <a:t>	     min = 0</a:t>
            </a:r>
          </a:p>
          <a:p>
            <a:endParaRPr lang="fr-FR" dirty="0"/>
          </a:p>
        </p:txBody>
      </p:sp>
      <p:pic>
        <p:nvPicPr>
          <p:cNvPr id="1026" name="Picture 2" descr="RÃ©sultat de recherche d'images pour &quot;theoreme shannon&quot;">
            <a:extLst>
              <a:ext uri="{FF2B5EF4-FFF2-40B4-BE49-F238E27FC236}">
                <a16:creationId xmlns:a16="http://schemas.microsoft.com/office/drawing/2014/main" id="{5754943F-333B-4DD4-9026-6E384361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39" y="4174655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33030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1520" y="5055567"/>
            <a:ext cx="8784976" cy="1512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Justification de la formule d’entropie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uk-UA" smtClean="0"/>
              <a:pPr/>
              <a:t>11</a:t>
            </a:fld>
            <a:endParaRPr kumimoji="0"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43608" y="3834103"/>
                <a:ext cx="2478175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latin typeface="Cambria Math" charset="0"/>
                        </a:rPr>
                        <m:t>𝑛</m:t>
                      </m:r>
                      <m:r>
                        <a:rPr lang="fr-FR" sz="3200" i="1" smtClean="0"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mr-I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sz="32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fr-FR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fr-FR" sz="32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fr-FR" sz="32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834103"/>
                <a:ext cx="247817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128958" y="2889415"/>
                <a:ext cx="1584176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>
                    <a:latin typeface="+mj-lt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58" y="2889415"/>
                <a:ext cx="1584176" cy="584775"/>
              </a:xfrm>
              <a:prstGeom prst="rect">
                <a:avLst/>
              </a:prstGeom>
              <a:blipFill>
                <a:blip r:embed="rId3"/>
                <a:stretch>
                  <a:fillRect l="-9160" t="-11224" b="-326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95536" y="5591992"/>
                <a:ext cx="4608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smtClean="0">
                        <a:latin typeface="Cambria Math" charset="0"/>
                      </a:rPr>
                      <m:t>n</m:t>
                    </m:r>
                    <m:r>
                      <a:rPr lang="fr-FR" sz="2000" i="0" smtClean="0">
                        <a:latin typeface="Cambria Math" charset="0"/>
                      </a:rPr>
                      <m:t>= </m:t>
                    </m:r>
                    <m:func>
                      <m:funcPr>
                        <m:ctrlPr>
                          <a:rPr lang="mr-I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sz="2000" i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fr-FR" sz="2000" i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fr-FR" sz="2000" b="0" i="0" smtClean="0">
                            <a:latin typeface="Cambria Math" charset="0"/>
                          </a:rPr>
                          <m:t>(27) </m:t>
                        </m:r>
                      </m:e>
                    </m:func>
                    <m:r>
                      <a:rPr lang="fr-FR" sz="200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fr-FR" sz="2000" dirty="0"/>
                  <a:t> 4,7</a:t>
                </a: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91992"/>
                <a:ext cx="4608512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59532" y="5185749"/>
                <a:ext cx="58326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smtClean="0">
                        <a:latin typeface="Cambria Math" charset="0"/>
                      </a:rPr>
                      <m:t>E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charset="0"/>
                      </a:rPr>
                      <m:t>xemple</m:t>
                    </m:r>
                    <m:r>
                      <a:rPr lang="fr-FR" sz="2000" b="0" i="0" smtClean="0">
                        <a:latin typeface="Cambria Math" charset="0"/>
                      </a:rPr>
                      <m:t> :26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charset="0"/>
                      </a:rPr>
                      <m:t>caract</m:t>
                    </m:r>
                    <m:r>
                      <a:rPr lang="fr-FR" sz="2000" b="0" i="0" smtClean="0">
                        <a:latin typeface="Cambria Math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charset="0"/>
                      </a:rPr>
                      <m:t>res</m:t>
                    </m:r>
                    <m:r>
                      <a:rPr lang="fr-FR" sz="2000" b="0" i="0" smtClean="0">
                        <a:latin typeface="Cambria Math" charset="0"/>
                      </a:rPr>
                      <m:t> é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charset="0"/>
                      </a:rPr>
                      <m:t>quiprobables</m:t>
                    </m:r>
                    <m:r>
                      <a:rPr lang="fr-FR" sz="2000" b="0" i="0" smtClean="0">
                        <a:latin typeface="Cambria Math" charset="0"/>
                      </a:rPr>
                      <m:t> (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charset="0"/>
                      </a:rPr>
                      <m:t>alphabet</m:t>
                    </m:r>
                  </m:oMath>
                </a14:m>
                <a:r>
                  <a:rPr lang="fr-FR" sz="2000" dirty="0"/>
                  <a:t>)</a:t>
                </a: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5185749"/>
                <a:ext cx="5832648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1520" y="5970637"/>
                <a:ext cx="87892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charset="0"/>
                        </a:rPr>
                        <m:t>n</m:t>
                      </m:r>
                      <m:r>
                        <a:rPr lang="fr-FR" sz="20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charset="0"/>
                        </a:rPr>
                        <m:t>est</m:t>
                      </m:r>
                      <m:r>
                        <a:rPr lang="fr-FR" sz="20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charset="0"/>
                        </a:rPr>
                        <m:t>compris</m:t>
                      </m:r>
                      <m:r>
                        <a:rPr lang="fr-FR" sz="20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charset="0"/>
                        </a:rPr>
                        <m:t>entre</m:t>
                      </m:r>
                      <m:r>
                        <a:rPr lang="fr-FR" sz="2000" b="0" i="0" smtClean="0">
                          <a:latin typeface="Cambria Math" charset="0"/>
                        </a:rPr>
                        <m:t> 4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charset="0"/>
                        </a:rPr>
                        <m:t>bits</m:t>
                      </m:r>
                      <m:r>
                        <a:rPr lang="fr-FR" sz="2000" b="0" i="0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charset="0"/>
                            </a:rPr>
                            <m:t>codant</m:t>
                          </m:r>
                          <m:r>
                            <a:rPr lang="fr-FR" sz="2000" b="0" i="0" smtClean="0">
                              <a:latin typeface="Cambria Math" charset="0"/>
                            </a:rPr>
                            <m:t> 16 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charset="0"/>
                            </a:rPr>
                            <m:t>symboles</m:t>
                          </m:r>
                        </m:e>
                      </m:d>
                      <m:r>
                        <a:rPr lang="fr-FR" sz="20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charset="0"/>
                        </a:rPr>
                        <m:t>et</m:t>
                      </m:r>
                      <m:r>
                        <a:rPr lang="fr-FR" sz="2000" b="0" i="0" smtClean="0">
                          <a:latin typeface="Cambria Math" charset="0"/>
                        </a:rPr>
                        <m:t> 5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charset="0"/>
                        </a:rPr>
                        <m:t>bits</m:t>
                      </m:r>
                      <m:r>
                        <a:rPr lang="fr-FR" sz="2000" b="0" i="0" smtClean="0">
                          <a:latin typeface="Cambria Math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charset="0"/>
                        </a:rPr>
                        <m:t>codant</m:t>
                      </m:r>
                      <m:r>
                        <a:rPr lang="fr-FR" sz="2000" b="0" i="0" smtClean="0">
                          <a:latin typeface="Cambria Math" charset="0"/>
                        </a:rPr>
                        <m:t> 32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charset="0"/>
                        </a:rPr>
                        <m:t>symboles</m:t>
                      </m:r>
                      <m:r>
                        <a:rPr lang="fr-FR" sz="20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970637"/>
                <a:ext cx="8789266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4644008" y="282484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 symboles équiprobables</a:t>
            </a:r>
          </a:p>
          <a:p>
            <a:r>
              <a:rPr lang="fr-FR" dirty="0"/>
              <a:t>n entier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644008" y="385943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 est la quantité d’information exigible pour déterminer le symbole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A5BFE3-3AA1-4FB3-A4E5-E33654F1FB96}"/>
                  </a:ext>
                </a:extLst>
              </p:cNvPr>
              <p:cNvSpPr/>
              <p:nvPr/>
            </p:nvSpPr>
            <p:spPr>
              <a:xfrm>
                <a:off x="251520" y="1297311"/>
                <a:ext cx="8496944" cy="1240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Formule entropie :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fr-FR" dirty="0">
                    <a:highlight>
                      <a:srgbClr val="FFFF00"/>
                    </a:highlight>
                  </a:rPr>
                  <a:t>    </a:t>
                </a:r>
                <a:r>
                  <a:rPr lang="fr-FR" dirty="0"/>
                  <a:t>                                           </a:t>
                </a:r>
              </a:p>
              <a:p>
                <a:r>
                  <a:rPr lang="fr-FR" dirty="0"/>
                  <a:t> Exemple : ABRACADABRA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A5BFE3-3AA1-4FB3-A4E5-E33654F1F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97311"/>
                <a:ext cx="8496944" cy="1240211"/>
              </a:xfrm>
              <a:prstGeom prst="rect">
                <a:avLst/>
              </a:prstGeom>
              <a:blipFill>
                <a:blip r:embed="rId7"/>
                <a:stretch>
                  <a:fillRect l="-574" b="-7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167F99D-0CE1-467B-B3A9-628F170E3579}"/>
              </a:ext>
            </a:extLst>
          </p:cNvPr>
          <p:cNvSpPr/>
          <p:nvPr/>
        </p:nvSpPr>
        <p:spPr>
          <a:xfrm>
            <a:off x="2411760" y="1297311"/>
            <a:ext cx="2880320" cy="955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6569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767300" y="3767129"/>
            <a:ext cx="3477108" cy="1015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67300" y="2603029"/>
            <a:ext cx="3477108" cy="101566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fr-FR" b="0" dirty="0">
                <a:solidFill>
                  <a:schemeClr val="bg1"/>
                </a:solidFill>
                <a:latin typeface="+mj-lt"/>
              </a:rPr>
              <a:t>On trouve d’abord la catégorie (1) puis on trouve le symbol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e au sein de la catégorie (2).</a:t>
            </a:r>
            <a:endParaRPr lang="fr-FR" b="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Justification de la formule d’entropie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uk-UA" smtClean="0"/>
              <a:pPr/>
              <a:t>12</a:t>
            </a:fld>
            <a:endParaRPr kumimoji="0"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67300" y="1412777"/>
                <a:ext cx="3477108" cy="10156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= {a, e, i, o, u, y}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= {b, c, d, f, g, h, j, k, l, m, n, p, q, r, s, </a:t>
                </a:r>
                <a:r>
                  <a:rPr lang="fr-FR" dirty="0" err="1">
                    <a:solidFill>
                      <a:schemeClr val="tx1"/>
                    </a:solidFill>
                  </a:rPr>
                  <a:t>t</a:t>
                </a:r>
                <a:r>
                  <a:rPr lang="fr-FR" dirty="0">
                    <a:solidFill>
                      <a:schemeClr val="tx1"/>
                    </a:solidFill>
                  </a:rPr>
                  <a:t>, v, w}</a:t>
                </a: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00" y="1412777"/>
                <a:ext cx="3477108" cy="1015662"/>
              </a:xfrm>
              <a:prstGeom prst="rect">
                <a:avLst/>
              </a:prstGeom>
              <a:blipFill rotWithShape="0">
                <a:blip r:embed="rId2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58217" y="1412777"/>
                <a:ext cx="3477108" cy="101566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/>
                  <a:t>On répartit les N symboles en n sous-catégories, comportant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symbôles.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17" y="1412777"/>
                <a:ext cx="3477108" cy="1015662"/>
              </a:xfrm>
              <a:prstGeom prst="rect">
                <a:avLst/>
              </a:prstGeom>
              <a:blipFill rotWithShape="0">
                <a:blip r:embed="rId3"/>
                <a:stretch>
                  <a:fillRect l="-1220"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èche vers le bas 8"/>
          <p:cNvSpPr/>
          <p:nvPr/>
        </p:nvSpPr>
        <p:spPr>
          <a:xfrm rot="16200000">
            <a:off x="4396880" y="1693641"/>
            <a:ext cx="504056" cy="461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ngle 10"/>
          <p:cNvCxnSpPr/>
          <p:nvPr/>
        </p:nvCxnSpPr>
        <p:spPr>
          <a:xfrm rot="10800000" flipV="1">
            <a:off x="4631967" y="2417691"/>
            <a:ext cx="1130268" cy="414707"/>
          </a:xfrm>
          <a:prstGeom prst="bentConnector3">
            <a:avLst>
              <a:gd name="adj1" fmla="val 80338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58217" y="2597132"/>
            <a:ext cx="3477108" cy="1015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Cambria Math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176225" y="2640687"/>
            <a:ext cx="3323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 Math" charset="0"/>
                <a:ea typeface="Cambria Math" charset="0"/>
                <a:cs typeface="Cambria Math" charset="0"/>
              </a:rPr>
              <a:t>X la V.A. qui donne la catégorie du symbole.</a:t>
            </a:r>
          </a:p>
          <a:p>
            <a:r>
              <a:rPr lang="fr-FR" dirty="0">
                <a:latin typeface="Cambria Math" charset="0"/>
                <a:ea typeface="Cambria Math" charset="0"/>
                <a:cs typeface="Cambria Math" charset="0"/>
              </a:rPr>
              <a:t>On pose aussi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896771" y="3019455"/>
                <a:ext cx="1006494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771" y="3019455"/>
                <a:ext cx="1006494" cy="6090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 vers le bas 17"/>
          <p:cNvSpPr/>
          <p:nvPr/>
        </p:nvSpPr>
        <p:spPr>
          <a:xfrm rot="16200000">
            <a:off x="4396880" y="3002122"/>
            <a:ext cx="504056" cy="461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en angle 22"/>
          <p:cNvCxnSpPr/>
          <p:nvPr/>
        </p:nvCxnSpPr>
        <p:spPr>
          <a:xfrm rot="10800000" flipV="1">
            <a:off x="4635325" y="3606816"/>
            <a:ext cx="1108901" cy="408809"/>
          </a:xfrm>
          <a:prstGeom prst="bentConnector3">
            <a:avLst>
              <a:gd name="adj1" fmla="val 77487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71800" y="3767129"/>
            <a:ext cx="3477108" cy="101566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Cambria Math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39058" y="373714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826391" y="3767129"/>
            <a:ext cx="2824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Trouver la catégorie demande une quantité d’information H(X).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27634" y="378326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49774" y="3761879"/>
                <a:ext cx="2894634" cy="930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Trouver le symbole parmi la catégorie demande en moyenne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charset="0"/>
                          </a:rPr>
                          <m:t>.</m:t>
                        </m:r>
                        <m:func>
                          <m:func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b="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charset="0"/>
                              </a:rPr>
                              <m:t>(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74" y="3761879"/>
                <a:ext cx="2894634" cy="930448"/>
              </a:xfrm>
              <a:prstGeom prst="rect">
                <a:avLst/>
              </a:prstGeom>
              <a:blipFill rotWithShape="0">
                <a:blip r:embed="rId5"/>
                <a:stretch>
                  <a:fillRect l="-1899" t="-3268" b="-71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èche vers le bas 33"/>
          <p:cNvSpPr/>
          <p:nvPr/>
        </p:nvSpPr>
        <p:spPr>
          <a:xfrm rot="16200000">
            <a:off x="4396880" y="4119674"/>
            <a:ext cx="504056" cy="461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167220" y="4931229"/>
                <a:ext cx="7086191" cy="159935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mr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</m:fName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e>
                    </m:func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charset="0"/>
                  </a:rPr>
                  <a:t> = </a:t>
                </a:r>
                <a:r>
                  <a:rPr lang="fr-FR" dirty="0">
                    <a:solidFill>
                      <a:schemeClr val="tx1"/>
                    </a:solidFill>
                  </a:rPr>
                  <a:t>H(X)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.</m:t>
                        </m:r>
                        <m:func>
                          <m:func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endParaRPr lang="en-US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H(X) </a:t>
                </a:r>
                <a:r>
                  <a:rPr lang="en-US" i="1" dirty="0">
                    <a:solidFill>
                      <a:schemeClr val="tx1"/>
                    </a:solidFill>
                    <a:latin typeface="Cambria Math" charset="0"/>
                  </a:rPr>
                  <a:t>= 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</m:fName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e>
                    </m:func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charset="0"/>
                  </a:rPr>
                  <a:t> -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.</m:t>
                        </m:r>
                        <m:func>
                          <m:func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charset="0"/>
                  </a:rPr>
                  <a:t>= -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.</m:t>
                        </m:r>
                        <m:func>
                          <m:func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/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𝑁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fr-FR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algn="ctr"/>
                <a:endParaRPr lang="en-US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algn="ctr"/>
                <a:r>
                  <a:rPr lang="fr-FR" sz="2400" dirty="0">
                    <a:ln>
                      <a:noFill/>
                    </a:ln>
                    <a:solidFill>
                      <a:srgbClr val="FF0000"/>
                    </a:solidFill>
                  </a:rPr>
                  <a:t>H(X) </a:t>
                </a:r>
                <a:r>
                  <a:rPr lang="en-US" sz="2400" i="1" dirty="0">
                    <a:ln>
                      <a:noFill/>
                    </a:ln>
                    <a:solidFill>
                      <a:srgbClr val="FF0000"/>
                    </a:solidFill>
                    <a:latin typeface="Cambria Math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sz="24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fr-FR" sz="24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fr-FR" sz="24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2400" i="1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∗ </m:t>
                        </m:r>
                        <m:func>
                          <m:funcPr>
                            <m:ctrlPr>
                              <a:rPr lang="mr-IN" sz="2400" i="1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2400" i="1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40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sz="2400" i="1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fr-FR" sz="2400" b="0" i="1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FR" sz="2400" i="1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400" b="0" i="1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algn="ctr"/>
                <a:r>
                  <a:rPr lang="en-US" i="1" dirty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20" y="4931229"/>
                <a:ext cx="7086191" cy="1599350"/>
              </a:xfrm>
              <a:prstGeom prst="rect">
                <a:avLst/>
              </a:prstGeom>
              <a:blipFill>
                <a:blip r:embed="rId6"/>
                <a:stretch>
                  <a:fillRect t="-25188" b="-541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950311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B770B6-C802-4DB1-B3CE-9A0D2E2F10E5}"/>
              </a:ext>
            </a:extLst>
          </p:cNvPr>
          <p:cNvSpPr/>
          <p:nvPr/>
        </p:nvSpPr>
        <p:spPr>
          <a:xfrm>
            <a:off x="3299006" y="4234372"/>
            <a:ext cx="2281106" cy="36004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C700652-22F6-4C96-BD69-77F232A51A61}"/>
              </a:ext>
            </a:extLst>
          </p:cNvPr>
          <p:cNvSpPr/>
          <p:nvPr/>
        </p:nvSpPr>
        <p:spPr>
          <a:xfrm>
            <a:off x="3467451" y="2263589"/>
            <a:ext cx="194421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D6F162-85BB-4CE7-896A-2B214C59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Explications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58B27B-8B22-42F8-A13A-9DBA4860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2172" y="6477880"/>
            <a:ext cx="3399656" cy="26573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Monchieri Theo - Grandclerc Victorien - </a:t>
            </a:r>
            <a:r>
              <a:rPr lang="fr-FR" dirty="0" err="1">
                <a:solidFill>
                  <a:schemeClr val="tx1"/>
                </a:solidFill>
              </a:rPr>
              <a:t>Grua</a:t>
            </a:r>
            <a:r>
              <a:rPr lang="fr-FR" dirty="0">
                <a:solidFill>
                  <a:schemeClr val="tx1"/>
                </a:solidFill>
              </a:rPr>
              <a:t> Pierre     </a:t>
            </a:r>
          </a:p>
          <a:p>
            <a:r>
              <a:rPr lang="fr-FR" dirty="0">
                <a:solidFill>
                  <a:schemeClr val="tx1"/>
                </a:solidFill>
              </a:rPr>
              <a:t>Projet Maths-Informatique 2017/2018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1643E-A6A1-471C-9F1F-B2F040B2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endParaRPr kumimoji="0"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6F2D50D0-B6DE-455E-83FA-9E106EF96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716" y="1507307"/>
                <a:ext cx="8077200" cy="4464496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/>
                    </a:solidFill>
                  </a:rPr>
                  <a:t>On peut montrer que cette entropie se situe: 						0≤H(X)≤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fr-F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fr-FR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sz="2200" dirty="0">
                  <a:solidFill>
                    <a:schemeClr val="tx1"/>
                  </a:solidFill>
                </a:endParaRPr>
              </a:p>
              <a:p>
                <a:r>
                  <a:rPr lang="fr-FR" sz="2200" dirty="0">
                    <a:solidFill>
                      <a:schemeClr val="tx1"/>
                    </a:solidFill>
                  </a:rPr>
                  <a:t> Soit deux variables aléatoires indépendantes X et Y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/>
                    </a:solidFill>
                  </a:rPr>
                  <a:t>On peut démontrer l’utilisation du logarithme:			        		            </a:t>
                </a:r>
                <a:r>
                  <a:rPr lang="fr-FR" sz="2200" dirty="0">
                    <a:solidFill>
                      <a:schemeClr val="bg1"/>
                    </a:solidFill>
                  </a:rPr>
                  <a:t>H(X,Y)= H(X) + H(Y)</a:t>
                </a:r>
              </a:p>
              <a:p>
                <a:pPr marL="0" indent="0">
                  <a:buNone/>
                </a:pPr>
                <a:endParaRPr lang="fr-FR" sz="2200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6F2D50D0-B6DE-455E-83FA-9E106EF96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716" y="1507307"/>
                <a:ext cx="8077200" cy="4464496"/>
              </a:xfrm>
              <a:blipFill>
                <a:blip r:embed="rId2"/>
                <a:stretch>
                  <a:fillRect l="-9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381605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229CF-AB04-4AA6-A880-5A5BC436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CFF976-1E88-4308-B46D-FDFE6D40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456011-FFD2-438E-A688-3AE372C5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endParaRPr kumimoji="0"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E82844-5B50-4A33-84E6-AA0E6A1B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3817161"/>
            <a:ext cx="4695825" cy="781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06418D-DB74-41ED-A0A3-D9C59B07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3695700" cy="466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2616B6E-E61C-445B-A352-774B1D2B0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30" y="3306689"/>
            <a:ext cx="3524250" cy="4476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E6349B-D135-4F15-BA5B-86A98F990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30" y="4045954"/>
            <a:ext cx="3333750" cy="4191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C496B7-9F8E-4F35-B1AD-F79D27486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9" y="4755918"/>
            <a:ext cx="3409950" cy="4000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FB9B251-C0D8-4B55-BB8D-5A8AEE287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342" y="5359568"/>
            <a:ext cx="3476625" cy="4286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A62838F-2F7C-4627-840F-0287ED8ACD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36" y="1537733"/>
            <a:ext cx="4667250" cy="7810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E5DB80A-6976-43E9-BEC2-73AA781977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36" y="1366283"/>
            <a:ext cx="933450" cy="1714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ED6AC74-BBC5-4BC0-9EA0-B91A5595DE0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7" t="17430" r="-57" b="-1702"/>
          <a:stretch/>
        </p:blipFill>
        <p:spPr>
          <a:xfrm>
            <a:off x="4448175" y="2532398"/>
            <a:ext cx="4524375" cy="80269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9FF09C9-630B-440D-BB74-F950CF3864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5616" y="2366376"/>
            <a:ext cx="952500" cy="2000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893219-5221-4731-8FF5-D14681FF5E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5616" y="3619680"/>
            <a:ext cx="9144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32596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59336-D926-4C36-884E-7555F68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C24C40-229E-40B2-839A-0B529CD6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1DB26C-4BAD-4A67-A2FE-7C2EC608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endParaRPr kumimoji="0"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91E9FEC-BF3C-4B9B-BD5F-0D6E2627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  <a:p>
            <a:r>
              <a:rPr lang="fr-FR" dirty="0"/>
              <a:t>Ouverture(adaptatif….)</a:t>
            </a:r>
          </a:p>
        </p:txBody>
      </p:sp>
    </p:spTree>
    <p:extLst>
      <p:ext uri="{BB962C8B-B14F-4D97-AF65-F5344CB8AC3E}">
        <p14:creationId xmlns:p14="http://schemas.microsoft.com/office/powerpoint/2010/main" val="682840459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 </a:t>
            </a:r>
            <a:r>
              <a:rPr lang="fr-FR" dirty="0" err="1"/>
              <a:t>Huffman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043608" y="6477872"/>
            <a:ext cx="7056784" cy="265733"/>
          </a:xfrm>
        </p:spPr>
        <p:txBody>
          <a:bodyPr/>
          <a:lstStyle/>
          <a:p>
            <a:r>
              <a:rPr lang="fr-FR" dirty="0"/>
              <a:t>Monchieri Theo - Grandclerc Victorien - </a:t>
            </a:r>
            <a:r>
              <a:rPr lang="fr-FR" dirty="0" err="1"/>
              <a:t>Grua</a:t>
            </a:r>
            <a:r>
              <a:rPr lang="fr-FR" dirty="0"/>
              <a:t> Pierre     </a:t>
            </a:r>
          </a:p>
          <a:p>
            <a:r>
              <a:rPr lang="fr-FR" dirty="0"/>
              <a:t>Projet Maths-Informatique 2017/2018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884368" y="6592267"/>
            <a:ext cx="1115616" cy="265733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29952" y="1844824"/>
            <a:ext cx="4242048" cy="4425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tx1"/>
                </a:solidFill>
              </a:rPr>
              <a:t>Algorithme de compression sans pertes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tx1"/>
                </a:solidFill>
              </a:rPr>
              <a:t>Code court associé aux symboles de  la source les plus fréquents.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tx1"/>
                </a:solidFill>
              </a:rPr>
              <a:t>Structure d’arbre composée de nœuds.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b="1" dirty="0">
                <a:solidFill>
                  <a:schemeClr val="tx1"/>
                </a:solidFill>
              </a:rPr>
              <a:t>EXEMPLE:</a:t>
            </a:r>
          </a:p>
          <a:p>
            <a:pPr marL="0" indent="0">
              <a:buNone/>
            </a:pPr>
            <a:endParaRPr lang="fr-F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4E6627-0CC9-4C5E-AD95-4112FC0A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221133"/>
            <a:ext cx="4475212" cy="30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6537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986E1388-A7DC-48CE-9088-1A8DF98E26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138651"/>
            <a:ext cx="8676456" cy="56939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95CE05-BB72-4137-B507-9EAD6F31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6760" y="3581400"/>
            <a:ext cx="11052720" cy="1052736"/>
          </a:xfrm>
        </p:spPr>
        <p:txBody>
          <a:bodyPr>
            <a:normAutofit/>
          </a:bodyPr>
          <a:lstStyle/>
          <a:p>
            <a:r>
              <a:rPr lang="fr-FR" sz="3000" dirty="0">
                <a:latin typeface="Algerian" panose="04020705040A02060702" pitchFamily="82" charset="0"/>
              </a:rPr>
              <a:t>Codage Python Compression de </a:t>
            </a:r>
            <a:r>
              <a:rPr lang="fr-FR" sz="3000" dirty="0" err="1">
                <a:latin typeface="Algerian" panose="04020705040A02060702" pitchFamily="82" charset="0"/>
              </a:rPr>
              <a:t>Huffman</a:t>
            </a:r>
            <a:endParaRPr lang="fr-FR" sz="3000" dirty="0">
              <a:latin typeface="Algerian" panose="04020705040A02060702" pitchFamily="82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A323B8-C234-470C-AC0B-6140A6AF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3808" y="6580534"/>
            <a:ext cx="3456384" cy="26573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Monchieri Theo - Grandclerc Victorien - </a:t>
            </a:r>
            <a:r>
              <a:rPr lang="fr-FR" dirty="0" err="1">
                <a:solidFill>
                  <a:schemeClr val="bg1"/>
                </a:solidFill>
              </a:rPr>
              <a:t>Grua</a:t>
            </a:r>
            <a:r>
              <a:rPr lang="fr-FR" dirty="0">
                <a:solidFill>
                  <a:schemeClr val="bg1"/>
                </a:solidFill>
              </a:rPr>
              <a:t> Pierre     </a:t>
            </a:r>
          </a:p>
          <a:p>
            <a:r>
              <a:rPr lang="fr-FR" dirty="0">
                <a:solidFill>
                  <a:schemeClr val="bg1"/>
                </a:solidFill>
              </a:rPr>
              <a:t>Projet Maths-Informatique 2017/2018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DC522-B776-4F97-B669-9244BFED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endParaRPr kumimoji="0" lang="fr-FR"/>
          </a:p>
        </p:txBody>
      </p:sp>
      <p:sp>
        <p:nvSpPr>
          <p:cNvPr id="5" name="AutoShape 2" descr="RÃ©sultat de recherche d'images pour &quot;codage informatique&quot;">
            <a:extLst>
              <a:ext uri="{FF2B5EF4-FFF2-40B4-BE49-F238E27FC236}">
                <a16:creationId xmlns:a16="http://schemas.microsoft.com/office/drawing/2014/main" id="{82EB23DA-800A-42A8-8880-882D95CFD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414288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0066B-82DE-4193-890F-EDF27B6A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CC3D71-2294-4CB3-9FA8-14F365DB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0B82DB-1F68-48D4-B1EA-0072EECC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endParaRPr kumimoji="0"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7C4BAC-432E-4DFE-B35E-2C14CE7D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04987"/>
            <a:ext cx="8267700" cy="32480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A262624-FED0-4CC6-98E7-24F9CA3D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8" y="5373216"/>
            <a:ext cx="3876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116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14058-1282-4218-9F24-097729CD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829226-2EB9-4900-AF25-C43E411C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105B91-9A9E-489A-AE96-24FEC3BD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5</a:t>
            </a:fld>
            <a:endParaRPr kumimoji="0"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A83583-3C06-4C43-BE93-89A288D9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170138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DA46710-F9EE-4825-AA3B-86236435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963641"/>
            <a:ext cx="3086100" cy="819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0D19F3-ECF1-4838-94AB-568E04456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0827"/>
            <a:ext cx="7774260" cy="10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432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BFD5D-23F1-4105-B2C6-C6E44DA0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B2E66E-CA53-4373-8DC6-673CB85E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828FF4-9710-4352-9852-0F0C2A37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endParaRPr kumimoji="0"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1749AC-B870-46D9-A8D6-072C0419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" y="1343025"/>
            <a:ext cx="5067300" cy="2085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BE7F44-F73F-4136-A70B-3B153ED4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915965"/>
            <a:ext cx="55816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53963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EA6C-806F-41ED-9CE7-D555849E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D30C92-B1B7-45BE-B891-AB09C64F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5E577E-34E2-4CA5-8FC8-496F70C1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endParaRPr kumimoji="0"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0B206A-7F48-492A-9631-5FC7BA90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762"/>
            <a:ext cx="9144000" cy="44688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7A696F-A04E-4639-B0C3-DDD0829C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5551601"/>
            <a:ext cx="9144000" cy="13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1358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128D9-4E31-479A-9411-1DF7242C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ADC36D-A1C8-4365-BB56-69E35CB4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1C9D45-06F7-4E3E-B184-5E402EC4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endParaRPr kumimoji="0"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DD6480-7305-4DD3-9661-CA7D004F5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1095"/>
            <a:ext cx="9144000" cy="11243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2A0D04-63FC-4196-99D7-E292C4515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3793"/>
            <a:ext cx="89058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48843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26F45-6ACF-49E6-B2E3-236B65DE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BEE8A7-2B45-4439-B37C-6C07335A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ESEO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83A8DE-9CAD-4057-B434-50BA584D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endParaRPr kumimoji="0"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E7723F-ABC2-4076-A4B6-738C0585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69" y="1143483"/>
            <a:ext cx="4980402" cy="42297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2E1C238-CCC9-42FF-884C-301E1738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656" y="5051121"/>
            <a:ext cx="4167512" cy="134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3895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586</Words>
  <Application>Microsoft Office PowerPoint</Application>
  <PresentationFormat>Affichage à l'écran (4:3)</PresentationFormat>
  <Paragraphs>120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Calibri</vt:lpstr>
      <vt:lpstr>Cambria Math</vt:lpstr>
      <vt:lpstr>Mangal</vt:lpstr>
      <vt:lpstr>Wingdings</vt:lpstr>
      <vt:lpstr>Formation</vt:lpstr>
      <vt:lpstr>Compression Huffman</vt:lpstr>
      <vt:lpstr>Codage de Huffman</vt:lpstr>
      <vt:lpstr>Codage Python Compression de Huffman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</vt:lpstr>
      <vt:lpstr>Théorie de l’information</vt:lpstr>
      <vt:lpstr>Justification de la formule d’entropie</vt:lpstr>
      <vt:lpstr>Justification de la formule d’entropie</vt:lpstr>
      <vt:lpstr>Explications</vt:lpstr>
      <vt:lpstr>Tests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2014-12-05T19:49:18Z</dcterms:created>
  <dcterms:modified xsi:type="dcterms:W3CDTF">2018-06-05T21:46:15Z</dcterms:modified>
</cp:coreProperties>
</file>