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71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04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21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3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4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20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73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9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53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53EC-01A0-4B65-9825-DDBAEF3A60EB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2FC5-21E1-4B52-B26A-4B5093D98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2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oughts-on-java.org/how-to-activate-hibernate-statistics-to-analyze-performance-issu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65501"/>
              </p:ext>
            </p:extLst>
          </p:nvPr>
        </p:nvGraphicFramePr>
        <p:xfrm>
          <a:off x="395536" y="764704"/>
          <a:ext cx="8208912" cy="413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4896544"/>
              </a:tblGrid>
              <a:tr h="273696">
                <a:tc>
                  <a:txBody>
                    <a:bodyPr/>
                    <a:lstStyle/>
                    <a:p>
                      <a:r>
                        <a:rPr lang="fr-FR" dirty="0" smtClean="0"/>
                        <a:t>Site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642352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T="57150" marB="57150" anchor="ctr"/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T="57150" marB="57150" anchor="ctr"/>
                </a:tc>
              </a:tr>
              <a:tr h="750932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T="57150" marB="57150" anchor="ctr"/>
                </a:tc>
              </a:tr>
              <a:tr h="326112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T="57150" marB="57150" anchor="ctr"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T="57150" marB="57150" anchor="ctr"/>
                </a:tc>
              </a:tr>
              <a:tr h="366132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T="57150" marB="57150" anchor="ctr"/>
                </a:tc>
              </a:tr>
              <a:tr h="273696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T="57150" marB="57150" anchor="ctr"/>
                </a:tc>
              </a:tr>
              <a:tr h="273696"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effectLst/>
                        </a:rPr>
                        <a:t>http://arodrigues.developpez.com/tutoriels/java/performance/hibernate-performance-part1-strategies-chargement/</a:t>
                      </a:r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Trés</a:t>
                      </a:r>
                      <a:r>
                        <a:rPr lang="en-US" sz="1100" dirty="0" smtClean="0">
                          <a:effectLst/>
                        </a:rPr>
                        <a:t> bon article </a:t>
                      </a:r>
                      <a:r>
                        <a:rPr lang="en-US" sz="1100" dirty="0" err="1" smtClean="0">
                          <a:effectLst/>
                        </a:rPr>
                        <a:t>sur</a:t>
                      </a:r>
                      <a:r>
                        <a:rPr lang="en-US" sz="1100" dirty="0" smtClean="0">
                          <a:effectLst/>
                        </a:rPr>
                        <a:t> les </a:t>
                      </a:r>
                      <a:r>
                        <a:rPr lang="en-US" sz="1100" dirty="0" err="1" smtClean="0">
                          <a:effectLst/>
                        </a:rPr>
                        <a:t>stratégies</a:t>
                      </a:r>
                      <a:r>
                        <a:rPr lang="en-US" sz="1100" dirty="0" smtClean="0">
                          <a:effectLst/>
                        </a:rPr>
                        <a:t> de </a:t>
                      </a:r>
                      <a:r>
                        <a:rPr lang="en-US" sz="1100" dirty="0" err="1" smtClean="0">
                          <a:effectLst/>
                        </a:rPr>
                        <a:t>chargement</a:t>
                      </a:r>
                      <a:r>
                        <a:rPr lang="en-US" sz="1100" dirty="0" smtClean="0">
                          <a:effectLst/>
                        </a:rPr>
                        <a:t> et </a:t>
                      </a:r>
                      <a:r>
                        <a:rPr lang="en-US" sz="1100" dirty="0" err="1" smtClean="0">
                          <a:effectLst/>
                        </a:rPr>
                        <a:t>sur</a:t>
                      </a:r>
                      <a:r>
                        <a:rPr lang="en-US" sz="1100" dirty="0" smtClean="0">
                          <a:effectLst/>
                        </a:rPr>
                        <a:t> les logs hibernate</a:t>
                      </a:r>
                      <a:endParaRPr lang="en-US" sz="1100" dirty="0">
                        <a:effectLst/>
                      </a:endParaRPr>
                    </a:p>
                  </a:txBody>
                  <a:tcPr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logs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4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 afficher les requêtes SQL générés: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00B0F0"/>
                </a:solidFill>
              </a:rPr>
              <a:t>Dans le </a:t>
            </a:r>
            <a:r>
              <a:rPr lang="fr-FR" sz="1600" dirty="0" err="1" smtClean="0">
                <a:solidFill>
                  <a:srgbClr val="00B0F0"/>
                </a:solidFill>
              </a:rPr>
              <a:t>logger</a:t>
            </a:r>
            <a:r>
              <a:rPr lang="fr-FR" sz="1600" dirty="0" smtClean="0">
                <a:solidFill>
                  <a:srgbClr val="00B0F0"/>
                </a:solidFill>
              </a:rPr>
              <a:t> passer le package </a:t>
            </a:r>
            <a:r>
              <a:rPr lang="fr-FR" sz="1600" dirty="0" err="1" smtClean="0">
                <a:solidFill>
                  <a:srgbClr val="00B0F0"/>
                </a:solidFill>
              </a:rPr>
              <a:t>org.hibernate.SQL</a:t>
            </a:r>
            <a:r>
              <a:rPr lang="fr-FR" sz="1600" dirty="0" smtClean="0">
                <a:solidFill>
                  <a:srgbClr val="00B0F0"/>
                </a:solidFill>
              </a:rPr>
              <a:t> à un niveau </a:t>
            </a:r>
            <a:r>
              <a:rPr lang="fr-FR" sz="1600" dirty="0" err="1" smtClean="0">
                <a:solidFill>
                  <a:srgbClr val="00B0F0"/>
                </a:solidFill>
              </a:rPr>
              <a:t>debug</a:t>
            </a:r>
            <a:r>
              <a:rPr lang="fr-FR" sz="1600" dirty="0" smtClean="0">
                <a:solidFill>
                  <a:srgbClr val="00B0F0"/>
                </a:solidFill>
              </a:rPr>
              <a:t> ou mettre la propriété </a:t>
            </a:r>
            <a:r>
              <a:rPr lang="fr-FR" sz="1600" dirty="0" err="1" smtClean="0">
                <a:solidFill>
                  <a:srgbClr val="00B0F0"/>
                </a:solidFill>
              </a:rPr>
              <a:t>hibernate</a:t>
            </a:r>
            <a:r>
              <a:rPr lang="fr-FR" sz="1600" dirty="0" smtClean="0">
                <a:solidFill>
                  <a:srgbClr val="00B0F0"/>
                </a:solidFill>
              </a:rPr>
              <a:t> « </a:t>
            </a:r>
            <a:r>
              <a:rPr lang="fr-FR" sz="1600" dirty="0" err="1" smtClean="0">
                <a:solidFill>
                  <a:srgbClr val="00B0F0"/>
                </a:solidFill>
              </a:rPr>
              <a:t>show_sql</a:t>
            </a:r>
            <a:r>
              <a:rPr lang="fr-FR" sz="1600" dirty="0" smtClean="0">
                <a:solidFill>
                  <a:srgbClr val="00B0F0"/>
                </a:solidFill>
              </a:rPr>
              <a:t> » à </a:t>
            </a:r>
            <a:r>
              <a:rPr lang="fr-FR" sz="1600" dirty="0" err="1" smtClean="0">
                <a:solidFill>
                  <a:srgbClr val="00B0F0"/>
                </a:solidFill>
              </a:rPr>
              <a:t>true</a:t>
            </a: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r>
              <a:rPr lang="fr-FR" dirty="0" smtClean="0"/>
              <a:t>Pour formater la requête: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00B0F0"/>
                </a:solidFill>
              </a:rPr>
              <a:t>Mettre la propriété </a:t>
            </a:r>
            <a:r>
              <a:rPr lang="fr-FR" sz="1600" dirty="0" err="1" smtClean="0">
                <a:solidFill>
                  <a:srgbClr val="00B0F0"/>
                </a:solidFill>
              </a:rPr>
              <a:t>hibernate</a:t>
            </a:r>
            <a:r>
              <a:rPr lang="fr-FR" sz="1600" dirty="0" smtClean="0">
                <a:solidFill>
                  <a:srgbClr val="00B0F0"/>
                </a:solidFill>
              </a:rPr>
              <a:t> « </a:t>
            </a:r>
            <a:r>
              <a:rPr lang="fr-FR" sz="1600" dirty="0" err="1" smtClean="0">
                <a:solidFill>
                  <a:srgbClr val="00B0F0"/>
                </a:solidFill>
              </a:rPr>
              <a:t>show_sql</a:t>
            </a:r>
            <a:r>
              <a:rPr lang="fr-FR" sz="1600" dirty="0" smtClean="0">
                <a:solidFill>
                  <a:srgbClr val="00B0F0"/>
                </a:solidFill>
              </a:rPr>
              <a:t> » à </a:t>
            </a:r>
            <a:r>
              <a:rPr lang="fr-FR" sz="1600" dirty="0" err="1" smtClean="0">
                <a:solidFill>
                  <a:srgbClr val="00B0F0"/>
                </a:solidFill>
              </a:rPr>
              <a:t>true</a:t>
            </a: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r>
              <a:rPr lang="fr-FR" dirty="0"/>
              <a:t>Pour indiquer la provenance de la requête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00B0F0"/>
                </a:solidFill>
              </a:rPr>
              <a:t>Mettre la propriété </a:t>
            </a:r>
            <a:r>
              <a:rPr lang="fr-FR" sz="1600" dirty="0" err="1" smtClean="0">
                <a:solidFill>
                  <a:srgbClr val="00B0F0"/>
                </a:solidFill>
              </a:rPr>
              <a:t>hibernate</a:t>
            </a:r>
            <a:r>
              <a:rPr lang="fr-FR" sz="1600" dirty="0" smtClean="0">
                <a:solidFill>
                  <a:srgbClr val="00B0F0"/>
                </a:solidFill>
              </a:rPr>
              <a:t> « </a:t>
            </a:r>
            <a:r>
              <a:rPr lang="fr-FR" sz="1600" dirty="0" err="1" smtClean="0"/>
              <a:t>use_sql_comments</a:t>
            </a:r>
            <a:r>
              <a:rPr lang="fr-FR" sz="1600" dirty="0" smtClean="0">
                <a:solidFill>
                  <a:srgbClr val="00B0F0"/>
                </a:solidFill>
              </a:rPr>
              <a:t> » à </a:t>
            </a:r>
            <a:r>
              <a:rPr lang="fr-FR" sz="1600" dirty="0" err="1" smtClean="0">
                <a:solidFill>
                  <a:srgbClr val="00B0F0"/>
                </a:solidFill>
              </a:rPr>
              <a:t>true</a:t>
            </a: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r>
              <a:rPr lang="fr-FR" dirty="0"/>
              <a:t>Pour indiquer la provenance de la requête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00B0F0"/>
                </a:solidFill>
              </a:rPr>
              <a:t>Dans le </a:t>
            </a:r>
            <a:r>
              <a:rPr lang="fr-FR" sz="1600" dirty="0" err="1" smtClean="0">
                <a:solidFill>
                  <a:srgbClr val="00B0F0"/>
                </a:solidFill>
              </a:rPr>
              <a:t>logger</a:t>
            </a:r>
            <a:r>
              <a:rPr lang="fr-FR" sz="1600" dirty="0" smtClean="0">
                <a:solidFill>
                  <a:srgbClr val="00B0F0"/>
                </a:solidFill>
              </a:rPr>
              <a:t> passer le package </a:t>
            </a:r>
            <a:r>
              <a:rPr lang="fr-FR" sz="1600" dirty="0" err="1" smtClean="0">
                <a:solidFill>
                  <a:srgbClr val="00B0F0"/>
                </a:solidFill>
              </a:rPr>
              <a:t>org.hibernate.SQL</a:t>
            </a:r>
            <a:r>
              <a:rPr lang="fr-FR" sz="1600" dirty="0" smtClean="0">
                <a:solidFill>
                  <a:srgbClr val="00B0F0"/>
                </a:solidFill>
              </a:rPr>
              <a:t> à un niveau </a:t>
            </a:r>
            <a:r>
              <a:rPr lang="fr-FR" sz="1600" dirty="0" err="1" smtClean="0">
                <a:solidFill>
                  <a:srgbClr val="00B0F0"/>
                </a:solidFill>
              </a:rPr>
              <a:t>debug</a:t>
            </a:r>
            <a:r>
              <a:rPr lang="fr-FR" sz="1600" dirty="0" smtClean="0">
                <a:solidFill>
                  <a:srgbClr val="00B0F0"/>
                </a:solidFill>
              </a:rPr>
              <a:t> ou mettre la propriété </a:t>
            </a:r>
            <a:r>
              <a:rPr lang="fr-FR" sz="1600" dirty="0" err="1" smtClean="0">
                <a:solidFill>
                  <a:srgbClr val="00B0F0"/>
                </a:solidFill>
              </a:rPr>
              <a:t>hibernate</a:t>
            </a:r>
            <a:r>
              <a:rPr lang="fr-FR" sz="1600" dirty="0" smtClean="0">
                <a:solidFill>
                  <a:srgbClr val="00B0F0"/>
                </a:solidFill>
              </a:rPr>
              <a:t> « </a:t>
            </a:r>
            <a:r>
              <a:rPr lang="fr-FR" sz="1600" dirty="0" err="1" smtClean="0"/>
              <a:t>org.hibernate.type</a:t>
            </a:r>
            <a:r>
              <a:rPr lang="fr-FR" sz="1600" dirty="0" smtClean="0">
                <a:solidFill>
                  <a:srgbClr val="00B0F0"/>
                </a:solidFill>
              </a:rPr>
              <a:t> » à </a:t>
            </a:r>
            <a:r>
              <a:rPr lang="fr-FR" sz="1600" dirty="0" err="1" smtClean="0">
                <a:solidFill>
                  <a:srgbClr val="00B0F0"/>
                </a:solidFill>
              </a:rPr>
              <a:t>true</a:t>
            </a: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fr-FR" sz="1600" dirty="0" smtClean="0"/>
              <a:t>Les différents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à disposition:</a:t>
            </a: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42324"/>
              </p:ext>
            </p:extLst>
          </p:nvPr>
        </p:nvGraphicFramePr>
        <p:xfrm>
          <a:off x="395536" y="764704"/>
          <a:ext cx="8208912" cy="419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5184576"/>
              </a:tblGrid>
              <a:tr h="273696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642352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effectLst/>
                        </a:rPr>
                        <a:t>org.hibernate</a:t>
                      </a:r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This category contains all messages written by Hibernate. You can use this to analyze unspecific issues or to find categories used by Hibernate.</a:t>
                      </a:r>
                    </a:p>
                    <a:p>
                      <a:pPr algn="l"/>
                      <a:r>
                        <a:rPr lang="en-US" sz="1100" dirty="0">
                          <a:effectLst/>
                        </a:rPr>
                        <a:t>Be careful, setting this category to a fine log level might create a lot of log output.</a:t>
                      </a:r>
                    </a:p>
                  </a:txBody>
                  <a:tcPr marT="57150" marB="57150" anchor="ctr"/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effectLst/>
                        </a:rPr>
                        <a:t>org.hibernate.SQL</a:t>
                      </a:r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All SQL statements executed via JDBC are written to this log category.</a:t>
                      </a:r>
                    </a:p>
                    <a:p>
                      <a:pPr algn="l"/>
                      <a:r>
                        <a:rPr lang="en-US" sz="1100" dirty="0">
                          <a:effectLst/>
                        </a:rPr>
                        <a:t>You can use it together with </a:t>
                      </a:r>
                      <a:r>
                        <a:rPr lang="en-US" sz="1100" dirty="0" err="1">
                          <a:effectLst/>
                        </a:rPr>
                        <a:t>org.hibernate.type.descriptor.sql</a:t>
                      </a:r>
                      <a:r>
                        <a:rPr lang="en-US" sz="1100" dirty="0">
                          <a:effectLst/>
                        </a:rPr>
                        <a:t> to get more information about the JDBC parameters and results.</a:t>
                      </a:r>
                    </a:p>
                  </a:txBody>
                  <a:tcPr marT="57150" marB="57150" anchor="ctr"/>
                </a:tc>
              </a:tr>
              <a:tr h="750932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effectLst/>
                        </a:rPr>
                        <a:t>org.hibernate.type.descriptor.sql</a:t>
                      </a:r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Hibernate writes the values bound to the JDBC parameters and extracted from the JDBC results to this log category.</a:t>
                      </a:r>
                    </a:p>
                    <a:p>
                      <a:pPr algn="l"/>
                      <a:r>
                        <a:rPr lang="en-US" sz="1100" dirty="0">
                          <a:effectLst/>
                        </a:rPr>
                        <a:t>This category should be used together with </a:t>
                      </a:r>
                      <a:r>
                        <a:rPr lang="en-US" sz="1100" dirty="0" err="1">
                          <a:effectLst/>
                        </a:rPr>
                        <a:t>org.hibernate.SQL</a:t>
                      </a:r>
                      <a:r>
                        <a:rPr lang="en-US" sz="1100" dirty="0">
                          <a:effectLst/>
                        </a:rPr>
                        <a:t> to also log the SQL statements.</a:t>
                      </a:r>
                    </a:p>
                  </a:txBody>
                  <a:tcPr marT="57150" marB="57150" anchor="ctr"/>
                </a:tc>
              </a:tr>
              <a:tr h="326112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effectLst/>
                        </a:rPr>
                        <a:t>org.hibernate.pretty</a:t>
                      </a:r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Hibernate logs the state at flush time of max. 20 entities to this log category.</a:t>
                      </a:r>
                    </a:p>
                  </a:txBody>
                  <a:tcPr marT="57150" marB="57150" anchor="ctr"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effectLst/>
                        </a:rPr>
                        <a:t>org.hibernate.cache</a:t>
                      </a:r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Information about second level cache activities is written to this log category.</a:t>
                      </a:r>
                    </a:p>
                  </a:txBody>
                  <a:tcPr marT="57150" marB="57150" anchor="ctr"/>
                </a:tc>
              </a:tr>
              <a:tr h="366132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effectLst/>
                        </a:rPr>
                        <a:t>org.hibernate.stat</a:t>
                      </a:r>
                      <a:endParaRPr lang="fr-FR" sz="1100" dirty="0">
                        <a:effectLst/>
                      </a:endParaRP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Hibernate writes some statistics for each query to this category. The statistics need to be activated separately (see</a:t>
                      </a:r>
                      <a:r>
                        <a:rPr lang="en-US" sz="1100" u="none" strike="noStrike">
                          <a:solidFill>
                            <a:srgbClr val="2AA4CF"/>
                          </a:solidFill>
                          <a:effectLst/>
                          <a:hlinkClick r:id="rId2"/>
                        </a:rPr>
                        <a:t>Activate Hibernate Statistics</a:t>
                      </a:r>
                      <a:r>
                        <a:rPr lang="en-US" sz="1100">
                          <a:effectLst/>
                        </a:rPr>
                        <a:t>).</a:t>
                      </a:r>
                    </a:p>
                  </a:txBody>
                  <a:tcPr marT="57150" marB="57150" anchor="ctr"/>
                </a:tc>
              </a:tr>
              <a:tr h="273696">
                <a:tc>
                  <a:txBody>
                    <a:bodyPr/>
                    <a:lstStyle/>
                    <a:p>
                      <a:pPr algn="l"/>
                      <a:r>
                        <a:rPr lang="fr-FR" sz="1100">
                          <a:effectLst/>
                        </a:rPr>
                        <a:t>org.hibernate.hql.internal.ast.AST</a:t>
                      </a: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This category groups the HQL and SQL ASTs during query parsing.</a:t>
                      </a:r>
                    </a:p>
                  </a:txBody>
                  <a:tcPr marT="57150" marB="57150" anchor="ctr"/>
                </a:tc>
              </a:tr>
              <a:tr h="273696">
                <a:tc>
                  <a:txBody>
                    <a:bodyPr/>
                    <a:lstStyle/>
                    <a:p>
                      <a:pPr algn="l"/>
                      <a:r>
                        <a:rPr lang="fr-FR" sz="1100">
                          <a:effectLst/>
                        </a:rPr>
                        <a:t>org.hibernate.tool.hbm2ddl</a:t>
                      </a:r>
                    </a:p>
                  </a:txBody>
                  <a:tcPr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Hibernate writes the DDL SQL queries executed during schema migration to this log category.</a:t>
                      </a:r>
                    </a:p>
                  </a:txBody>
                  <a:tcPr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requêtes n+1 et les problèmes de chargement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4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problématiques des </a:t>
            </a:r>
            <a:r>
              <a:rPr lang="fr-FR" dirty="0" err="1" smtClean="0"/>
              <a:t>batchs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0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problématiques de cache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problématiques de sauvegardes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2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218</Words>
  <Application>Microsoft Office PowerPoint</Application>
  <PresentationFormat>Affichage à l'écran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Les logs</vt:lpstr>
      <vt:lpstr>Présentation PowerPoint</vt:lpstr>
      <vt:lpstr>Présentation PowerPoint</vt:lpstr>
      <vt:lpstr>Les requêtes n+1 et les problèmes de chargement</vt:lpstr>
      <vt:lpstr>Les problématiques des batchs</vt:lpstr>
      <vt:lpstr>Les problématiques de cache</vt:lpstr>
      <vt:lpstr>Les problématiques de sauvegardes</vt:lpstr>
      <vt:lpstr>Références</vt:lpstr>
      <vt:lpstr>Présentation PowerPoint</vt:lpstr>
    </vt:vector>
  </TitlesOfParts>
  <Company>SACEM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LEPLAY Pierre</dc:creator>
  <cp:lastModifiedBy>LEPLAY Pierre</cp:lastModifiedBy>
  <cp:revision>13</cp:revision>
  <dcterms:created xsi:type="dcterms:W3CDTF">2016-09-27T11:35:48Z</dcterms:created>
  <dcterms:modified xsi:type="dcterms:W3CDTF">2016-09-27T12:16:17Z</dcterms:modified>
</cp:coreProperties>
</file>