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77" r:id="rId4"/>
    <p:sldId id="278" r:id="rId5"/>
    <p:sldId id="281" r:id="rId6"/>
    <p:sldId id="279" r:id="rId7"/>
    <p:sldId id="282" r:id="rId8"/>
    <p:sldId id="280" r:id="rId9"/>
    <p:sldId id="286" r:id="rId10"/>
    <p:sldId id="287" r:id="rId11"/>
    <p:sldId id="288" r:id="rId12"/>
    <p:sldId id="289" r:id="rId13"/>
    <p:sldId id="290" r:id="rId14"/>
    <p:sldId id="284" r:id="rId15"/>
    <p:sldId id="275" r:id="rId16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FF7AABA8-8022-4442-811E-B841D2AA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11B1B183-57C7-4A02-A8A0-C8A92C21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8E3E5A71-2B35-49C4-8837-34F1D00D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68E7977F-1449-4E1B-9BCF-E58DDA36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9BDA7D9C-C056-4814-A720-F686727A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ADC2A919-C937-4EF5-AA60-F90F4620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EB474B52-884C-4069-AAA0-CEF9E1BC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4B32FAF6-64E2-4F8B-A6E7-AC23FCE9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59115E2F-6F11-48FC-907E-96B545D236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18514C89-260C-412F-8793-486CE072644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5390B8FB-05FF-437D-96B6-C5ABE170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5310310-38FB-4B93-9731-F14D22E2DA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F50A17E-A682-4E6B-BB03-D90E96BEAD08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84C1FE4B-82F9-4AB4-ADE2-1FE22EFC0A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8D93BE-403C-4811-AC07-0F19E19CA78D}" type="slidenum">
              <a:rPr lang="fr-CH" altLang="fr-FR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9947B1F4-AB7F-4067-A43D-4BA70B21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ACD9302-A64C-4F0A-806B-79DB38D002CB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8A733DFE-1962-482A-8718-2BD71428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0B2AAD-CA1D-465F-9C92-C98896C21C2B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3A081216-1D3C-4E86-AED9-5B0753B0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6C5626-8D82-414C-9084-66C7AE843A06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A5A3CE29-4807-4A4B-B09F-076E4F9F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8033025-7EB1-4AEF-BB4C-4798DBB97BC6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821D6F90-391F-4759-830D-CB131627B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58AA940D-C545-4A70-89EC-18A8C968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3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51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003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189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574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4329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15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1000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85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05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325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8530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4366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924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619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079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42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3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4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906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345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94EDFDC-2A5A-458C-8379-502D6C9A2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39CABF3-28AE-4E0A-A515-058962F0A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2756F26C-A518-4E9F-B8D3-2634F813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790825"/>
            <a:ext cx="497205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19390EF5-9C45-407F-9FEA-B54C44C22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087D07D-DBE6-49A0-9E5C-0295D20CC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D03BD00B-5B8D-4CC1-AB1E-E479F6EA9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975BBE39-A13B-44E0-9178-91B6D4D4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0E7EADB-F8BC-43F9-9303-F95FB99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000">
                <a:solidFill>
                  <a:srgbClr val="4C4C4C"/>
                </a:solidFill>
              </a:rPr>
              <a:t>Page </a:t>
            </a:r>
            <a:fld id="{2FA72B89-6F2F-457C-A17D-43C51C37F582}" type="slidenum">
              <a:rPr lang="fr-CH" altLang="fr-FR" sz="100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</a:pPr>
              <a:t>‹N°›</a:t>
            </a:fld>
            <a:endParaRPr lang="fr-CH" altLang="fr-FR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C7B76B0F-E96B-4A80-96F8-3147A53C9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95988"/>
            <a:ext cx="1169988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D728141A-2E24-41D0-9A07-A1183A593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D5BF5268-B247-4BBE-855A-B6DD0A3D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ierreAnken/HEVS_S8_GIS_Camping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51B3F1C-C67B-49B3-93DF-A154C9AA6450}"/>
              </a:ext>
            </a:extLst>
          </p:cNvPr>
          <p:cNvSpPr txBox="1"/>
          <p:nvPr/>
        </p:nvSpPr>
        <p:spPr>
          <a:xfrm>
            <a:off x="289223" y="4043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chemeClr val="tx1"/>
                </a:solidFill>
              </a:rPr>
              <a:t>Module 646, GIS-Python option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A285ED-135A-43DD-8123-F1F77BEC4B99}"/>
              </a:ext>
            </a:extLst>
          </p:cNvPr>
          <p:cNvSpPr txBox="1"/>
          <p:nvPr/>
        </p:nvSpPr>
        <p:spPr>
          <a:xfrm>
            <a:off x="1765387" y="164836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>
                <a:solidFill>
                  <a:schemeClr val="tx1"/>
                </a:solidFill>
              </a:rPr>
              <a:t>Camping </a:t>
            </a:r>
            <a:r>
              <a:rPr lang="fr-CH" sz="6000" dirty="0" err="1">
                <a:solidFill>
                  <a:schemeClr val="tx1"/>
                </a:solidFill>
              </a:rPr>
              <a:t>project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19F89-3DD5-4A7F-82B3-B8F385182346}"/>
              </a:ext>
            </a:extLst>
          </p:cNvPr>
          <p:cNvSpPr txBox="1"/>
          <p:nvPr/>
        </p:nvSpPr>
        <p:spPr>
          <a:xfrm>
            <a:off x="2845507" y="4248199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12th of June 2020</a:t>
            </a:r>
            <a:endParaRPr lang="fr-CH" sz="28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20DDE-DD5E-41B0-B8C7-B78A5839C283}"/>
              </a:ext>
            </a:extLst>
          </p:cNvPr>
          <p:cNvSpPr txBox="1"/>
          <p:nvPr/>
        </p:nvSpPr>
        <p:spPr>
          <a:xfrm>
            <a:off x="6337895" y="572197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800" i="1" dirty="0">
                <a:solidFill>
                  <a:schemeClr val="tx1"/>
                </a:solidFill>
              </a:rPr>
              <a:t>Pierre ANKEN, Montaine BURGER &amp; </a:t>
            </a:r>
          </a:p>
          <a:p>
            <a:pPr algn="r"/>
            <a:r>
              <a:rPr lang="fr-CH" sz="1800" i="1" dirty="0" err="1">
                <a:solidFill>
                  <a:schemeClr val="tx1"/>
                </a:solidFill>
              </a:rPr>
              <a:t>Nghi</a:t>
            </a:r>
            <a:r>
              <a:rPr lang="fr-CH" sz="1800" i="1" dirty="0">
                <a:solidFill>
                  <a:schemeClr val="tx1"/>
                </a:solidFill>
              </a:rPr>
              <a:t> TRAN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b="1" i="1" dirty="0" err="1">
                <a:solidFill>
                  <a:srgbClr val="C00000"/>
                </a:solidFill>
              </a:rPr>
              <a:t>Authentication</a:t>
            </a:r>
            <a:r>
              <a:rPr lang="fr-CH" sz="1400" b="1" i="1" dirty="0">
                <a:solidFill>
                  <a:srgbClr val="C00000"/>
                </a:solidFill>
              </a:rPr>
              <a:t> &gt; </a:t>
            </a:r>
            <a:r>
              <a:rPr lang="fr-CH" sz="1400" i="1" dirty="0">
                <a:solidFill>
                  <a:schemeClr val="tx1"/>
                </a:solidFill>
              </a:rPr>
              <a:t>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Custom registration </a:t>
            </a:r>
            <a:r>
              <a:rPr lang="fr-CH" altLang="fr-FR" sz="4400" b="1" dirty="0" err="1">
                <a:solidFill>
                  <a:srgbClr val="000000"/>
                </a:solidFill>
              </a:rPr>
              <a:t>form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 err="1">
                <a:solidFill>
                  <a:schemeClr val="tx1"/>
                </a:solidFill>
              </a:rPr>
              <a:t>We</a:t>
            </a:r>
            <a:r>
              <a:rPr lang="fr-CH" dirty="0">
                <a:solidFill>
                  <a:schemeClr val="tx1"/>
                </a:solidFill>
              </a:rPr>
              <a:t> are </a:t>
            </a:r>
            <a:r>
              <a:rPr lang="fr-CH" dirty="0" err="1">
                <a:solidFill>
                  <a:schemeClr val="tx1"/>
                </a:solidFill>
              </a:rPr>
              <a:t>now</a:t>
            </a:r>
            <a:r>
              <a:rPr lang="fr-CH" dirty="0">
                <a:solidFill>
                  <a:schemeClr val="tx1"/>
                </a:solidFill>
              </a:rPr>
              <a:t> able to </a:t>
            </a:r>
            <a:r>
              <a:rPr lang="fr-CH" dirty="0" err="1">
                <a:solidFill>
                  <a:schemeClr val="tx1"/>
                </a:solidFill>
              </a:rPr>
              <a:t>save</a:t>
            </a:r>
            <a:r>
              <a:rPr lang="fr-CH" dirty="0">
                <a:solidFill>
                  <a:schemeClr val="tx1"/>
                </a:solidFill>
              </a:rPr>
              <a:t> new registrations </a:t>
            </a:r>
            <a:r>
              <a:rPr lang="en-US" dirty="0">
                <a:solidFill>
                  <a:schemeClr val="tx1"/>
                </a:solidFill>
              </a:rPr>
              <a:t>by creating linked user and camper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8A84A2-6FA2-4E7A-BA66-DA83AE4E18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95" y="2409583"/>
            <a:ext cx="5328672" cy="349606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9022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</a:t>
            </a:r>
            <a:r>
              <a:rPr lang="fr-CH" sz="1400" b="1" i="1" dirty="0">
                <a:solidFill>
                  <a:srgbClr val="C00000"/>
                </a:solidFill>
              </a:rPr>
              <a:t> GIS</a:t>
            </a:r>
            <a:r>
              <a:rPr lang="fr-CH" sz="1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Our </a:t>
            </a:r>
            <a:r>
              <a:rPr lang="fr-CH" altLang="fr-FR" sz="4400" b="1" dirty="0" err="1">
                <a:solidFill>
                  <a:srgbClr val="000000"/>
                </a:solidFill>
              </a:rPr>
              <a:t>toolbox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A .</a:t>
            </a:r>
            <a:r>
              <a:rPr lang="fr-CH" dirty="0" err="1">
                <a:solidFill>
                  <a:schemeClr val="tx1"/>
                </a:solidFill>
              </a:rPr>
              <a:t>py</a:t>
            </a:r>
            <a:r>
              <a:rPr lang="fr-CH" dirty="0">
                <a:solidFill>
                  <a:schemeClr val="tx1"/>
                </a:solidFill>
              </a:rPr>
              <a:t> file </a:t>
            </a:r>
            <a:r>
              <a:rPr lang="fr-CH" dirty="0" err="1">
                <a:solidFill>
                  <a:schemeClr val="tx1"/>
                </a:solidFill>
              </a:rPr>
              <a:t>that</a:t>
            </a:r>
            <a:r>
              <a:rPr lang="fr-CH" dirty="0">
                <a:solidFill>
                  <a:schemeClr val="tx1"/>
                </a:solidFill>
              </a:rPr>
              <a:t> serves as a </a:t>
            </a:r>
            <a:r>
              <a:rPr lang="fr-CH" dirty="0" err="1">
                <a:solidFill>
                  <a:schemeClr val="tx1"/>
                </a:solidFill>
              </a:rPr>
              <a:t>toolbox</a:t>
            </a:r>
            <a:r>
              <a:rPr lang="fr-CH" dirty="0">
                <a:solidFill>
                  <a:schemeClr val="tx1"/>
                </a:solidFill>
              </a:rPr>
              <a:t> (all the classes </a:t>
            </a:r>
            <a:r>
              <a:rPr lang="fr-CH" dirty="0" err="1">
                <a:solidFill>
                  <a:schemeClr val="tx1"/>
                </a:solidFill>
              </a:rPr>
              <a:t>used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manipulate</a:t>
            </a:r>
            <a:r>
              <a:rPr lang="fr-CH" dirty="0">
                <a:solidFill>
                  <a:schemeClr val="tx1"/>
                </a:solidFill>
              </a:rPr>
              <a:t> and </a:t>
            </a:r>
            <a:r>
              <a:rPr lang="fr-CH" dirty="0" err="1">
                <a:solidFill>
                  <a:schemeClr val="tx1"/>
                </a:solidFill>
              </a:rPr>
              <a:t>perform</a:t>
            </a:r>
            <a:r>
              <a:rPr lang="fr-CH" dirty="0">
                <a:solidFill>
                  <a:schemeClr val="tx1"/>
                </a:solidFill>
              </a:rPr>
              <a:t> all the </a:t>
            </a:r>
            <a:r>
              <a:rPr lang="fr-CH" dirty="0" err="1">
                <a:solidFill>
                  <a:schemeClr val="tx1"/>
                </a:solidFill>
              </a:rPr>
              <a:t>geographic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functions</a:t>
            </a:r>
            <a:r>
              <a:rPr lang="fr-CH" dirty="0">
                <a:solidFill>
                  <a:schemeClr val="tx1"/>
                </a:solidFill>
              </a:rPr>
              <a:t> + display of the </a:t>
            </a:r>
            <a:r>
              <a:rPr lang="fr-CH" dirty="0" err="1">
                <a:solidFill>
                  <a:schemeClr val="tx1"/>
                </a:solidFill>
              </a:rPr>
              <a:t>shapes</a:t>
            </a:r>
            <a:r>
              <a:rPr lang="fr-CH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5657CA-90F3-40A3-A7D2-73E6647693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1" y="3603166"/>
            <a:ext cx="2928436" cy="114680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09EFF5-72F7-4F60-B57C-526D293E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58" y="2736031"/>
            <a:ext cx="6234349" cy="288107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2650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</a:t>
            </a:r>
            <a:r>
              <a:rPr lang="fr-CH" sz="1400" b="1" i="1" dirty="0">
                <a:solidFill>
                  <a:srgbClr val="C00000"/>
                </a:solidFill>
              </a:rPr>
              <a:t> GIS</a:t>
            </a:r>
            <a:r>
              <a:rPr lang="fr-CH" sz="1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Use of the </a:t>
            </a:r>
            <a:r>
              <a:rPr lang="fr-CH" altLang="fr-FR" sz="4400" b="1" dirty="0" err="1">
                <a:solidFill>
                  <a:srgbClr val="000000"/>
                </a:solidFill>
              </a:rPr>
              <a:t>filters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4247317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 err="1">
                <a:solidFill>
                  <a:schemeClr val="tx1"/>
                </a:solidFill>
              </a:rPr>
              <a:t>We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implemented</a:t>
            </a:r>
            <a:r>
              <a:rPr lang="fr-CH" dirty="0">
                <a:solidFill>
                  <a:schemeClr val="tx1"/>
                </a:solidFill>
              </a:rPr>
              <a:t> 4 </a:t>
            </a:r>
            <a:r>
              <a:rPr lang="fr-CH" dirty="0" err="1">
                <a:solidFill>
                  <a:schemeClr val="tx1"/>
                </a:solidFill>
              </a:rPr>
              <a:t>filters</a:t>
            </a:r>
            <a:r>
              <a:rPr lang="fr-CH" dirty="0">
                <a:solidFill>
                  <a:schemeClr val="tx1"/>
                </a:solidFill>
              </a:rPr>
              <a:t>: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>
                <a:solidFill>
                  <a:schemeClr val="tx1"/>
                </a:solidFill>
              </a:rPr>
              <a:t>Pool </a:t>
            </a:r>
            <a:r>
              <a:rPr lang="fr-CH" i="1" dirty="0" err="1">
                <a:solidFill>
                  <a:schemeClr val="tx1"/>
                </a:solidFill>
              </a:rPr>
              <a:t>filter</a:t>
            </a:r>
            <a:r>
              <a:rPr lang="fr-CH" i="1" dirty="0">
                <a:solidFill>
                  <a:schemeClr val="tx1"/>
                </a:solidFill>
              </a:rPr>
              <a:t> – </a:t>
            </a:r>
            <a:r>
              <a:rPr lang="fr-CH" i="1" dirty="0" err="1">
                <a:solidFill>
                  <a:schemeClr val="tx1"/>
                </a:solidFill>
              </a:rPr>
              <a:t>selected</a:t>
            </a:r>
            <a:r>
              <a:rPr lang="fr-CH" i="1" dirty="0">
                <a:solidFill>
                  <a:schemeClr val="tx1"/>
                </a:solidFill>
              </a:rPr>
              <a:t> range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Neighbor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filter</a:t>
            </a:r>
            <a:r>
              <a:rPr lang="fr-CH" i="1" dirty="0">
                <a:solidFill>
                  <a:schemeClr val="tx1"/>
                </a:solidFill>
              </a:rPr>
              <a:t> – places right </a:t>
            </a:r>
            <a:r>
              <a:rPr lang="fr-CH" i="1" dirty="0" err="1">
                <a:solidFill>
                  <a:schemeClr val="tx1"/>
                </a:solidFill>
              </a:rPr>
              <a:t>next</a:t>
            </a:r>
            <a:r>
              <a:rPr lang="fr-CH" i="1" dirty="0">
                <a:solidFill>
                  <a:schemeClr val="tx1"/>
                </a:solidFill>
              </a:rPr>
              <a:t> to </a:t>
            </a:r>
            <a:r>
              <a:rPr lang="fr-CH" i="1" dirty="0" err="1">
                <a:solidFill>
                  <a:schemeClr val="tx1"/>
                </a:solidFill>
              </a:rPr>
              <a:t>it</a:t>
            </a: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>
                <a:solidFill>
                  <a:schemeClr val="tx1"/>
                </a:solidFill>
              </a:rPr>
              <a:t>Pet and </a:t>
            </a:r>
            <a:r>
              <a:rPr lang="fr-CH" i="1" dirty="0" err="1">
                <a:solidFill>
                  <a:schemeClr val="tx1"/>
                </a:solidFill>
              </a:rPr>
              <a:t>children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filters</a:t>
            </a:r>
            <a:r>
              <a:rPr lang="fr-CH" i="1" dirty="0">
                <a:solidFill>
                  <a:schemeClr val="tx1"/>
                </a:solidFill>
              </a:rPr>
              <a:t> – </a:t>
            </a:r>
            <a:r>
              <a:rPr lang="fr-CH" i="1" dirty="0" err="1">
                <a:solidFill>
                  <a:schemeClr val="tx1"/>
                </a:solidFill>
              </a:rPr>
              <a:t>meters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away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from</a:t>
            </a:r>
            <a:r>
              <a:rPr lang="fr-CH" i="1" dirty="0">
                <a:solidFill>
                  <a:schemeClr val="tx1"/>
                </a:solidFill>
              </a:rPr>
              <a:t> pets/</a:t>
            </a:r>
            <a:r>
              <a:rPr lang="fr-CH" i="1" dirty="0" err="1">
                <a:solidFill>
                  <a:schemeClr val="tx1"/>
                </a:solidFill>
              </a:rPr>
              <a:t>children</a:t>
            </a: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Tree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filter</a:t>
            </a:r>
            <a:r>
              <a:rPr lang="fr-CH" i="1" dirty="0">
                <a:solidFill>
                  <a:schemeClr val="tx1"/>
                </a:solidFill>
              </a:rPr>
              <a:t> – </a:t>
            </a:r>
            <a:r>
              <a:rPr lang="fr-CH" i="1" dirty="0" err="1">
                <a:solidFill>
                  <a:schemeClr val="tx1"/>
                </a:solidFill>
              </a:rPr>
              <a:t>trees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inside</a:t>
            </a:r>
            <a:r>
              <a:rPr lang="fr-CH" i="1" dirty="0">
                <a:solidFill>
                  <a:schemeClr val="tx1"/>
                </a:solidFill>
              </a:rPr>
              <a:t> the slot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CH" i="1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 err="1">
                <a:solidFill>
                  <a:schemeClr val="tx1"/>
                </a:solidFill>
              </a:rPr>
              <a:t>With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these</a:t>
            </a:r>
            <a:r>
              <a:rPr lang="fr-CH" dirty="0">
                <a:solidFill>
                  <a:schemeClr val="tx1"/>
                </a:solidFill>
              </a:rPr>
              <a:t>, the </a:t>
            </a:r>
            <a:r>
              <a:rPr lang="fr-CH" dirty="0" err="1">
                <a:solidFill>
                  <a:schemeClr val="tx1"/>
                </a:solidFill>
              </a:rPr>
              <a:t>campers</a:t>
            </a:r>
            <a:r>
              <a:rPr lang="fr-CH" dirty="0">
                <a:solidFill>
                  <a:schemeClr val="tx1"/>
                </a:solidFill>
              </a:rPr>
              <a:t> are able to </a:t>
            </a:r>
            <a:r>
              <a:rPr lang="fr-CH" dirty="0" err="1">
                <a:solidFill>
                  <a:schemeClr val="tx1"/>
                </a:solidFill>
              </a:rPr>
              <a:t>find</a:t>
            </a:r>
            <a:r>
              <a:rPr lang="fr-CH" dirty="0">
                <a:solidFill>
                  <a:schemeClr val="tx1"/>
                </a:solidFill>
              </a:rPr>
              <a:t> the </a:t>
            </a:r>
            <a:r>
              <a:rPr lang="fr-CH" dirty="0" err="1">
                <a:solidFill>
                  <a:schemeClr val="tx1"/>
                </a:solidFill>
              </a:rPr>
              <a:t>perfect</a:t>
            </a:r>
            <a:r>
              <a:rPr lang="fr-CH" dirty="0">
                <a:solidFill>
                  <a:schemeClr val="tx1"/>
                </a:solidFill>
              </a:rPr>
              <a:t> place for </a:t>
            </a:r>
            <a:r>
              <a:rPr lang="fr-CH" dirty="0" err="1">
                <a:solidFill>
                  <a:schemeClr val="tx1"/>
                </a:solidFill>
              </a:rPr>
              <a:t>them</a:t>
            </a:r>
            <a:r>
              <a:rPr lang="fr-CH" dirty="0">
                <a:solidFill>
                  <a:schemeClr val="tx1"/>
                </a:solidFill>
              </a:rPr>
              <a:t>!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8" name="Picture 44">
            <a:extLst>
              <a:ext uri="{FF2B5EF4-FFF2-40B4-BE49-F238E27FC236}">
                <a16:creationId xmlns:a16="http://schemas.microsoft.com/office/drawing/2014/main" id="{88CFA11D-1B6E-43E2-9B32-3542AA6D91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5" y="917822"/>
            <a:ext cx="2363623" cy="4006652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9480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Engrenages">
            <a:extLst>
              <a:ext uri="{FF2B5EF4-FFF2-40B4-BE49-F238E27FC236}">
                <a16:creationId xmlns:a16="http://schemas.microsoft.com/office/drawing/2014/main" id="{89DFE844-EECC-43B4-ADD2-0841C1D4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507" y="323763"/>
            <a:ext cx="5832648" cy="58326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DB423F-97D8-4578-AAE3-D45BD4F35E98}"/>
              </a:ext>
            </a:extLst>
          </p:cNvPr>
          <p:cNvSpPr txBox="1"/>
          <p:nvPr/>
        </p:nvSpPr>
        <p:spPr>
          <a:xfrm>
            <a:off x="253219" y="2855366"/>
            <a:ext cx="11017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Demo</a:t>
            </a:r>
            <a:r>
              <a:rPr lang="fr-CH" sz="4400" b="1" dirty="0">
                <a:solidFill>
                  <a:srgbClr val="000000"/>
                </a:solidFill>
                <a:sym typeface="Wingdings" panose="05000000000000000000" pitchFamily="2" charset="2"/>
              </a:rPr>
              <a:t> of the application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0D9B5D4-EE1D-437F-A92F-EA21561D24EA}"/>
              </a:ext>
            </a:extLst>
          </p:cNvPr>
          <p:cNvSpPr txBox="1"/>
          <p:nvPr/>
        </p:nvSpPr>
        <p:spPr>
          <a:xfrm>
            <a:off x="253219" y="2778422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 </a:t>
            </a:r>
            <a:r>
              <a:rPr lang="en-US" sz="5400" dirty="0">
                <a:solidFill>
                  <a:schemeClr val="tx1"/>
                </a:solidFill>
                <a:sym typeface="Wingdings" panose="05000000000000000000" pitchFamily="2" charset="2"/>
              </a:rPr>
              <a:t>Thank you for your attention </a:t>
            </a:r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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EC219B-D718-4939-903C-51EB7A480699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b="1" i="1" dirty="0">
                <a:solidFill>
                  <a:srgbClr val="C00000"/>
                </a:solidFill>
              </a:rPr>
              <a:t>Structure &gt;</a:t>
            </a:r>
            <a:r>
              <a:rPr lang="fr-CH" sz="1400" i="1" dirty="0">
                <a:solidFill>
                  <a:schemeClr val="tx1"/>
                </a:solidFill>
              </a:rPr>
              <a:t> Setup &gt; Design &gt;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 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DF087FB7-373B-4162-A54D-1F4798F9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Structure of the </a:t>
            </a:r>
            <a:r>
              <a:rPr lang="fr-CH" altLang="fr-FR" sz="4400" b="1" dirty="0" err="1">
                <a:solidFill>
                  <a:srgbClr val="000000"/>
                </a:solidFill>
              </a:rPr>
              <a:t>project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2208F3-790F-461C-8D47-8A301248827E}"/>
              </a:ext>
            </a:extLst>
          </p:cNvPr>
          <p:cNvSpPr txBox="1"/>
          <p:nvPr/>
        </p:nvSpPr>
        <p:spPr>
          <a:xfrm>
            <a:off x="398177" y="1922452"/>
            <a:ext cx="1087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Link of the </a:t>
            </a:r>
            <a:r>
              <a:rPr lang="fr-CH" dirty="0" err="1">
                <a:solidFill>
                  <a:schemeClr val="tx1"/>
                </a:solidFill>
              </a:rPr>
              <a:t>Github</a:t>
            </a:r>
            <a:r>
              <a:rPr lang="fr-CH" dirty="0">
                <a:solidFill>
                  <a:schemeClr val="tx1"/>
                </a:solidFill>
              </a:rPr>
              <a:t> repository: </a:t>
            </a:r>
            <a:r>
              <a:rPr lang="fr-CH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https://github.com/PierreAnken/HEVS_S8_GIS_Camping</a:t>
            </a:r>
            <a:endParaRPr lang="fr-CH" dirty="0">
              <a:solidFill>
                <a:schemeClr val="accent1"/>
              </a:solidFill>
            </a:endParaRPr>
          </a:p>
          <a:p>
            <a:pPr algn="just">
              <a:spcAft>
                <a:spcPts val="600"/>
              </a:spcAft>
            </a:pPr>
            <a:endParaRPr lang="fr-CH" dirty="0">
              <a:solidFill>
                <a:schemeClr val="accent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 err="1">
                <a:solidFill>
                  <a:schemeClr val="tx1"/>
                </a:solidFill>
              </a:rPr>
              <a:t>Two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separate</a:t>
            </a:r>
            <a:r>
              <a:rPr lang="fr-CH" dirty="0">
                <a:solidFill>
                  <a:schemeClr val="tx1"/>
                </a:solidFill>
              </a:rPr>
              <a:t> directories: one for the documentation (all the files </a:t>
            </a:r>
            <a:r>
              <a:rPr lang="fr-CH" dirty="0" err="1">
                <a:solidFill>
                  <a:schemeClr val="tx1"/>
                </a:solidFill>
              </a:rPr>
              <a:t>concerning</a:t>
            </a:r>
            <a:r>
              <a:rPr lang="fr-CH" dirty="0">
                <a:solidFill>
                  <a:schemeClr val="tx1"/>
                </a:solidFill>
              </a:rPr>
              <a:t> the </a:t>
            </a:r>
            <a:r>
              <a:rPr lang="fr-CH" dirty="0" err="1">
                <a:solidFill>
                  <a:schemeClr val="tx1"/>
                </a:solidFill>
              </a:rPr>
              <a:t>project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progress</a:t>
            </a:r>
            <a:r>
              <a:rPr lang="fr-CH" dirty="0">
                <a:solidFill>
                  <a:schemeClr val="tx1"/>
                </a:solidFill>
              </a:rPr>
              <a:t>) and one for the Django application  </a:t>
            </a:r>
            <a:r>
              <a:rPr lang="fr-CH" i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25D3AE-68D9-4054-9A53-A7B04E80B5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87" y="3859704"/>
            <a:ext cx="4334387" cy="177895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5B044F-E705-4B81-93A1-0D93AA20A2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9" y="3744143"/>
            <a:ext cx="4592719" cy="2010076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5747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42FB6C1-E146-48D3-B34F-976EAC4A54ED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</a:t>
            </a:r>
            <a:r>
              <a:rPr lang="fr-CH" sz="1400" b="1" i="1" dirty="0">
                <a:solidFill>
                  <a:srgbClr val="C00000"/>
                </a:solidFill>
              </a:rPr>
              <a:t>Setup &gt;</a:t>
            </a:r>
            <a:r>
              <a:rPr lang="fr-CH" sz="1400" i="1" dirty="0">
                <a:solidFill>
                  <a:schemeClr val="tx1"/>
                </a:solidFill>
              </a:rPr>
              <a:t> Design &gt;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 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A4753C2-D0E5-4495-A04A-C465E18D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Local </a:t>
            </a:r>
            <a:r>
              <a:rPr lang="fr-CH" altLang="fr-FR" sz="4400" b="1" dirty="0" err="1">
                <a:solidFill>
                  <a:srgbClr val="000000"/>
                </a:solidFill>
              </a:rPr>
              <a:t>database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76A71D-A495-431F-966D-45F338034A8D}"/>
              </a:ext>
            </a:extLst>
          </p:cNvPr>
          <p:cNvSpPr txBox="1"/>
          <p:nvPr/>
        </p:nvSpPr>
        <p:spPr>
          <a:xfrm>
            <a:off x="398177" y="1922452"/>
            <a:ext cx="108732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Use of </a:t>
            </a:r>
            <a:r>
              <a:rPr lang="fr-CH" dirty="0" err="1">
                <a:solidFill>
                  <a:schemeClr val="tx1"/>
                </a:solidFill>
              </a:rPr>
              <a:t>pgAdmin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create</a:t>
            </a:r>
            <a:r>
              <a:rPr lang="fr-CH" dirty="0">
                <a:solidFill>
                  <a:schemeClr val="tx1"/>
                </a:solidFill>
              </a:rPr>
              <a:t> the </a:t>
            </a:r>
            <a:r>
              <a:rPr lang="fr-CH" dirty="0" err="1">
                <a:solidFill>
                  <a:schemeClr val="tx1"/>
                </a:solidFill>
              </a:rPr>
              <a:t>database</a:t>
            </a:r>
            <a:r>
              <a:rPr lang="fr-CH" dirty="0">
                <a:solidFill>
                  <a:schemeClr val="tx1"/>
                </a:solidFill>
              </a:rPr>
              <a:t>: </a:t>
            </a:r>
            <a:r>
              <a:rPr lang="fr-CH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https://www.pgadmin.org/</a:t>
            </a:r>
            <a:endParaRPr lang="fr-CH" dirty="0">
              <a:solidFill>
                <a:schemeClr val="accent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accent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Creation of an admin user: 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name</a:t>
            </a:r>
            <a:r>
              <a:rPr lang="fr-CH" i="1" dirty="0">
                <a:solidFill>
                  <a:schemeClr val="tx1"/>
                </a:solidFill>
              </a:rPr>
              <a:t> = admin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password</a:t>
            </a:r>
            <a:r>
              <a:rPr lang="fr-CH" i="1" dirty="0">
                <a:solidFill>
                  <a:schemeClr val="tx1"/>
                </a:solidFill>
              </a:rPr>
              <a:t> = </a:t>
            </a:r>
            <a:r>
              <a:rPr lang="fr-CH" i="1" dirty="0" err="1">
                <a:solidFill>
                  <a:schemeClr val="tx1"/>
                </a:solidFill>
              </a:rPr>
              <a:t>adminPWD</a:t>
            </a: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Privileges</a:t>
            </a:r>
            <a:r>
              <a:rPr lang="fr-CH" i="1" dirty="0">
                <a:solidFill>
                  <a:schemeClr val="tx1"/>
                </a:solidFill>
              </a:rPr>
              <a:t> = can login + </a:t>
            </a:r>
            <a:r>
              <a:rPr lang="fr-CH" i="1" dirty="0" err="1">
                <a:solidFill>
                  <a:schemeClr val="tx1"/>
                </a:solidFill>
              </a:rPr>
              <a:t>superuser</a:t>
            </a:r>
            <a:endParaRPr lang="fr-CH" i="1" dirty="0">
              <a:solidFill>
                <a:schemeClr val="tx1"/>
              </a:solidFill>
            </a:endParaRP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CH" i="1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Creation of the </a:t>
            </a:r>
            <a:r>
              <a:rPr lang="fr-CH" dirty="0" err="1">
                <a:solidFill>
                  <a:schemeClr val="tx1"/>
                </a:solidFill>
              </a:rPr>
              <a:t>database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with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PostGIS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enabled</a:t>
            </a:r>
            <a:endParaRPr lang="fr-CH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548918-618C-4AB1-8D5D-70DC2EA9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0" y="3240087"/>
            <a:ext cx="4562475" cy="189547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18970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42FB6C1-E146-48D3-B34F-976EAC4A54ED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</a:t>
            </a:r>
            <a:r>
              <a:rPr lang="fr-CH" sz="1400" b="1" i="1" dirty="0">
                <a:solidFill>
                  <a:srgbClr val="C00000"/>
                </a:solidFill>
              </a:rPr>
              <a:t>Setup &gt;</a:t>
            </a:r>
            <a:r>
              <a:rPr lang="fr-CH" sz="1400" i="1" dirty="0">
                <a:solidFill>
                  <a:schemeClr val="tx1"/>
                </a:solidFill>
              </a:rPr>
              <a:t> Design &gt;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 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A4753C2-D0E5-4495-A04A-C465E18D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Importation of the </a:t>
            </a:r>
            <a:r>
              <a:rPr lang="fr-CH" altLang="fr-FR" sz="4400" b="1" dirty="0" err="1">
                <a:solidFill>
                  <a:srgbClr val="000000"/>
                </a:solidFill>
              </a:rPr>
              <a:t>shapes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76A71D-A495-431F-966D-45F338034A8D}"/>
              </a:ext>
            </a:extLst>
          </p:cNvPr>
          <p:cNvSpPr txBox="1"/>
          <p:nvPr/>
        </p:nvSpPr>
        <p:spPr>
          <a:xfrm>
            <a:off x="398177" y="1922452"/>
            <a:ext cx="108732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Use of the </a:t>
            </a:r>
            <a:r>
              <a:rPr lang="fr-CH" dirty="0" err="1">
                <a:solidFill>
                  <a:schemeClr val="tx1"/>
                </a:solidFill>
              </a:rPr>
              <a:t>PostGIS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tool</a:t>
            </a:r>
            <a:r>
              <a:rPr lang="fr-CH" dirty="0">
                <a:solidFill>
                  <a:schemeClr val="tx1"/>
                </a:solidFill>
              </a:rPr>
              <a:t> for the </a:t>
            </a:r>
            <a:r>
              <a:rPr lang="fr-CH" dirty="0" err="1">
                <a:solidFill>
                  <a:schemeClr val="tx1"/>
                </a:solidFill>
              </a:rPr>
              <a:t>shapefiles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lvl="1" indent="0" algn="just">
              <a:spcAft>
                <a:spcPts val="600"/>
              </a:spcAft>
            </a:pPr>
            <a:r>
              <a:rPr lang="fr-CH" dirty="0" err="1">
                <a:solidFill>
                  <a:schemeClr val="tx1"/>
                </a:solidFill>
              </a:rPr>
              <a:t>We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changed</a:t>
            </a:r>
            <a:r>
              <a:rPr lang="fr-CH" dirty="0">
                <a:solidFill>
                  <a:schemeClr val="tx1"/>
                </a:solidFill>
              </a:rPr>
              <a:t> the </a:t>
            </a:r>
            <a:r>
              <a:rPr lang="fr-CH" dirty="0" err="1">
                <a:solidFill>
                  <a:schemeClr val="tx1"/>
                </a:solidFill>
              </a:rPr>
              <a:t>names</a:t>
            </a:r>
            <a:r>
              <a:rPr lang="fr-CH" dirty="0">
                <a:solidFill>
                  <a:schemeClr val="tx1"/>
                </a:solidFill>
              </a:rPr>
              <a:t> of the tables + important to use the 3857 SRID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711FEC-4F34-4C78-A8AC-6673FA99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26" y="3312095"/>
            <a:ext cx="7248202" cy="2376264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8" name="Graphique 7" descr="Avertissement">
            <a:extLst>
              <a:ext uri="{FF2B5EF4-FFF2-40B4-BE49-F238E27FC236}">
                <a16:creationId xmlns:a16="http://schemas.microsoft.com/office/drawing/2014/main" id="{982FCFD3-B8C5-4650-95BD-2E1C57D95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271" y="2733798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BC9DDF1-449A-4686-B517-AE24CFFDAEAB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</a:t>
            </a:r>
            <a:r>
              <a:rPr lang="fr-CH" sz="1400" b="1" i="1" dirty="0">
                <a:solidFill>
                  <a:srgbClr val="C00000"/>
                </a:solidFill>
              </a:rPr>
              <a:t>Design &gt;</a:t>
            </a:r>
            <a:r>
              <a:rPr lang="fr-CH" sz="1400" i="1" dirty="0">
                <a:solidFill>
                  <a:schemeClr val="tx1"/>
                </a:solidFill>
              </a:rPr>
              <a:t>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 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2962062-68DE-4EAC-9734-45FB4FD2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 err="1">
                <a:solidFill>
                  <a:srgbClr val="000000"/>
                </a:solidFill>
              </a:rPr>
              <a:t>Mockups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FFDBEC-6F55-4157-A94D-CCC2B8B15915}"/>
              </a:ext>
            </a:extLst>
          </p:cNvPr>
          <p:cNvSpPr txBox="1"/>
          <p:nvPr/>
        </p:nvSpPr>
        <p:spPr>
          <a:xfrm>
            <a:off x="398177" y="1922452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First Teams meetings: </a:t>
            </a:r>
            <a:r>
              <a:rPr lang="fr-CH" dirty="0" err="1">
                <a:solidFill>
                  <a:schemeClr val="tx1"/>
                </a:solidFill>
              </a:rPr>
              <a:t>dedicated</a:t>
            </a:r>
            <a:r>
              <a:rPr lang="fr-CH" dirty="0">
                <a:solidFill>
                  <a:schemeClr val="tx1"/>
                </a:solidFill>
              </a:rPr>
              <a:t> to design the </a:t>
            </a:r>
            <a:r>
              <a:rPr lang="fr-CH" dirty="0" err="1">
                <a:solidFill>
                  <a:schemeClr val="tx1"/>
                </a:solidFill>
              </a:rPr>
              <a:t>project</a:t>
            </a:r>
            <a:r>
              <a:rPr lang="fr-CH" dirty="0">
                <a:solidFill>
                  <a:schemeClr val="tx1"/>
                </a:solidFill>
              </a:rPr>
              <a:t> and </a:t>
            </a:r>
            <a:r>
              <a:rPr lang="fr-CH" dirty="0" err="1">
                <a:solidFill>
                  <a:schemeClr val="tx1"/>
                </a:solidFill>
              </a:rPr>
              <a:t>define</a:t>
            </a:r>
            <a:r>
              <a:rPr lang="fr-CH" dirty="0">
                <a:solidFill>
                  <a:schemeClr val="tx1"/>
                </a:solidFill>
              </a:rPr>
              <a:t> the </a:t>
            </a:r>
            <a:r>
              <a:rPr lang="fr-CH" dirty="0" err="1">
                <a:solidFill>
                  <a:schemeClr val="tx1"/>
                </a:solidFill>
              </a:rPr>
              <a:t>product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backlog</a:t>
            </a:r>
            <a:r>
              <a:rPr lang="fr-CH" dirty="0">
                <a:solidFill>
                  <a:schemeClr val="tx1"/>
                </a:solidFill>
              </a:rPr>
              <a:t>  </a:t>
            </a:r>
            <a:endParaRPr lang="fr-CH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28BEED-8DBD-43C3-A058-61F4E32D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7" y="2546256"/>
            <a:ext cx="5716127" cy="32227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B9612A-2582-4C12-BCB2-CE5FC2CD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67" y="2546256"/>
            <a:ext cx="5716126" cy="32199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BC9E91-7D7D-4224-832F-BFAEFCF1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525" y="2544867"/>
            <a:ext cx="5721057" cy="3222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4778CD-F935-474E-88F1-841680A35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837" y="2543478"/>
            <a:ext cx="5721057" cy="3222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F35813-4651-485A-8B91-C289C1997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212" y="2540701"/>
            <a:ext cx="5721058" cy="32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BC9DDF1-449A-4686-B517-AE24CFFDAEAB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</a:t>
            </a:r>
            <a:r>
              <a:rPr lang="fr-CH" sz="1400" b="1" i="1" dirty="0">
                <a:solidFill>
                  <a:srgbClr val="C00000"/>
                </a:solidFill>
              </a:rPr>
              <a:t>Design &gt;</a:t>
            </a:r>
            <a:r>
              <a:rPr lang="fr-CH" sz="1400" i="1" dirty="0">
                <a:solidFill>
                  <a:schemeClr val="tx1"/>
                </a:solidFill>
              </a:rPr>
              <a:t> </a:t>
            </a:r>
            <a:r>
              <a:rPr lang="fr-CH" sz="1400" i="1" dirty="0" err="1">
                <a:solidFill>
                  <a:schemeClr val="tx1"/>
                </a:solidFill>
              </a:rPr>
              <a:t>Authentication</a:t>
            </a:r>
            <a:r>
              <a:rPr lang="fr-CH" sz="1400" i="1" dirty="0">
                <a:solidFill>
                  <a:schemeClr val="tx1"/>
                </a:solidFill>
              </a:rPr>
              <a:t> &gt; 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2962062-68DE-4EAC-9734-45FB4FD2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Product </a:t>
            </a:r>
            <a:r>
              <a:rPr lang="fr-CH" altLang="fr-FR" sz="4400" b="1" dirty="0" err="1">
                <a:solidFill>
                  <a:srgbClr val="000000"/>
                </a:solidFill>
              </a:rPr>
              <a:t>Backlog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52221D-EEFD-4090-A462-5CB0CE8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3" y="2235552"/>
            <a:ext cx="5090601" cy="6248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4FEFED-9214-4A74-B611-ED6EF232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8" y="3096071"/>
            <a:ext cx="11049958" cy="1867062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3771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b="1" i="1" dirty="0" err="1">
                <a:solidFill>
                  <a:srgbClr val="C00000"/>
                </a:solidFill>
              </a:rPr>
              <a:t>Authentication</a:t>
            </a:r>
            <a:r>
              <a:rPr lang="fr-CH" sz="1400" b="1" i="1" dirty="0">
                <a:solidFill>
                  <a:srgbClr val="C00000"/>
                </a:solidFill>
              </a:rPr>
              <a:t> &gt; </a:t>
            </a:r>
            <a:r>
              <a:rPr lang="fr-CH" sz="1400" i="1" dirty="0">
                <a:solidFill>
                  <a:schemeClr val="tx1"/>
                </a:solidFill>
              </a:rPr>
              <a:t>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Integrated module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Our </a:t>
            </a:r>
            <a:r>
              <a:rPr lang="fr-CH" dirty="0" err="1">
                <a:solidFill>
                  <a:schemeClr val="tx1"/>
                </a:solidFill>
              </a:rPr>
              <a:t>wish</a:t>
            </a:r>
            <a:r>
              <a:rPr lang="fr-CH" dirty="0">
                <a:solidFill>
                  <a:schemeClr val="tx1"/>
                </a:solidFill>
              </a:rPr>
              <a:t>: manage camper and manager </a:t>
            </a:r>
            <a:r>
              <a:rPr lang="fr-CH" dirty="0" err="1">
                <a:solidFill>
                  <a:schemeClr val="tx1"/>
                </a:solidFill>
              </a:rPr>
              <a:t>roles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The manager </a:t>
            </a:r>
            <a:r>
              <a:rPr lang="fr-CH" dirty="0" err="1">
                <a:solidFill>
                  <a:schemeClr val="tx1"/>
                </a:solidFill>
              </a:rPr>
              <a:t>is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created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from</a:t>
            </a:r>
            <a:r>
              <a:rPr lang="fr-CH" dirty="0">
                <a:solidFill>
                  <a:schemeClr val="tx1"/>
                </a:solidFill>
              </a:rPr>
              <a:t> the admin console</a:t>
            </a:r>
          </a:p>
          <a:p>
            <a:pPr lvl="1" indent="0" algn="just">
              <a:spcAft>
                <a:spcPts val="600"/>
              </a:spcAft>
            </a:pPr>
            <a:r>
              <a:rPr lang="fr-CH" dirty="0">
                <a:solidFill>
                  <a:schemeClr val="tx1"/>
                </a:solidFill>
              </a:rPr>
              <a:t>&gt; </a:t>
            </a:r>
            <a:r>
              <a:rPr lang="fr-CH" b="1" i="1" dirty="0">
                <a:solidFill>
                  <a:schemeClr val="tx1"/>
                </a:solidFill>
              </a:rPr>
              <a:t>python manage.py </a:t>
            </a:r>
            <a:r>
              <a:rPr lang="fr-CH" b="1" i="1" dirty="0" err="1">
                <a:solidFill>
                  <a:schemeClr val="tx1"/>
                </a:solidFill>
              </a:rPr>
              <a:t>createsuperuser</a:t>
            </a:r>
            <a:endParaRPr lang="fr-CH" b="1" i="1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The </a:t>
            </a:r>
            <a:r>
              <a:rPr lang="fr-CH" dirty="0" err="1">
                <a:solidFill>
                  <a:schemeClr val="tx1"/>
                </a:solidFill>
              </a:rPr>
              <a:t>users</a:t>
            </a:r>
            <a:r>
              <a:rPr lang="fr-CH" dirty="0">
                <a:solidFill>
                  <a:schemeClr val="tx1"/>
                </a:solidFill>
              </a:rPr>
              <a:t> can </a:t>
            </a:r>
            <a:r>
              <a:rPr lang="fr-CH" dirty="0" err="1">
                <a:solidFill>
                  <a:schemeClr val="tx1"/>
                </a:solidFill>
              </a:rPr>
              <a:t>create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their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account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from</a:t>
            </a:r>
            <a:r>
              <a:rPr lang="fr-CH" dirty="0">
                <a:solidFill>
                  <a:schemeClr val="tx1"/>
                </a:solidFill>
              </a:rPr>
              <a:t> the frontend of the application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Use of the module </a:t>
            </a:r>
            <a:r>
              <a:rPr lang="fr-CH" dirty="0" err="1">
                <a:solidFill>
                  <a:schemeClr val="tx1"/>
                </a:solidFill>
              </a:rPr>
              <a:t>proposed</a:t>
            </a:r>
            <a:r>
              <a:rPr lang="fr-CH" dirty="0">
                <a:solidFill>
                  <a:schemeClr val="tx1"/>
                </a:solidFill>
              </a:rPr>
              <a:t> by Django: </a:t>
            </a:r>
            <a:r>
              <a:rPr lang="fr-CH" b="1" i="1" dirty="0" err="1">
                <a:solidFill>
                  <a:schemeClr val="tx1"/>
                </a:solidFill>
              </a:rPr>
              <a:t>django.contrib.auth</a:t>
            </a:r>
            <a:endParaRPr lang="fr-CH" b="1" i="1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FBEE5B-F4A2-412A-98EC-351D9CA356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55" y="1583903"/>
            <a:ext cx="2971165" cy="191262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6747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b="1" i="1" dirty="0" err="1">
                <a:solidFill>
                  <a:srgbClr val="C00000"/>
                </a:solidFill>
              </a:rPr>
              <a:t>Authentication</a:t>
            </a:r>
            <a:r>
              <a:rPr lang="fr-CH" sz="1400" b="1" i="1" dirty="0">
                <a:solidFill>
                  <a:srgbClr val="C00000"/>
                </a:solidFill>
              </a:rPr>
              <a:t> &gt; </a:t>
            </a:r>
            <a:r>
              <a:rPr lang="fr-CH" sz="1400" i="1" dirty="0">
                <a:solidFill>
                  <a:schemeClr val="tx1"/>
                </a:solidFill>
              </a:rPr>
              <a:t>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Custom user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The </a:t>
            </a:r>
            <a:r>
              <a:rPr lang="fr-CH" i="1" dirty="0">
                <a:solidFill>
                  <a:schemeClr val="tx1"/>
                </a:solidFill>
              </a:rPr>
              <a:t>Camper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inherits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from</a:t>
            </a:r>
            <a:r>
              <a:rPr lang="fr-CH" dirty="0">
                <a:solidFill>
                  <a:schemeClr val="tx1"/>
                </a:solidFill>
              </a:rPr>
              <a:t> the base Django </a:t>
            </a:r>
            <a:r>
              <a:rPr lang="fr-CH" i="1" dirty="0">
                <a:solidFill>
                  <a:schemeClr val="tx1"/>
                </a:solidFill>
              </a:rPr>
              <a:t>User</a:t>
            </a:r>
          </a:p>
          <a:p>
            <a:pPr marL="108585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i="1" dirty="0" err="1">
                <a:solidFill>
                  <a:schemeClr val="tx1"/>
                </a:solidFill>
              </a:rPr>
              <a:t>allows</a:t>
            </a:r>
            <a:r>
              <a:rPr lang="fr-CH" i="1" dirty="0">
                <a:solidFill>
                  <a:schemeClr val="tx1"/>
                </a:solidFill>
              </a:rPr>
              <a:t> us to use the basic </a:t>
            </a:r>
            <a:r>
              <a:rPr lang="fr-CH" i="1" dirty="0" err="1">
                <a:solidFill>
                  <a:schemeClr val="tx1"/>
                </a:solidFill>
              </a:rPr>
              <a:t>authentication</a:t>
            </a:r>
            <a:r>
              <a:rPr lang="fr-CH" i="1" dirty="0">
                <a:solidFill>
                  <a:schemeClr val="tx1"/>
                </a:solidFill>
              </a:rPr>
              <a:t> </a:t>
            </a:r>
            <a:r>
              <a:rPr lang="fr-CH" i="1" dirty="0" err="1">
                <a:solidFill>
                  <a:schemeClr val="tx1"/>
                </a:solidFill>
              </a:rPr>
              <a:t>features</a:t>
            </a:r>
            <a:r>
              <a:rPr lang="fr-CH" i="1" dirty="0">
                <a:solidFill>
                  <a:schemeClr val="tx1"/>
                </a:solidFill>
              </a:rPr>
              <a:t> + </a:t>
            </a:r>
            <a:r>
              <a:rPr lang="fr-CH" i="1" dirty="0" err="1">
                <a:solidFill>
                  <a:schemeClr val="tx1"/>
                </a:solidFill>
              </a:rPr>
              <a:t>add</a:t>
            </a:r>
            <a:r>
              <a:rPr lang="fr-CH" i="1" dirty="0">
                <a:solidFill>
                  <a:schemeClr val="tx1"/>
                </a:solidFill>
              </a:rPr>
              <a:t> custom </a:t>
            </a:r>
            <a:r>
              <a:rPr lang="fr-CH" i="1" dirty="0" err="1">
                <a:solidFill>
                  <a:schemeClr val="tx1"/>
                </a:solidFill>
              </a:rPr>
              <a:t>fields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D85853-6D97-4C8F-A766-6F55376ADA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3" y="3221559"/>
            <a:ext cx="7283095" cy="1656184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6859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4E08D0-C461-495F-BB11-E74EFBDBEF6A}"/>
              </a:ext>
            </a:extLst>
          </p:cNvPr>
          <p:cNvSpPr txBox="1"/>
          <p:nvPr/>
        </p:nvSpPr>
        <p:spPr>
          <a:xfrm>
            <a:off x="6337895" y="604839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i="1" dirty="0">
                <a:solidFill>
                  <a:schemeClr val="tx1"/>
                </a:solidFill>
              </a:rPr>
              <a:t>Structure &gt; Setup &gt; Design &gt; </a:t>
            </a:r>
            <a:r>
              <a:rPr lang="fr-CH" sz="1400" b="1" i="1" dirty="0" err="1">
                <a:solidFill>
                  <a:srgbClr val="C00000"/>
                </a:solidFill>
              </a:rPr>
              <a:t>Authentication</a:t>
            </a:r>
            <a:r>
              <a:rPr lang="fr-CH" sz="1400" b="1" i="1" dirty="0">
                <a:solidFill>
                  <a:srgbClr val="C00000"/>
                </a:solidFill>
              </a:rPr>
              <a:t> &gt; </a:t>
            </a:r>
            <a:r>
              <a:rPr lang="fr-CH" sz="1400" i="1" dirty="0">
                <a:solidFill>
                  <a:schemeClr val="tx1"/>
                </a:solidFill>
              </a:rPr>
              <a:t>GIS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869918D-FB8F-4F86-BA93-4C66B238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67766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CH" altLang="fr-FR" sz="4400" b="1" dirty="0">
                <a:solidFill>
                  <a:srgbClr val="000000"/>
                </a:solidFill>
              </a:rPr>
              <a:t>Custom registration </a:t>
            </a:r>
            <a:r>
              <a:rPr lang="fr-CH" altLang="fr-FR" sz="4400" b="1" dirty="0" err="1">
                <a:solidFill>
                  <a:srgbClr val="000000"/>
                </a:solidFill>
              </a:rPr>
              <a:t>form</a:t>
            </a:r>
            <a:endParaRPr lang="fr-CH" altLang="fr-FR" sz="4400" b="1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963D3A-DD2E-4AEC-9075-C75589E258C3}"/>
              </a:ext>
            </a:extLst>
          </p:cNvPr>
          <p:cNvSpPr txBox="1"/>
          <p:nvPr/>
        </p:nvSpPr>
        <p:spPr>
          <a:xfrm>
            <a:off x="398177" y="1922452"/>
            <a:ext cx="10873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>
                <a:solidFill>
                  <a:schemeClr val="tx1"/>
                </a:solidFill>
              </a:rPr>
              <a:t>To </a:t>
            </a:r>
            <a:r>
              <a:rPr lang="fr-CH" dirty="0" err="1">
                <a:solidFill>
                  <a:schemeClr val="tx1"/>
                </a:solidFill>
              </a:rPr>
              <a:t>save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these</a:t>
            </a:r>
            <a:r>
              <a:rPr lang="fr-CH" dirty="0">
                <a:solidFill>
                  <a:schemeClr val="tx1"/>
                </a:solidFill>
              </a:rPr>
              <a:t> new </a:t>
            </a:r>
            <a:r>
              <a:rPr lang="fr-CH" dirty="0" err="1">
                <a:solidFill>
                  <a:schemeClr val="tx1"/>
                </a:solidFill>
              </a:rPr>
              <a:t>added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>
                <a:solidFill>
                  <a:schemeClr val="tx1"/>
                </a:solidFill>
              </a:rPr>
              <a:t>fields</a:t>
            </a:r>
            <a:r>
              <a:rPr lang="fr-CH" dirty="0">
                <a:solidFill>
                  <a:schemeClr val="tx1"/>
                </a:solidFill>
              </a:rPr>
              <a:t>: rewriting of the basic registration </a:t>
            </a:r>
            <a:r>
              <a:rPr lang="fr-CH" dirty="0" err="1">
                <a:solidFill>
                  <a:schemeClr val="tx1"/>
                </a:solidFill>
              </a:rPr>
              <a:t>form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CH" dirty="0" err="1">
                <a:solidFill>
                  <a:schemeClr val="tx1"/>
                </a:solidFill>
              </a:rPr>
              <a:t>Then</a:t>
            </a:r>
            <a:r>
              <a:rPr lang="fr-CH" dirty="0">
                <a:solidFill>
                  <a:schemeClr val="tx1"/>
                </a:solidFill>
              </a:rPr>
              <a:t>: </a:t>
            </a:r>
            <a:r>
              <a:rPr lang="fr-CH" dirty="0" err="1">
                <a:solidFill>
                  <a:schemeClr val="tx1"/>
                </a:solidFill>
              </a:rPr>
              <a:t>ability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create</a:t>
            </a:r>
            <a:r>
              <a:rPr lang="fr-CH" dirty="0">
                <a:solidFill>
                  <a:schemeClr val="tx1"/>
                </a:solidFill>
              </a:rPr>
              <a:t> the registration </a:t>
            </a:r>
            <a:r>
              <a:rPr lang="fr-CH" dirty="0" err="1">
                <a:solidFill>
                  <a:schemeClr val="tx1"/>
                </a:solidFill>
              </a:rPr>
              <a:t>form</a:t>
            </a:r>
            <a:r>
              <a:rPr lang="fr-CH" dirty="0">
                <a:solidFill>
                  <a:schemeClr val="tx1"/>
                </a:solidFill>
              </a:rPr>
              <a:t> on the front 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D5C5C2-D9B0-4502-8432-DFADAD4A9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03" y="2447999"/>
            <a:ext cx="8641655" cy="203277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431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- Base HES-SO</Template>
  <TotalTime>171</TotalTime>
  <Words>471</Words>
  <Application>Microsoft Office PowerPoint</Application>
  <PresentationFormat>Personnalisé</PresentationFormat>
  <Paragraphs>79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Burger Montaine</dc:creator>
  <cp:lastModifiedBy>Burger Montaine</cp:lastModifiedBy>
  <cp:revision>34</cp:revision>
  <cp:lastPrinted>1601-01-01T00:00:00Z</cp:lastPrinted>
  <dcterms:created xsi:type="dcterms:W3CDTF">2020-05-20T15:19:17Z</dcterms:created>
  <dcterms:modified xsi:type="dcterms:W3CDTF">2020-06-12T08:19:16Z</dcterms:modified>
</cp:coreProperties>
</file>