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04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5A5B4-8F5A-7149-9C53-F1005BD132A1}" type="datetimeFigureOut">
              <a:rPr lang="en-US" smtClean="0"/>
              <a:t>22/03/15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D51FF-CB1A-4441-A242-7EDF31ED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D51FF-CB1A-4441-A242-7EDF31ED4F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2D8B-60BA-FA44-8379-A1E594E43096}" type="datetimeFigureOut">
              <a:rPr lang="en-US" smtClean="0"/>
              <a:t>22/03/15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A8C-F75A-DD48-B103-D3BDDC6D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2D8B-60BA-FA44-8379-A1E594E43096}" type="datetimeFigureOut">
              <a:rPr lang="en-US" smtClean="0"/>
              <a:t>22/03/15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A8C-F75A-DD48-B103-D3BDDC6D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3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2D8B-60BA-FA44-8379-A1E594E43096}" type="datetimeFigureOut">
              <a:rPr lang="en-US" smtClean="0"/>
              <a:t>22/03/15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A8C-F75A-DD48-B103-D3BDDC6D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2D8B-60BA-FA44-8379-A1E594E43096}" type="datetimeFigureOut">
              <a:rPr lang="en-US" smtClean="0"/>
              <a:t>22/03/15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A8C-F75A-DD48-B103-D3BDDC6D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2D8B-60BA-FA44-8379-A1E594E43096}" type="datetimeFigureOut">
              <a:rPr lang="en-US" smtClean="0"/>
              <a:t>22/03/15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A8C-F75A-DD48-B103-D3BDDC6D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8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2D8B-60BA-FA44-8379-A1E594E43096}" type="datetimeFigureOut">
              <a:rPr lang="en-US" smtClean="0"/>
              <a:t>22/03/15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A8C-F75A-DD48-B103-D3BDDC6D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3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2D8B-60BA-FA44-8379-A1E594E43096}" type="datetimeFigureOut">
              <a:rPr lang="en-US" smtClean="0"/>
              <a:t>22/03/15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A8C-F75A-DD48-B103-D3BDDC6D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2D8B-60BA-FA44-8379-A1E594E43096}" type="datetimeFigureOut">
              <a:rPr lang="en-US" smtClean="0"/>
              <a:t>22/03/15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A8C-F75A-DD48-B103-D3BDDC6D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7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2D8B-60BA-FA44-8379-A1E594E43096}" type="datetimeFigureOut">
              <a:rPr lang="en-US" smtClean="0"/>
              <a:t>22/03/15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A8C-F75A-DD48-B103-D3BDDC6D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2D8B-60BA-FA44-8379-A1E594E43096}" type="datetimeFigureOut">
              <a:rPr lang="en-US" smtClean="0"/>
              <a:t>22/03/15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A8C-F75A-DD48-B103-D3BDDC6D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2D8B-60BA-FA44-8379-A1E594E43096}" type="datetimeFigureOut">
              <a:rPr lang="en-US" smtClean="0"/>
              <a:t>22/03/15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A8C-F75A-DD48-B103-D3BDDC6D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2D8B-60BA-FA44-8379-A1E594E43096}" type="datetimeFigureOut">
              <a:rPr lang="en-US" smtClean="0"/>
              <a:t>22/03/15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6A8C-F75A-DD48-B103-D3BDDC6D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8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HFT </a:t>
            </a:r>
            <a:r>
              <a:rPr lang="en-US" dirty="0" err="1" smtClean="0"/>
              <a:t>betreiben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größten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passives Market Making und </a:t>
            </a:r>
            <a:r>
              <a:rPr lang="en-US" dirty="0" err="1" smtClean="0"/>
              <a:t>stellen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Liquidität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Verfügung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8389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Eine</a:t>
            </a:r>
            <a:r>
              <a:rPr lang="en-US" dirty="0" smtClean="0"/>
              <a:t> Big-Data </a:t>
            </a:r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HFT-</a:t>
            </a:r>
            <a:r>
              <a:rPr lang="en-US" dirty="0" err="1" smtClean="0"/>
              <a:t>Verhalten</a:t>
            </a:r>
            <a:r>
              <a:rPr lang="en-US" dirty="0" smtClean="0"/>
              <a:t> von</a:t>
            </a:r>
          </a:p>
          <a:p>
            <a:r>
              <a:rPr lang="en-US" dirty="0" smtClean="0"/>
              <a:t>Moritz Schaefer-</a:t>
            </a:r>
            <a:r>
              <a:rPr lang="en-US" dirty="0" err="1" smtClean="0"/>
              <a:t>Kehnert</a:t>
            </a:r>
            <a:endParaRPr lang="en-US" dirty="0" smtClean="0"/>
          </a:p>
          <a:p>
            <a:r>
              <a:rPr lang="en-US" dirty="0" smtClean="0"/>
              <a:t>und</a:t>
            </a:r>
          </a:p>
          <a:p>
            <a:r>
              <a:rPr lang="en-US" dirty="0" smtClean="0"/>
              <a:t>Pierre </a:t>
            </a:r>
            <a:r>
              <a:rPr lang="en-US" dirty="0" err="1" smtClean="0"/>
              <a:t>Bartholoma</a:t>
            </a:r>
            <a:r>
              <a:rPr lang="en-US" dirty="0" smtClean="0"/>
              <a:t>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7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Vorgehen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Ausarbeitung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Analysen</a:t>
            </a:r>
            <a:r>
              <a:rPr lang="en-US" dirty="0" smtClean="0"/>
              <a:t> und </a:t>
            </a:r>
            <a:r>
              <a:rPr lang="en-US" dirty="0" err="1" smtClean="0"/>
              <a:t>Recherchen</a:t>
            </a:r>
            <a:r>
              <a:rPr lang="en-US" dirty="0" smtClean="0"/>
              <a:t> des </a:t>
            </a:r>
            <a:r>
              <a:rPr lang="en-US" dirty="0" err="1" smtClean="0"/>
              <a:t>Datensatzes</a:t>
            </a:r>
            <a:r>
              <a:rPr lang="en-US" dirty="0" smtClean="0"/>
              <a:t> und der </a:t>
            </a:r>
            <a:r>
              <a:rPr lang="en-US" dirty="0" err="1" smtClean="0"/>
              <a:t>Thematik</a:t>
            </a:r>
            <a:endParaRPr lang="en-US" dirty="0" smtClean="0"/>
          </a:p>
          <a:p>
            <a:r>
              <a:rPr lang="en-US" dirty="0" err="1" smtClean="0"/>
              <a:t>Bereinigung</a:t>
            </a:r>
            <a:r>
              <a:rPr lang="en-US" dirty="0" smtClean="0"/>
              <a:t> des </a:t>
            </a:r>
            <a:r>
              <a:rPr lang="en-US" dirty="0" err="1" smtClean="0"/>
              <a:t>Datensatzes</a:t>
            </a:r>
            <a:r>
              <a:rPr lang="en-US" dirty="0" smtClean="0"/>
              <a:t> auf </a:t>
            </a:r>
            <a:r>
              <a:rPr lang="en-US" dirty="0" err="1" smtClean="0"/>
              <a:t>Fehler</a:t>
            </a:r>
            <a:r>
              <a:rPr lang="en-US" dirty="0" smtClean="0"/>
              <a:t> und </a:t>
            </a:r>
            <a:r>
              <a:rPr lang="en-US" dirty="0" err="1" smtClean="0"/>
              <a:t>abweichende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endParaRPr lang="en-US" dirty="0" smtClean="0"/>
          </a:p>
          <a:p>
            <a:r>
              <a:rPr lang="en-US" dirty="0" err="1" smtClean="0"/>
              <a:t>Anpassen</a:t>
            </a:r>
            <a:r>
              <a:rPr lang="en-US" dirty="0" smtClean="0"/>
              <a:t> des </a:t>
            </a:r>
            <a:r>
              <a:rPr lang="en-US" dirty="0" err="1" smtClean="0"/>
              <a:t>Datensatzes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Vorbereitung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Analyse</a:t>
            </a:r>
            <a:endParaRPr lang="en-US" dirty="0"/>
          </a:p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 smtClean="0"/>
              <a:t> den </a:t>
            </a:r>
            <a:r>
              <a:rPr lang="en-US" dirty="0" err="1" smtClean="0"/>
              <a:t>Gesichtspunkten</a:t>
            </a:r>
            <a:r>
              <a:rPr lang="en-US" dirty="0" smtClean="0"/>
              <a:t> HFT, </a:t>
            </a:r>
            <a:r>
              <a:rPr lang="en-US" dirty="0" err="1" smtClean="0"/>
              <a:t>nicht</a:t>
            </a:r>
            <a:r>
              <a:rPr lang="en-US" dirty="0" smtClean="0"/>
              <a:t>-HFT und </a:t>
            </a:r>
            <a:r>
              <a:rPr lang="en-US" dirty="0" err="1" smtClean="0"/>
              <a:t>Gesamt</a:t>
            </a:r>
            <a:r>
              <a:rPr lang="en-US" dirty="0" smtClean="0"/>
              <a:t> </a:t>
            </a:r>
            <a:r>
              <a:rPr lang="en-US" dirty="0" err="1" smtClean="0"/>
              <a:t>sowie</a:t>
            </a:r>
            <a:r>
              <a:rPr lang="en-US" dirty="0" smtClean="0"/>
              <a:t> Buy- und Sell-Side</a:t>
            </a:r>
            <a:endParaRPr lang="en-US" dirty="0"/>
          </a:p>
          <a:p>
            <a:pPr lvl="1"/>
            <a:r>
              <a:rPr lang="en-US" dirty="0" err="1" smtClean="0"/>
              <a:t>Preisentwicklung</a:t>
            </a:r>
            <a:endParaRPr lang="en-US" dirty="0" smtClean="0"/>
          </a:p>
          <a:p>
            <a:pPr lvl="1"/>
            <a:r>
              <a:rPr lang="en-US" dirty="0" smtClean="0"/>
              <a:t>Market Maker Spread</a:t>
            </a:r>
          </a:p>
          <a:p>
            <a:pPr lvl="2"/>
            <a:r>
              <a:rPr lang="en-US" dirty="0" err="1" smtClean="0"/>
              <a:t>Spreadverlauf</a:t>
            </a:r>
            <a:endParaRPr lang="en-US" dirty="0" smtClean="0"/>
          </a:p>
          <a:p>
            <a:pPr lvl="2"/>
            <a:r>
              <a:rPr lang="en-US" dirty="0" err="1" smtClean="0"/>
              <a:t>Gesamtspread</a:t>
            </a:r>
            <a:endParaRPr lang="en-US" dirty="0" smtClean="0"/>
          </a:p>
          <a:p>
            <a:pPr lvl="1"/>
            <a:r>
              <a:rPr lang="en-US" dirty="0" err="1" smtClean="0"/>
              <a:t>Häufigkeitsverteilung</a:t>
            </a:r>
            <a:r>
              <a:rPr lang="en-US" dirty="0" smtClean="0"/>
              <a:t> der </a:t>
            </a:r>
            <a:r>
              <a:rPr lang="en-US" dirty="0" err="1" smtClean="0"/>
              <a:t>Aktivitäten</a:t>
            </a:r>
            <a:r>
              <a:rPr lang="en-US" dirty="0" smtClean="0"/>
              <a:t> der </a:t>
            </a:r>
            <a:r>
              <a:rPr lang="en-US" dirty="0" err="1" smtClean="0"/>
              <a:t>Marktteilnehmer</a:t>
            </a:r>
            <a:endParaRPr lang="en-US" dirty="0" smtClean="0"/>
          </a:p>
          <a:p>
            <a:pPr lvl="1"/>
            <a:r>
              <a:rPr lang="en-US" dirty="0" err="1" smtClean="0"/>
              <a:t>Standardabweichung</a:t>
            </a:r>
            <a:r>
              <a:rPr lang="en-US" dirty="0" smtClean="0"/>
              <a:t> der </a:t>
            </a:r>
            <a:r>
              <a:rPr lang="en-US" dirty="0" err="1" smtClean="0"/>
              <a:t>Verläufe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Marktteilnehmer</a:t>
            </a:r>
            <a:endParaRPr lang="en-US" dirty="0" smtClean="0"/>
          </a:p>
          <a:p>
            <a:r>
              <a:rPr lang="en-US" dirty="0" smtClean="0"/>
              <a:t>Interpretation der </a:t>
            </a:r>
            <a:r>
              <a:rPr lang="en-US" dirty="0" err="1" smtClean="0"/>
              <a:t>Ergebnisse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47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Preisentwicklung</a:t>
            </a:r>
            <a:r>
              <a:rPr lang="en-US" dirty="0" smtClean="0"/>
              <a:t> des </a:t>
            </a:r>
            <a:r>
              <a:rPr lang="en-US" dirty="0" err="1" smtClean="0"/>
              <a:t>Datensatz</a:t>
            </a:r>
            <a:r>
              <a:rPr lang="en-US" dirty="0" smtClean="0"/>
              <a:t> in $</a:t>
            </a:r>
            <a:endParaRPr lang="en-US" dirty="0"/>
          </a:p>
        </p:txBody>
      </p:sp>
      <p:pic>
        <p:nvPicPr>
          <p:cNvPr id="5" name="Picture 4" descr="Bid_Ask-Mode_HFT-Bid_Top_Lay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7" y="2728806"/>
            <a:ext cx="8557846" cy="39074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010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Preisschwankung</a:t>
            </a:r>
            <a:r>
              <a:rPr lang="en-US" dirty="0" smtClean="0"/>
              <a:t> der Telekom-</a:t>
            </a:r>
            <a:r>
              <a:rPr lang="en-US" dirty="0" err="1" smtClean="0"/>
              <a:t>Aktie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8.9$ und 9.1$</a:t>
            </a:r>
          </a:p>
          <a:p>
            <a:r>
              <a:rPr lang="en-US" dirty="0" smtClean="0"/>
              <a:t>Executions </a:t>
            </a:r>
            <a:r>
              <a:rPr lang="en-US" dirty="0" err="1" smtClean="0"/>
              <a:t>liegen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Ask- und Bid-</a:t>
            </a:r>
            <a:r>
              <a:rPr lang="en-US" dirty="0" err="1" smtClean="0"/>
              <a:t>Preisen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3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Maker Spread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7" y="2728806"/>
            <a:ext cx="8557845" cy="39074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9949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Der Market-Maker-Spread </a:t>
            </a:r>
            <a:r>
              <a:rPr lang="en-US" dirty="0" err="1" smtClean="0"/>
              <a:t>dient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Messung</a:t>
            </a:r>
            <a:r>
              <a:rPr lang="en-US" dirty="0" smtClean="0"/>
              <a:t> der </a:t>
            </a:r>
            <a:r>
              <a:rPr lang="en-US" dirty="0" err="1" smtClean="0"/>
              <a:t>Markliquidität</a:t>
            </a:r>
            <a:r>
              <a:rPr lang="en-US" dirty="0" smtClean="0"/>
              <a:t> und </a:t>
            </a:r>
            <a:r>
              <a:rPr lang="en-US" dirty="0" err="1" smtClean="0"/>
              <a:t>gibt</a:t>
            </a:r>
            <a:r>
              <a:rPr lang="en-US" dirty="0" smtClean="0"/>
              <a:t> an, um </a:t>
            </a:r>
            <a:r>
              <a:rPr lang="en-US" dirty="0" err="1" smtClean="0"/>
              <a:t>wieviel</a:t>
            </a:r>
            <a:r>
              <a:rPr lang="en-US" dirty="0" smtClean="0"/>
              <a:t> der </a:t>
            </a:r>
            <a:r>
              <a:rPr lang="en-US" dirty="0" err="1" smtClean="0"/>
              <a:t>Verkaufs</a:t>
            </a:r>
            <a:r>
              <a:rPr lang="en-US" dirty="0" smtClean="0"/>
              <a:t>- den </a:t>
            </a:r>
            <a:r>
              <a:rPr lang="en-US" dirty="0" err="1" smtClean="0"/>
              <a:t>Kaufspreis</a:t>
            </a:r>
            <a:r>
              <a:rPr lang="en-US" dirty="0" smtClean="0"/>
              <a:t> </a:t>
            </a:r>
            <a:r>
              <a:rPr lang="en-US" dirty="0" err="1" smtClean="0"/>
              <a:t>übersteigt</a:t>
            </a:r>
            <a:endParaRPr lang="en-US" dirty="0" smtClean="0"/>
          </a:p>
          <a:p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repräsentiert</a:t>
            </a:r>
            <a:r>
              <a:rPr lang="en-US" dirty="0" smtClean="0"/>
              <a:t> den </a:t>
            </a:r>
            <a:r>
              <a:rPr lang="en-US" dirty="0" err="1" smtClean="0"/>
              <a:t>potentiellen</a:t>
            </a:r>
            <a:r>
              <a:rPr lang="en-US" dirty="0" smtClean="0"/>
              <a:t> </a:t>
            </a:r>
            <a:r>
              <a:rPr lang="en-US" dirty="0" err="1" smtClean="0"/>
              <a:t>Gewinn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Market-Makers</a:t>
            </a:r>
          </a:p>
          <a:p>
            <a:r>
              <a:rPr lang="en-US" dirty="0" err="1" smtClean="0"/>
              <a:t>Auswertung</a:t>
            </a:r>
            <a:r>
              <a:rPr lang="en-US" dirty="0" smtClean="0"/>
              <a:t> des Market Maker Spread in 10.000er </a:t>
            </a:r>
            <a:r>
              <a:rPr lang="en-US" dirty="0" err="1" smtClean="0"/>
              <a:t>Blöcken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HFT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kleineren</a:t>
            </a:r>
            <a:r>
              <a:rPr lang="en-US" dirty="0" smtClean="0"/>
              <a:t> Spreads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Liquidität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-HFT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51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Maker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7705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Berechnung</a:t>
            </a:r>
            <a:r>
              <a:rPr lang="en-US" dirty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prozentualen</a:t>
            </a:r>
            <a:r>
              <a:rPr lang="en-US" dirty="0" smtClean="0"/>
              <a:t> Spread: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ym typeface="Wingdings"/>
              </a:rPr>
              <a:t>Der HFT Spread </a:t>
            </a:r>
            <a:r>
              <a:rPr lang="en-US" dirty="0" err="1" smtClean="0">
                <a:sym typeface="Wingdings"/>
              </a:rPr>
              <a:t>liegt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unter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dem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Gesamtspread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Der Spread des </a:t>
            </a:r>
            <a:r>
              <a:rPr lang="en-US" dirty="0" err="1" smtClean="0">
                <a:sym typeface="Wingdings"/>
              </a:rPr>
              <a:t>Nicht</a:t>
            </a:r>
            <a:r>
              <a:rPr lang="en-US" dirty="0" smtClean="0">
                <a:sym typeface="Wingdings"/>
              </a:rPr>
              <a:t>-HFT </a:t>
            </a:r>
            <a:r>
              <a:rPr lang="en-US" dirty="0" err="1" smtClean="0">
                <a:sym typeface="Wingdings"/>
              </a:rPr>
              <a:t>Datensatzes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liegt</a:t>
            </a:r>
            <a:r>
              <a:rPr lang="en-US" dirty="0" smtClean="0">
                <a:sym typeface="Wingdings"/>
              </a:rPr>
              <a:t> um den </a:t>
            </a:r>
            <a:r>
              <a:rPr lang="en-US" dirty="0" err="1" smtClean="0">
                <a:sym typeface="Wingdings"/>
              </a:rPr>
              <a:t>Faktor</a:t>
            </a:r>
            <a:r>
              <a:rPr lang="en-US" dirty="0" smtClean="0">
                <a:sym typeface="Wingdings"/>
              </a:rPr>
              <a:t> 1.8 </a:t>
            </a:r>
            <a:r>
              <a:rPr lang="en-US" dirty="0" err="1" smtClean="0">
                <a:sym typeface="Wingdings"/>
              </a:rPr>
              <a:t>höher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als</a:t>
            </a:r>
            <a:r>
              <a:rPr lang="en-US" dirty="0" smtClean="0">
                <a:sym typeface="Wingdings"/>
              </a:rPr>
              <a:t> der HFT </a:t>
            </a:r>
            <a:r>
              <a:rPr lang="en-US" dirty="0" err="1" smtClean="0">
                <a:sym typeface="Wingdings"/>
              </a:rPr>
              <a:t>Datensatz</a:t>
            </a:r>
            <a:endParaRPr lang="en-US" dirty="0" smtClean="0">
              <a:sym typeface="Wingding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936010"/>
              </p:ext>
            </p:extLst>
          </p:nvPr>
        </p:nvGraphicFramePr>
        <p:xfrm>
          <a:off x="899373" y="2188694"/>
          <a:ext cx="2053551" cy="596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1485900" imgH="431800" progId="Equation.3">
                  <p:embed/>
                </p:oleObj>
              </mc:Choice>
              <mc:Fallback>
                <p:oleObj name="Equation" r:id="rId3" imgW="1485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373" y="2188694"/>
                        <a:ext cx="2053551" cy="596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3933"/>
              </p:ext>
            </p:extLst>
          </p:nvPr>
        </p:nvGraphicFramePr>
        <p:xfrm>
          <a:off x="899374" y="303666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Datensatz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Spread in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Spread in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Kompletter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0.01467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Nicht</a:t>
                      </a:r>
                      <a:r>
                        <a:rPr lang="en-US" dirty="0" smtClean="0"/>
                        <a:t>-HFT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0.02663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81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7" y="2728806"/>
            <a:ext cx="8557845" cy="3907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Häufigkeitsverteilung</a:t>
            </a:r>
            <a:r>
              <a:rPr lang="en-US" dirty="0" smtClean="0"/>
              <a:t> der </a:t>
            </a:r>
            <a:r>
              <a:rPr lang="en-US" dirty="0" err="1" smtClean="0"/>
              <a:t>Aktionen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der </a:t>
            </a:r>
            <a:r>
              <a:rPr lang="en-US" dirty="0" err="1" smtClean="0"/>
              <a:t>Marktteilnehmer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38425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Abgeben</a:t>
            </a:r>
            <a:r>
              <a:rPr lang="en-US" dirty="0" smtClean="0"/>
              <a:t> von </a:t>
            </a:r>
            <a:r>
              <a:rPr lang="en-US" dirty="0" err="1" smtClean="0"/>
              <a:t>Kauf</a:t>
            </a:r>
            <a:r>
              <a:rPr lang="en-US" dirty="0" smtClean="0"/>
              <a:t>- und </a:t>
            </a:r>
            <a:r>
              <a:rPr lang="en-US" dirty="0" err="1" smtClean="0"/>
              <a:t>Verkaufsorders</a:t>
            </a:r>
            <a:r>
              <a:rPr lang="en-US" dirty="0" smtClean="0"/>
              <a:t> </a:t>
            </a:r>
            <a:r>
              <a:rPr lang="en-US" dirty="0" err="1" smtClean="0"/>
              <a:t>Liquiditätsstützend</a:t>
            </a:r>
            <a:endParaRPr lang="en-US" dirty="0"/>
          </a:p>
          <a:p>
            <a:r>
              <a:rPr lang="en-US" dirty="0" err="1" smtClean="0"/>
              <a:t>Abschließen</a:t>
            </a:r>
            <a:r>
              <a:rPr lang="en-US" dirty="0" smtClean="0"/>
              <a:t> von </a:t>
            </a:r>
            <a:r>
              <a:rPr lang="en-US" dirty="0" err="1" smtClean="0"/>
              <a:t>Kauf</a:t>
            </a:r>
            <a:r>
              <a:rPr lang="en-US" dirty="0" smtClean="0"/>
              <a:t>- und </a:t>
            </a:r>
            <a:r>
              <a:rPr lang="en-US" dirty="0" err="1" smtClean="0"/>
              <a:t>Verkaufsorders</a:t>
            </a:r>
            <a:r>
              <a:rPr lang="en-US" dirty="0" smtClean="0"/>
              <a:t> </a:t>
            </a:r>
            <a:r>
              <a:rPr lang="en-US" dirty="0" err="1" smtClean="0"/>
              <a:t>Liquiditätsfordernd</a:t>
            </a:r>
            <a:endParaRPr lang="en-US" dirty="0" smtClean="0"/>
          </a:p>
          <a:p>
            <a:r>
              <a:rPr lang="en-US" dirty="0" smtClean="0"/>
              <a:t>Add Order </a:t>
            </a:r>
            <a:r>
              <a:rPr lang="en-US" dirty="0" err="1" smtClean="0"/>
              <a:t>häufiger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HFT</a:t>
            </a:r>
          </a:p>
          <a:p>
            <a:r>
              <a:rPr lang="en-US" dirty="0" smtClean="0"/>
              <a:t>Delete Order </a:t>
            </a:r>
            <a:r>
              <a:rPr lang="en-US" dirty="0" err="1" smtClean="0"/>
              <a:t>häufiger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HFT (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Liquidität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Markt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Modify Order </a:t>
            </a:r>
            <a:r>
              <a:rPr lang="en-US" dirty="0" err="1" smtClean="0"/>
              <a:t>häufiger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-HFT</a:t>
            </a:r>
          </a:p>
          <a:p>
            <a:r>
              <a:rPr lang="en-US" dirty="0" smtClean="0"/>
              <a:t>Order Execution </a:t>
            </a:r>
            <a:r>
              <a:rPr lang="en-US" dirty="0" err="1" smtClean="0"/>
              <a:t>gleich</a:t>
            </a:r>
            <a:r>
              <a:rPr lang="en-US" dirty="0" smtClean="0"/>
              <a:t> stark </a:t>
            </a:r>
            <a:r>
              <a:rPr lang="en-US" dirty="0" err="1" smtClean="0"/>
              <a:t>vertreten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8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7" y="2728806"/>
            <a:ext cx="8557845" cy="3907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Standardabweichung</a:t>
            </a:r>
            <a:r>
              <a:rPr lang="en-US" dirty="0" smtClean="0"/>
              <a:t> der </a:t>
            </a:r>
            <a:r>
              <a:rPr lang="en-US" dirty="0" err="1" smtClean="0"/>
              <a:t>Verläufe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Marktteilnehmer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38425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Neben</a:t>
            </a:r>
            <a:r>
              <a:rPr lang="en-US" dirty="0" smtClean="0"/>
              <a:t> </a:t>
            </a:r>
            <a:r>
              <a:rPr lang="en-US" dirty="0" err="1" smtClean="0"/>
              <a:t>Liquidität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die </a:t>
            </a:r>
            <a:r>
              <a:rPr lang="en-US" dirty="0" err="1" smtClean="0"/>
              <a:t>Volatilität</a:t>
            </a:r>
            <a:r>
              <a:rPr lang="en-US" dirty="0" smtClean="0"/>
              <a:t> </a:t>
            </a:r>
            <a:r>
              <a:rPr lang="en-US" dirty="0" err="1" smtClean="0"/>
              <a:t>wichtig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Markqualität</a:t>
            </a:r>
            <a:endParaRPr lang="en-US" dirty="0" smtClean="0"/>
          </a:p>
          <a:p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die </a:t>
            </a:r>
            <a:r>
              <a:rPr lang="en-US" dirty="0" err="1" smtClean="0"/>
              <a:t>Preisunsicherheit</a:t>
            </a:r>
            <a:r>
              <a:rPr lang="en-US" dirty="0" smtClean="0"/>
              <a:t>/-</a:t>
            </a:r>
            <a:r>
              <a:rPr lang="en-US" dirty="0" err="1" smtClean="0"/>
              <a:t>schwankung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Aktie</a:t>
            </a:r>
            <a:r>
              <a:rPr lang="en-US" dirty="0" smtClean="0"/>
              <a:t> an</a:t>
            </a:r>
          </a:p>
          <a:p>
            <a:r>
              <a:rPr lang="en-US" dirty="0" err="1" smtClean="0"/>
              <a:t>Nicht</a:t>
            </a:r>
            <a:r>
              <a:rPr lang="en-US" dirty="0" smtClean="0"/>
              <a:t>-HFT </a:t>
            </a:r>
            <a:r>
              <a:rPr lang="en-US" dirty="0" err="1" smtClean="0"/>
              <a:t>im</a:t>
            </a:r>
            <a:r>
              <a:rPr lang="en-US" dirty="0" smtClean="0"/>
              <a:t> Bid-</a:t>
            </a:r>
            <a:r>
              <a:rPr lang="en-US" dirty="0" err="1" smtClean="0"/>
              <a:t>Bereich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deutlich</a:t>
            </a:r>
            <a:r>
              <a:rPr lang="en-US" dirty="0" smtClean="0"/>
              <a:t> </a:t>
            </a:r>
            <a:r>
              <a:rPr lang="en-US" dirty="0" err="1" smtClean="0"/>
              <a:t>höhere</a:t>
            </a:r>
            <a:r>
              <a:rPr lang="en-US" dirty="0" smtClean="0"/>
              <a:t> </a:t>
            </a:r>
            <a:r>
              <a:rPr lang="en-US" dirty="0" err="1" smtClean="0"/>
              <a:t>Standardabweichung</a:t>
            </a:r>
            <a:endParaRPr lang="en-US" dirty="0" smtClean="0"/>
          </a:p>
          <a:p>
            <a:pPr lvl="1"/>
            <a:r>
              <a:rPr lang="en-US" dirty="0" err="1" smtClean="0"/>
              <a:t>Nachteil</a:t>
            </a:r>
            <a:r>
              <a:rPr lang="en-US" dirty="0" smtClean="0"/>
              <a:t> </a:t>
            </a:r>
            <a:r>
              <a:rPr lang="en-US" dirty="0" err="1" smtClean="0"/>
              <a:t>gegenüber</a:t>
            </a:r>
            <a:r>
              <a:rPr lang="en-US" dirty="0" smtClean="0"/>
              <a:t> der </a:t>
            </a:r>
            <a:r>
              <a:rPr lang="en-US" dirty="0" err="1" smtClean="0"/>
              <a:t>physikalische</a:t>
            </a:r>
            <a:r>
              <a:rPr lang="en-US" dirty="0" smtClean="0"/>
              <a:t> </a:t>
            </a:r>
            <a:r>
              <a:rPr lang="en-US" dirty="0" err="1" smtClean="0"/>
              <a:t>Nähe</a:t>
            </a:r>
            <a:r>
              <a:rPr lang="en-US" dirty="0" smtClean="0"/>
              <a:t> der </a:t>
            </a:r>
            <a:r>
              <a:rPr lang="en-US" dirty="0" err="1" smtClean="0"/>
              <a:t>Hochleistungsrechner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Markt</a:t>
            </a:r>
            <a:r>
              <a:rPr lang="en-US" dirty="0" smtClean="0"/>
              <a:t> auf HFT </a:t>
            </a:r>
            <a:r>
              <a:rPr lang="en-US" dirty="0" err="1" smtClean="0"/>
              <a:t>Seite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Unterschiede</a:t>
            </a:r>
            <a:r>
              <a:rPr lang="en-US" dirty="0" smtClean="0"/>
              <a:t> der </a:t>
            </a:r>
            <a:r>
              <a:rPr lang="en-US" dirty="0" err="1" smtClean="0"/>
              <a:t>Marktteilnehmer</a:t>
            </a:r>
            <a:r>
              <a:rPr lang="en-US" dirty="0" smtClean="0"/>
              <a:t> auf Execution- und Ask-</a:t>
            </a:r>
            <a:r>
              <a:rPr lang="en-US" dirty="0" err="1" smtClean="0"/>
              <a:t>Seite</a:t>
            </a:r>
            <a:endParaRPr lang="en-US" dirty="0" smtClean="0"/>
          </a:p>
          <a:p>
            <a:r>
              <a:rPr lang="en-US" dirty="0" smtClean="0"/>
              <a:t>HFT </a:t>
            </a:r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positiven</a:t>
            </a:r>
            <a:r>
              <a:rPr lang="en-US" dirty="0" smtClean="0"/>
              <a:t> </a:t>
            </a:r>
            <a:r>
              <a:rPr lang="en-US" dirty="0" err="1" smtClean="0"/>
              <a:t>Effekt</a:t>
            </a:r>
            <a:r>
              <a:rPr lang="en-US" dirty="0" smtClean="0"/>
              <a:t> auf den </a:t>
            </a:r>
            <a:r>
              <a:rPr lang="en-US" dirty="0" err="1" smtClean="0"/>
              <a:t>Markt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013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Ergebnis</a:t>
            </a:r>
            <a:r>
              <a:rPr lang="en-US" dirty="0" smtClean="0"/>
              <a:t> der </a:t>
            </a:r>
            <a:r>
              <a:rPr lang="en-US" dirty="0" err="1" smtClean="0"/>
              <a:t>Analyse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67317"/>
          </a:xfrm>
        </p:spPr>
        <p:txBody>
          <a:bodyPr>
            <a:normAutofit/>
          </a:bodyPr>
          <a:lstStyle/>
          <a:p>
            <a:r>
              <a:rPr lang="en-US" dirty="0" err="1" smtClean="0"/>
              <a:t>Hochfrequenzhandel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allgemeinen</a:t>
            </a:r>
            <a:r>
              <a:rPr lang="en-US" dirty="0" smtClean="0"/>
              <a:t> </a:t>
            </a:r>
            <a:r>
              <a:rPr lang="en-US" dirty="0" err="1" smtClean="0"/>
              <a:t>positiven</a:t>
            </a:r>
            <a:r>
              <a:rPr lang="en-US" dirty="0" smtClean="0"/>
              <a:t> </a:t>
            </a:r>
            <a:r>
              <a:rPr lang="en-US" dirty="0" err="1" smtClean="0"/>
              <a:t>Einfluss</a:t>
            </a:r>
            <a:r>
              <a:rPr lang="en-US" dirty="0" smtClean="0"/>
              <a:t> auf die </a:t>
            </a:r>
            <a:r>
              <a:rPr lang="en-US" dirty="0" err="1" smtClean="0"/>
              <a:t>Markt</a:t>
            </a:r>
            <a:r>
              <a:rPr lang="en-US" dirty="0" smtClean="0"/>
              <a:t>- und </a:t>
            </a:r>
            <a:r>
              <a:rPr lang="en-US" dirty="0" err="1" smtClean="0"/>
              <a:t>Aktienqualität</a:t>
            </a:r>
            <a:r>
              <a:rPr lang="en-US" dirty="0" smtClean="0"/>
              <a:t>, </a:t>
            </a:r>
            <a:r>
              <a:rPr lang="en-US" dirty="0" err="1" smtClean="0"/>
              <a:t>sowie</a:t>
            </a:r>
            <a:r>
              <a:rPr lang="en-US" dirty="0" smtClean="0"/>
              <a:t> der </a:t>
            </a:r>
            <a:r>
              <a:rPr lang="en-US" dirty="0" err="1" smtClean="0"/>
              <a:t>Marktqualität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89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Einblick</a:t>
            </a:r>
            <a:r>
              <a:rPr lang="en-US" dirty="0" smtClean="0"/>
              <a:t> </a:t>
            </a:r>
            <a:r>
              <a:rPr lang="en-US" dirty="0" err="1" smtClean="0"/>
              <a:t>Forschungsstand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6731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Jovanovic</a:t>
            </a:r>
            <a:r>
              <a:rPr lang="en-US" dirty="0" smtClean="0"/>
              <a:t> und </a:t>
            </a:r>
            <a:r>
              <a:rPr lang="en-US" dirty="0" err="1" smtClean="0"/>
              <a:t>Menkveld</a:t>
            </a:r>
            <a:r>
              <a:rPr lang="en-US" dirty="0" smtClean="0"/>
              <a:t> (2011)</a:t>
            </a:r>
          </a:p>
          <a:p>
            <a:pPr lvl="1"/>
            <a:r>
              <a:rPr lang="en-US" dirty="0" smtClean="0"/>
              <a:t>HFT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häufigere</a:t>
            </a:r>
            <a:r>
              <a:rPr lang="en-US" dirty="0" smtClean="0"/>
              <a:t> und </a:t>
            </a:r>
            <a:r>
              <a:rPr lang="en-US" dirty="0" err="1" smtClean="0"/>
              <a:t>schnellere</a:t>
            </a:r>
            <a:r>
              <a:rPr lang="en-US" dirty="0" smtClean="0"/>
              <a:t> </a:t>
            </a:r>
            <a:r>
              <a:rPr lang="en-US" dirty="0" err="1" smtClean="0"/>
              <a:t>Orderupdates</a:t>
            </a:r>
            <a:r>
              <a:rPr lang="en-US" dirty="0" smtClean="0"/>
              <a:t> </a:t>
            </a:r>
            <a:r>
              <a:rPr lang="en-US" dirty="0" err="1" smtClean="0"/>
              <a:t>positiver</a:t>
            </a:r>
            <a:r>
              <a:rPr lang="en-US" dirty="0" smtClean="0"/>
              <a:t> </a:t>
            </a:r>
            <a:r>
              <a:rPr lang="en-US" dirty="0" err="1" smtClean="0"/>
              <a:t>Einfluss</a:t>
            </a:r>
            <a:r>
              <a:rPr lang="en-US" dirty="0" smtClean="0"/>
              <a:t> auf die </a:t>
            </a:r>
            <a:r>
              <a:rPr lang="en-US" dirty="0" err="1" smtClean="0"/>
              <a:t>Marktqualität</a:t>
            </a:r>
            <a:endParaRPr lang="en-US" dirty="0" smtClean="0"/>
          </a:p>
          <a:p>
            <a:pPr lvl="1"/>
            <a:r>
              <a:rPr lang="en-US" dirty="0" err="1" smtClean="0"/>
              <a:t>Beobachtung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Verschmälerung</a:t>
            </a:r>
            <a:r>
              <a:rPr lang="en-US" dirty="0" smtClean="0"/>
              <a:t> des Spreads auf HFT </a:t>
            </a:r>
            <a:r>
              <a:rPr lang="en-US" dirty="0" err="1" smtClean="0"/>
              <a:t>Seite</a:t>
            </a:r>
            <a:endParaRPr lang="en-US" dirty="0" smtClean="0"/>
          </a:p>
          <a:p>
            <a:r>
              <a:rPr lang="nl-NL" dirty="0" err="1" smtClean="0"/>
              <a:t>Brogaard</a:t>
            </a:r>
            <a:r>
              <a:rPr lang="nl-NL" dirty="0" smtClean="0"/>
              <a:t> (2010) </a:t>
            </a:r>
          </a:p>
          <a:p>
            <a:pPr lvl="1"/>
            <a:r>
              <a:rPr lang="nl-NL" dirty="0" err="1" smtClean="0"/>
              <a:t>Gleiche</a:t>
            </a:r>
            <a:r>
              <a:rPr lang="nl-NL" dirty="0" smtClean="0"/>
              <a:t> </a:t>
            </a:r>
            <a:r>
              <a:rPr lang="nl-NL" dirty="0" err="1" smtClean="0"/>
              <a:t>Ergebnisse</a:t>
            </a:r>
            <a:r>
              <a:rPr lang="nl-NL" dirty="0" smtClean="0"/>
              <a:t> bei der </a:t>
            </a:r>
            <a:r>
              <a:rPr lang="nl-NL" dirty="0" err="1" smtClean="0"/>
              <a:t>Untersuchung</a:t>
            </a:r>
            <a:r>
              <a:rPr lang="nl-NL" dirty="0" smtClean="0"/>
              <a:t> </a:t>
            </a:r>
            <a:r>
              <a:rPr lang="nl-NL" dirty="0" err="1" smtClean="0"/>
              <a:t>von</a:t>
            </a:r>
            <a:r>
              <a:rPr lang="nl-NL" dirty="0" smtClean="0"/>
              <a:t> 120 US-</a:t>
            </a:r>
            <a:r>
              <a:rPr lang="nl-NL" dirty="0" err="1" smtClean="0"/>
              <a:t>Aktien</a:t>
            </a:r>
            <a:r>
              <a:rPr lang="nl-NL" dirty="0" smtClean="0"/>
              <a:t> in </a:t>
            </a:r>
            <a:r>
              <a:rPr lang="nl-NL" dirty="0" err="1" smtClean="0"/>
              <a:t>Bezug</a:t>
            </a:r>
            <a:r>
              <a:rPr lang="nl-NL" dirty="0" smtClean="0"/>
              <a:t> </a:t>
            </a:r>
            <a:r>
              <a:rPr lang="nl-NL" dirty="0" err="1" smtClean="0"/>
              <a:t>auf</a:t>
            </a:r>
            <a:r>
              <a:rPr lang="nl-NL" dirty="0" smtClean="0"/>
              <a:t> </a:t>
            </a:r>
            <a:r>
              <a:rPr lang="nl-NL" dirty="0" err="1" smtClean="0"/>
              <a:t>Liquidität</a:t>
            </a:r>
            <a:r>
              <a:rPr lang="nl-NL" dirty="0" smtClean="0"/>
              <a:t> </a:t>
            </a:r>
            <a:r>
              <a:rPr lang="nl-NL" dirty="0" err="1" smtClean="0"/>
              <a:t>und</a:t>
            </a:r>
            <a:r>
              <a:rPr lang="nl-NL" dirty="0" smtClean="0"/>
              <a:t> Spread</a:t>
            </a:r>
          </a:p>
          <a:p>
            <a:pPr lvl="1"/>
            <a:r>
              <a:rPr lang="nl-NL" dirty="0" err="1" smtClean="0"/>
              <a:t>Konträres</a:t>
            </a:r>
            <a:r>
              <a:rPr lang="nl-NL" dirty="0" smtClean="0"/>
              <a:t> </a:t>
            </a:r>
            <a:r>
              <a:rPr lang="nl-NL" dirty="0" err="1" smtClean="0"/>
              <a:t>Ergebnis</a:t>
            </a:r>
            <a:r>
              <a:rPr lang="nl-NL" dirty="0"/>
              <a:t> </a:t>
            </a:r>
            <a:r>
              <a:rPr lang="nl-NL" dirty="0" smtClean="0"/>
              <a:t>bei der </a:t>
            </a:r>
            <a:r>
              <a:rPr lang="nl-NL" dirty="0" err="1" smtClean="0"/>
              <a:t>Volatilität</a:t>
            </a:r>
            <a:r>
              <a:rPr lang="nl-NL" dirty="0" smtClean="0"/>
              <a:t> (</a:t>
            </a:r>
            <a:r>
              <a:rPr lang="nl-NL" dirty="0" err="1" smtClean="0"/>
              <a:t>Anstieg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Cvitanic</a:t>
            </a:r>
            <a:r>
              <a:rPr lang="nl-NL" dirty="0" smtClean="0"/>
              <a:t> </a:t>
            </a:r>
            <a:r>
              <a:rPr lang="nl-NL" dirty="0" err="1" smtClean="0"/>
              <a:t>und</a:t>
            </a:r>
            <a:r>
              <a:rPr lang="nl-NL" dirty="0" smtClean="0"/>
              <a:t> </a:t>
            </a:r>
            <a:r>
              <a:rPr lang="nl-NL" dirty="0" err="1" smtClean="0"/>
              <a:t>Kirilenko</a:t>
            </a:r>
            <a:r>
              <a:rPr lang="nl-NL" dirty="0" smtClean="0"/>
              <a:t> (2010)</a:t>
            </a:r>
          </a:p>
          <a:p>
            <a:pPr lvl="1"/>
            <a:r>
              <a:rPr lang="nl-NL" dirty="0" err="1" smtClean="0"/>
              <a:t>Tehoretisches</a:t>
            </a:r>
            <a:r>
              <a:rPr lang="nl-NL" dirty="0" smtClean="0"/>
              <a:t> </a:t>
            </a:r>
            <a:r>
              <a:rPr lang="nl-NL" dirty="0" err="1" smtClean="0"/>
              <a:t>Modell</a:t>
            </a:r>
            <a:r>
              <a:rPr lang="nl-NL" dirty="0" smtClean="0"/>
              <a:t>, </a:t>
            </a:r>
            <a:r>
              <a:rPr lang="nl-NL" dirty="0" err="1" smtClean="0"/>
              <a:t>welches</a:t>
            </a:r>
            <a:r>
              <a:rPr lang="nl-NL" dirty="0" smtClean="0"/>
              <a:t> </a:t>
            </a:r>
            <a:r>
              <a:rPr lang="nl-NL" dirty="0" err="1" smtClean="0"/>
              <a:t>Aussagt</a:t>
            </a:r>
            <a:r>
              <a:rPr lang="nl-NL" dirty="0" smtClean="0"/>
              <a:t>, </a:t>
            </a:r>
            <a:r>
              <a:rPr lang="nl-NL" dirty="0" err="1" smtClean="0"/>
              <a:t>dass</a:t>
            </a:r>
            <a:r>
              <a:rPr lang="nl-NL" dirty="0" smtClean="0"/>
              <a:t> HFT </a:t>
            </a:r>
            <a:r>
              <a:rPr lang="nl-NL" dirty="0" err="1" smtClean="0"/>
              <a:t>zu</a:t>
            </a:r>
            <a:r>
              <a:rPr lang="nl-NL" dirty="0" smtClean="0"/>
              <a:t> </a:t>
            </a:r>
            <a:r>
              <a:rPr lang="nl-NL" dirty="0" err="1" smtClean="0"/>
              <a:t>niedrigerer</a:t>
            </a:r>
            <a:r>
              <a:rPr lang="nl-NL" dirty="0" smtClean="0"/>
              <a:t> </a:t>
            </a:r>
            <a:r>
              <a:rPr lang="nl-NL" dirty="0" err="1" smtClean="0"/>
              <a:t>Volatilität</a:t>
            </a:r>
            <a:r>
              <a:rPr lang="nl-NL" dirty="0" smtClean="0"/>
              <a:t> </a:t>
            </a:r>
            <a:r>
              <a:rPr lang="nl-NL" dirty="0" err="1" smtClean="0"/>
              <a:t>führt</a:t>
            </a:r>
            <a:endParaRPr lang="nl-NL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07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437</Words>
  <Application>Microsoft Macintosh PowerPoint</Application>
  <PresentationFormat>On-screen Show (4:3)</PresentationFormat>
  <Paragraphs>72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Microsoft Equation</vt:lpstr>
      <vt:lpstr>HFT betreiben zum größten Teil passives Market Making und stellen damit Liquidität zur Verfügung</vt:lpstr>
      <vt:lpstr>Vorgehen bei der Ausarbeitung</vt:lpstr>
      <vt:lpstr>Preisentwicklung des Datensatz in $</vt:lpstr>
      <vt:lpstr>Market Maker Spread</vt:lpstr>
      <vt:lpstr>Market Maker Spread</vt:lpstr>
      <vt:lpstr>Häufigkeitsverteilung der Aktionen der Marktteilnehmer</vt:lpstr>
      <vt:lpstr>Standardabweichung der Verläufe für die Marktteilnehmer</vt:lpstr>
      <vt:lpstr>Ergebnis der Analyse</vt:lpstr>
      <vt:lpstr>Einblick Forschungsstand</vt:lpstr>
    </vt:vector>
  </TitlesOfParts>
  <Company>EXXETA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HFT betreiben zum größten Teil passives Market Making und stellen damit Liquidität zur Verfügung</dc:title>
  <dc:creator>Pierre Bartholomä</dc:creator>
  <cp:lastModifiedBy>Pierre Bartholomä</cp:lastModifiedBy>
  <cp:revision>22</cp:revision>
  <dcterms:created xsi:type="dcterms:W3CDTF">2015-03-22T20:09:07Z</dcterms:created>
  <dcterms:modified xsi:type="dcterms:W3CDTF">2015-03-22T21:38:22Z</dcterms:modified>
</cp:coreProperties>
</file>