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66" r:id="rId6"/>
    <p:sldId id="273" r:id="rId7"/>
    <p:sldId id="272" r:id="rId8"/>
    <p:sldId id="276" r:id="rId9"/>
    <p:sldId id="274" r:id="rId10"/>
    <p:sldId id="258" r:id="rId11"/>
    <p:sldId id="262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558A"/>
    <a:srgbClr val="60CCB7"/>
    <a:srgbClr val="DFD57B"/>
    <a:srgbClr val="FB381F"/>
    <a:srgbClr val="A43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00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48EAC5-CE13-443C-9571-30502AD2FAFE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7EBAC061-918C-45BA-9B7E-6B1B13274F90}">
      <dgm:prSet phldrT="[Texte]"/>
      <dgm:spPr>
        <a:solidFill>
          <a:srgbClr val="3A558A"/>
        </a:solidFill>
      </dgm:spPr>
      <dgm:t>
        <a:bodyPr anchor="ctr"/>
        <a:lstStyle/>
        <a:p>
          <a:pPr algn="ctr"/>
          <a:r>
            <a:rPr lang="en-US" b="1" noProof="0" dirty="0"/>
            <a:t>Bordeaux Neighborhoods </a:t>
          </a:r>
        </a:p>
      </dgm:t>
    </dgm:pt>
    <dgm:pt modelId="{996EF7D4-40C3-427C-B923-E40C18D0758D}" type="parTrans" cxnId="{CDF5DA83-F071-4042-8A34-028461B9C41C}">
      <dgm:prSet/>
      <dgm:spPr/>
      <dgm:t>
        <a:bodyPr/>
        <a:lstStyle/>
        <a:p>
          <a:endParaRPr lang="en-US" noProof="0" dirty="0"/>
        </a:p>
      </dgm:t>
    </dgm:pt>
    <dgm:pt modelId="{E8FF314C-ECF6-4CDF-9C11-403CCA07FB09}" type="sibTrans" cxnId="{CDF5DA83-F071-4042-8A34-028461B9C41C}">
      <dgm:prSet/>
      <dgm:spPr/>
      <dgm:t>
        <a:bodyPr/>
        <a:lstStyle/>
        <a:p>
          <a:endParaRPr lang="en-US" noProof="0" dirty="0"/>
        </a:p>
      </dgm:t>
    </dgm:pt>
    <dgm:pt modelId="{55DFD595-DF2D-41A3-8100-D69026F6B462}">
      <dgm:prSet phldrT="[Texte]"/>
      <dgm:spPr>
        <a:solidFill>
          <a:srgbClr val="3A558A"/>
        </a:solidFill>
      </dgm:spPr>
      <dgm:t>
        <a:bodyPr anchor="ctr"/>
        <a:lstStyle/>
        <a:p>
          <a:pPr algn="l"/>
          <a:r>
            <a:rPr lang="en-US" noProof="0" dirty="0" err="1"/>
            <a:t>Geosjson</a:t>
          </a:r>
          <a:r>
            <a:rPr lang="en-US" noProof="0" dirty="0"/>
            <a:t> data of neighborhoods </a:t>
          </a:r>
        </a:p>
      </dgm:t>
    </dgm:pt>
    <dgm:pt modelId="{60A88870-4A32-4A6B-B467-83F1B7F4A45D}" type="parTrans" cxnId="{D0E9A46A-5027-4555-8328-8756C4F8439A}">
      <dgm:prSet/>
      <dgm:spPr/>
      <dgm:t>
        <a:bodyPr/>
        <a:lstStyle/>
        <a:p>
          <a:endParaRPr lang="en-US" noProof="0" dirty="0"/>
        </a:p>
      </dgm:t>
    </dgm:pt>
    <dgm:pt modelId="{F78714AE-4E6F-47C4-AC16-5F0A8973D8DC}" type="sibTrans" cxnId="{D0E9A46A-5027-4555-8328-8756C4F8439A}">
      <dgm:prSet/>
      <dgm:spPr/>
      <dgm:t>
        <a:bodyPr/>
        <a:lstStyle/>
        <a:p>
          <a:endParaRPr lang="en-US" noProof="0" dirty="0"/>
        </a:p>
      </dgm:t>
    </dgm:pt>
    <dgm:pt modelId="{A3F7696C-8E8A-4F4B-94E4-751DCBD902CE}">
      <dgm:prSet phldrT="[Texte]"/>
      <dgm:spPr>
        <a:solidFill>
          <a:srgbClr val="3A558A"/>
        </a:solidFill>
      </dgm:spPr>
      <dgm:t>
        <a:bodyPr anchor="ctr"/>
        <a:lstStyle/>
        <a:p>
          <a:pPr algn="l"/>
          <a:r>
            <a:rPr lang="en-US" b="1" noProof="0" dirty="0"/>
            <a:t>Lack of 24 towns on 28</a:t>
          </a:r>
        </a:p>
      </dgm:t>
    </dgm:pt>
    <dgm:pt modelId="{E2A97505-7C0D-4038-8FCF-925DED970C7F}" type="parTrans" cxnId="{803EAAB7-F776-4439-8A64-90D926565998}">
      <dgm:prSet/>
      <dgm:spPr/>
      <dgm:t>
        <a:bodyPr/>
        <a:lstStyle/>
        <a:p>
          <a:endParaRPr lang="en-US" noProof="0" dirty="0"/>
        </a:p>
      </dgm:t>
    </dgm:pt>
    <dgm:pt modelId="{24223FDB-91EE-4577-89EF-C63886B08204}" type="sibTrans" cxnId="{803EAAB7-F776-4439-8A64-90D926565998}">
      <dgm:prSet/>
      <dgm:spPr/>
      <dgm:t>
        <a:bodyPr/>
        <a:lstStyle/>
        <a:p>
          <a:endParaRPr lang="en-US" noProof="0" dirty="0"/>
        </a:p>
      </dgm:t>
    </dgm:pt>
    <dgm:pt modelId="{DDA1B1D6-66F6-4604-BE1D-15822DB27C77}">
      <dgm:prSet phldrT="[Texte]"/>
      <dgm:spPr>
        <a:solidFill>
          <a:srgbClr val="3A558A"/>
        </a:solidFill>
      </dgm:spPr>
      <dgm:t>
        <a:bodyPr anchor="ctr"/>
        <a:lstStyle/>
        <a:p>
          <a:pPr algn="ctr"/>
          <a:r>
            <a:rPr lang="en-US" b="1" noProof="0" dirty="0"/>
            <a:t>Web scrapping </a:t>
          </a:r>
        </a:p>
      </dgm:t>
    </dgm:pt>
    <dgm:pt modelId="{54CF15F6-119A-44A0-8A0A-1BABC93D4612}" type="parTrans" cxnId="{EA4E25D7-A1D6-4DA3-A84D-BDCE1A98DF01}">
      <dgm:prSet/>
      <dgm:spPr/>
      <dgm:t>
        <a:bodyPr/>
        <a:lstStyle/>
        <a:p>
          <a:endParaRPr lang="en-US" noProof="0" dirty="0"/>
        </a:p>
      </dgm:t>
    </dgm:pt>
    <dgm:pt modelId="{0AC9AB22-8104-48B8-98DC-211D81C5A766}" type="sibTrans" cxnId="{EA4E25D7-A1D6-4DA3-A84D-BDCE1A98DF01}">
      <dgm:prSet/>
      <dgm:spPr/>
      <dgm:t>
        <a:bodyPr/>
        <a:lstStyle/>
        <a:p>
          <a:endParaRPr lang="en-US" noProof="0" dirty="0"/>
        </a:p>
      </dgm:t>
    </dgm:pt>
    <dgm:pt modelId="{CCE4A7D9-53D1-4C1D-84BC-FA8A44F3316B}">
      <dgm:prSet phldrT="[Texte]"/>
      <dgm:spPr>
        <a:solidFill>
          <a:srgbClr val="3A558A"/>
        </a:solidFill>
      </dgm:spPr>
      <dgm:t>
        <a:bodyPr anchor="ctr"/>
        <a:lstStyle/>
        <a:p>
          <a:pPr algn="l"/>
          <a:r>
            <a:rPr lang="en-US" noProof="0" dirty="0"/>
            <a:t>Obtaining INSEE code of all Bordeaux metropole towns </a:t>
          </a:r>
        </a:p>
      </dgm:t>
    </dgm:pt>
    <dgm:pt modelId="{494C9C45-767C-4EBD-B915-F990996D2450}" type="parTrans" cxnId="{1F1335C4-FE64-431F-9A7E-BA27B95CB07E}">
      <dgm:prSet/>
      <dgm:spPr/>
      <dgm:t>
        <a:bodyPr/>
        <a:lstStyle/>
        <a:p>
          <a:endParaRPr lang="en-US" noProof="0" dirty="0"/>
        </a:p>
      </dgm:t>
    </dgm:pt>
    <dgm:pt modelId="{92E52A51-16F4-47AB-A971-613F13C7F92D}" type="sibTrans" cxnId="{1F1335C4-FE64-431F-9A7E-BA27B95CB07E}">
      <dgm:prSet/>
      <dgm:spPr/>
      <dgm:t>
        <a:bodyPr/>
        <a:lstStyle/>
        <a:p>
          <a:endParaRPr lang="en-US" noProof="0" dirty="0"/>
        </a:p>
      </dgm:t>
    </dgm:pt>
    <dgm:pt modelId="{342DA52E-E571-45D6-87A9-40F2DBE43BD8}">
      <dgm:prSet phldrT="[Texte]"/>
      <dgm:spPr>
        <a:solidFill>
          <a:srgbClr val="3A558A"/>
        </a:solidFill>
      </dgm:spPr>
      <dgm:t>
        <a:bodyPr anchor="ctr"/>
        <a:lstStyle/>
        <a:p>
          <a:pPr algn="ctr"/>
          <a:r>
            <a:rPr lang="en-US" b="1" noProof="0" dirty="0"/>
            <a:t>Bordeaux towns </a:t>
          </a:r>
        </a:p>
      </dgm:t>
    </dgm:pt>
    <dgm:pt modelId="{24017288-5E5C-4F40-BA21-BA6BF93EB7D4}" type="parTrans" cxnId="{4419A99C-060F-47E2-9C01-1DB195E860F7}">
      <dgm:prSet/>
      <dgm:spPr/>
      <dgm:t>
        <a:bodyPr/>
        <a:lstStyle/>
        <a:p>
          <a:endParaRPr lang="en-US" noProof="0" dirty="0"/>
        </a:p>
      </dgm:t>
    </dgm:pt>
    <dgm:pt modelId="{9D93B97A-2102-4F4E-BF19-FAE5AB3C877A}" type="sibTrans" cxnId="{4419A99C-060F-47E2-9C01-1DB195E860F7}">
      <dgm:prSet/>
      <dgm:spPr/>
      <dgm:t>
        <a:bodyPr/>
        <a:lstStyle/>
        <a:p>
          <a:endParaRPr lang="en-US" noProof="0" dirty="0"/>
        </a:p>
      </dgm:t>
    </dgm:pt>
    <dgm:pt modelId="{EC7159C6-8498-4D65-A7EF-4D1AABC747AA}">
      <dgm:prSet phldrT="[Texte]"/>
      <dgm:spPr>
        <a:solidFill>
          <a:srgbClr val="3A558A"/>
        </a:solidFill>
      </dgm:spPr>
      <dgm:t>
        <a:bodyPr anchor="ctr"/>
        <a:lstStyle/>
        <a:p>
          <a:pPr algn="l"/>
          <a:r>
            <a:rPr lang="en-US" noProof="0" dirty="0" err="1"/>
            <a:t>Geojson</a:t>
          </a:r>
          <a:r>
            <a:rPr lang="en-US" noProof="0" dirty="0"/>
            <a:t> data of county towns –no information on towns name </a:t>
          </a:r>
        </a:p>
      </dgm:t>
    </dgm:pt>
    <dgm:pt modelId="{1F01F4B0-D11A-4B0D-AB89-474D5A1CDA84}" type="parTrans" cxnId="{E4E7975B-06E0-4E71-A5AB-64C24201E231}">
      <dgm:prSet/>
      <dgm:spPr/>
      <dgm:t>
        <a:bodyPr/>
        <a:lstStyle/>
        <a:p>
          <a:endParaRPr lang="en-US" noProof="0" dirty="0"/>
        </a:p>
      </dgm:t>
    </dgm:pt>
    <dgm:pt modelId="{F6B49D93-B30E-488A-BF33-54D0305380A8}" type="sibTrans" cxnId="{E4E7975B-06E0-4E71-A5AB-64C24201E231}">
      <dgm:prSet/>
      <dgm:spPr/>
      <dgm:t>
        <a:bodyPr/>
        <a:lstStyle/>
        <a:p>
          <a:endParaRPr lang="en-US" noProof="0" dirty="0"/>
        </a:p>
      </dgm:t>
    </dgm:pt>
    <dgm:pt modelId="{AADC7CDF-A10B-425A-82E9-92A34D8645EF}">
      <dgm:prSet phldrT="[Texte]"/>
      <dgm:spPr>
        <a:solidFill>
          <a:srgbClr val="3A558A"/>
        </a:solidFill>
      </dgm:spPr>
      <dgm:t>
        <a:bodyPr anchor="ctr"/>
        <a:lstStyle/>
        <a:p>
          <a:pPr algn="l"/>
          <a:r>
            <a:rPr lang="en-US" noProof="0" dirty="0"/>
            <a:t>Filter on Metropole towns thanks to INSEE code</a:t>
          </a:r>
        </a:p>
      </dgm:t>
    </dgm:pt>
    <dgm:pt modelId="{C705D4F1-C64A-4786-9C20-DD457FE3C1AE}" type="parTrans" cxnId="{E05CC0C7-390B-4514-BC94-9C3DD61D3433}">
      <dgm:prSet/>
      <dgm:spPr/>
      <dgm:t>
        <a:bodyPr/>
        <a:lstStyle/>
        <a:p>
          <a:endParaRPr lang="en-US" noProof="0" dirty="0"/>
        </a:p>
      </dgm:t>
    </dgm:pt>
    <dgm:pt modelId="{F5691D75-BA34-4854-85C9-099D346E2E8D}" type="sibTrans" cxnId="{E05CC0C7-390B-4514-BC94-9C3DD61D3433}">
      <dgm:prSet/>
      <dgm:spPr/>
      <dgm:t>
        <a:bodyPr/>
        <a:lstStyle/>
        <a:p>
          <a:endParaRPr lang="en-US" noProof="0" dirty="0"/>
        </a:p>
      </dgm:t>
    </dgm:pt>
    <dgm:pt modelId="{0FE63817-614A-40FC-ABA0-45FDF94AB240}">
      <dgm:prSet phldrT="[Texte]"/>
      <dgm:spPr>
        <a:solidFill>
          <a:srgbClr val="3A558A"/>
        </a:solidFill>
      </dgm:spPr>
      <dgm:t>
        <a:bodyPr anchor="ctr"/>
        <a:lstStyle/>
        <a:p>
          <a:pPr algn="ctr"/>
          <a:r>
            <a:rPr lang="en-US" b="1" noProof="0" dirty="0"/>
            <a:t>API</a:t>
          </a:r>
          <a:r>
            <a:rPr lang="en-US" noProof="0" dirty="0"/>
            <a:t> </a:t>
          </a:r>
        </a:p>
      </dgm:t>
    </dgm:pt>
    <dgm:pt modelId="{320F60FE-0C72-4DCC-854E-4D98C7BAEDD2}" type="parTrans" cxnId="{90112C81-F51F-45B2-8992-3FD4A0425A66}">
      <dgm:prSet/>
      <dgm:spPr/>
      <dgm:t>
        <a:bodyPr/>
        <a:lstStyle/>
        <a:p>
          <a:endParaRPr lang="en-US" noProof="0" dirty="0"/>
        </a:p>
      </dgm:t>
    </dgm:pt>
    <dgm:pt modelId="{4612C783-4E79-40AC-81EC-725964BC4779}" type="sibTrans" cxnId="{90112C81-F51F-45B2-8992-3FD4A0425A66}">
      <dgm:prSet/>
      <dgm:spPr/>
      <dgm:t>
        <a:bodyPr/>
        <a:lstStyle/>
        <a:p>
          <a:endParaRPr lang="en-US" noProof="0" dirty="0"/>
        </a:p>
      </dgm:t>
    </dgm:pt>
    <dgm:pt modelId="{3EBD6149-7FA9-42C5-967B-BFA5587D3FD2}">
      <dgm:prSet phldrT="[Texte]"/>
      <dgm:spPr>
        <a:solidFill>
          <a:srgbClr val="3A558A"/>
        </a:solidFill>
      </dgm:spPr>
      <dgm:t>
        <a:bodyPr anchor="ctr"/>
        <a:lstStyle/>
        <a:p>
          <a:pPr algn="l"/>
          <a:r>
            <a:rPr lang="en-US" noProof="0" dirty="0"/>
            <a:t>Obtaining missing towns name and coordinates </a:t>
          </a:r>
        </a:p>
      </dgm:t>
    </dgm:pt>
    <dgm:pt modelId="{CA9EB395-2680-4446-B26E-638808A97F73}" type="parTrans" cxnId="{EC0060BE-F6C0-47BA-B3D4-591AB063D7D9}">
      <dgm:prSet/>
      <dgm:spPr/>
      <dgm:t>
        <a:bodyPr/>
        <a:lstStyle/>
        <a:p>
          <a:endParaRPr lang="en-GB"/>
        </a:p>
      </dgm:t>
    </dgm:pt>
    <dgm:pt modelId="{6A058001-0F82-4BE3-B7A9-A74AD291CD61}" type="sibTrans" cxnId="{EC0060BE-F6C0-47BA-B3D4-591AB063D7D9}">
      <dgm:prSet/>
      <dgm:spPr/>
      <dgm:t>
        <a:bodyPr/>
        <a:lstStyle/>
        <a:p>
          <a:endParaRPr lang="en-GB"/>
        </a:p>
      </dgm:t>
    </dgm:pt>
    <dgm:pt modelId="{FBB6783B-22B4-44FC-9A3F-CBFFAB92C3E6}" type="pres">
      <dgm:prSet presAssocID="{3148EAC5-CE13-443C-9571-30502AD2FAFE}" presName="Name0" presStyleCnt="0">
        <dgm:presLayoutVars>
          <dgm:dir/>
          <dgm:resizeHandles val="exact"/>
        </dgm:presLayoutVars>
      </dgm:prSet>
      <dgm:spPr/>
    </dgm:pt>
    <dgm:pt modelId="{72CBD843-C2B8-4F9E-A316-52CD79200B32}" type="pres">
      <dgm:prSet presAssocID="{7EBAC061-918C-45BA-9B7E-6B1B13274F90}" presName="node" presStyleLbl="node1" presStyleIdx="0" presStyleCnt="4">
        <dgm:presLayoutVars>
          <dgm:bulletEnabled val="1"/>
        </dgm:presLayoutVars>
      </dgm:prSet>
      <dgm:spPr/>
    </dgm:pt>
    <dgm:pt modelId="{D67680BB-8160-44B9-9A1D-F8C5920DD4EB}" type="pres">
      <dgm:prSet presAssocID="{E8FF314C-ECF6-4CDF-9C11-403CCA07FB09}" presName="sibTrans" presStyleLbl="sibTrans2D1" presStyleIdx="0" presStyleCnt="3"/>
      <dgm:spPr/>
    </dgm:pt>
    <dgm:pt modelId="{6AFF7867-877C-4C05-B79B-BDA1D0BA39D9}" type="pres">
      <dgm:prSet presAssocID="{E8FF314C-ECF6-4CDF-9C11-403CCA07FB09}" presName="connectorText" presStyleLbl="sibTrans2D1" presStyleIdx="0" presStyleCnt="3"/>
      <dgm:spPr/>
    </dgm:pt>
    <dgm:pt modelId="{4A0CF9B5-D410-4B02-B800-D8C704989816}" type="pres">
      <dgm:prSet presAssocID="{DDA1B1D6-66F6-4604-BE1D-15822DB27C77}" presName="node" presStyleLbl="node1" presStyleIdx="1" presStyleCnt="4">
        <dgm:presLayoutVars>
          <dgm:bulletEnabled val="1"/>
        </dgm:presLayoutVars>
      </dgm:prSet>
      <dgm:spPr/>
    </dgm:pt>
    <dgm:pt modelId="{96BD95DA-1336-4D5A-A223-54B6C892AC6B}" type="pres">
      <dgm:prSet presAssocID="{0AC9AB22-8104-48B8-98DC-211D81C5A766}" presName="sibTrans" presStyleLbl="sibTrans2D1" presStyleIdx="1" presStyleCnt="3"/>
      <dgm:spPr/>
    </dgm:pt>
    <dgm:pt modelId="{63B84B41-BC03-4DBF-AAA6-5E6DD4B32033}" type="pres">
      <dgm:prSet presAssocID="{0AC9AB22-8104-48B8-98DC-211D81C5A766}" presName="connectorText" presStyleLbl="sibTrans2D1" presStyleIdx="1" presStyleCnt="3"/>
      <dgm:spPr/>
    </dgm:pt>
    <dgm:pt modelId="{CA85339C-D44D-4A30-B003-B7E46F9802F5}" type="pres">
      <dgm:prSet presAssocID="{342DA52E-E571-45D6-87A9-40F2DBE43BD8}" presName="node" presStyleLbl="node1" presStyleIdx="2" presStyleCnt="4">
        <dgm:presLayoutVars>
          <dgm:bulletEnabled val="1"/>
        </dgm:presLayoutVars>
      </dgm:prSet>
      <dgm:spPr/>
    </dgm:pt>
    <dgm:pt modelId="{E319EE61-1A45-4D38-AE10-1AFB4D797AA2}" type="pres">
      <dgm:prSet presAssocID="{9D93B97A-2102-4F4E-BF19-FAE5AB3C877A}" presName="sibTrans" presStyleLbl="sibTrans2D1" presStyleIdx="2" presStyleCnt="3"/>
      <dgm:spPr/>
    </dgm:pt>
    <dgm:pt modelId="{A50C59BB-2EEE-4278-A82C-4E53B5CA1166}" type="pres">
      <dgm:prSet presAssocID="{9D93B97A-2102-4F4E-BF19-FAE5AB3C877A}" presName="connectorText" presStyleLbl="sibTrans2D1" presStyleIdx="2" presStyleCnt="3"/>
      <dgm:spPr/>
    </dgm:pt>
    <dgm:pt modelId="{6DF160EF-8CF5-4F19-ADB0-5AE0F2E46965}" type="pres">
      <dgm:prSet presAssocID="{0FE63817-614A-40FC-ABA0-45FDF94AB240}" presName="node" presStyleLbl="node1" presStyleIdx="3" presStyleCnt="4">
        <dgm:presLayoutVars>
          <dgm:bulletEnabled val="1"/>
        </dgm:presLayoutVars>
      </dgm:prSet>
      <dgm:spPr/>
    </dgm:pt>
  </dgm:ptLst>
  <dgm:cxnLst>
    <dgm:cxn modelId="{B1AB3201-C17F-4FAC-92BE-19123FD511A5}" type="presOf" srcId="{DDA1B1D6-66F6-4604-BE1D-15822DB27C77}" destId="{4A0CF9B5-D410-4B02-B800-D8C704989816}" srcOrd="0" destOrd="0" presId="urn:microsoft.com/office/officeart/2005/8/layout/process1"/>
    <dgm:cxn modelId="{44DA1A03-76CF-4ACB-8A11-3CB386D7B267}" type="presOf" srcId="{A3F7696C-8E8A-4F4B-94E4-751DCBD902CE}" destId="{72CBD843-C2B8-4F9E-A316-52CD79200B32}" srcOrd="0" destOrd="2" presId="urn:microsoft.com/office/officeart/2005/8/layout/process1"/>
    <dgm:cxn modelId="{C458EC09-F6A5-431F-9CEB-38A525B105DB}" type="presOf" srcId="{9D93B97A-2102-4F4E-BF19-FAE5AB3C877A}" destId="{E319EE61-1A45-4D38-AE10-1AFB4D797AA2}" srcOrd="0" destOrd="0" presId="urn:microsoft.com/office/officeart/2005/8/layout/process1"/>
    <dgm:cxn modelId="{47E7BE1E-490E-44AB-8ED3-8CA8C4F0955D}" type="presOf" srcId="{7EBAC061-918C-45BA-9B7E-6B1B13274F90}" destId="{72CBD843-C2B8-4F9E-A316-52CD79200B32}" srcOrd="0" destOrd="0" presId="urn:microsoft.com/office/officeart/2005/8/layout/process1"/>
    <dgm:cxn modelId="{DF7F812C-DAE6-4AC3-B1B5-7A173CFCEA1E}" type="presOf" srcId="{CCE4A7D9-53D1-4C1D-84BC-FA8A44F3316B}" destId="{4A0CF9B5-D410-4B02-B800-D8C704989816}" srcOrd="0" destOrd="1" presId="urn:microsoft.com/office/officeart/2005/8/layout/process1"/>
    <dgm:cxn modelId="{E4E7975B-06E0-4E71-A5AB-64C24201E231}" srcId="{342DA52E-E571-45D6-87A9-40F2DBE43BD8}" destId="{EC7159C6-8498-4D65-A7EF-4D1AABC747AA}" srcOrd="0" destOrd="0" parTransId="{1F01F4B0-D11A-4B0D-AB89-474D5A1CDA84}" sibTransId="{F6B49D93-B30E-488A-BF33-54D0305380A8}"/>
    <dgm:cxn modelId="{364CA55C-0968-42BA-B2B5-4CDD662CE27A}" type="presOf" srcId="{342DA52E-E571-45D6-87A9-40F2DBE43BD8}" destId="{CA85339C-D44D-4A30-B003-B7E46F9802F5}" srcOrd="0" destOrd="0" presId="urn:microsoft.com/office/officeart/2005/8/layout/process1"/>
    <dgm:cxn modelId="{D0E9A46A-5027-4555-8328-8756C4F8439A}" srcId="{7EBAC061-918C-45BA-9B7E-6B1B13274F90}" destId="{55DFD595-DF2D-41A3-8100-D69026F6B462}" srcOrd="0" destOrd="0" parTransId="{60A88870-4A32-4A6B-B467-83F1B7F4A45D}" sibTransId="{F78714AE-4E6F-47C4-AC16-5F0A8973D8DC}"/>
    <dgm:cxn modelId="{90112C81-F51F-45B2-8992-3FD4A0425A66}" srcId="{3148EAC5-CE13-443C-9571-30502AD2FAFE}" destId="{0FE63817-614A-40FC-ABA0-45FDF94AB240}" srcOrd="3" destOrd="0" parTransId="{320F60FE-0C72-4DCC-854E-4D98C7BAEDD2}" sibTransId="{4612C783-4E79-40AC-81EC-725964BC4779}"/>
    <dgm:cxn modelId="{B60A1683-FC96-49BC-8994-CBE3A66BF0C8}" type="presOf" srcId="{3148EAC5-CE13-443C-9571-30502AD2FAFE}" destId="{FBB6783B-22B4-44FC-9A3F-CBFFAB92C3E6}" srcOrd="0" destOrd="0" presId="urn:microsoft.com/office/officeart/2005/8/layout/process1"/>
    <dgm:cxn modelId="{CDF5DA83-F071-4042-8A34-028461B9C41C}" srcId="{3148EAC5-CE13-443C-9571-30502AD2FAFE}" destId="{7EBAC061-918C-45BA-9B7E-6B1B13274F90}" srcOrd="0" destOrd="0" parTransId="{996EF7D4-40C3-427C-B923-E40C18D0758D}" sibTransId="{E8FF314C-ECF6-4CDF-9C11-403CCA07FB09}"/>
    <dgm:cxn modelId="{87E67E92-4670-425E-9508-5471E2FF3779}" type="presOf" srcId="{55DFD595-DF2D-41A3-8100-D69026F6B462}" destId="{72CBD843-C2B8-4F9E-A316-52CD79200B32}" srcOrd="0" destOrd="1" presId="urn:microsoft.com/office/officeart/2005/8/layout/process1"/>
    <dgm:cxn modelId="{4419A99C-060F-47E2-9C01-1DB195E860F7}" srcId="{3148EAC5-CE13-443C-9571-30502AD2FAFE}" destId="{342DA52E-E571-45D6-87A9-40F2DBE43BD8}" srcOrd="2" destOrd="0" parTransId="{24017288-5E5C-4F40-BA21-BA6BF93EB7D4}" sibTransId="{9D93B97A-2102-4F4E-BF19-FAE5AB3C877A}"/>
    <dgm:cxn modelId="{4CFE56AC-D964-453A-9838-19A75D236FA0}" type="presOf" srcId="{0AC9AB22-8104-48B8-98DC-211D81C5A766}" destId="{96BD95DA-1336-4D5A-A223-54B6C892AC6B}" srcOrd="0" destOrd="0" presId="urn:microsoft.com/office/officeart/2005/8/layout/process1"/>
    <dgm:cxn modelId="{17E220AE-D5DA-4A9B-A0B0-2B09FE0D3A43}" type="presOf" srcId="{9D93B97A-2102-4F4E-BF19-FAE5AB3C877A}" destId="{A50C59BB-2EEE-4278-A82C-4E53B5CA1166}" srcOrd="1" destOrd="0" presId="urn:microsoft.com/office/officeart/2005/8/layout/process1"/>
    <dgm:cxn modelId="{CA777FB5-3BAB-49CD-A028-08C307D82F21}" type="presOf" srcId="{E8FF314C-ECF6-4CDF-9C11-403CCA07FB09}" destId="{D67680BB-8160-44B9-9A1D-F8C5920DD4EB}" srcOrd="0" destOrd="0" presId="urn:microsoft.com/office/officeart/2005/8/layout/process1"/>
    <dgm:cxn modelId="{803EAAB7-F776-4439-8A64-90D926565998}" srcId="{7EBAC061-918C-45BA-9B7E-6B1B13274F90}" destId="{A3F7696C-8E8A-4F4B-94E4-751DCBD902CE}" srcOrd="1" destOrd="0" parTransId="{E2A97505-7C0D-4038-8FCF-925DED970C7F}" sibTransId="{24223FDB-91EE-4577-89EF-C63886B08204}"/>
    <dgm:cxn modelId="{EC0060BE-F6C0-47BA-B3D4-591AB063D7D9}" srcId="{0FE63817-614A-40FC-ABA0-45FDF94AB240}" destId="{3EBD6149-7FA9-42C5-967B-BFA5587D3FD2}" srcOrd="0" destOrd="0" parTransId="{CA9EB395-2680-4446-B26E-638808A97F73}" sibTransId="{6A058001-0F82-4BE3-B7A9-A74AD291CD61}"/>
    <dgm:cxn modelId="{1F1335C4-FE64-431F-9A7E-BA27B95CB07E}" srcId="{DDA1B1D6-66F6-4604-BE1D-15822DB27C77}" destId="{CCE4A7D9-53D1-4C1D-84BC-FA8A44F3316B}" srcOrd="0" destOrd="0" parTransId="{494C9C45-767C-4EBD-B915-F990996D2450}" sibTransId="{92E52A51-16F4-47AB-A971-613F13C7F92D}"/>
    <dgm:cxn modelId="{6C195BC5-D0CE-4467-8EA4-9517EBBE6E47}" type="presOf" srcId="{EC7159C6-8498-4D65-A7EF-4D1AABC747AA}" destId="{CA85339C-D44D-4A30-B003-B7E46F9802F5}" srcOrd="0" destOrd="1" presId="urn:microsoft.com/office/officeart/2005/8/layout/process1"/>
    <dgm:cxn modelId="{E05CC0C7-390B-4514-BC94-9C3DD61D3433}" srcId="{342DA52E-E571-45D6-87A9-40F2DBE43BD8}" destId="{AADC7CDF-A10B-425A-82E9-92A34D8645EF}" srcOrd="1" destOrd="0" parTransId="{C705D4F1-C64A-4786-9C20-DD457FE3C1AE}" sibTransId="{F5691D75-BA34-4854-85C9-099D346E2E8D}"/>
    <dgm:cxn modelId="{B3DAE0C8-962D-4554-A8A7-E6A5BE70E639}" type="presOf" srcId="{E8FF314C-ECF6-4CDF-9C11-403CCA07FB09}" destId="{6AFF7867-877C-4C05-B79B-BDA1D0BA39D9}" srcOrd="1" destOrd="0" presId="urn:microsoft.com/office/officeart/2005/8/layout/process1"/>
    <dgm:cxn modelId="{5CAF7ACC-565B-4B56-9713-7F9D8E855FC9}" type="presOf" srcId="{3EBD6149-7FA9-42C5-967B-BFA5587D3FD2}" destId="{6DF160EF-8CF5-4F19-ADB0-5AE0F2E46965}" srcOrd="0" destOrd="1" presId="urn:microsoft.com/office/officeart/2005/8/layout/process1"/>
    <dgm:cxn modelId="{01E01AD0-EAF7-4C85-B015-BCAD8ECDAEDF}" type="presOf" srcId="{0FE63817-614A-40FC-ABA0-45FDF94AB240}" destId="{6DF160EF-8CF5-4F19-ADB0-5AE0F2E46965}" srcOrd="0" destOrd="0" presId="urn:microsoft.com/office/officeart/2005/8/layout/process1"/>
    <dgm:cxn modelId="{EA4E25D7-A1D6-4DA3-A84D-BDCE1A98DF01}" srcId="{3148EAC5-CE13-443C-9571-30502AD2FAFE}" destId="{DDA1B1D6-66F6-4604-BE1D-15822DB27C77}" srcOrd="1" destOrd="0" parTransId="{54CF15F6-119A-44A0-8A0A-1BABC93D4612}" sibTransId="{0AC9AB22-8104-48B8-98DC-211D81C5A766}"/>
    <dgm:cxn modelId="{CDC532E9-57CA-4469-BE37-B301D5104FBC}" type="presOf" srcId="{0AC9AB22-8104-48B8-98DC-211D81C5A766}" destId="{63B84B41-BC03-4DBF-AAA6-5E6DD4B32033}" srcOrd="1" destOrd="0" presId="urn:microsoft.com/office/officeart/2005/8/layout/process1"/>
    <dgm:cxn modelId="{863A43F0-080F-46CA-830F-58AF67C8FEB1}" type="presOf" srcId="{AADC7CDF-A10B-425A-82E9-92A34D8645EF}" destId="{CA85339C-D44D-4A30-B003-B7E46F9802F5}" srcOrd="0" destOrd="2" presId="urn:microsoft.com/office/officeart/2005/8/layout/process1"/>
    <dgm:cxn modelId="{C94EDE48-AD46-4CBC-8D5C-7579C99611B8}" type="presParOf" srcId="{FBB6783B-22B4-44FC-9A3F-CBFFAB92C3E6}" destId="{72CBD843-C2B8-4F9E-A316-52CD79200B32}" srcOrd="0" destOrd="0" presId="urn:microsoft.com/office/officeart/2005/8/layout/process1"/>
    <dgm:cxn modelId="{0B4E7B2D-6DF7-47FC-8AAB-2577080F91E8}" type="presParOf" srcId="{FBB6783B-22B4-44FC-9A3F-CBFFAB92C3E6}" destId="{D67680BB-8160-44B9-9A1D-F8C5920DD4EB}" srcOrd="1" destOrd="0" presId="urn:microsoft.com/office/officeart/2005/8/layout/process1"/>
    <dgm:cxn modelId="{0BED34E4-30EB-484B-8170-4BFED9ECC2B4}" type="presParOf" srcId="{D67680BB-8160-44B9-9A1D-F8C5920DD4EB}" destId="{6AFF7867-877C-4C05-B79B-BDA1D0BA39D9}" srcOrd="0" destOrd="0" presId="urn:microsoft.com/office/officeart/2005/8/layout/process1"/>
    <dgm:cxn modelId="{C2302586-5032-4E50-A8BD-BB99692CA9A5}" type="presParOf" srcId="{FBB6783B-22B4-44FC-9A3F-CBFFAB92C3E6}" destId="{4A0CF9B5-D410-4B02-B800-D8C704989816}" srcOrd="2" destOrd="0" presId="urn:microsoft.com/office/officeart/2005/8/layout/process1"/>
    <dgm:cxn modelId="{EA0B0B74-B94D-43AC-B56A-971B45371E34}" type="presParOf" srcId="{FBB6783B-22B4-44FC-9A3F-CBFFAB92C3E6}" destId="{96BD95DA-1336-4D5A-A223-54B6C892AC6B}" srcOrd="3" destOrd="0" presId="urn:microsoft.com/office/officeart/2005/8/layout/process1"/>
    <dgm:cxn modelId="{831D2F22-7F20-414A-BB82-58AF9282D2FA}" type="presParOf" srcId="{96BD95DA-1336-4D5A-A223-54B6C892AC6B}" destId="{63B84B41-BC03-4DBF-AAA6-5E6DD4B32033}" srcOrd="0" destOrd="0" presId="urn:microsoft.com/office/officeart/2005/8/layout/process1"/>
    <dgm:cxn modelId="{DEF921C7-6EAD-4531-A82C-76D137225494}" type="presParOf" srcId="{FBB6783B-22B4-44FC-9A3F-CBFFAB92C3E6}" destId="{CA85339C-D44D-4A30-B003-B7E46F9802F5}" srcOrd="4" destOrd="0" presId="urn:microsoft.com/office/officeart/2005/8/layout/process1"/>
    <dgm:cxn modelId="{B193CF7D-D456-447E-9958-30A70E90D8B4}" type="presParOf" srcId="{FBB6783B-22B4-44FC-9A3F-CBFFAB92C3E6}" destId="{E319EE61-1A45-4D38-AE10-1AFB4D797AA2}" srcOrd="5" destOrd="0" presId="urn:microsoft.com/office/officeart/2005/8/layout/process1"/>
    <dgm:cxn modelId="{2C894C9C-8B22-4148-B32D-614D74914435}" type="presParOf" srcId="{E319EE61-1A45-4D38-AE10-1AFB4D797AA2}" destId="{A50C59BB-2EEE-4278-A82C-4E53B5CA1166}" srcOrd="0" destOrd="0" presId="urn:microsoft.com/office/officeart/2005/8/layout/process1"/>
    <dgm:cxn modelId="{8A6E41C7-2AE1-4512-AB7F-7E7D49CE2253}" type="presParOf" srcId="{FBB6783B-22B4-44FC-9A3F-CBFFAB92C3E6}" destId="{6DF160EF-8CF5-4F19-ADB0-5AE0F2E4696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BD843-C2B8-4F9E-A316-52CD79200B32}">
      <dsp:nvSpPr>
        <dsp:cNvPr id="0" name=""/>
        <dsp:cNvSpPr/>
      </dsp:nvSpPr>
      <dsp:spPr>
        <a:xfrm>
          <a:off x="4943" y="978165"/>
          <a:ext cx="2161299" cy="1809666"/>
        </a:xfrm>
        <a:prstGeom prst="roundRect">
          <a:avLst>
            <a:gd name="adj" fmla="val 10000"/>
          </a:avLst>
        </a:prstGeom>
        <a:solidFill>
          <a:srgbClr val="3A558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noProof="0" dirty="0"/>
            <a:t>Bordeaux Neighborhoods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 err="1"/>
            <a:t>Geosjson</a:t>
          </a:r>
          <a:r>
            <a:rPr lang="en-US" sz="1400" kern="1200" noProof="0" dirty="0"/>
            <a:t> data of neighborhoods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noProof="0" dirty="0"/>
            <a:t>Lack of 24 towns on 28</a:t>
          </a:r>
        </a:p>
      </dsp:txBody>
      <dsp:txXfrm>
        <a:off x="57946" y="1031168"/>
        <a:ext cx="2055293" cy="1703660"/>
      </dsp:txXfrm>
    </dsp:sp>
    <dsp:sp modelId="{D67680BB-8160-44B9-9A1D-F8C5920DD4EB}">
      <dsp:nvSpPr>
        <dsp:cNvPr id="0" name=""/>
        <dsp:cNvSpPr/>
      </dsp:nvSpPr>
      <dsp:spPr>
        <a:xfrm>
          <a:off x="2382372" y="1614997"/>
          <a:ext cx="458195" cy="5360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</dsp:txBody>
      <dsp:txXfrm>
        <a:off x="2382372" y="1722197"/>
        <a:ext cx="320737" cy="321602"/>
      </dsp:txXfrm>
    </dsp:sp>
    <dsp:sp modelId="{4A0CF9B5-D410-4B02-B800-D8C704989816}">
      <dsp:nvSpPr>
        <dsp:cNvPr id="0" name=""/>
        <dsp:cNvSpPr/>
      </dsp:nvSpPr>
      <dsp:spPr>
        <a:xfrm>
          <a:off x="3030762" y="978165"/>
          <a:ext cx="2161299" cy="1809666"/>
        </a:xfrm>
        <a:prstGeom prst="roundRect">
          <a:avLst>
            <a:gd name="adj" fmla="val 10000"/>
          </a:avLst>
        </a:prstGeom>
        <a:solidFill>
          <a:srgbClr val="3A558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noProof="0" dirty="0"/>
            <a:t>Web scrapping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Obtaining INSEE code of all Bordeaux metropole towns </a:t>
          </a:r>
        </a:p>
      </dsp:txBody>
      <dsp:txXfrm>
        <a:off x="3083765" y="1031168"/>
        <a:ext cx="2055293" cy="1703660"/>
      </dsp:txXfrm>
    </dsp:sp>
    <dsp:sp modelId="{96BD95DA-1336-4D5A-A223-54B6C892AC6B}">
      <dsp:nvSpPr>
        <dsp:cNvPr id="0" name=""/>
        <dsp:cNvSpPr/>
      </dsp:nvSpPr>
      <dsp:spPr>
        <a:xfrm>
          <a:off x="5408192" y="1614997"/>
          <a:ext cx="458195" cy="5360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</dsp:txBody>
      <dsp:txXfrm>
        <a:off x="5408192" y="1722197"/>
        <a:ext cx="320737" cy="321602"/>
      </dsp:txXfrm>
    </dsp:sp>
    <dsp:sp modelId="{CA85339C-D44D-4A30-B003-B7E46F9802F5}">
      <dsp:nvSpPr>
        <dsp:cNvPr id="0" name=""/>
        <dsp:cNvSpPr/>
      </dsp:nvSpPr>
      <dsp:spPr>
        <a:xfrm>
          <a:off x="6056581" y="978165"/>
          <a:ext cx="2161299" cy="1809666"/>
        </a:xfrm>
        <a:prstGeom prst="roundRect">
          <a:avLst>
            <a:gd name="adj" fmla="val 10000"/>
          </a:avLst>
        </a:prstGeom>
        <a:solidFill>
          <a:srgbClr val="3A558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noProof="0" dirty="0"/>
            <a:t>Bordeaux towns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 err="1"/>
            <a:t>Geojson</a:t>
          </a:r>
          <a:r>
            <a:rPr lang="en-US" sz="1400" kern="1200" noProof="0" dirty="0"/>
            <a:t> data of county towns –no information on towns name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Filter on Metropole towns thanks to INSEE code</a:t>
          </a:r>
        </a:p>
      </dsp:txBody>
      <dsp:txXfrm>
        <a:off x="6109584" y="1031168"/>
        <a:ext cx="2055293" cy="1703660"/>
      </dsp:txXfrm>
    </dsp:sp>
    <dsp:sp modelId="{E319EE61-1A45-4D38-AE10-1AFB4D797AA2}">
      <dsp:nvSpPr>
        <dsp:cNvPr id="0" name=""/>
        <dsp:cNvSpPr/>
      </dsp:nvSpPr>
      <dsp:spPr>
        <a:xfrm>
          <a:off x="8434011" y="1614997"/>
          <a:ext cx="458195" cy="5360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</dsp:txBody>
      <dsp:txXfrm>
        <a:off x="8434011" y="1722197"/>
        <a:ext cx="320737" cy="321602"/>
      </dsp:txXfrm>
    </dsp:sp>
    <dsp:sp modelId="{6DF160EF-8CF5-4F19-ADB0-5AE0F2E46965}">
      <dsp:nvSpPr>
        <dsp:cNvPr id="0" name=""/>
        <dsp:cNvSpPr/>
      </dsp:nvSpPr>
      <dsp:spPr>
        <a:xfrm>
          <a:off x="9082401" y="978165"/>
          <a:ext cx="2161299" cy="1809666"/>
        </a:xfrm>
        <a:prstGeom prst="roundRect">
          <a:avLst>
            <a:gd name="adj" fmla="val 10000"/>
          </a:avLst>
        </a:prstGeom>
        <a:solidFill>
          <a:srgbClr val="3A558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noProof="0" dirty="0"/>
            <a:t>API</a:t>
          </a:r>
          <a:r>
            <a:rPr lang="en-US" sz="1800" kern="1200" noProof="0" dirty="0"/>
            <a:t>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Obtaining missing towns name and coordinates </a:t>
          </a:r>
        </a:p>
      </dsp:txBody>
      <dsp:txXfrm>
        <a:off x="9135404" y="1031168"/>
        <a:ext cx="2055293" cy="1703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9FB001-DB37-4DC0-A7FE-E0E4E7398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B3BFB1-CB4C-4760-8956-A8F758E49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681070-0677-486A-8A8D-4137FEAF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0136-3F12-41EC-9D75-F7FF228D97D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90F95A-8059-4D1E-81BA-915AECCA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7977B9-E57E-4533-A80F-B0D315D7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AED-297D-478E-A196-34F17D12DCA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84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DC50AF-610B-4F67-B93A-CDCC4093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77FF1D-DDBD-4D58-B610-37F2F0E1C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A23409-AF79-4839-8812-C46A39CA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0136-3F12-41EC-9D75-F7FF228D97D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C00D97-28AC-435B-8D03-8103D6DE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475E19-5AEA-4E3B-AA45-2424DCAA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AED-297D-478E-A196-34F17D12DCA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61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FD30C18-3D1E-462B-858B-083526546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9589E6-3592-4FA5-BD08-609141EA6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12ED06-8EBF-4188-8EA2-820D66C7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0136-3F12-41EC-9D75-F7FF228D97D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B6EF20-0C0C-41D9-980C-CB641C7B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F3D1A8-D2DB-46AD-8980-30CB5E5C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AED-297D-478E-A196-34F17D12DCA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04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B9E63-55BD-4FD0-BAC7-E86AA594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BE38C2-E4BA-428A-A2B1-8B06275DF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ACB726-295B-460A-849F-DD224440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0136-3F12-41EC-9D75-F7FF228D97D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D28542-A571-4BD6-A641-121C3F47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8DA845-2197-4251-BBBA-36ED5098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AED-297D-478E-A196-34F17D12DCA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54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FDE86A-9D78-4F99-B8C9-F50E59E2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F2B798-72A6-42EC-AF78-3F4FE402C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7B2A67-D5B1-4279-9415-D57AE44F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0136-3F12-41EC-9D75-F7FF228D97D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CB4576-FB75-4469-86A7-CB46DE25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DED2BF-3CDA-4068-8BCF-97D5B28B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AED-297D-478E-A196-34F17D12DCA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98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901D8-FA9F-4F2A-88CB-5FE579BC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657781-2F52-4AAE-83DE-D0DAEE5C0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C17C5F-24F1-4FA5-ADD1-63005AD91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08D3A1-DAEC-444A-B279-608BF67A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0136-3F12-41EC-9D75-F7FF228D97D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35EEA-61F6-42ED-8561-5D9C327A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87EB20-6A59-4293-9525-D13E265C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AED-297D-478E-A196-34F17D12DCA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95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CFEC3-4E41-42DA-AFCC-F54BEBA1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0B5716-2E8A-490E-85ED-6EB677FB9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C8FFD9-810E-4FA8-8DC8-3D9E1F4BB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B51E60-2444-4E28-AB2E-402BCE9EB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BAF365D-B596-4C96-9729-A8787D1A3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9EED92F-93F2-45E0-8019-4584947C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0136-3F12-41EC-9D75-F7FF228D97D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1C3AE1D-C204-468D-AE6B-96E110B0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AFD7964-8FF2-471D-84A0-E808D65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AED-297D-478E-A196-34F17D12DCA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68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B2873-B958-4A08-84C3-D74F76B0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863C67A-64C5-4227-9FC0-B086EBFB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0136-3F12-41EC-9D75-F7FF228D97D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66003A-FF89-4312-B955-BD83103D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96B59B-EFE5-4FFB-8E1D-5C260ABA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AED-297D-478E-A196-34F17D12DCA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16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37AA1AD-B2A9-4267-90E3-64576A46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0136-3F12-41EC-9D75-F7FF228D97D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20476B8-C122-46A4-B3DE-5043D78E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2961AA-DC7C-4C19-87A3-5ECB4000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AED-297D-478E-A196-34F17D12DCA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8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B1998-8D17-48DF-82C9-CDF4398F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7AC049-551C-4861-AC0C-D86F9210A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A86D13-FED1-4005-92BB-20D924024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43D6C2-285F-4813-8FBB-3904A3D0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0136-3F12-41EC-9D75-F7FF228D97D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F8922B-74EF-40E1-813E-4F91F2DC2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A6B455-9369-4E47-8599-0A70D9D2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AED-297D-478E-A196-34F17D12DCA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14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D4222E-5571-444B-99A9-A1B3B26F5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33E9E8D-CF14-4E1F-B2FF-48DAF29EC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C731E1-1CC1-4CA1-AB2B-65726DEB4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8585EB-3013-4543-BBF6-A868DF0F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0136-3F12-41EC-9D75-F7FF228D97D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EAC021-4199-412F-95E9-293CF4FE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D204D6-4017-4F24-8DE2-58D30B864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AED-297D-478E-A196-34F17D12DCA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03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717A963-26B1-4374-9531-DFDA68F6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62FBB5-CC64-4AEA-A997-C0CA4E4AF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DF73C5-2005-411D-B967-8E1EEEB80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70136-3F12-41EC-9D75-F7FF228D97D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78CC36-B130-4151-8F15-7701BEF81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371A8B-9612-43DC-9421-2DC245F70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B3AED-297D-478E-A196-34F17D12DCA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40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oursquare.com/" TargetMode="External"/><Relationship Id="rId2" Type="http://schemas.openxmlformats.org/officeDocument/2006/relationships/hyperlink" Target="https://public.opendatasof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ee.fr/fr/metadonnees/cog/intercommunalite-metropole/EPCI243300316-bordeaux-metropole" TargetMode="External"/><Relationship Id="rId5" Type="http://schemas.openxmlformats.org/officeDocument/2006/relationships/hyperlink" Target="https://www.data.gouv.fr/fr/datasets/quartiers-des-communes-sur-le-territoire-de-bordeaux-metropole/" TargetMode="External"/><Relationship Id="rId4" Type="http://schemas.openxmlformats.org/officeDocument/2006/relationships/hyperlink" Target="http://api.cquest.org/dvf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017445F-9CBE-48BC-B7FD-02E0C41DD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Capstone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0F0B1C-AA55-4F88-B62D-1F1F01129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1002608"/>
          </a:xfrm>
        </p:spPr>
        <p:txBody>
          <a:bodyPr>
            <a:normAutofit fontScale="77500" lnSpcReduction="20000"/>
          </a:bodyPr>
          <a:lstStyle/>
          <a:p>
            <a:r>
              <a:rPr lang="en-GB" dirty="0">
                <a:solidFill>
                  <a:srgbClr val="FFFFFF"/>
                </a:solidFill>
              </a:rPr>
              <a:t>The battle of </a:t>
            </a:r>
            <a:r>
              <a:rPr lang="en-US" dirty="0">
                <a:solidFill>
                  <a:srgbClr val="FFFFFF"/>
                </a:solidFill>
              </a:rPr>
              <a:t>neighborhoods</a:t>
            </a:r>
          </a:p>
          <a:p>
            <a:r>
              <a:rPr lang="en-GB" dirty="0">
                <a:solidFill>
                  <a:srgbClr val="FFFFFF"/>
                </a:solidFill>
              </a:rPr>
              <a:t>Final project </a:t>
            </a:r>
            <a:r>
              <a:rPr lang="en-GB" dirty="0">
                <a:solidFill>
                  <a:schemeClr val="bg1"/>
                </a:solidFill>
              </a:rPr>
              <a:t>of </a:t>
            </a:r>
            <a:r>
              <a:rPr lang="fr-FR" b="1" u="sng" dirty="0">
                <a:solidFill>
                  <a:schemeClr val="bg1"/>
                </a:solidFill>
              </a:rPr>
              <a:t>IBM Data Science Certificat Professionnel</a:t>
            </a:r>
          </a:p>
          <a:p>
            <a:r>
              <a:rPr lang="fr-FR" sz="2100" dirty="0">
                <a:solidFill>
                  <a:schemeClr val="bg1"/>
                </a:solidFill>
              </a:rPr>
              <a:t>Pierre Beylard 13/05/2020</a:t>
            </a:r>
            <a:endParaRPr lang="en-GB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993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3EBEA35-D7F2-473B-8493-87BF5ADC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Conclusion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743460-626C-4584-BA8A-7FFCE08B8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</a:rPr>
              <a:t>Good first insight of Bordeaux Metropole </a:t>
            </a:r>
          </a:p>
          <a:p>
            <a:endParaRPr lang="en-GB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</a:rPr>
              <a:t>Some limitations due to : 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</a:rPr>
              <a:t>No comprehensive source for neighbourhoods delimitations 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</a:rPr>
              <a:t>Low number of foursquare venues in suburban area 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</a:rPr>
              <a:t>Real estate market based on transactions and do not take into account in place business</a:t>
            </a:r>
          </a:p>
          <a:p>
            <a:pPr lvl="1"/>
            <a:endParaRPr lang="en-GB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</a:rPr>
              <a:t>To go further : 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</a:rPr>
              <a:t>Add population density 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</a:rPr>
              <a:t>Obtain new venues information </a:t>
            </a:r>
          </a:p>
          <a:p>
            <a:pPr lvl="1"/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644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2E477C-504E-407B-84A6-51DFBF98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66BF54-5B12-4D40-900D-80EC1DEC0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API	 :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dirty="0">
                <a:hlinkClick r:id="rId2"/>
              </a:rPr>
              <a:t>https://public.opendatasoft.com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towns coordinates </a:t>
            </a:r>
          </a:p>
          <a:p>
            <a:pPr lvl="1"/>
            <a:r>
              <a:rPr lang="en-US" dirty="0">
                <a:hlinkClick r:id="rId3"/>
              </a:rPr>
              <a:t>https://api.foursquare.com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Foursquare </a:t>
            </a:r>
          </a:p>
          <a:p>
            <a:pPr lvl="1"/>
            <a:r>
              <a:rPr lang="en-US" dirty="0">
                <a:hlinkClick r:id="rId4"/>
              </a:rPr>
              <a:t>http://api.cquest.org/dvf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real estates data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Datasets : </a:t>
            </a:r>
          </a:p>
          <a:p>
            <a:pPr lvl="1"/>
            <a:r>
              <a:rPr lang="en-US" dirty="0"/>
              <a:t>https://github.com/gregoiredavid/france-geojson/tree/master/departements/33-gironde </a:t>
            </a:r>
            <a:r>
              <a:rPr lang="en-US" dirty="0">
                <a:sym typeface="Wingdings" panose="05000000000000000000" pitchFamily="2" charset="2"/>
              </a:rPr>
              <a:t> towns of Bordeaux Metropole </a:t>
            </a:r>
          </a:p>
          <a:p>
            <a:pPr lvl="1"/>
            <a:r>
              <a:rPr lang="en-US" dirty="0"/>
              <a:t> </a:t>
            </a:r>
            <a:r>
              <a:rPr lang="en-US" u="sng" dirty="0">
                <a:hlinkClick r:id="rId5"/>
              </a:rPr>
              <a:t>https://www.data.gouv.fr/fr/datasets/quartiers-des-communes-sur-le-territoire-de-bordeaux-metropole/</a:t>
            </a:r>
            <a:r>
              <a:rPr lang="en-US" u="sng" dirty="0"/>
              <a:t> </a:t>
            </a:r>
            <a:r>
              <a:rPr lang="en-US" dirty="0">
                <a:sym typeface="Wingdings" panose="05000000000000000000" pitchFamily="2" charset="2"/>
              </a:rPr>
              <a:t> Neighborhoods </a:t>
            </a:r>
          </a:p>
          <a:p>
            <a:r>
              <a:rPr lang="en-US" dirty="0">
                <a:sym typeface="Wingdings" panose="05000000000000000000" pitchFamily="2" charset="2"/>
              </a:rPr>
              <a:t>Web page : </a:t>
            </a:r>
          </a:p>
          <a:p>
            <a:pPr lvl="1"/>
            <a:r>
              <a:rPr lang="en-US" dirty="0">
                <a:sym typeface="Wingdings" panose="05000000000000000000" pitchFamily="2" charset="2"/>
                <a:hlinkClick r:id="rId6"/>
              </a:rPr>
              <a:t>https://www.insee.fr/fr/metadonnees/cog/intercommunalite-metropole/EPCI243300316-bordeaux-metropole</a:t>
            </a:r>
            <a:r>
              <a:rPr lang="en-US" dirty="0">
                <a:sym typeface="Wingdings" panose="05000000000000000000" pitchFamily="2" charset="2"/>
              </a:rPr>
              <a:t>  INSEE Codes of Bordeaux Metropole towns 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243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E8399BF-7572-4A1E-B687-4E11FBEA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FFFFFF"/>
                </a:solidFill>
              </a:rPr>
              <a:t>Introduction /Business Problem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1967D2-52AF-49AA-BF0E-E7A9A786E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4" y="2882213"/>
            <a:ext cx="9833548" cy="4106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Bordeaux Metropole </a:t>
            </a:r>
            <a:r>
              <a:rPr lang="en-US" b="1" dirty="0">
                <a:solidFill>
                  <a:srgbClr val="3A558A"/>
                </a:solidFill>
              </a:rPr>
              <a:t>key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rgbClr val="3A558A"/>
                </a:solidFill>
              </a:rPr>
              <a:t>figures</a:t>
            </a:r>
            <a:r>
              <a:rPr lang="en-US" b="1" dirty="0">
                <a:solidFill>
                  <a:schemeClr val="accent1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</p:txBody>
      </p:sp>
      <p:pic>
        <p:nvPicPr>
          <p:cNvPr id="1026" name="Picture 2" descr="PLU Bordeaux Métropole (Plan Local d'Urbanisme) - Sporting Promotion">
            <a:extLst>
              <a:ext uri="{FF2B5EF4-FFF2-40B4-BE49-F238E27FC236}">
                <a16:creationId xmlns:a16="http://schemas.microsoft.com/office/drawing/2014/main" id="{4149983B-F91E-47AF-AF9C-DD1391FC9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39" y="2580367"/>
            <a:ext cx="4615447" cy="424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Ville">
            <a:extLst>
              <a:ext uri="{FF2B5EF4-FFF2-40B4-BE49-F238E27FC236}">
                <a16:creationId xmlns:a16="http://schemas.microsoft.com/office/drawing/2014/main" id="{4EA33327-7F72-41DE-B5AE-17DE1E408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6598" y="3503666"/>
            <a:ext cx="914400" cy="9144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52CB48E-F592-48B4-8505-3DE7320394AC}"/>
              </a:ext>
            </a:extLst>
          </p:cNvPr>
          <p:cNvSpPr txBox="1"/>
          <p:nvPr/>
        </p:nvSpPr>
        <p:spPr>
          <a:xfrm>
            <a:off x="2638020" y="3776200"/>
            <a:ext cx="3457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28 </a:t>
            </a:r>
            <a:r>
              <a:rPr lang="en-GB" dirty="0"/>
              <a:t>towns, many </a:t>
            </a:r>
            <a:r>
              <a:rPr lang="en-US" dirty="0"/>
              <a:t>neighborhoods</a:t>
            </a:r>
            <a:r>
              <a:rPr lang="en-GB" dirty="0"/>
              <a:t>  </a:t>
            </a:r>
          </a:p>
        </p:txBody>
      </p:sp>
      <p:pic>
        <p:nvPicPr>
          <p:cNvPr id="10" name="Graphique 9" descr="Croissance de l'activité">
            <a:extLst>
              <a:ext uri="{FF2B5EF4-FFF2-40B4-BE49-F238E27FC236}">
                <a16:creationId xmlns:a16="http://schemas.microsoft.com/office/drawing/2014/main" id="{7BEC0C4C-73AC-4194-A740-676D28B502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6598" y="4418066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17C1806A-68E4-4CFF-A7A1-A84E87A7D5AC}"/>
              </a:ext>
            </a:extLst>
          </p:cNvPr>
          <p:cNvSpPr txBox="1"/>
          <p:nvPr/>
        </p:nvSpPr>
        <p:spPr>
          <a:xfrm>
            <a:off x="2638020" y="4675234"/>
            <a:ext cx="427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+ 1,5% </a:t>
            </a:r>
            <a:r>
              <a:rPr lang="en-GB" dirty="0"/>
              <a:t>demographic growth per year</a:t>
            </a:r>
            <a:endParaRPr lang="en-GB" sz="2800" dirty="0"/>
          </a:p>
        </p:txBody>
      </p:sp>
      <p:pic>
        <p:nvPicPr>
          <p:cNvPr id="12" name="Graphique 11" descr="Usine">
            <a:extLst>
              <a:ext uri="{FF2B5EF4-FFF2-40B4-BE49-F238E27FC236}">
                <a16:creationId xmlns:a16="http://schemas.microsoft.com/office/drawing/2014/main" id="{B2973CBA-5C7F-42C6-B4BC-6CEFD7A900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56598" y="5332466"/>
            <a:ext cx="914400" cy="9144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92B51EAE-4DF8-4ACF-8A13-629E5C8FF39E}"/>
              </a:ext>
            </a:extLst>
          </p:cNvPr>
          <p:cNvSpPr txBox="1"/>
          <p:nvPr/>
        </p:nvSpPr>
        <p:spPr>
          <a:xfrm>
            <a:off x="2638020" y="5528056"/>
            <a:ext cx="427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+ 2 000 </a:t>
            </a:r>
            <a:r>
              <a:rPr lang="en-GB" dirty="0"/>
              <a:t>jobs created per year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227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E8399BF-7572-4A1E-B687-4E11FBEA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FFFFFF"/>
                </a:solidFill>
              </a:rPr>
              <a:t>Introduction /Business Problem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1967D2-52AF-49AA-BF0E-E7A9A786E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4" y="2882213"/>
            <a:ext cx="9833548" cy="4106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3A558A"/>
                </a:solidFill>
              </a:rPr>
              <a:t>Our objectives</a:t>
            </a:r>
            <a:r>
              <a:rPr lang="en-US" b="1" dirty="0">
                <a:solidFill>
                  <a:schemeClr val="accent1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52CB48E-F592-48B4-8505-3DE7320394AC}"/>
              </a:ext>
            </a:extLst>
          </p:cNvPr>
          <p:cNvSpPr txBox="1"/>
          <p:nvPr/>
        </p:nvSpPr>
        <p:spPr>
          <a:xfrm>
            <a:off x="2638020" y="3776200"/>
            <a:ext cx="7997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Help newcomers </a:t>
            </a:r>
            <a:r>
              <a:rPr lang="en-US" dirty="0"/>
              <a:t>find the best place to move in based on their way of life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7C1806A-68E4-4CFF-A7A1-A84E87A7D5AC}"/>
              </a:ext>
            </a:extLst>
          </p:cNvPr>
          <p:cNvSpPr txBox="1"/>
          <p:nvPr/>
        </p:nvSpPr>
        <p:spPr>
          <a:xfrm>
            <a:off x="2638020" y="4675234"/>
            <a:ext cx="6796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Understand </a:t>
            </a:r>
            <a:r>
              <a:rPr lang="en-GB" dirty="0"/>
              <a:t>real estates market structure </a:t>
            </a:r>
            <a:endParaRPr lang="en-GB" sz="28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2B51EAE-4DF8-4ACF-8A13-629E5C8FF39E}"/>
              </a:ext>
            </a:extLst>
          </p:cNvPr>
          <p:cNvSpPr txBox="1"/>
          <p:nvPr/>
        </p:nvSpPr>
        <p:spPr>
          <a:xfrm>
            <a:off x="2638020" y="5528056"/>
            <a:ext cx="837460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Clustering </a:t>
            </a:r>
            <a:r>
              <a:rPr lang="en-US" dirty="0"/>
              <a:t>Bordeaux neighborhoods based on some preselected features to provide a decision tool for both newcomers &amp; new companies </a:t>
            </a:r>
            <a:endParaRPr lang="en-US" sz="2800" dirty="0"/>
          </a:p>
        </p:txBody>
      </p:sp>
      <p:pic>
        <p:nvPicPr>
          <p:cNvPr id="7" name="Graphique 6" descr="Questions">
            <a:extLst>
              <a:ext uri="{FF2B5EF4-FFF2-40B4-BE49-F238E27FC236}">
                <a16:creationId xmlns:a16="http://schemas.microsoft.com/office/drawing/2014/main" id="{0FDA7759-2502-4084-A89D-95A338D34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56598" y="3452159"/>
            <a:ext cx="914400" cy="914400"/>
          </a:xfrm>
          <a:prstGeom prst="rect">
            <a:avLst/>
          </a:prstGeom>
        </p:spPr>
      </p:pic>
      <p:pic>
        <p:nvPicPr>
          <p:cNvPr id="9" name="Graphique 8" descr="Hypothèque">
            <a:extLst>
              <a:ext uri="{FF2B5EF4-FFF2-40B4-BE49-F238E27FC236}">
                <a16:creationId xmlns:a16="http://schemas.microsoft.com/office/drawing/2014/main" id="{34AE4342-1219-4C51-B5DB-2450A4FD2B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6598" y="4329501"/>
            <a:ext cx="914400" cy="914400"/>
          </a:xfrm>
          <a:prstGeom prst="rect">
            <a:avLst/>
          </a:prstGeom>
        </p:spPr>
      </p:pic>
      <p:pic>
        <p:nvPicPr>
          <p:cNvPr id="13" name="Graphique 12" descr="Graphique en secteurs">
            <a:extLst>
              <a:ext uri="{FF2B5EF4-FFF2-40B4-BE49-F238E27FC236}">
                <a16:creationId xmlns:a16="http://schemas.microsoft.com/office/drawing/2014/main" id="{1D05CC6E-4174-497B-92B4-200A56F78D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56598" y="54138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0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74E7B70-A890-4070-BE73-DC43D622D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FFFFFF"/>
                </a:solidFill>
              </a:rPr>
              <a:t>Data used to resolve our problem</a:t>
            </a:r>
          </a:p>
        </p:txBody>
      </p:sp>
      <p:pic>
        <p:nvPicPr>
          <p:cNvPr id="7" name="Espace réservé du contenu 6" descr="Base de données">
            <a:extLst>
              <a:ext uri="{FF2B5EF4-FFF2-40B4-BE49-F238E27FC236}">
                <a16:creationId xmlns:a16="http://schemas.microsoft.com/office/drawing/2014/main" id="{C38AFE0E-9957-4F83-A961-90BEAA2EC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8343" y="2465363"/>
            <a:ext cx="914400" cy="914400"/>
          </a:xfr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0665D43-F739-46C2-807B-3642B4F843D8}"/>
              </a:ext>
            </a:extLst>
          </p:cNvPr>
          <p:cNvSpPr txBox="1"/>
          <p:nvPr/>
        </p:nvSpPr>
        <p:spPr>
          <a:xfrm>
            <a:off x="2696078" y="2648930"/>
            <a:ext cx="7997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 dataset : </a:t>
            </a:r>
            <a:r>
              <a:rPr lang="en-US" dirty="0"/>
              <a:t>providing information's on Bordeaux Metropole structure :</a:t>
            </a:r>
          </a:p>
        </p:txBody>
      </p:sp>
      <p:graphicFrame>
        <p:nvGraphicFramePr>
          <p:cNvPr id="9" name="Tableau 11">
            <a:extLst>
              <a:ext uri="{FF2B5EF4-FFF2-40B4-BE49-F238E27FC236}">
                <a16:creationId xmlns:a16="http://schemas.microsoft.com/office/drawing/2014/main" id="{37B71BA1-A5A2-4630-8808-26CDFA652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50292"/>
              </p:ext>
            </p:extLst>
          </p:nvPr>
        </p:nvGraphicFramePr>
        <p:xfrm>
          <a:off x="355601" y="3379763"/>
          <a:ext cx="1148049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071">
                  <a:extLst>
                    <a:ext uri="{9D8B030D-6E8A-4147-A177-3AD203B41FA5}">
                      <a16:colId xmlns:a16="http://schemas.microsoft.com/office/drawing/2014/main" val="2931106275"/>
                    </a:ext>
                  </a:extLst>
                </a:gridCol>
                <a:gridCol w="1640071">
                  <a:extLst>
                    <a:ext uri="{9D8B030D-6E8A-4147-A177-3AD203B41FA5}">
                      <a16:colId xmlns:a16="http://schemas.microsoft.com/office/drawing/2014/main" val="3907729821"/>
                    </a:ext>
                  </a:extLst>
                </a:gridCol>
                <a:gridCol w="1640071">
                  <a:extLst>
                    <a:ext uri="{9D8B030D-6E8A-4147-A177-3AD203B41FA5}">
                      <a16:colId xmlns:a16="http://schemas.microsoft.com/office/drawing/2014/main" val="39711866"/>
                    </a:ext>
                  </a:extLst>
                </a:gridCol>
                <a:gridCol w="1640071">
                  <a:extLst>
                    <a:ext uri="{9D8B030D-6E8A-4147-A177-3AD203B41FA5}">
                      <a16:colId xmlns:a16="http://schemas.microsoft.com/office/drawing/2014/main" val="4283063642"/>
                    </a:ext>
                  </a:extLst>
                </a:gridCol>
                <a:gridCol w="1640071">
                  <a:extLst>
                    <a:ext uri="{9D8B030D-6E8A-4147-A177-3AD203B41FA5}">
                      <a16:colId xmlns:a16="http://schemas.microsoft.com/office/drawing/2014/main" val="699300237"/>
                    </a:ext>
                  </a:extLst>
                </a:gridCol>
                <a:gridCol w="1640071">
                  <a:extLst>
                    <a:ext uri="{9D8B030D-6E8A-4147-A177-3AD203B41FA5}">
                      <a16:colId xmlns:a16="http://schemas.microsoft.com/office/drawing/2014/main" val="60546201"/>
                    </a:ext>
                  </a:extLst>
                </a:gridCol>
                <a:gridCol w="1640071">
                  <a:extLst>
                    <a:ext uri="{9D8B030D-6E8A-4147-A177-3AD203B41FA5}">
                      <a16:colId xmlns:a16="http://schemas.microsoft.com/office/drawing/2014/main" val="975571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Town</a:t>
                      </a:r>
                    </a:p>
                  </a:txBody>
                  <a:tcPr anchor="ctr">
                    <a:solidFill>
                      <a:srgbClr val="3A55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Neighborhood </a:t>
                      </a:r>
                    </a:p>
                  </a:txBody>
                  <a:tcPr anchor="ctr">
                    <a:solidFill>
                      <a:srgbClr val="3A55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Latitude</a:t>
                      </a:r>
                    </a:p>
                  </a:txBody>
                  <a:tcPr anchor="ctr">
                    <a:solidFill>
                      <a:srgbClr val="3A55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Longitude</a:t>
                      </a:r>
                    </a:p>
                  </a:txBody>
                  <a:tcPr anchor="ctr">
                    <a:solidFill>
                      <a:srgbClr val="3A55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Polygon geometry</a:t>
                      </a:r>
                    </a:p>
                  </a:txBody>
                  <a:tcPr anchor="ctr">
                    <a:solidFill>
                      <a:srgbClr val="3A55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INSEE Code</a:t>
                      </a:r>
                    </a:p>
                  </a:txBody>
                  <a:tcPr anchor="ctr">
                    <a:solidFill>
                      <a:srgbClr val="3A55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Postal  Code</a:t>
                      </a:r>
                    </a:p>
                  </a:txBody>
                  <a:tcPr anchor="ctr">
                    <a:solidFill>
                      <a:srgbClr val="3A55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70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Name of the town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Name of the neighborhood</a:t>
                      </a: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Coordinates of neighborhood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Code of the town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Postal Code of the town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147634"/>
                  </a:ext>
                </a:extLst>
              </a:tr>
            </a:tbl>
          </a:graphicData>
        </a:graphic>
      </p:graphicFrame>
      <p:pic>
        <p:nvPicPr>
          <p:cNvPr id="2050" name="Picture 2" descr="Web &amp; Co 2.0 - Développement de solutions d'entreprises">
            <a:extLst>
              <a:ext uri="{FF2B5EF4-FFF2-40B4-BE49-F238E27FC236}">
                <a16:creationId xmlns:a16="http://schemas.microsoft.com/office/drawing/2014/main" id="{6461C64E-E494-4C6E-9480-E4B483E4E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2" t="7963" r="16642" b="11380"/>
          <a:stretch/>
        </p:blipFill>
        <p:spPr bwMode="auto">
          <a:xfrm>
            <a:off x="886822" y="4917802"/>
            <a:ext cx="2377441" cy="18292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9859943-D604-47C4-AD51-472CB99D54CC}"/>
              </a:ext>
            </a:extLst>
          </p:cNvPr>
          <p:cNvSpPr txBox="1"/>
          <p:nvPr/>
        </p:nvSpPr>
        <p:spPr>
          <a:xfrm>
            <a:off x="3307796" y="4958742"/>
            <a:ext cx="799738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 API : 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Missing towns coordinates &amp; postal code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Real estates data of the Metropol based on coordinates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Venues of the Metropol based on coordinates </a:t>
            </a:r>
          </a:p>
        </p:txBody>
      </p:sp>
      <p:pic>
        <p:nvPicPr>
          <p:cNvPr id="2052" name="Picture 4" descr="Pourquoi Foursquare peine à se développer en France ? - Médias Sociaux">
            <a:extLst>
              <a:ext uri="{FF2B5EF4-FFF2-40B4-BE49-F238E27FC236}">
                <a16:creationId xmlns:a16="http://schemas.microsoft.com/office/drawing/2014/main" id="{7E9CDFE5-A3DA-4619-A38B-2D8509050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212" y="6006963"/>
            <a:ext cx="1891590" cy="63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Open Data Soft - Member of the World Alliance">
            <a:extLst>
              <a:ext uri="{FF2B5EF4-FFF2-40B4-BE49-F238E27FC236}">
                <a16:creationId xmlns:a16="http://schemas.microsoft.com/office/drawing/2014/main" id="{7FBA8A78-7055-49F3-A1C6-7190BD8BD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666" y="4842164"/>
            <a:ext cx="2326607" cy="51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5B5AE3B-9C06-4655-B572-794D5AAFD5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6770" y="5444179"/>
            <a:ext cx="22193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9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74E7B70-A890-4070-BE73-DC43D622D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FFFFFF"/>
                </a:solidFill>
              </a:rPr>
              <a:t>Data understanding and preparation</a:t>
            </a:r>
            <a:br>
              <a:rPr lang="en-GB" sz="4000" dirty="0">
                <a:solidFill>
                  <a:srgbClr val="FFFFFF"/>
                </a:solidFill>
              </a:rPr>
            </a:br>
            <a:r>
              <a:rPr lang="en-GB" sz="2800" b="1" dirty="0">
                <a:solidFill>
                  <a:srgbClr val="FFFFFF"/>
                </a:solidFill>
              </a:rPr>
              <a:t>Geographical data</a:t>
            </a:r>
            <a:endParaRPr lang="en-GB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6CC58838-E090-4CAA-ACF4-8E85A3DD7B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1135587"/>
              </p:ext>
            </p:extLst>
          </p:nvPr>
        </p:nvGraphicFramePr>
        <p:xfrm>
          <a:off x="471526" y="1642494"/>
          <a:ext cx="11248644" cy="3765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lèche : bas 4">
            <a:extLst>
              <a:ext uri="{FF2B5EF4-FFF2-40B4-BE49-F238E27FC236}">
                <a16:creationId xmlns:a16="http://schemas.microsoft.com/office/drawing/2014/main" id="{353AC98E-9695-4BE8-8466-B7B84DC70E0E}"/>
              </a:ext>
            </a:extLst>
          </p:cNvPr>
          <p:cNvSpPr/>
          <p:nvPr/>
        </p:nvSpPr>
        <p:spPr>
          <a:xfrm>
            <a:off x="3241221" y="4684541"/>
            <a:ext cx="5399765" cy="892761"/>
          </a:xfrm>
          <a:prstGeom prst="downArrow">
            <a:avLst/>
          </a:prstGeom>
          <a:solidFill>
            <a:srgbClr val="3A558A"/>
          </a:solidFill>
          <a:ln>
            <a:solidFill>
              <a:srgbClr val="3A55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87A4AFF-DBE7-468A-8E69-C14D2319FF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526" y="5578000"/>
            <a:ext cx="11248644" cy="127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4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74E7B70-A890-4070-BE73-DC43D622D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FFFFFF"/>
                </a:solidFill>
              </a:rPr>
              <a:t>Data understanding and preparation</a:t>
            </a:r>
            <a:br>
              <a:rPr lang="en-GB" sz="4000" dirty="0">
                <a:solidFill>
                  <a:srgbClr val="FFFFFF"/>
                </a:solidFill>
              </a:rPr>
            </a:br>
            <a:r>
              <a:rPr lang="en-GB" sz="2800" b="1" dirty="0">
                <a:solidFill>
                  <a:srgbClr val="FFFFFF"/>
                </a:solidFill>
              </a:rPr>
              <a:t>Real estate information</a:t>
            </a:r>
            <a:endParaRPr lang="en-GB" sz="4000" b="1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033E67-A87B-4CA5-B764-C7184042A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048" y="2570714"/>
            <a:ext cx="10515600" cy="375089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GB" sz="2400" u="sng" dirty="0"/>
              <a:t>Dataset of the last 5 years</a:t>
            </a:r>
            <a:r>
              <a:rPr lang="en-GB" sz="2400" dirty="0"/>
              <a:t> </a:t>
            </a:r>
          </a:p>
          <a:p>
            <a:endParaRPr lang="en-GB" sz="2400" dirty="0"/>
          </a:p>
          <a:p>
            <a:pPr marL="0" indent="0" algn="ctr">
              <a:buNone/>
            </a:pPr>
            <a:r>
              <a:rPr lang="en-GB" sz="2400" dirty="0"/>
              <a:t>https://api.cquest.org/dvf?lat={(</a:t>
            </a:r>
            <a:r>
              <a:rPr lang="en-GB" sz="2400" b="1" dirty="0">
                <a:solidFill>
                  <a:schemeClr val="accent1"/>
                </a:solidFill>
              </a:rPr>
              <a:t>latitude</a:t>
            </a:r>
            <a:r>
              <a:rPr lang="en-GB" sz="2400" dirty="0"/>
              <a:t>)}&amp;lon={ </a:t>
            </a:r>
            <a:r>
              <a:rPr lang="en-GB" sz="2400" b="1" dirty="0">
                <a:solidFill>
                  <a:schemeClr val="accent1"/>
                </a:solidFill>
              </a:rPr>
              <a:t>longitude</a:t>
            </a:r>
            <a:r>
              <a:rPr lang="en-GB" sz="2400" dirty="0"/>
              <a:t>}&amp;</a:t>
            </a:r>
            <a:r>
              <a:rPr lang="en-GB" sz="2400" dirty="0" err="1"/>
              <a:t>dist</a:t>
            </a:r>
            <a:r>
              <a:rPr lang="en-GB" sz="2400" dirty="0"/>
              <a:t>={</a:t>
            </a:r>
            <a:r>
              <a:rPr lang="en-GB" sz="2400" b="1" dirty="0">
                <a:solidFill>
                  <a:schemeClr val="accent1"/>
                </a:solidFill>
              </a:rPr>
              <a:t>RADIUS</a:t>
            </a:r>
            <a:r>
              <a:rPr lang="en-GB" sz="2400" dirty="0"/>
              <a:t>}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Main data information returned in json format : 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The value do not take into </a:t>
            </a:r>
            <a:r>
              <a:rPr lang="en-GB" sz="2400" b="1" u="sng" dirty="0"/>
              <a:t>account real estates </a:t>
            </a:r>
          </a:p>
          <a:p>
            <a:pPr marL="0" indent="0">
              <a:buNone/>
            </a:pPr>
            <a:r>
              <a:rPr lang="en-GB" sz="2400" b="1" u="sng" dirty="0"/>
              <a:t>agencies fees &amp; Notary fees </a:t>
            </a:r>
          </a:p>
          <a:p>
            <a:pPr marL="0" indent="0">
              <a:buNone/>
            </a:pPr>
            <a:endParaRPr lang="en-GB" sz="2400" b="1" u="sng" dirty="0"/>
          </a:p>
          <a:p>
            <a:pPr marL="0" indent="0">
              <a:buNone/>
            </a:pPr>
            <a:r>
              <a:rPr lang="en-GB" sz="2400" b="1" u="sng" dirty="0"/>
              <a:t>Average price per square meter added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C81EE3-7900-43F7-A3CE-B519C8E42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014" y="3814268"/>
            <a:ext cx="6020199" cy="234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7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041DA66-29D4-474D-B1EF-0D705FACC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l="26098" r="8109" b="1"/>
          <a:stretch/>
        </p:blipFill>
        <p:spPr>
          <a:xfrm>
            <a:off x="-305" y="1"/>
            <a:ext cx="6423053" cy="68580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0A10B5A-315F-4751-BA35-34556B5D2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423049" cy="6858001"/>
            <a:chOff x="0" y="0"/>
            <a:chExt cx="6423049" cy="6858001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A5DAC55-04A1-4AB4-A2C6-C859A915C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018714" cy="6858000"/>
            </a:xfrm>
            <a:custGeom>
              <a:avLst/>
              <a:gdLst>
                <a:gd name="connsiteX0" fmla="*/ 0 w 6018714"/>
                <a:gd name="connsiteY0" fmla="*/ 6499477 h 6858000"/>
                <a:gd name="connsiteX1" fmla="*/ 248639 w 6018714"/>
                <a:gd name="connsiteY1" fmla="*/ 6701197 h 6858000"/>
                <a:gd name="connsiteX2" fmla="*/ 392359 w 6018714"/>
                <a:gd name="connsiteY2" fmla="*/ 6814935 h 6858000"/>
                <a:gd name="connsiteX3" fmla="*/ 448656 w 6018714"/>
                <a:gd name="connsiteY3" fmla="*/ 6858000 h 6858000"/>
                <a:gd name="connsiteX4" fmla="*/ 0 w 6018714"/>
                <a:gd name="connsiteY4" fmla="*/ 6858000 h 6858000"/>
                <a:gd name="connsiteX5" fmla="*/ 998246 w 6018714"/>
                <a:gd name="connsiteY5" fmla="*/ 0 h 6858000"/>
                <a:gd name="connsiteX6" fmla="*/ 1984114 w 6018714"/>
                <a:gd name="connsiteY6" fmla="*/ 0 h 6858000"/>
                <a:gd name="connsiteX7" fmla="*/ 2011390 w 6018714"/>
                <a:gd name="connsiteY7" fmla="*/ 2333 h 6858000"/>
                <a:gd name="connsiteX8" fmla="*/ 4182319 w 6018714"/>
                <a:gd name="connsiteY8" fmla="*/ 838030 h 6858000"/>
                <a:gd name="connsiteX9" fmla="*/ 4785565 w 6018714"/>
                <a:gd name="connsiteY9" fmla="*/ 1338564 h 6858000"/>
                <a:gd name="connsiteX10" fmla="*/ 5695308 w 6018714"/>
                <a:gd name="connsiteY10" fmla="*/ 2616232 h 6858000"/>
                <a:gd name="connsiteX11" fmla="*/ 5937944 w 6018714"/>
                <a:gd name="connsiteY11" fmla="*/ 3368583 h 6858000"/>
                <a:gd name="connsiteX12" fmla="*/ 6018677 w 6018714"/>
                <a:gd name="connsiteY12" fmla="*/ 4153681 h 6858000"/>
                <a:gd name="connsiteX13" fmla="*/ 5990165 w 6018714"/>
                <a:gd name="connsiteY13" fmla="*/ 4557147 h 6858000"/>
                <a:gd name="connsiteX14" fmla="*/ 5982312 w 6018714"/>
                <a:gd name="connsiteY14" fmla="*/ 4607451 h 6858000"/>
                <a:gd name="connsiteX15" fmla="*/ 5972856 w 6018714"/>
                <a:gd name="connsiteY15" fmla="*/ 4657609 h 6858000"/>
                <a:gd name="connsiteX16" fmla="*/ 5951328 w 6018714"/>
                <a:gd name="connsiteY16" fmla="*/ 4757628 h 6858000"/>
                <a:gd name="connsiteX17" fmla="*/ 5893141 w 6018714"/>
                <a:gd name="connsiteY17" fmla="*/ 4953827 h 6858000"/>
                <a:gd name="connsiteX18" fmla="*/ 5817644 w 6018714"/>
                <a:gd name="connsiteY18" fmla="*/ 5141915 h 6858000"/>
                <a:gd name="connsiteX19" fmla="*/ 5728909 w 6018714"/>
                <a:gd name="connsiteY19" fmla="*/ 5322626 h 6858000"/>
                <a:gd name="connsiteX20" fmla="*/ 5532095 w 6018714"/>
                <a:gd name="connsiteY20" fmla="*/ 5663839 h 6858000"/>
                <a:gd name="connsiteX21" fmla="*/ 5330043 w 6018714"/>
                <a:gd name="connsiteY21" fmla="*/ 5988236 h 6858000"/>
                <a:gd name="connsiteX22" fmla="*/ 5232580 w 6018714"/>
                <a:gd name="connsiteY22" fmla="*/ 6146081 h 6858000"/>
                <a:gd name="connsiteX23" fmla="*/ 5183269 w 6018714"/>
                <a:gd name="connsiteY23" fmla="*/ 6227660 h 6858000"/>
                <a:gd name="connsiteX24" fmla="*/ 5131628 w 6018714"/>
                <a:gd name="connsiteY24" fmla="*/ 6311451 h 6858000"/>
                <a:gd name="connsiteX25" fmla="*/ 4910811 w 6018714"/>
                <a:gd name="connsiteY25" fmla="*/ 6641009 h 6858000"/>
                <a:gd name="connsiteX26" fmla="*/ 4788885 w 6018714"/>
                <a:gd name="connsiteY26" fmla="*/ 6800448 h 6858000"/>
                <a:gd name="connsiteX27" fmla="*/ 4739213 w 6018714"/>
                <a:gd name="connsiteY27" fmla="*/ 6858000 h 6858000"/>
                <a:gd name="connsiteX28" fmla="*/ 3950454 w 6018714"/>
                <a:gd name="connsiteY28" fmla="*/ 6858000 h 6858000"/>
                <a:gd name="connsiteX29" fmla="*/ 4012997 w 6018714"/>
                <a:gd name="connsiteY29" fmla="*/ 6806378 h 6858000"/>
                <a:gd name="connsiteX30" fmla="*/ 4268871 w 6018714"/>
                <a:gd name="connsiteY30" fmla="*/ 6566512 h 6858000"/>
                <a:gd name="connsiteX31" fmla="*/ 4750072 w 6018714"/>
                <a:gd name="connsiteY31" fmla="*/ 6033375 h 6858000"/>
                <a:gd name="connsiteX32" fmla="*/ 4806075 w 6018714"/>
                <a:gd name="connsiteY32" fmla="*/ 5961092 h 6858000"/>
                <a:gd name="connsiteX33" fmla="*/ 4863244 w 6018714"/>
                <a:gd name="connsiteY33" fmla="*/ 5885856 h 6858000"/>
                <a:gd name="connsiteX34" fmla="*/ 4982235 w 6018714"/>
                <a:gd name="connsiteY34" fmla="*/ 5732288 h 6858000"/>
                <a:gd name="connsiteX35" fmla="*/ 5221526 w 6018714"/>
                <a:gd name="connsiteY35" fmla="*/ 5438135 h 6858000"/>
                <a:gd name="connsiteX36" fmla="*/ 5442633 w 6018714"/>
                <a:gd name="connsiteY36" fmla="*/ 5146193 h 6858000"/>
                <a:gd name="connsiteX37" fmla="*/ 5538350 w 6018714"/>
                <a:gd name="connsiteY37" fmla="*/ 4995133 h 6858000"/>
                <a:gd name="connsiteX38" fmla="*/ 5621702 w 6018714"/>
                <a:gd name="connsiteY38" fmla="*/ 4839205 h 6858000"/>
                <a:gd name="connsiteX39" fmla="*/ 5741275 w 6018714"/>
                <a:gd name="connsiteY39" fmla="*/ 4507728 h 6858000"/>
                <a:gd name="connsiteX40" fmla="*/ 5781714 w 6018714"/>
                <a:gd name="connsiteY40" fmla="*/ 4153681 h 6858000"/>
                <a:gd name="connsiteX41" fmla="*/ 5685706 w 6018714"/>
                <a:gd name="connsiteY41" fmla="*/ 3428918 h 6858000"/>
                <a:gd name="connsiteX42" fmla="*/ 5422122 w 6018714"/>
                <a:gd name="connsiteY42" fmla="*/ 2750328 h 6858000"/>
                <a:gd name="connsiteX43" fmla="*/ 5033730 w 6018714"/>
                <a:gd name="connsiteY43" fmla="*/ 2136204 h 6858000"/>
                <a:gd name="connsiteX44" fmla="*/ 4542784 w 6018714"/>
                <a:gd name="connsiteY44" fmla="*/ 1601886 h 6858000"/>
                <a:gd name="connsiteX45" fmla="*/ 2668605 w 6018714"/>
                <a:gd name="connsiteY45" fmla="*/ 539746 h 6858000"/>
                <a:gd name="connsiteX46" fmla="*/ 1965570 w 6018714"/>
                <a:gd name="connsiteY46" fmla="*/ 389865 h 6858000"/>
                <a:gd name="connsiteX47" fmla="*/ 1249006 w 6018714"/>
                <a:gd name="connsiteY47" fmla="*/ 363461 h 6858000"/>
                <a:gd name="connsiteX48" fmla="*/ 542188 w 6018714"/>
                <a:gd name="connsiteY48" fmla="*/ 465544 h 6858000"/>
                <a:gd name="connsiteX49" fmla="*/ 37349 w 6018714"/>
                <a:gd name="connsiteY49" fmla="*/ 636266 h 6858000"/>
                <a:gd name="connsiteX50" fmla="*/ 0 w 6018714"/>
                <a:gd name="connsiteY50" fmla="*/ 653785 h 6858000"/>
                <a:gd name="connsiteX51" fmla="*/ 0 w 6018714"/>
                <a:gd name="connsiteY51" fmla="*/ 255198 h 6858000"/>
                <a:gd name="connsiteX52" fmla="*/ 167136 w 6018714"/>
                <a:gd name="connsiteY52" fmla="*/ 188295 h 6858000"/>
                <a:gd name="connsiteX53" fmla="*/ 451417 w 6018714"/>
                <a:gd name="connsiteY53" fmla="*/ 101466 h 6858000"/>
                <a:gd name="connsiteX54" fmla="*/ 836914 w 6018714"/>
                <a:gd name="connsiteY54" fmla="*/ 2139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018714" h="6858000">
                  <a:moveTo>
                    <a:pt x="0" y="6499477"/>
                  </a:moveTo>
                  <a:lnTo>
                    <a:pt x="248639" y="6701197"/>
                  </a:lnTo>
                  <a:cubicBezTo>
                    <a:pt x="296496" y="6739700"/>
                    <a:pt x="344500" y="6777613"/>
                    <a:pt x="392359" y="6814935"/>
                  </a:cubicBezTo>
                  <a:lnTo>
                    <a:pt x="448656" y="6858000"/>
                  </a:lnTo>
                  <a:lnTo>
                    <a:pt x="0" y="6858000"/>
                  </a:lnTo>
                  <a:close/>
                  <a:moveTo>
                    <a:pt x="998246" y="0"/>
                  </a:moveTo>
                  <a:lnTo>
                    <a:pt x="1984114" y="0"/>
                  </a:lnTo>
                  <a:lnTo>
                    <a:pt x="2011390" y="2333"/>
                  </a:lnTo>
                  <a:cubicBezTo>
                    <a:pt x="2791770" y="95667"/>
                    <a:pt x="3537428" y="382707"/>
                    <a:pt x="4182319" y="838030"/>
                  </a:cubicBezTo>
                  <a:cubicBezTo>
                    <a:pt x="4396386" y="988089"/>
                    <a:pt x="4598134" y="1155477"/>
                    <a:pt x="4785565" y="1338564"/>
                  </a:cubicBezTo>
                  <a:cubicBezTo>
                    <a:pt x="5159266" y="1705003"/>
                    <a:pt x="5477110" y="2135318"/>
                    <a:pt x="5695308" y="2616232"/>
                  </a:cubicBezTo>
                  <a:cubicBezTo>
                    <a:pt x="5803975" y="2856910"/>
                    <a:pt x="5885376" y="3109302"/>
                    <a:pt x="5937944" y="3368583"/>
                  </a:cubicBezTo>
                  <a:cubicBezTo>
                    <a:pt x="5990936" y="3626845"/>
                    <a:pt x="6017985" y="3889887"/>
                    <a:pt x="6018677" y="4153681"/>
                  </a:cubicBezTo>
                  <a:cubicBezTo>
                    <a:pt x="6019393" y="4288706"/>
                    <a:pt x="6009862" y="4423598"/>
                    <a:pt x="5990165" y="4557147"/>
                  </a:cubicBezTo>
                  <a:lnTo>
                    <a:pt x="5982312" y="4607451"/>
                  </a:lnTo>
                  <a:lnTo>
                    <a:pt x="5972856" y="4657609"/>
                  </a:lnTo>
                  <a:cubicBezTo>
                    <a:pt x="5966601" y="4691096"/>
                    <a:pt x="5959037" y="4724287"/>
                    <a:pt x="5951328" y="4757628"/>
                  </a:cubicBezTo>
                  <a:cubicBezTo>
                    <a:pt x="5934889" y="4823863"/>
                    <a:pt x="5915834" y="4890100"/>
                    <a:pt x="5893141" y="4953827"/>
                  </a:cubicBezTo>
                  <a:cubicBezTo>
                    <a:pt x="5870448" y="5017556"/>
                    <a:pt x="5845282" y="5080252"/>
                    <a:pt x="5817644" y="5141915"/>
                  </a:cubicBezTo>
                  <a:cubicBezTo>
                    <a:pt x="5790005" y="5203578"/>
                    <a:pt x="5760040" y="5263619"/>
                    <a:pt x="5728909" y="5322626"/>
                  </a:cubicBezTo>
                  <a:cubicBezTo>
                    <a:pt x="5666505" y="5440642"/>
                    <a:pt x="5599591" y="5553937"/>
                    <a:pt x="5532095" y="5663839"/>
                  </a:cubicBezTo>
                  <a:lnTo>
                    <a:pt x="5330043" y="5988236"/>
                  </a:lnTo>
                  <a:cubicBezTo>
                    <a:pt x="5297022" y="6041195"/>
                    <a:pt x="5264148" y="6093565"/>
                    <a:pt x="5232580" y="6146081"/>
                  </a:cubicBezTo>
                  <a:lnTo>
                    <a:pt x="5183269" y="6227660"/>
                  </a:lnTo>
                  <a:cubicBezTo>
                    <a:pt x="5166103" y="6255541"/>
                    <a:pt x="5149375" y="6283717"/>
                    <a:pt x="5131628" y="6311451"/>
                  </a:cubicBezTo>
                  <a:cubicBezTo>
                    <a:pt x="5062676" y="6423417"/>
                    <a:pt x="4988635" y="6533174"/>
                    <a:pt x="4910811" y="6641009"/>
                  </a:cubicBezTo>
                  <a:cubicBezTo>
                    <a:pt x="4871725" y="6695377"/>
                    <a:pt x="4831064" y="6748547"/>
                    <a:pt x="4788885" y="6800448"/>
                  </a:cubicBezTo>
                  <a:lnTo>
                    <a:pt x="4739213" y="6858000"/>
                  </a:lnTo>
                  <a:lnTo>
                    <a:pt x="3950454" y="6858000"/>
                  </a:lnTo>
                  <a:lnTo>
                    <a:pt x="4012997" y="6806378"/>
                  </a:lnTo>
                  <a:cubicBezTo>
                    <a:pt x="4100089" y="6729374"/>
                    <a:pt x="4185375" y="6649419"/>
                    <a:pt x="4268871" y="6566512"/>
                  </a:cubicBezTo>
                  <a:cubicBezTo>
                    <a:pt x="4439315" y="6398398"/>
                    <a:pt x="4599980" y="6220387"/>
                    <a:pt x="4750072" y="6033375"/>
                  </a:cubicBezTo>
                  <a:cubicBezTo>
                    <a:pt x="4769418" y="6009920"/>
                    <a:pt x="4787311" y="5985138"/>
                    <a:pt x="4806075" y="5961092"/>
                  </a:cubicBezTo>
                  <a:lnTo>
                    <a:pt x="4863244" y="5885856"/>
                  </a:lnTo>
                  <a:cubicBezTo>
                    <a:pt x="4902520" y="5833635"/>
                    <a:pt x="4942184" y="5782445"/>
                    <a:pt x="4982235" y="5732288"/>
                  </a:cubicBezTo>
                  <a:cubicBezTo>
                    <a:pt x="5061513" y="5631533"/>
                    <a:pt x="5143556" y="5534760"/>
                    <a:pt x="5221526" y="5438135"/>
                  </a:cubicBezTo>
                  <a:cubicBezTo>
                    <a:pt x="5299495" y="5341509"/>
                    <a:pt x="5374846" y="5245326"/>
                    <a:pt x="5442633" y="5146193"/>
                  </a:cubicBezTo>
                  <a:cubicBezTo>
                    <a:pt x="5476091" y="5096480"/>
                    <a:pt x="5508530" y="5046176"/>
                    <a:pt x="5538350" y="4995133"/>
                  </a:cubicBezTo>
                  <a:cubicBezTo>
                    <a:pt x="5568171" y="4944091"/>
                    <a:pt x="5596245" y="4892164"/>
                    <a:pt x="5621702" y="4839205"/>
                  </a:cubicBezTo>
                  <a:cubicBezTo>
                    <a:pt x="5673203" y="4733405"/>
                    <a:pt x="5713291" y="4622262"/>
                    <a:pt x="5741275" y="4507728"/>
                  </a:cubicBezTo>
                  <a:cubicBezTo>
                    <a:pt x="5767878" y="4391630"/>
                    <a:pt x="5781445" y="4272861"/>
                    <a:pt x="5781714" y="4153681"/>
                  </a:cubicBezTo>
                  <a:cubicBezTo>
                    <a:pt x="5781640" y="3908842"/>
                    <a:pt x="5749352" y="3665096"/>
                    <a:pt x="5685706" y="3428918"/>
                  </a:cubicBezTo>
                  <a:cubicBezTo>
                    <a:pt x="5621295" y="3194067"/>
                    <a:pt x="5532959" y="2966636"/>
                    <a:pt x="5422122" y="2750328"/>
                  </a:cubicBezTo>
                  <a:cubicBezTo>
                    <a:pt x="5312356" y="2533473"/>
                    <a:pt x="5182293" y="2327817"/>
                    <a:pt x="5033730" y="2136204"/>
                  </a:cubicBezTo>
                  <a:cubicBezTo>
                    <a:pt x="4885345" y="1944281"/>
                    <a:pt x="4721094" y="1765530"/>
                    <a:pt x="4542784" y="1601886"/>
                  </a:cubicBezTo>
                  <a:cubicBezTo>
                    <a:pt x="4001273" y="1114380"/>
                    <a:pt x="3361806" y="751985"/>
                    <a:pt x="2668605" y="539746"/>
                  </a:cubicBezTo>
                  <a:cubicBezTo>
                    <a:pt x="2438667" y="470493"/>
                    <a:pt x="2203536" y="420366"/>
                    <a:pt x="1965570" y="389865"/>
                  </a:cubicBezTo>
                  <a:cubicBezTo>
                    <a:pt x="1727936" y="359890"/>
                    <a:pt x="1488166" y="351053"/>
                    <a:pt x="1249006" y="363461"/>
                  </a:cubicBezTo>
                  <a:cubicBezTo>
                    <a:pt x="1010718" y="374400"/>
                    <a:pt x="774017" y="408587"/>
                    <a:pt x="542188" y="465544"/>
                  </a:cubicBezTo>
                  <a:cubicBezTo>
                    <a:pt x="369418" y="508120"/>
                    <a:pt x="200552" y="565242"/>
                    <a:pt x="37349" y="636266"/>
                  </a:cubicBezTo>
                  <a:lnTo>
                    <a:pt x="0" y="653785"/>
                  </a:lnTo>
                  <a:lnTo>
                    <a:pt x="0" y="255198"/>
                  </a:lnTo>
                  <a:lnTo>
                    <a:pt x="167136" y="188295"/>
                  </a:lnTo>
                  <a:cubicBezTo>
                    <a:pt x="260597" y="155379"/>
                    <a:pt x="355437" y="126405"/>
                    <a:pt x="451417" y="101466"/>
                  </a:cubicBezTo>
                  <a:cubicBezTo>
                    <a:pt x="578649" y="68513"/>
                    <a:pt x="707299" y="41799"/>
                    <a:pt x="836914" y="2139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370387-C8AA-4FC4-B636-C83BA7921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834"/>
              <a:ext cx="6015920" cy="6819166"/>
            </a:xfrm>
            <a:custGeom>
              <a:avLst/>
              <a:gdLst>
                <a:gd name="connsiteX0" fmla="*/ 0 w 6015920"/>
                <a:gd name="connsiteY0" fmla="*/ 6143989 h 6819166"/>
                <a:gd name="connsiteX1" fmla="*/ 134018 w 6015920"/>
                <a:gd name="connsiteY1" fmla="*/ 6248665 h 6819166"/>
                <a:gd name="connsiteX2" fmla="*/ 880799 w 6015920"/>
                <a:gd name="connsiteY2" fmla="*/ 6790482 h 6819166"/>
                <a:gd name="connsiteX3" fmla="*/ 929680 w 6015920"/>
                <a:gd name="connsiteY3" fmla="*/ 6819166 h 6819166"/>
                <a:gd name="connsiteX4" fmla="*/ 0 w 6015920"/>
                <a:gd name="connsiteY4" fmla="*/ 6819166 h 6819166"/>
                <a:gd name="connsiteX5" fmla="*/ 1408589 w 6015920"/>
                <a:gd name="connsiteY5" fmla="*/ 0 h 6819166"/>
                <a:gd name="connsiteX6" fmla="*/ 1409171 w 6015920"/>
                <a:gd name="connsiteY6" fmla="*/ 294 h 6819166"/>
                <a:gd name="connsiteX7" fmla="*/ 6015920 w 6015920"/>
                <a:gd name="connsiteY7" fmla="*/ 4129828 h 6819166"/>
                <a:gd name="connsiteX8" fmla="*/ 5101088 w 6015920"/>
                <a:gd name="connsiteY8" fmla="*/ 6096419 h 6819166"/>
                <a:gd name="connsiteX9" fmla="*/ 4546786 w 6015920"/>
                <a:gd name="connsiteY9" fmla="*/ 6797679 h 6819166"/>
                <a:gd name="connsiteX10" fmla="*/ 4525032 w 6015920"/>
                <a:gd name="connsiteY10" fmla="*/ 6819166 h 6819166"/>
                <a:gd name="connsiteX11" fmla="*/ 3362009 w 6015920"/>
                <a:gd name="connsiteY11" fmla="*/ 6819166 h 6819166"/>
                <a:gd name="connsiteX12" fmla="*/ 3559506 w 6015920"/>
                <a:gd name="connsiteY12" fmla="*/ 6694254 h 6819166"/>
                <a:gd name="connsiteX13" fmla="*/ 4499295 w 6015920"/>
                <a:gd name="connsiteY13" fmla="*/ 5685109 h 6819166"/>
                <a:gd name="connsiteX14" fmla="*/ 4763752 w 6015920"/>
                <a:gd name="connsiteY14" fmla="*/ 5310428 h 6819166"/>
                <a:gd name="connsiteX15" fmla="*/ 5288592 w 6015920"/>
                <a:gd name="connsiteY15" fmla="*/ 4129828 h 6819166"/>
                <a:gd name="connsiteX16" fmla="*/ 4971477 w 6015920"/>
                <a:gd name="connsiteY16" fmla="*/ 2858526 h 6819166"/>
                <a:gd name="connsiteX17" fmla="*/ 4096938 w 6015920"/>
                <a:gd name="connsiteY17" fmla="*/ 1766138 h 6819166"/>
                <a:gd name="connsiteX18" fmla="*/ 2832696 w 6015920"/>
                <a:gd name="connsiteY18" fmla="*/ 1008719 h 6819166"/>
                <a:gd name="connsiteX19" fmla="*/ 1409171 w 6015920"/>
                <a:gd name="connsiteY19" fmla="*/ 732948 h 6819166"/>
                <a:gd name="connsiteX20" fmla="*/ 189877 w 6015920"/>
                <a:gd name="connsiteY20" fmla="*/ 989377 h 6819166"/>
                <a:gd name="connsiteX21" fmla="*/ 0 w 6015920"/>
                <a:gd name="connsiteY21" fmla="*/ 1091881 h 6819166"/>
                <a:gd name="connsiteX22" fmla="*/ 0 w 6015920"/>
                <a:gd name="connsiteY22" fmla="*/ 273645 h 6819166"/>
                <a:gd name="connsiteX23" fmla="*/ 53152 w 6015920"/>
                <a:gd name="connsiteY23" fmla="*/ 250589 h 6819166"/>
                <a:gd name="connsiteX24" fmla="*/ 1408589 w 6015920"/>
                <a:gd name="connsiteY24" fmla="*/ 0 h 6819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15920" h="6819166">
                  <a:moveTo>
                    <a:pt x="0" y="6143989"/>
                  </a:moveTo>
                  <a:lnTo>
                    <a:pt x="134018" y="6248665"/>
                  </a:lnTo>
                  <a:cubicBezTo>
                    <a:pt x="404095" y="6461250"/>
                    <a:pt x="645672" y="6645215"/>
                    <a:pt x="880799" y="6790482"/>
                  </a:cubicBezTo>
                  <a:lnTo>
                    <a:pt x="929680" y="6819166"/>
                  </a:lnTo>
                  <a:lnTo>
                    <a:pt x="0" y="6819166"/>
                  </a:lnTo>
                  <a:close/>
                  <a:moveTo>
                    <a:pt x="1408589" y="0"/>
                  </a:moveTo>
                  <a:lnTo>
                    <a:pt x="1409171" y="294"/>
                  </a:lnTo>
                  <a:cubicBezTo>
                    <a:pt x="3696325" y="294"/>
                    <a:pt x="6015920" y="1849221"/>
                    <a:pt x="6015920" y="4129828"/>
                  </a:cubicBezTo>
                  <a:cubicBezTo>
                    <a:pt x="6015920" y="4985129"/>
                    <a:pt x="5545048" y="5437324"/>
                    <a:pt x="5101088" y="6096419"/>
                  </a:cubicBezTo>
                  <a:cubicBezTo>
                    <a:pt x="4927721" y="6353993"/>
                    <a:pt x="4744312" y="6588925"/>
                    <a:pt x="4546786" y="6797679"/>
                  </a:cubicBezTo>
                  <a:lnTo>
                    <a:pt x="4525032" y="6819166"/>
                  </a:lnTo>
                  <a:lnTo>
                    <a:pt x="3362009" y="6819166"/>
                  </a:lnTo>
                  <a:lnTo>
                    <a:pt x="3559506" y="6694254"/>
                  </a:lnTo>
                  <a:cubicBezTo>
                    <a:pt x="3895644" y="6458563"/>
                    <a:pt x="4202210" y="6126161"/>
                    <a:pt x="4499295" y="5685109"/>
                  </a:cubicBezTo>
                  <a:cubicBezTo>
                    <a:pt x="4589775" y="5550592"/>
                    <a:pt x="4678218" y="5428532"/>
                    <a:pt x="4763752" y="5310428"/>
                  </a:cubicBezTo>
                  <a:cubicBezTo>
                    <a:pt x="5118251" y="4820868"/>
                    <a:pt x="5288592" y="4566198"/>
                    <a:pt x="5288592" y="4129828"/>
                  </a:cubicBezTo>
                  <a:cubicBezTo>
                    <a:pt x="5288592" y="3696828"/>
                    <a:pt x="5181966" y="3269106"/>
                    <a:pt x="4971477" y="2858526"/>
                  </a:cubicBezTo>
                  <a:cubicBezTo>
                    <a:pt x="4765643" y="2456885"/>
                    <a:pt x="4471366" y="2089240"/>
                    <a:pt x="4096938" y="1766138"/>
                  </a:cubicBezTo>
                  <a:cubicBezTo>
                    <a:pt x="3720910" y="1443697"/>
                    <a:pt x="3293474" y="1187604"/>
                    <a:pt x="2832696" y="1008719"/>
                  </a:cubicBezTo>
                  <a:cubicBezTo>
                    <a:pt x="2360806" y="825703"/>
                    <a:pt x="1881933" y="732948"/>
                    <a:pt x="1409171" y="732948"/>
                  </a:cubicBezTo>
                  <a:cubicBezTo>
                    <a:pt x="963609" y="732948"/>
                    <a:pt x="553251" y="819255"/>
                    <a:pt x="189877" y="989377"/>
                  </a:cubicBezTo>
                  <a:lnTo>
                    <a:pt x="0" y="1091881"/>
                  </a:lnTo>
                  <a:lnTo>
                    <a:pt x="0" y="273645"/>
                  </a:lnTo>
                  <a:lnTo>
                    <a:pt x="53152" y="250589"/>
                  </a:lnTo>
                  <a:cubicBezTo>
                    <a:pt x="457881" y="88474"/>
                    <a:pt x="911201" y="0"/>
                    <a:pt x="1408589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E3C2B3B-4414-484B-8914-7CB1873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9880"/>
              <a:ext cx="5997097" cy="6768121"/>
            </a:xfrm>
            <a:custGeom>
              <a:avLst/>
              <a:gdLst>
                <a:gd name="connsiteX0" fmla="*/ 0 w 5997097"/>
                <a:gd name="connsiteY0" fmla="*/ 5929955 h 6768121"/>
                <a:gd name="connsiteX1" fmla="*/ 204947 w 5997097"/>
                <a:gd name="connsiteY1" fmla="*/ 6088753 h 6768121"/>
                <a:gd name="connsiteX2" fmla="*/ 1135927 w 5997097"/>
                <a:gd name="connsiteY2" fmla="*/ 6730112 h 6768121"/>
                <a:gd name="connsiteX3" fmla="*/ 1219620 w 5997097"/>
                <a:gd name="connsiteY3" fmla="*/ 6768121 h 6768121"/>
                <a:gd name="connsiteX4" fmla="*/ 0 w 5997097"/>
                <a:gd name="connsiteY4" fmla="*/ 6768121 h 6768121"/>
                <a:gd name="connsiteX5" fmla="*/ 1389767 w 5997097"/>
                <a:gd name="connsiteY5" fmla="*/ 0 h 6768121"/>
                <a:gd name="connsiteX6" fmla="*/ 1390348 w 5997097"/>
                <a:gd name="connsiteY6" fmla="*/ 292 h 6768121"/>
                <a:gd name="connsiteX7" fmla="*/ 5997097 w 5997097"/>
                <a:gd name="connsiteY7" fmla="*/ 4099802 h 6768121"/>
                <a:gd name="connsiteX8" fmla="*/ 5082265 w 5997097"/>
                <a:gd name="connsiteY8" fmla="*/ 6052096 h 6768121"/>
                <a:gd name="connsiteX9" fmla="*/ 4527964 w 5997097"/>
                <a:gd name="connsiteY9" fmla="*/ 6748257 h 6768121"/>
                <a:gd name="connsiteX10" fmla="*/ 4507706 w 5997097"/>
                <a:gd name="connsiteY10" fmla="*/ 6768121 h 6768121"/>
                <a:gd name="connsiteX11" fmla="*/ 3011909 w 5997097"/>
                <a:gd name="connsiteY11" fmla="*/ 6768121 h 6768121"/>
                <a:gd name="connsiteX12" fmla="*/ 3041514 w 5997097"/>
                <a:gd name="connsiteY12" fmla="*/ 6756841 h 6768121"/>
                <a:gd name="connsiteX13" fmla="*/ 3339587 w 5997097"/>
                <a:gd name="connsiteY13" fmla="*/ 6603120 h 6768121"/>
                <a:gd name="connsiteX14" fmla="*/ 4359591 w 5997097"/>
                <a:gd name="connsiteY14" fmla="*/ 5561878 h 6768121"/>
                <a:gd name="connsiteX15" fmla="*/ 4626956 w 5997097"/>
                <a:gd name="connsiteY15" fmla="*/ 5185850 h 6768121"/>
                <a:gd name="connsiteX16" fmla="*/ 5124303 w 5997097"/>
                <a:gd name="connsiteY16" fmla="*/ 4099802 h 6768121"/>
                <a:gd name="connsiteX17" fmla="*/ 4823481 w 5997097"/>
                <a:gd name="connsiteY17" fmla="*/ 2904512 h 6768121"/>
                <a:gd name="connsiteX18" fmla="*/ 3983561 w 5997097"/>
                <a:gd name="connsiteY18" fmla="*/ 1863706 h 6768121"/>
                <a:gd name="connsiteX19" fmla="*/ 2761651 w 5997097"/>
                <a:gd name="connsiteY19" fmla="*/ 1136378 h 6768121"/>
                <a:gd name="connsiteX20" fmla="*/ 1390348 w 5997097"/>
                <a:gd name="connsiteY20" fmla="*/ 873085 h 6768121"/>
                <a:gd name="connsiteX21" fmla="*/ 232295 w 5997097"/>
                <a:gd name="connsiteY21" fmla="*/ 1114121 h 6768121"/>
                <a:gd name="connsiteX22" fmla="*/ 0 w 5997097"/>
                <a:gd name="connsiteY22" fmla="*/ 1238681 h 6768121"/>
                <a:gd name="connsiteX23" fmla="*/ 0 w 5997097"/>
                <a:gd name="connsiteY23" fmla="*/ 263550 h 6768121"/>
                <a:gd name="connsiteX24" fmla="*/ 34329 w 5997097"/>
                <a:gd name="connsiteY24" fmla="*/ 248767 h 6768121"/>
                <a:gd name="connsiteX25" fmla="*/ 1389767 w 5997097"/>
                <a:gd name="connsiteY25" fmla="*/ 0 h 67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97097" h="6768121">
                  <a:moveTo>
                    <a:pt x="0" y="5929955"/>
                  </a:moveTo>
                  <a:lnTo>
                    <a:pt x="204947" y="6088753"/>
                  </a:lnTo>
                  <a:cubicBezTo>
                    <a:pt x="536028" y="6347537"/>
                    <a:pt x="834815" y="6574463"/>
                    <a:pt x="1135927" y="6730112"/>
                  </a:cubicBezTo>
                  <a:lnTo>
                    <a:pt x="1219620" y="6768121"/>
                  </a:lnTo>
                  <a:lnTo>
                    <a:pt x="0" y="6768121"/>
                  </a:lnTo>
                  <a:close/>
                  <a:moveTo>
                    <a:pt x="1389767" y="0"/>
                  </a:moveTo>
                  <a:lnTo>
                    <a:pt x="1390348" y="292"/>
                  </a:lnTo>
                  <a:cubicBezTo>
                    <a:pt x="3677502" y="292"/>
                    <a:pt x="5997097" y="1835776"/>
                    <a:pt x="5997097" y="4099802"/>
                  </a:cubicBezTo>
                  <a:cubicBezTo>
                    <a:pt x="5997097" y="4948885"/>
                    <a:pt x="5526225" y="5397792"/>
                    <a:pt x="5082265" y="6052096"/>
                  </a:cubicBezTo>
                  <a:cubicBezTo>
                    <a:pt x="4908898" y="6307797"/>
                    <a:pt x="4725489" y="6541021"/>
                    <a:pt x="4527964" y="6748257"/>
                  </a:cubicBezTo>
                  <a:lnTo>
                    <a:pt x="4507706" y="6768121"/>
                  </a:lnTo>
                  <a:lnTo>
                    <a:pt x="3011909" y="6768121"/>
                  </a:lnTo>
                  <a:lnTo>
                    <a:pt x="3041514" y="6756841"/>
                  </a:lnTo>
                  <a:cubicBezTo>
                    <a:pt x="3144608" y="6713092"/>
                    <a:pt x="3243834" y="6661888"/>
                    <a:pt x="3339587" y="6603120"/>
                  </a:cubicBezTo>
                  <a:cubicBezTo>
                    <a:pt x="3700923" y="6381722"/>
                    <a:pt x="4034475" y="6041040"/>
                    <a:pt x="4359591" y="5561878"/>
                  </a:cubicBezTo>
                  <a:cubicBezTo>
                    <a:pt x="4451526" y="5426449"/>
                    <a:pt x="4540696" y="5304113"/>
                    <a:pt x="4626956" y="5185850"/>
                  </a:cubicBezTo>
                  <a:cubicBezTo>
                    <a:pt x="4972001" y="4713668"/>
                    <a:pt x="5124303" y="4488342"/>
                    <a:pt x="5124303" y="4099802"/>
                  </a:cubicBezTo>
                  <a:cubicBezTo>
                    <a:pt x="5124303" y="3693373"/>
                    <a:pt x="5022478" y="3291306"/>
                    <a:pt x="4823481" y="2904512"/>
                  </a:cubicBezTo>
                  <a:cubicBezTo>
                    <a:pt x="4628994" y="2527756"/>
                    <a:pt x="4338498" y="2167874"/>
                    <a:pt x="3983561" y="1863706"/>
                  </a:cubicBezTo>
                  <a:cubicBezTo>
                    <a:pt x="3620116" y="1554184"/>
                    <a:pt x="3207009" y="1308274"/>
                    <a:pt x="2761651" y="1136378"/>
                  </a:cubicBezTo>
                  <a:cubicBezTo>
                    <a:pt x="2312890" y="964438"/>
                    <a:pt x="1838235" y="873085"/>
                    <a:pt x="1390348" y="873085"/>
                  </a:cubicBezTo>
                  <a:cubicBezTo>
                    <a:pt x="966023" y="873085"/>
                    <a:pt x="576467" y="954255"/>
                    <a:pt x="232295" y="1114121"/>
                  </a:cubicBezTo>
                  <a:lnTo>
                    <a:pt x="0" y="1238681"/>
                  </a:lnTo>
                  <a:lnTo>
                    <a:pt x="0" y="263550"/>
                  </a:lnTo>
                  <a:lnTo>
                    <a:pt x="34329" y="248767"/>
                  </a:lnTo>
                  <a:cubicBezTo>
                    <a:pt x="439058" y="87831"/>
                    <a:pt x="892378" y="0"/>
                    <a:pt x="138976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33" name="Freeform: Shape 32">
              <a:extLst>
                <a:ext uri="{FF2B5EF4-FFF2-40B4-BE49-F238E27FC236}">
                  <a16:creationId xmlns:a16="http://schemas.microsoft.com/office/drawing/2014/main" id="{AFB69BCB-EE83-44E6-8C11-3344C73D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423049" cy="6857275"/>
            </a:xfrm>
            <a:custGeom>
              <a:avLst/>
              <a:gdLst>
                <a:gd name="connsiteX0" fmla="*/ 3207935 w 6423049"/>
                <a:gd name="connsiteY0" fmla="*/ 0 h 6857275"/>
                <a:gd name="connsiteX1" fmla="*/ 6423049 w 6423049"/>
                <a:gd name="connsiteY1" fmla="*/ 0 h 6857275"/>
                <a:gd name="connsiteX2" fmla="*/ 6423049 w 6423049"/>
                <a:gd name="connsiteY2" fmla="*/ 6857275 h 6857275"/>
                <a:gd name="connsiteX3" fmla="*/ 5115455 w 6423049"/>
                <a:gd name="connsiteY3" fmla="*/ 6857275 h 6857275"/>
                <a:gd name="connsiteX4" fmla="*/ 5327016 w 6423049"/>
                <a:gd name="connsiteY4" fmla="*/ 6576778 h 6857275"/>
                <a:gd name="connsiteX5" fmla="*/ 6096492 w 6423049"/>
                <a:gd name="connsiteY5" fmla="*/ 4101445 h 6857275"/>
                <a:gd name="connsiteX6" fmla="*/ 3253269 w 6423049"/>
                <a:gd name="connsiteY6" fmla="*/ 15400 h 6857275"/>
                <a:gd name="connsiteX7" fmla="*/ 0 w 6423049"/>
                <a:gd name="connsiteY7" fmla="*/ 0 h 6857275"/>
                <a:gd name="connsiteX8" fmla="*/ 318887 w 6423049"/>
                <a:gd name="connsiteY8" fmla="*/ 0 h 6857275"/>
                <a:gd name="connsiteX9" fmla="*/ 273553 w 6423049"/>
                <a:gd name="connsiteY9" fmla="*/ 15400 h 6857275"/>
                <a:gd name="connsiteX10" fmla="*/ 76780 w 6423049"/>
                <a:gd name="connsiteY10" fmla="*/ 93287 h 6857275"/>
                <a:gd name="connsiteX11" fmla="*/ 0 w 6423049"/>
                <a:gd name="connsiteY11" fmla="*/ 128134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3049" h="6857275">
                  <a:moveTo>
                    <a:pt x="3207935" y="0"/>
                  </a:moveTo>
                  <a:lnTo>
                    <a:pt x="6423049" y="0"/>
                  </a:lnTo>
                  <a:lnTo>
                    <a:pt x="6423049" y="6857275"/>
                  </a:lnTo>
                  <a:lnTo>
                    <a:pt x="5115455" y="6857275"/>
                  </a:lnTo>
                  <a:lnTo>
                    <a:pt x="5327016" y="6576778"/>
                  </a:lnTo>
                  <a:cubicBezTo>
                    <a:pt x="5812196" y="5874153"/>
                    <a:pt x="6096492" y="5021129"/>
                    <a:pt x="6096492" y="4101445"/>
                  </a:cubicBezTo>
                  <a:cubicBezTo>
                    <a:pt x="6096492" y="2224539"/>
                    <a:pt x="4912418" y="625268"/>
                    <a:pt x="3253269" y="15400"/>
                  </a:cubicBezTo>
                  <a:close/>
                  <a:moveTo>
                    <a:pt x="0" y="0"/>
                  </a:moveTo>
                  <a:lnTo>
                    <a:pt x="318887" y="0"/>
                  </a:lnTo>
                  <a:lnTo>
                    <a:pt x="273553" y="15400"/>
                  </a:lnTo>
                  <a:cubicBezTo>
                    <a:pt x="207186" y="39794"/>
                    <a:pt x="141580" y="65772"/>
                    <a:pt x="76780" y="93287"/>
                  </a:cubicBezTo>
                  <a:lnTo>
                    <a:pt x="0" y="12813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34" name="Freeform: Shape 33">
              <a:extLst>
                <a:ext uri="{FF2B5EF4-FFF2-40B4-BE49-F238E27FC236}">
                  <a16:creationId xmlns:a16="http://schemas.microsoft.com/office/drawing/2014/main" id="{98E9BA58-2C07-4CA1-99C2-7738FBA37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158587" cy="6857275"/>
            </a:xfrm>
            <a:custGeom>
              <a:avLst/>
              <a:gdLst>
                <a:gd name="connsiteX0" fmla="*/ 233278 w 6158587"/>
                <a:gd name="connsiteY0" fmla="*/ 0 h 6857275"/>
                <a:gd name="connsiteX1" fmla="*/ 3441063 w 6158587"/>
                <a:gd name="connsiteY1" fmla="*/ 0 h 6857275"/>
                <a:gd name="connsiteX2" fmla="*/ 3535825 w 6158587"/>
                <a:gd name="connsiteY2" fmla="*/ 38136 h 6857275"/>
                <a:gd name="connsiteX3" fmla="*/ 6158587 w 6158587"/>
                <a:gd name="connsiteY3" fmla="*/ 4076179 h 6857275"/>
                <a:gd name="connsiteX4" fmla="*/ 5573039 w 6158587"/>
                <a:gd name="connsiteY4" fmla="*/ 6283960 h 6857275"/>
                <a:gd name="connsiteX5" fmla="*/ 5222761 w 6158587"/>
                <a:gd name="connsiteY5" fmla="*/ 6804016 h 6857275"/>
                <a:gd name="connsiteX6" fmla="*/ 5179011 w 6158587"/>
                <a:gd name="connsiteY6" fmla="*/ 6857275 h 6857275"/>
                <a:gd name="connsiteX7" fmla="*/ 4477061 w 6158587"/>
                <a:gd name="connsiteY7" fmla="*/ 6857275 h 6857275"/>
                <a:gd name="connsiteX8" fmla="*/ 4532922 w 6158587"/>
                <a:gd name="connsiteY8" fmla="*/ 6798071 h 6857275"/>
                <a:gd name="connsiteX9" fmla="*/ 4660563 w 6158587"/>
                <a:gd name="connsiteY9" fmla="*/ 6651672 h 6857275"/>
                <a:gd name="connsiteX10" fmla="*/ 4772511 w 6158587"/>
                <a:gd name="connsiteY10" fmla="*/ 6513379 h 6857275"/>
                <a:gd name="connsiteX11" fmla="*/ 4781959 w 6158587"/>
                <a:gd name="connsiteY11" fmla="*/ 6501404 h 6857275"/>
                <a:gd name="connsiteX12" fmla="*/ 4800713 w 6158587"/>
                <a:gd name="connsiteY12" fmla="*/ 6476578 h 6857275"/>
                <a:gd name="connsiteX13" fmla="*/ 4897916 w 6158587"/>
                <a:gd name="connsiteY13" fmla="*/ 6345878 h 6857275"/>
                <a:gd name="connsiteX14" fmla="*/ 4953461 w 6158587"/>
                <a:gd name="connsiteY14" fmla="*/ 6268773 h 6857275"/>
                <a:gd name="connsiteX15" fmla="*/ 5015304 w 6158587"/>
                <a:gd name="connsiteY15" fmla="*/ 6182904 h 6857275"/>
                <a:gd name="connsiteX16" fmla="*/ 5136557 w 6158587"/>
                <a:gd name="connsiteY16" fmla="*/ 6021245 h 6857275"/>
                <a:gd name="connsiteX17" fmla="*/ 5232471 w 6158587"/>
                <a:gd name="connsiteY17" fmla="*/ 5895802 h 6857275"/>
                <a:gd name="connsiteX18" fmla="*/ 5377488 w 6158587"/>
                <a:gd name="connsiteY18" fmla="*/ 5704644 h 6857275"/>
                <a:gd name="connsiteX19" fmla="*/ 5492012 w 6158587"/>
                <a:gd name="connsiteY19" fmla="*/ 5545320 h 6857275"/>
                <a:gd name="connsiteX20" fmla="*/ 5598378 w 6158587"/>
                <a:gd name="connsiteY20" fmla="*/ 5383077 h 6857275"/>
                <a:gd name="connsiteX21" fmla="*/ 5694293 w 6158587"/>
                <a:gd name="connsiteY21" fmla="*/ 5215869 h 6857275"/>
                <a:gd name="connsiteX22" fmla="*/ 5726646 w 6158587"/>
                <a:gd name="connsiteY22" fmla="*/ 5151759 h 6857275"/>
                <a:gd name="connsiteX23" fmla="*/ 5736953 w 6158587"/>
                <a:gd name="connsiteY23" fmla="*/ 5130730 h 6857275"/>
                <a:gd name="connsiteX24" fmla="*/ 5748406 w 6158587"/>
                <a:gd name="connsiteY24" fmla="*/ 5105613 h 6857275"/>
                <a:gd name="connsiteX25" fmla="*/ 5775318 w 6158587"/>
                <a:gd name="connsiteY25" fmla="*/ 5043695 h 6857275"/>
                <a:gd name="connsiteX26" fmla="*/ 5887267 w 6158587"/>
                <a:gd name="connsiteY26" fmla="*/ 4677444 h 6857275"/>
                <a:gd name="connsiteX27" fmla="*/ 5925776 w 6158587"/>
                <a:gd name="connsiteY27" fmla="*/ 4291476 h 6857275"/>
                <a:gd name="connsiteX28" fmla="*/ 5837592 w 6158587"/>
                <a:gd name="connsiteY28" fmla="*/ 3514285 h 6857275"/>
                <a:gd name="connsiteX29" fmla="*/ 5728651 w 6158587"/>
                <a:gd name="connsiteY29" fmla="*/ 3139270 h 6857275"/>
                <a:gd name="connsiteX30" fmla="*/ 5728651 w 6158587"/>
                <a:gd name="connsiteY30" fmla="*/ 3138540 h 6857275"/>
                <a:gd name="connsiteX31" fmla="*/ 5707749 w 6158587"/>
                <a:gd name="connsiteY31" fmla="*/ 3080127 h 6857275"/>
                <a:gd name="connsiteX32" fmla="*/ 5695151 w 6158587"/>
                <a:gd name="connsiteY32" fmla="*/ 3046393 h 6857275"/>
                <a:gd name="connsiteX33" fmla="*/ 5662512 w 6158587"/>
                <a:gd name="connsiteY33" fmla="*/ 2963300 h 6857275"/>
                <a:gd name="connsiteX34" fmla="*/ 5659648 w 6158587"/>
                <a:gd name="connsiteY34" fmla="*/ 2956436 h 6857275"/>
                <a:gd name="connsiteX35" fmla="*/ 5641039 w 6158587"/>
                <a:gd name="connsiteY35" fmla="*/ 2911751 h 6857275"/>
                <a:gd name="connsiteX36" fmla="*/ 5621283 w 6158587"/>
                <a:gd name="connsiteY36" fmla="*/ 2867941 h 6857275"/>
                <a:gd name="connsiteX37" fmla="*/ 5581056 w 6158587"/>
                <a:gd name="connsiteY37" fmla="*/ 2780320 h 6857275"/>
                <a:gd name="connsiteX38" fmla="*/ 5397674 w 6158587"/>
                <a:gd name="connsiteY38" fmla="*/ 2438163 h 6857275"/>
                <a:gd name="connsiteX39" fmla="*/ 5182080 w 6158587"/>
                <a:gd name="connsiteY39" fmla="*/ 2116889 h 6857275"/>
                <a:gd name="connsiteX40" fmla="*/ 4676024 w 6158587"/>
                <a:gd name="connsiteY40" fmla="*/ 1540786 h 6857275"/>
                <a:gd name="connsiteX41" fmla="*/ 4391860 w 6158587"/>
                <a:gd name="connsiteY41" fmla="*/ 1286395 h 6857275"/>
                <a:gd name="connsiteX42" fmla="*/ 4318851 w 6158587"/>
                <a:gd name="connsiteY42" fmla="*/ 1226959 h 6857275"/>
                <a:gd name="connsiteX43" fmla="*/ 4306254 w 6158587"/>
                <a:gd name="connsiteY43" fmla="*/ 1216883 h 6857275"/>
                <a:gd name="connsiteX44" fmla="*/ 4244123 w 6158587"/>
                <a:gd name="connsiteY44" fmla="*/ 1168254 h 6857275"/>
                <a:gd name="connsiteX45" fmla="*/ 4092378 w 6158587"/>
                <a:gd name="connsiteY45" fmla="*/ 1055078 h 6857275"/>
                <a:gd name="connsiteX46" fmla="*/ 3449179 w 6158587"/>
                <a:gd name="connsiteY46" fmla="*/ 660348 h 6857275"/>
                <a:gd name="connsiteX47" fmla="*/ 3110758 w 6158587"/>
                <a:gd name="connsiteY47" fmla="*/ 500442 h 6857275"/>
                <a:gd name="connsiteX48" fmla="*/ 2762316 w 6158587"/>
                <a:gd name="connsiteY48" fmla="*/ 368135 h 6857275"/>
                <a:gd name="connsiteX49" fmla="*/ 2404426 w 6158587"/>
                <a:gd name="connsiteY49" fmla="*/ 264452 h 6857275"/>
                <a:gd name="connsiteX50" fmla="*/ 2040668 w 6158587"/>
                <a:gd name="connsiteY50" fmla="*/ 191435 h 6857275"/>
                <a:gd name="connsiteX51" fmla="*/ 1461459 w 6158587"/>
                <a:gd name="connsiteY51" fmla="*/ 147625 h 6857275"/>
                <a:gd name="connsiteX52" fmla="*/ 1300837 w 6158587"/>
                <a:gd name="connsiteY52" fmla="*/ 150983 h 6857275"/>
                <a:gd name="connsiteX53" fmla="*/ 932928 w 6158587"/>
                <a:gd name="connsiteY53" fmla="*/ 183842 h 6857275"/>
                <a:gd name="connsiteX54" fmla="*/ 568022 w 6158587"/>
                <a:gd name="connsiteY54" fmla="*/ 256858 h 6857275"/>
                <a:gd name="connsiteX55" fmla="*/ 39597 w 6158587"/>
                <a:gd name="connsiteY55" fmla="*/ 447169 h 6857275"/>
                <a:gd name="connsiteX56" fmla="*/ 0 w 6158587"/>
                <a:gd name="connsiteY56" fmla="*/ 467328 h 6857275"/>
                <a:gd name="connsiteX57" fmla="*/ 0 w 6158587"/>
                <a:gd name="connsiteY57" fmla="*/ 112255 h 6857275"/>
                <a:gd name="connsiteX58" fmla="*/ 79310 w 6158587"/>
                <a:gd name="connsiteY58" fmla="*/ 70390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158587" h="6857275">
                  <a:moveTo>
                    <a:pt x="233278" y="0"/>
                  </a:moveTo>
                  <a:lnTo>
                    <a:pt x="3441063" y="0"/>
                  </a:lnTo>
                  <a:lnTo>
                    <a:pt x="3535825" y="38136"/>
                  </a:lnTo>
                  <a:cubicBezTo>
                    <a:pt x="5077434" y="703644"/>
                    <a:pt x="6158926" y="2261149"/>
                    <a:pt x="6158587" y="4076179"/>
                  </a:cubicBezTo>
                  <a:cubicBezTo>
                    <a:pt x="6158441" y="4852011"/>
                    <a:pt x="5956378" y="5613884"/>
                    <a:pt x="5573039" y="6283960"/>
                  </a:cubicBezTo>
                  <a:cubicBezTo>
                    <a:pt x="5468266" y="6466229"/>
                    <a:pt x="5351134" y="6639962"/>
                    <a:pt x="5222761" y="6804016"/>
                  </a:cubicBezTo>
                  <a:lnTo>
                    <a:pt x="5179011" y="6857275"/>
                  </a:lnTo>
                  <a:lnTo>
                    <a:pt x="4477061" y="6857275"/>
                  </a:lnTo>
                  <a:lnTo>
                    <a:pt x="4532922" y="6798071"/>
                  </a:lnTo>
                  <a:cubicBezTo>
                    <a:pt x="4575851" y="6750793"/>
                    <a:pt x="4618547" y="6701908"/>
                    <a:pt x="4660563" y="6651672"/>
                  </a:cubicBezTo>
                  <a:cubicBezTo>
                    <a:pt x="4698786" y="6606693"/>
                    <a:pt x="4736294" y="6559232"/>
                    <a:pt x="4772511" y="6513379"/>
                  </a:cubicBezTo>
                  <a:lnTo>
                    <a:pt x="4781959" y="6501404"/>
                  </a:lnTo>
                  <a:lnTo>
                    <a:pt x="4800713" y="6476578"/>
                  </a:lnTo>
                  <a:cubicBezTo>
                    <a:pt x="4833067" y="6434082"/>
                    <a:pt x="4866565" y="6389979"/>
                    <a:pt x="4897916" y="6345878"/>
                  </a:cubicBezTo>
                  <a:cubicBezTo>
                    <a:pt x="4916097" y="6321199"/>
                    <a:pt x="4934277" y="6295788"/>
                    <a:pt x="4953461" y="6268773"/>
                  </a:cubicBezTo>
                  <a:cubicBezTo>
                    <a:pt x="4972643" y="6241756"/>
                    <a:pt x="4994547" y="6211234"/>
                    <a:pt x="5015304" y="6182904"/>
                  </a:cubicBezTo>
                  <a:cubicBezTo>
                    <a:pt x="5059253" y="6123177"/>
                    <a:pt x="5103202" y="6065201"/>
                    <a:pt x="5136557" y="6021245"/>
                  </a:cubicBezTo>
                  <a:cubicBezTo>
                    <a:pt x="5169913" y="5977289"/>
                    <a:pt x="5200977" y="5936836"/>
                    <a:pt x="5232471" y="5895802"/>
                  </a:cubicBezTo>
                  <a:cubicBezTo>
                    <a:pt x="5280429" y="5833299"/>
                    <a:pt x="5330104" y="5768607"/>
                    <a:pt x="5377488" y="5704644"/>
                  </a:cubicBezTo>
                  <a:cubicBezTo>
                    <a:pt x="5414708" y="5654117"/>
                    <a:pt x="5454220" y="5600229"/>
                    <a:pt x="5492012" y="5545320"/>
                  </a:cubicBezTo>
                  <a:cubicBezTo>
                    <a:pt x="5532669" y="5485739"/>
                    <a:pt x="5566453" y="5435067"/>
                    <a:pt x="5598378" y="5383077"/>
                  </a:cubicBezTo>
                  <a:cubicBezTo>
                    <a:pt x="5639177" y="5317217"/>
                    <a:pt x="5668668" y="5266250"/>
                    <a:pt x="5694293" y="5215869"/>
                  </a:cubicBezTo>
                  <a:cubicBezTo>
                    <a:pt x="5705458" y="5195133"/>
                    <a:pt x="5715765" y="5174104"/>
                    <a:pt x="5726646" y="5151759"/>
                  </a:cubicBezTo>
                  <a:lnTo>
                    <a:pt x="5736953" y="5130730"/>
                  </a:lnTo>
                  <a:cubicBezTo>
                    <a:pt x="5740675" y="5122261"/>
                    <a:pt x="5744540" y="5113938"/>
                    <a:pt x="5748406" y="5105613"/>
                  </a:cubicBezTo>
                  <a:cubicBezTo>
                    <a:pt x="5757997" y="5084293"/>
                    <a:pt x="5767159" y="5064140"/>
                    <a:pt x="5775318" y="5043695"/>
                  </a:cubicBezTo>
                  <a:cubicBezTo>
                    <a:pt x="5824718" y="4925802"/>
                    <a:pt x="5862228" y="4803091"/>
                    <a:pt x="5887267" y="4677444"/>
                  </a:cubicBezTo>
                  <a:cubicBezTo>
                    <a:pt x="5911983" y="4550307"/>
                    <a:pt x="5924876" y="4421080"/>
                    <a:pt x="5925776" y="4291476"/>
                  </a:cubicBezTo>
                  <a:cubicBezTo>
                    <a:pt x="5925724" y="4029813"/>
                    <a:pt x="5896133" y="3769041"/>
                    <a:pt x="5837592" y="3514285"/>
                  </a:cubicBezTo>
                  <a:cubicBezTo>
                    <a:pt x="5808496" y="3387220"/>
                    <a:pt x="5772120" y="3261997"/>
                    <a:pt x="5728651" y="3139270"/>
                  </a:cubicBezTo>
                  <a:lnTo>
                    <a:pt x="5728651" y="3138540"/>
                  </a:lnTo>
                  <a:cubicBezTo>
                    <a:pt x="5722351" y="3119409"/>
                    <a:pt x="5715193" y="3100717"/>
                    <a:pt x="5707749" y="3080127"/>
                  </a:cubicBezTo>
                  <a:cubicBezTo>
                    <a:pt x="5703455" y="3068883"/>
                    <a:pt x="5699302" y="3057637"/>
                    <a:pt x="5695151" y="3046393"/>
                  </a:cubicBezTo>
                  <a:cubicBezTo>
                    <a:pt x="5685131" y="3018793"/>
                    <a:pt x="5674107" y="2991778"/>
                    <a:pt x="5662512" y="2963300"/>
                  </a:cubicBezTo>
                  <a:lnTo>
                    <a:pt x="5659648" y="2956436"/>
                  </a:lnTo>
                  <a:lnTo>
                    <a:pt x="5641039" y="2911751"/>
                  </a:lnTo>
                  <a:lnTo>
                    <a:pt x="5621283" y="2867941"/>
                  </a:lnTo>
                  <a:cubicBezTo>
                    <a:pt x="5609687" y="2841362"/>
                    <a:pt x="5595944" y="2810548"/>
                    <a:pt x="5581056" y="2780320"/>
                  </a:cubicBezTo>
                  <a:cubicBezTo>
                    <a:pt x="5530665" y="2672839"/>
                    <a:pt x="5470683" y="2561270"/>
                    <a:pt x="5397674" y="2438163"/>
                  </a:cubicBezTo>
                  <a:cubicBezTo>
                    <a:pt x="5332395" y="2330974"/>
                    <a:pt x="5259814" y="2222909"/>
                    <a:pt x="5182080" y="2116889"/>
                  </a:cubicBezTo>
                  <a:cubicBezTo>
                    <a:pt x="5029667" y="1910602"/>
                    <a:pt x="4860375" y="1717880"/>
                    <a:pt x="4676024" y="1540786"/>
                  </a:cubicBezTo>
                  <a:cubicBezTo>
                    <a:pt x="4590130" y="1458131"/>
                    <a:pt x="4497795" y="1374893"/>
                    <a:pt x="4391860" y="1286395"/>
                  </a:cubicBezTo>
                  <a:cubicBezTo>
                    <a:pt x="4370530" y="1268433"/>
                    <a:pt x="4345334" y="1247404"/>
                    <a:pt x="4318851" y="1226959"/>
                  </a:cubicBezTo>
                  <a:lnTo>
                    <a:pt x="4306254" y="1216883"/>
                  </a:lnTo>
                  <a:cubicBezTo>
                    <a:pt x="4285925" y="1200673"/>
                    <a:pt x="4264880" y="1183880"/>
                    <a:pt x="4244123" y="1168254"/>
                  </a:cubicBezTo>
                  <a:cubicBezTo>
                    <a:pt x="4189438" y="1125467"/>
                    <a:pt x="4134322" y="1085307"/>
                    <a:pt x="4092378" y="1055078"/>
                  </a:cubicBezTo>
                  <a:cubicBezTo>
                    <a:pt x="3887264" y="908357"/>
                    <a:pt x="3672344" y="776461"/>
                    <a:pt x="3449179" y="660348"/>
                  </a:cubicBezTo>
                  <a:cubicBezTo>
                    <a:pt x="3338519" y="602958"/>
                    <a:pt x="3224710" y="549071"/>
                    <a:pt x="3110758" y="500442"/>
                  </a:cubicBezTo>
                  <a:cubicBezTo>
                    <a:pt x="2996806" y="451812"/>
                    <a:pt x="2879991" y="407565"/>
                    <a:pt x="2762316" y="368135"/>
                  </a:cubicBezTo>
                  <a:cubicBezTo>
                    <a:pt x="2649508" y="330312"/>
                    <a:pt x="2529403" y="295119"/>
                    <a:pt x="2404426" y="264452"/>
                  </a:cubicBezTo>
                  <a:cubicBezTo>
                    <a:pt x="2288900" y="236121"/>
                    <a:pt x="2166502" y="211733"/>
                    <a:pt x="2040668" y="191435"/>
                  </a:cubicBezTo>
                  <a:cubicBezTo>
                    <a:pt x="1848910" y="162425"/>
                    <a:pt x="1655321" y="147782"/>
                    <a:pt x="1461459" y="147625"/>
                  </a:cubicBezTo>
                  <a:cubicBezTo>
                    <a:pt x="1408061" y="147625"/>
                    <a:pt x="1354092" y="148794"/>
                    <a:pt x="1300837" y="150983"/>
                  </a:cubicBezTo>
                  <a:cubicBezTo>
                    <a:pt x="1177739" y="155618"/>
                    <a:pt x="1054939" y="166584"/>
                    <a:pt x="932928" y="183842"/>
                  </a:cubicBezTo>
                  <a:cubicBezTo>
                    <a:pt x="810083" y="201379"/>
                    <a:pt x="688259" y="225753"/>
                    <a:pt x="568022" y="256858"/>
                  </a:cubicBezTo>
                  <a:cubicBezTo>
                    <a:pt x="386369" y="303536"/>
                    <a:pt x="209474" y="367270"/>
                    <a:pt x="39597" y="447169"/>
                  </a:cubicBezTo>
                  <a:lnTo>
                    <a:pt x="0" y="467328"/>
                  </a:lnTo>
                  <a:lnTo>
                    <a:pt x="0" y="112255"/>
                  </a:lnTo>
                  <a:lnTo>
                    <a:pt x="79310" y="703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CED72209-F653-4203-98F7-43828CE6BB48}"/>
              </a:ext>
            </a:extLst>
          </p:cNvPr>
          <p:cNvSpPr txBox="1"/>
          <p:nvPr/>
        </p:nvSpPr>
        <p:spPr>
          <a:xfrm>
            <a:off x="6597747" y="1571558"/>
            <a:ext cx="510945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than </a:t>
            </a:r>
            <a:r>
              <a:rPr lang="en-US" sz="2400" b="1" dirty="0"/>
              <a:t>4000 results </a:t>
            </a:r>
            <a:r>
              <a:rPr lang="en-US" dirty="0"/>
              <a:t>from the Foursquare API </a:t>
            </a:r>
          </a:p>
          <a:p>
            <a:endParaRPr lang="en-US" dirty="0"/>
          </a:p>
          <a:p>
            <a:r>
              <a:rPr lang="en-US" sz="2400" b="1" dirty="0"/>
              <a:t>79%</a:t>
            </a:r>
            <a:r>
              <a:rPr lang="en-US" dirty="0"/>
              <a:t>  of the returned venues were duplicates </a:t>
            </a:r>
          </a:p>
          <a:p>
            <a:endParaRPr lang="en-US" dirty="0"/>
          </a:p>
          <a:p>
            <a:r>
              <a:rPr lang="en-US" dirty="0"/>
              <a:t>Returned venues mainly from city center </a:t>
            </a:r>
          </a:p>
          <a:p>
            <a:endParaRPr lang="en-US" dirty="0"/>
          </a:p>
          <a:p>
            <a:r>
              <a:rPr lang="en-US" dirty="0"/>
              <a:t>Suburban area lack of data  </a:t>
            </a:r>
            <a:r>
              <a:rPr lang="en-US" sz="2400" b="1" dirty="0"/>
              <a:t>2 to 5 results </a:t>
            </a:r>
            <a:r>
              <a:rPr lang="en-US" dirty="0"/>
              <a:t>for more than </a:t>
            </a:r>
            <a:r>
              <a:rPr lang="en-US" sz="2400" b="1" dirty="0"/>
              <a:t>15 towns</a:t>
            </a:r>
          </a:p>
          <a:p>
            <a:endParaRPr lang="en-US" sz="2400" b="1" dirty="0"/>
          </a:p>
          <a:p>
            <a:r>
              <a:rPr lang="en-US" sz="2400" b="1" dirty="0"/>
              <a:t>172 </a:t>
            </a:r>
            <a:r>
              <a:rPr lang="en-US" dirty="0"/>
              <a:t>unique</a:t>
            </a:r>
            <a:r>
              <a:rPr lang="en-US" sz="2400" b="1" dirty="0"/>
              <a:t> </a:t>
            </a:r>
            <a:r>
              <a:rPr lang="en-US" dirty="0"/>
              <a:t>category venues transformed into </a:t>
            </a:r>
            <a:r>
              <a:rPr lang="en-US" sz="2400" b="1" dirty="0"/>
              <a:t>7 </a:t>
            </a:r>
            <a:r>
              <a:rPr lang="en-US" b="1" dirty="0"/>
              <a:t>parent categories</a:t>
            </a:r>
            <a:r>
              <a:rPr lang="en-US" dirty="0"/>
              <a:t> to improve cluster efficiency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4E7B70-A890-4070-BE73-DC43D622D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406" y="201019"/>
            <a:ext cx="7050795" cy="1644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700" dirty="0">
                <a:solidFill>
                  <a:schemeClr val="tx2"/>
                </a:solidFill>
              </a:rPr>
              <a:t>Data understanding and preparation</a:t>
            </a:r>
            <a:br>
              <a:rPr lang="en-US" sz="3700" dirty="0">
                <a:solidFill>
                  <a:schemeClr val="tx2"/>
                </a:solidFill>
              </a:rPr>
            </a:br>
            <a:r>
              <a:rPr lang="en-US" sz="3700" b="1" dirty="0">
                <a:solidFill>
                  <a:schemeClr val="tx2"/>
                </a:solidFill>
              </a:rPr>
              <a:t>Foursquare venues</a:t>
            </a:r>
            <a:endParaRPr lang="en-US" sz="3700" dirty="0">
              <a:solidFill>
                <a:schemeClr val="tx2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66303AE-83EA-4D64-967E-F90A97A7E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144" y="5286442"/>
            <a:ext cx="3330325" cy="148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2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74E7B70-A890-4070-BE73-DC43D622D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Modeling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2800" b="1" dirty="0">
                <a:solidFill>
                  <a:srgbClr val="FFFFFF"/>
                </a:solidFill>
              </a:rPr>
              <a:t>Determining the best number of clusters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71443B9-D3E9-4CD1-91AB-CF0765F94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" y="2764847"/>
            <a:ext cx="12192000" cy="4008329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A6C47A26-CE8F-4E88-B07F-83DA7C68BD45}"/>
              </a:ext>
            </a:extLst>
          </p:cNvPr>
          <p:cNvSpPr/>
          <p:nvPr/>
        </p:nvSpPr>
        <p:spPr>
          <a:xfrm>
            <a:off x="7797074" y="2764847"/>
            <a:ext cx="1910080" cy="1490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766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CB3A07-2033-4662-AFBE-32FF232A2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GB" sz="3400"/>
              <a:t>Results and discussion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1538AB-E0C6-4377-9CE5-42CF4CDBC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pPr lvl="0"/>
            <a:r>
              <a:rPr lang="en-US" sz="1800" b="1" dirty="0">
                <a:solidFill>
                  <a:srgbClr val="A43AD1"/>
                </a:solidFill>
              </a:rPr>
              <a:t>Family friendly</a:t>
            </a:r>
            <a:r>
              <a:rPr lang="en-US" sz="1800" dirty="0"/>
              <a:t>: For the people who wants a house and some shops arounds</a:t>
            </a:r>
            <a:endParaRPr lang="fr-FR" sz="1800" dirty="0"/>
          </a:p>
          <a:p>
            <a:pPr lvl="0"/>
            <a:r>
              <a:rPr lang="en-US" sz="1800" b="1" dirty="0">
                <a:solidFill>
                  <a:srgbClr val="FB381F"/>
                </a:solidFill>
              </a:rPr>
              <a:t>Dynamic cities centers</a:t>
            </a:r>
            <a:r>
              <a:rPr lang="en-US" sz="1800" dirty="0"/>
              <a:t>: Best suits for people who like to live in apartments close to all commodities</a:t>
            </a:r>
            <a:endParaRPr lang="fr-FR" sz="1800" dirty="0"/>
          </a:p>
          <a:p>
            <a:pPr lvl="0"/>
            <a:r>
              <a:rPr lang="en-US" sz="1800" b="1" dirty="0">
                <a:solidFill>
                  <a:srgbClr val="DFD57B"/>
                </a:solidFill>
              </a:rPr>
              <a:t>Dynamic suburbs</a:t>
            </a:r>
            <a:r>
              <a:rPr lang="en-US" sz="1800" dirty="0"/>
              <a:t>: Suburban towns quite active with shops and activities</a:t>
            </a:r>
            <a:endParaRPr lang="fr-FR" sz="1800" dirty="0"/>
          </a:p>
          <a:p>
            <a:pPr lvl="0"/>
            <a:r>
              <a:rPr lang="en-US" sz="1800" b="1" dirty="0">
                <a:solidFill>
                  <a:srgbClr val="60CCB7"/>
                </a:solidFill>
              </a:rPr>
              <a:t>Business centers</a:t>
            </a:r>
            <a:r>
              <a:rPr lang="en-US" sz="1800" dirty="0"/>
              <a:t>: These neighborhoods are business centers, not the best place to live in but perfect to install professional premises</a:t>
            </a:r>
            <a:endParaRPr lang="fr-FR" sz="1800" dirty="0"/>
          </a:p>
          <a:p>
            <a:endParaRPr lang="en-GB" sz="1800" dirty="0"/>
          </a:p>
        </p:txBody>
      </p:sp>
      <p:pic>
        <p:nvPicPr>
          <p:cNvPr id="7" name="Image 6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35BFF7A8-4847-4A6C-8DC0-24BFE4FE9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63" r="2368" b="-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22659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574</Words>
  <Application>Microsoft Office PowerPoint</Application>
  <PresentationFormat>Grand écran</PresentationFormat>
  <Paragraphs>92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Capstone Project</vt:lpstr>
      <vt:lpstr>Introduction /Business Problem</vt:lpstr>
      <vt:lpstr>Introduction /Business Problem</vt:lpstr>
      <vt:lpstr>Data used to resolve our problem</vt:lpstr>
      <vt:lpstr>Data understanding and preparation Geographical data</vt:lpstr>
      <vt:lpstr>Data understanding and preparation Real estate information</vt:lpstr>
      <vt:lpstr>Data understanding and preparation Foursquare venues</vt:lpstr>
      <vt:lpstr>Modeling Determining the best number of clusters</vt:lpstr>
      <vt:lpstr>Results and discussion  </vt:lpstr>
      <vt:lpstr>Conclusion </vt:lpstr>
      <vt:lpstr>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Pierre Beylard</dc:creator>
  <cp:lastModifiedBy>Pierre Beylard</cp:lastModifiedBy>
  <cp:revision>7</cp:revision>
  <dcterms:created xsi:type="dcterms:W3CDTF">2020-05-13T14:04:46Z</dcterms:created>
  <dcterms:modified xsi:type="dcterms:W3CDTF">2020-05-13T14:22:33Z</dcterms:modified>
</cp:coreProperties>
</file>