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62" r:id="rId6"/>
    <p:sldId id="259" r:id="rId7"/>
    <p:sldId id="266" r:id="rId8"/>
    <p:sldId id="268" r:id="rId9"/>
    <p:sldId id="265" r:id="rId10"/>
    <p:sldId id="269" r:id="rId11"/>
    <p:sldId id="270" r:id="rId12"/>
    <p:sldId id="271" r:id="rId13"/>
    <p:sldId id="272" r:id="rId14"/>
    <p:sldId id="264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8D0C5-DC72-43A5-BD03-DBB3D0288AA4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447A2-EBDA-40A4-9989-FE82482CF0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761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447A2-EBDA-40A4-9989-FE82482CF08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090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32667-4DBE-4ADF-4314-50DFC4BED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1D454A5-4528-730B-2358-2C51C042FC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B5D50CE-0546-AC6A-9CAD-72CFFD243D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9DFC66-F009-E6A6-90B0-5579384BDD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447A2-EBDA-40A4-9989-FE82482CF08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02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0A85A9-1A1C-3C4A-6729-4E344FFB5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A010F8-CB2E-1CBA-877B-79CBD15C9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444216-4384-452C-3108-0AA507D85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20511-DFA2-458C-B858-C46FA68C3ED7}" type="datetime1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DF7955-577D-2AFB-425C-8B68A9F4B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1165BC-0762-E9E2-8BF0-AD48D4CD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9AA03-336D-460B-AD35-8F58FD5BAD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31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44E699-E4CA-D99F-0057-3BA74FCBD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1D1DDE3-A3BD-B936-B622-C096D0FEC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EF8859-57C3-CDC9-B378-F8CBEB28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3DCC-A3BC-4ABD-9A41-3BD119F1D9D5}" type="datetime1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4B306B-F8E7-05AE-51BB-F4FD4093A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F5C840-65F9-CAC3-1017-C6AC07C40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9AA03-336D-460B-AD35-8F58FD5BAD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87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96808D2-5439-ECD0-0454-9AB4ADFBD8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4675E8B-230B-C491-3600-B6541CB04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563F76-4434-EF7D-5D26-E6E1BC58E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246D-F116-4962-9185-82247B711ED8}" type="datetime1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3DFDFC-77E0-31F7-4561-DFC9A8AB4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B9D8F2-4E40-CAA3-525A-36F3AA16F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9AA03-336D-460B-AD35-8F58FD5BAD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20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D273E-A4F9-88F3-DA7F-56B68DC7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816E03-7B93-10A1-82CD-76BCBDD74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1AAA1C-81BE-B14B-9E92-DD76E735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8CB7-4CA9-4E65-9E4A-A45A8665A52E}" type="datetime1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CEF9A4-CAB0-F484-DA59-296093DE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1BEC56-836D-F5DE-265E-0D0B61E0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9AA03-336D-460B-AD35-8F58FD5BAD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36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98A5C3-C591-27E0-EAA1-B83F2D03D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DA2CD9-DA76-E1D7-DFDE-28909ACDC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01C912-083B-4A9F-BA32-4C9BFA3B0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217C-FFE1-4D06-BB21-DE12A783735B}" type="datetime1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9C26D7-D807-F375-AAD7-F490EC89B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1A00EA-AC45-5161-074B-09609C7FD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9AA03-336D-460B-AD35-8F58FD5BAD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23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0EFD49-64D4-C950-DD58-4F05686BB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A1F61B-5B0D-7CA8-5342-FF5E98A44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11C4E8-5779-2859-2E97-ADC32A460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2DB94A-BE3D-3298-53CE-DA7D2D11B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AC49-9B41-47BF-BF6C-3A806D289EFF}" type="datetime1">
              <a:rPr lang="fr-FR" smtClean="0"/>
              <a:t>06/02/2024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7E45B2-D94A-07E3-9BDA-8D50700D3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CE83F1-6FF8-512F-0D4E-A6D91312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9AA03-336D-460B-AD35-8F58FD5BAD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03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E42D45-B786-D9BE-97C6-5F0CDF4EE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FFEC40-F39A-F2ED-C4A5-90226F118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A3EC14-900D-0B3B-887B-BDE29EB2F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3ABFE2F-F04B-2CE0-3965-BBFE4361B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63CB547-69BF-DA4E-B521-F481E55F9C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8F479F-4DAD-A5FB-C1A5-46D431E85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36A2-C49A-45E1-AED6-4AE5BF597364}" type="datetime1">
              <a:rPr lang="fr-FR" smtClean="0"/>
              <a:t>06/02/2024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7BF4A79-B9DE-3769-28E2-EE475C2D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8593428-D989-AD3F-9747-9CE6DC761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9AA03-336D-460B-AD35-8F58FD5BAD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69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B8BB6B-FF72-A3A6-CA28-7D64218E0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2DD09C-34A7-EF6E-B6E1-42267069F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A9F9C-9E07-4991-8657-B6C3475F937D}" type="datetime1">
              <a:rPr lang="fr-FR" smtClean="0"/>
              <a:t>06/02/2024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041C87-00EC-9DA6-51DF-D293F3ABA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0C7EB0-C049-32A0-481D-D9505D50A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9AA03-336D-460B-AD35-8F58FD5BAD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74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58D8A17-BCF0-1481-8746-7B770A641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E3EE-B68F-481F-9771-B91F6C526A47}" type="datetime1">
              <a:rPr lang="fr-FR" smtClean="0"/>
              <a:t>06/02/2024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239E47F-B3DF-C3E8-7EB1-0D8E26899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56BC22-21D9-1244-2C1F-50376E4B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9AA03-336D-460B-AD35-8F58FD5BAD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98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3AA936-6F05-8350-B721-0B884DDB0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EBD8CA-AF44-6123-9A45-95BDFFE1F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20D73F-50ED-2287-11D2-72D80F366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90D51C-9937-BB0C-E724-B81F1A50C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3778-F890-432C-ACA5-9724AD24E9E3}" type="datetime1">
              <a:rPr lang="fr-FR" smtClean="0"/>
              <a:t>06/02/2024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86BFA4-27C9-A0D3-E746-6F716C0D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5C2B72-46C9-77EB-0785-9FEE185C4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9AA03-336D-460B-AD35-8F58FD5BAD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69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91692B-71E6-B66B-3315-E88A18A88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35DA1D0-725E-0616-BEC7-EDF8FBB35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EAD663-5F7B-2358-85AE-5577EF27F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5D10E0-A8FE-AD3D-D0BE-2071B2F4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C606-71CB-428B-9E0E-37764D9EF142}" type="datetime1">
              <a:rPr lang="fr-FR" smtClean="0"/>
              <a:t>06/02/2024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67CDCD-72A0-6F14-AC95-6C7C479B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773D2F-EF01-0BAE-0167-A987581D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9AA03-336D-460B-AD35-8F58FD5BAD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961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1D3F733-5B12-1C2B-0D55-55DC67F7B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AE6E0C-675D-0F08-785E-C7F3148D2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BAFF0D-3503-A1CC-8093-353E6A5CB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DDDCE-3BB8-480E-90A0-B881D1332FEE}" type="datetime1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2ADE59-204B-AA04-4D02-FA65AF7EF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F6B61E-64E8-4B4A-C716-6B5D9E707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9AA03-336D-460B-AD35-8F58FD5BAD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52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codataset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hyperlink" Target="https://paperswithcode.com/dataset/ochuma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804B644-CBBA-D130-5E52-2BD072498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3429000"/>
          </a:xfrm>
          <a:prstGeom prst="rect">
            <a:avLst/>
          </a:prstGeom>
          <a:ln>
            <a:noFill/>
          </a:ln>
          <a:effectLst>
            <a:outerShdw blurRad="228600" dist="114300" dir="7140000" sx="95000" sy="95000" algn="t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24956D-4FA3-1609-673B-763EBCAEA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549934"/>
            <a:ext cx="5940084" cy="2329132"/>
          </a:xfrm>
        </p:spPr>
        <p:txBody>
          <a:bodyPr anchor="ctr">
            <a:normAutofit/>
          </a:bodyPr>
          <a:lstStyle/>
          <a:p>
            <a:pPr algn="l"/>
            <a:r>
              <a:rPr lang="fr-FR" sz="4800" dirty="0"/>
              <a:t>Evaluer la profondeur d’un piéton occulté sur une image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89BD571-2613-2CB4-FC19-D858C2D16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2" y="3850702"/>
            <a:ext cx="5786798" cy="2408227"/>
          </a:xfrm>
        </p:spPr>
        <p:txBody>
          <a:bodyPr anchor="b">
            <a:normAutofit/>
          </a:bodyPr>
          <a:lstStyle/>
          <a:p>
            <a:pPr algn="l"/>
            <a:r>
              <a:rPr lang="fr-FR"/>
              <a:t>Mastère BGDIA</a:t>
            </a:r>
          </a:p>
          <a:p>
            <a:pPr algn="l"/>
            <a:r>
              <a:rPr lang="fr-FR"/>
              <a:t>Aristidou Paul – Billaud Pierre – Bocquillion Guillaume – Briand Florent</a:t>
            </a:r>
            <a:endParaRPr lang="fr-FR" dirty="0"/>
          </a:p>
        </p:txBody>
      </p:sp>
      <p:pic>
        <p:nvPicPr>
          <p:cNvPr id="8" name="Image 7" descr="Une image contenant texte, graphisme, Police, Graphique&#10;&#10;Description générée automatiquement">
            <a:extLst>
              <a:ext uri="{FF2B5EF4-FFF2-40B4-BE49-F238E27FC236}">
                <a16:creationId xmlns:a16="http://schemas.microsoft.com/office/drawing/2014/main" id="{5C1D02B6-2776-75F6-0F68-14252651C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484" y="500332"/>
            <a:ext cx="2459815" cy="2447516"/>
          </a:xfrm>
          <a:prstGeom prst="rect">
            <a:avLst/>
          </a:prstGeom>
        </p:spPr>
      </p:pic>
      <p:pic>
        <p:nvPicPr>
          <p:cNvPr id="5" name="Image 4" descr="Une image contenant Graphique, Police, capture d’écran, graphisme">
            <a:extLst>
              <a:ext uri="{FF2B5EF4-FFF2-40B4-BE49-F238E27FC236}">
                <a16:creationId xmlns:a16="http://schemas.microsoft.com/office/drawing/2014/main" id="{9471B935-3DF5-A15A-01B0-3A535597A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467" y="4633361"/>
            <a:ext cx="3993849" cy="998463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13DAF3-F514-A316-9E6B-EFEA4F9A0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19938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B59AA03-336D-460B-AD35-8F58FD5BAD6C}" type="slidenum">
              <a:rPr lang="fr-FR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</a:t>
            </a:fld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118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2F8F4-EE36-522A-E3F0-78C756F59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856CC-50EA-2141-DF1E-7BF47A3A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Avancée – Données entraînement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B60516-A533-B304-49CC-7878AB9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9AA03-336D-460B-AD35-8F58FD5BAD6C}" type="slidenum">
              <a:rPr lang="fr-FR" smtClean="0"/>
              <a:t>10</a:t>
            </a:fld>
            <a:endParaRPr lang="fr-FR"/>
          </a:p>
        </p:txBody>
      </p:sp>
      <p:pic>
        <p:nvPicPr>
          <p:cNvPr id="6" name="Image 5" descr="Une image contenant Graphique, Police, capture d’écran, graphisme">
            <a:extLst>
              <a:ext uri="{FF2B5EF4-FFF2-40B4-BE49-F238E27FC236}">
                <a16:creationId xmlns:a16="http://schemas.microsoft.com/office/drawing/2014/main" id="{B8EEC94E-1A43-3B30-C2CF-DE4BDA124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532" y="173158"/>
            <a:ext cx="884443" cy="22111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3656DBA-623B-3785-B71C-EF59C5E27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619" y="1644947"/>
            <a:ext cx="8041429" cy="443124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2D1750D-1C5E-48EC-47F4-951F443CFC1E}"/>
              </a:ext>
            </a:extLst>
          </p:cNvPr>
          <p:cNvSpPr txBox="1"/>
          <p:nvPr/>
        </p:nvSpPr>
        <p:spPr>
          <a:xfrm>
            <a:off x="3572069" y="6169580"/>
            <a:ext cx="503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Figure : Fichier train_data.csv</a:t>
            </a:r>
          </a:p>
        </p:txBody>
      </p:sp>
    </p:spTree>
    <p:extLst>
      <p:ext uri="{BB962C8B-B14F-4D97-AF65-F5344CB8AC3E}">
        <p14:creationId xmlns:p14="http://schemas.microsoft.com/office/powerpoint/2010/main" val="4090797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EBB62-293D-CB4F-57C2-06718C927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301968-82A4-8AFD-D6FA-1EB93438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Avancée – Données de validation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9241BF-CAC9-4048-B25B-E2474D9BA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9AA03-336D-460B-AD35-8F58FD5BAD6C}" type="slidenum">
              <a:rPr lang="fr-FR" smtClean="0"/>
              <a:t>11</a:t>
            </a:fld>
            <a:endParaRPr lang="fr-FR"/>
          </a:p>
        </p:txBody>
      </p:sp>
      <p:pic>
        <p:nvPicPr>
          <p:cNvPr id="6" name="Image 5" descr="Une image contenant Graphique, Police, capture d’écran, graphisme">
            <a:extLst>
              <a:ext uri="{FF2B5EF4-FFF2-40B4-BE49-F238E27FC236}">
                <a16:creationId xmlns:a16="http://schemas.microsoft.com/office/drawing/2014/main" id="{48A1FE9B-B4AD-8A5E-D50B-AE1862BA4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532" y="173158"/>
            <a:ext cx="884443" cy="22111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73F86F2-F7F0-C35D-3946-2293E7729E26}"/>
              </a:ext>
            </a:extLst>
          </p:cNvPr>
          <p:cNvSpPr txBox="1"/>
          <p:nvPr/>
        </p:nvSpPr>
        <p:spPr>
          <a:xfrm>
            <a:off x="3572069" y="6169580"/>
            <a:ext cx="503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Figure : Fichier validation_data.csv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8D8F582-9CC7-55E2-2BC4-C157D8F05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200" y="1518054"/>
            <a:ext cx="8078267" cy="446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98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48CB2E-81CF-1947-C5D0-F418A5327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Avancée – Construction du 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311DB6-CC86-B775-F156-D10071293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Configuration</a:t>
            </a:r>
          </a:p>
          <a:p>
            <a:pPr lvl="1"/>
            <a:r>
              <a:rPr lang="fr-FR" sz="2000" dirty="0"/>
              <a:t>Paramètres via YAML</a:t>
            </a:r>
          </a:p>
          <a:p>
            <a:pPr lvl="1"/>
            <a:endParaRPr lang="fr-FR" sz="2000" dirty="0"/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Préparation des données</a:t>
            </a:r>
          </a:p>
          <a:p>
            <a:pPr lvl="1"/>
            <a:r>
              <a:rPr lang="fr-FR" sz="2000" dirty="0"/>
              <a:t>Chargement de nos données .csv</a:t>
            </a:r>
          </a:p>
          <a:p>
            <a:pPr lvl="1"/>
            <a:r>
              <a:rPr lang="fr-FR" sz="2000" dirty="0"/>
              <a:t>Conversion en listes</a:t>
            </a:r>
          </a:p>
          <a:p>
            <a:pPr marL="457200" lvl="1" indent="0">
              <a:buNone/>
            </a:pPr>
            <a:endParaRPr lang="fr-FR" sz="2000" dirty="0"/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Initialisation du modèle</a:t>
            </a:r>
          </a:p>
          <a:p>
            <a:pPr lvl="1"/>
            <a:r>
              <a:rPr lang="fr-FR" sz="2000" dirty="0"/>
              <a:t>Classe MLP</a:t>
            </a:r>
          </a:p>
          <a:p>
            <a:pPr lvl="1"/>
            <a:r>
              <a:rPr lang="fr-FR" sz="2000" dirty="0"/>
              <a:t>Choix CPU / GPU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BEA404-E760-AA26-E546-9BD7683D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9AA03-336D-460B-AD35-8F58FD5BAD6C}" type="slidenum">
              <a:rPr lang="fr-FR" smtClean="0"/>
              <a:t>12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C800517-894F-1B70-9948-69B775658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434" y="2259245"/>
            <a:ext cx="5438114" cy="270328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5495CF9-C306-4F0A-F9E4-67938713EA2E}"/>
              </a:ext>
            </a:extLst>
          </p:cNvPr>
          <p:cNvSpPr txBox="1"/>
          <p:nvPr/>
        </p:nvSpPr>
        <p:spPr>
          <a:xfrm>
            <a:off x="5802225" y="5161750"/>
            <a:ext cx="503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Figure : Fichier </a:t>
            </a:r>
            <a:r>
              <a:rPr lang="fr-FR" dirty="0" err="1"/>
              <a:t>config.yaml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8785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D12A2-D9BB-6A64-3836-24ED6AF82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7D28AC-13FF-023D-86BB-FB52BEBE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Avancée – Construction du 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BDC4FA-027C-F4D4-37A8-1B1E83B92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4. Configuration</a:t>
            </a:r>
          </a:p>
          <a:p>
            <a:pPr lvl="1"/>
            <a:r>
              <a:rPr lang="fr-FR" sz="2000" dirty="0"/>
              <a:t>Paramètres via YAML</a:t>
            </a:r>
          </a:p>
          <a:p>
            <a:pPr lvl="1"/>
            <a:endParaRPr lang="fr-FR" sz="2000" dirty="0"/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Préparation des données</a:t>
            </a:r>
          </a:p>
          <a:p>
            <a:pPr lvl="1"/>
            <a:r>
              <a:rPr lang="fr-FR" sz="2000" dirty="0"/>
              <a:t>Chargement de nos données .csv</a:t>
            </a:r>
          </a:p>
          <a:p>
            <a:pPr lvl="1"/>
            <a:r>
              <a:rPr lang="fr-FR" sz="2000" dirty="0"/>
              <a:t>Conversion en listes</a:t>
            </a:r>
          </a:p>
          <a:p>
            <a:pPr marL="457200" lvl="1" indent="0">
              <a:buNone/>
            </a:pPr>
            <a:endParaRPr lang="fr-FR" sz="2000" dirty="0"/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Initialisation du modèle</a:t>
            </a:r>
          </a:p>
          <a:p>
            <a:pPr lvl="1"/>
            <a:r>
              <a:rPr lang="fr-FR" sz="2000" dirty="0"/>
              <a:t>Classe MLP</a:t>
            </a:r>
          </a:p>
          <a:p>
            <a:pPr lvl="1"/>
            <a:r>
              <a:rPr lang="fr-FR" sz="2000" dirty="0"/>
              <a:t>Choix CPU / GPU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4BA6A0-C418-4D9A-BBF4-9FE5C21C8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9AA03-336D-460B-AD35-8F58FD5BAD6C}" type="slidenum">
              <a:rPr lang="fr-FR" smtClean="0"/>
              <a:t>13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AC858FA-4DAE-33AF-1A20-37C2AF9BF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434" y="2259245"/>
            <a:ext cx="5438114" cy="270328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BD3BD54-B4A5-9F00-829F-6A4C56267AD9}"/>
              </a:ext>
            </a:extLst>
          </p:cNvPr>
          <p:cNvSpPr txBox="1"/>
          <p:nvPr/>
        </p:nvSpPr>
        <p:spPr>
          <a:xfrm>
            <a:off x="5802225" y="5161750"/>
            <a:ext cx="503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Figure : Fichier </a:t>
            </a:r>
            <a:r>
              <a:rPr lang="fr-FR" dirty="0" err="1"/>
              <a:t>config.yaml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4543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BEA016-415C-EA59-39A7-B9AF71FFC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Prochaines étapes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482BEF-0F07-342B-DB76-7DB41FAC4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6D5BDA-48A4-1984-DC88-1812DD70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9AA03-336D-460B-AD35-8F58FD5BAD6C}" type="slidenum">
              <a:rPr lang="fr-FR" smtClean="0"/>
              <a:t>14</a:t>
            </a:fld>
            <a:endParaRPr lang="fr-FR"/>
          </a:p>
        </p:txBody>
      </p:sp>
      <p:pic>
        <p:nvPicPr>
          <p:cNvPr id="5" name="Image 4" descr="Une image contenant Graphique, Police, capture d’écran, graphisme">
            <a:extLst>
              <a:ext uri="{FF2B5EF4-FFF2-40B4-BE49-F238E27FC236}">
                <a16:creationId xmlns:a16="http://schemas.microsoft.com/office/drawing/2014/main" id="{081A3D42-69DB-488D-E496-1B1515D0A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532" y="173158"/>
            <a:ext cx="884443" cy="22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0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EBFA4C8-C301-60A7-C96E-E85360F5D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1729117"/>
          </a:xfrm>
          <a:prstGeom prst="rect">
            <a:avLst/>
          </a:prstGeom>
          <a:ln>
            <a:noFill/>
          </a:ln>
          <a:effectLst>
            <a:outerShdw blurRad="368300" dist="101600" dir="546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DD768AC-DD22-2F92-2936-FDBA81AEC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283714"/>
            <a:ext cx="9906799" cy="1161688"/>
          </a:xfrm>
        </p:spPr>
        <p:txBody>
          <a:bodyPr anchor="ctr">
            <a:normAutofit/>
          </a:bodyPr>
          <a:lstStyle/>
          <a:p>
            <a:r>
              <a:rPr lang="fr-FR" sz="400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86DDD1-C009-40D6-468B-F8FE5C656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1729115"/>
            <a:ext cx="9174678" cy="4694211"/>
          </a:xfrm>
        </p:spPr>
        <p:txBody>
          <a:bodyPr anchor="ctr">
            <a:normAutofit/>
          </a:bodyPr>
          <a:lstStyle/>
          <a:p>
            <a:r>
              <a:rPr lang="fr-FR" sz="1700" dirty="0" err="1"/>
              <a:t>Idemia</a:t>
            </a:r>
            <a:endParaRPr lang="fr-FR" sz="1700" dirty="0"/>
          </a:p>
          <a:p>
            <a:r>
              <a:rPr lang="fr-FR" sz="1700" dirty="0"/>
              <a:t>Problématique</a:t>
            </a:r>
          </a:p>
          <a:p>
            <a:r>
              <a:rPr lang="fr-FR" sz="1700" dirty="0"/>
              <a:t>Objectif</a:t>
            </a:r>
          </a:p>
          <a:p>
            <a:r>
              <a:rPr lang="fr-FR" sz="1700" dirty="0"/>
              <a:t>Gestion de projet</a:t>
            </a:r>
          </a:p>
          <a:p>
            <a:r>
              <a:rPr lang="fr-FR" sz="1700" dirty="0"/>
              <a:t>Avancée</a:t>
            </a:r>
          </a:p>
          <a:p>
            <a:pPr lvl="1"/>
            <a:r>
              <a:rPr lang="fr-FR" sz="1700" dirty="0"/>
              <a:t>Données</a:t>
            </a:r>
          </a:p>
          <a:p>
            <a:pPr lvl="1"/>
            <a:r>
              <a:rPr lang="fr-FR" sz="1700" dirty="0"/>
              <a:t>Construction du modèle</a:t>
            </a:r>
          </a:p>
          <a:p>
            <a:pPr lvl="1"/>
            <a:r>
              <a:rPr lang="fr-FR" sz="1700" dirty="0"/>
              <a:t>Evaluation</a:t>
            </a:r>
          </a:p>
          <a:p>
            <a:r>
              <a:rPr lang="fr-FR" sz="1700" dirty="0"/>
              <a:t>Prochaines étapes</a:t>
            </a:r>
          </a:p>
          <a:p>
            <a:pPr lvl="1"/>
            <a:r>
              <a:rPr lang="fr-FR" sz="1700" dirty="0"/>
              <a:t>Evaluation sur une vraie base 3D (</a:t>
            </a:r>
            <a:r>
              <a:rPr lang="fr-FR" sz="1700" dirty="0" err="1"/>
              <a:t>MothSynth</a:t>
            </a:r>
            <a:r>
              <a:rPr lang="fr-FR" sz="1700" dirty="0"/>
              <a:t>)</a:t>
            </a:r>
          </a:p>
          <a:p>
            <a:pPr lvl="1"/>
            <a:r>
              <a:rPr lang="fr-FR" sz="1700" dirty="0"/>
              <a:t>Données que l’on va rajouter pour l’entraînement</a:t>
            </a:r>
          </a:p>
          <a:p>
            <a:pPr lvl="1"/>
            <a:r>
              <a:rPr lang="fr-FR" sz="1700" dirty="0"/>
              <a:t>CNN (images en entrée au lieu de vecteurs)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E7F999-3764-014B-72BB-51AB50925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1645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B59AA03-336D-460B-AD35-8F58FD5BAD6C}" type="slidenum">
              <a:rPr lang="fr-FR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</a:t>
            </a:fld>
            <a:endParaRPr lang="fr-FR">
              <a:solidFill>
                <a:schemeClr val="tx1"/>
              </a:solidFill>
            </a:endParaRPr>
          </a:p>
        </p:txBody>
      </p:sp>
      <p:pic>
        <p:nvPicPr>
          <p:cNvPr id="19" name="Image 18" descr="Une image contenant Graphique, Police, capture d’écran, graphisme">
            <a:extLst>
              <a:ext uri="{FF2B5EF4-FFF2-40B4-BE49-F238E27FC236}">
                <a16:creationId xmlns:a16="http://schemas.microsoft.com/office/drawing/2014/main" id="{598306C0-1810-5883-7DF4-B80B167E0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532" y="173158"/>
            <a:ext cx="884443" cy="22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54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918CFFB-B400-42A4-B280-07D6C31D9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D4ABF6-AC0A-60C8-C67B-6FC662A88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584" y="1704950"/>
            <a:ext cx="3915032" cy="3769833"/>
          </a:xfrm>
        </p:spPr>
        <p:txBody>
          <a:bodyPr anchor="ctr">
            <a:normAutofit/>
          </a:bodyPr>
          <a:lstStyle/>
          <a:p>
            <a:r>
              <a:rPr lang="fr-FR" sz="2000" dirty="0"/>
              <a:t>Sécurité numérique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Biométrie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Cryptographie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Identification / Authentification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…</a:t>
            </a:r>
          </a:p>
          <a:p>
            <a:endParaRPr lang="fr-FR" sz="2000" dirty="0"/>
          </a:p>
          <a:p>
            <a:r>
              <a:rPr lang="fr-FR" sz="2000" dirty="0"/>
              <a:t>Siège : Courbevoie</a:t>
            </a:r>
          </a:p>
          <a:p>
            <a:endParaRPr lang="fr-FR" sz="2000" dirty="0"/>
          </a:p>
          <a:p>
            <a:r>
              <a:rPr lang="fr-FR" sz="2000" dirty="0"/>
              <a:t>Aéroports, autoroutes, etc.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B47378D-AD27-45D0-8C1C-5B1098DCC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8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0" dist="317500" dir="5700000" sx="95000" sy="95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FF399A7-7399-EF5A-DE41-2BB13B97B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777" y="889471"/>
            <a:ext cx="2310099" cy="285743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11B8A62-1581-20B9-30D8-C9333B3E0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552" y="2491889"/>
            <a:ext cx="2891208" cy="230264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3CE13FB3-F9C6-315E-45FD-FC519D851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737" y="4068643"/>
            <a:ext cx="3158598" cy="1792504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6176A6-F540-4818-3AFD-F4679D67C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4991" y="6356350"/>
            <a:ext cx="197645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B59AA03-336D-460B-AD35-8F58FD5BAD6C}" type="slidenum">
              <a:rPr lang="fr-FR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3</a:t>
            </a:fld>
            <a:endParaRPr lang="fr-FR">
              <a:solidFill>
                <a:schemeClr val="tx1"/>
              </a:solidFill>
            </a:endParaRPr>
          </a:p>
        </p:txBody>
      </p:sp>
      <p:pic>
        <p:nvPicPr>
          <p:cNvPr id="8" name="Image 7" descr="Une image contenant Graphique, Police, capture d’écran, graphisme">
            <a:extLst>
              <a:ext uri="{FF2B5EF4-FFF2-40B4-BE49-F238E27FC236}">
                <a16:creationId xmlns:a16="http://schemas.microsoft.com/office/drawing/2014/main" id="{E9890DCF-259B-B4D8-FE7F-682598513F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532" y="173158"/>
            <a:ext cx="884443" cy="221111"/>
          </a:xfrm>
          <a:prstGeom prst="rect">
            <a:avLst/>
          </a:pr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E990C8A6-C586-71FE-B078-124369844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4000" dirty="0" err="1"/>
              <a:t>Idemia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604485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Slide Background">
            <a:extLst>
              <a:ext uri="{FF2B5EF4-FFF2-40B4-BE49-F238E27FC236}">
                <a16:creationId xmlns:a16="http://schemas.microsoft.com/office/drawing/2014/main" id="{AC1DE9E0-67EC-4D54-808F-5601F5D5A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BBC9B49-BD2F-9734-23B4-8E3309065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278233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94C4F2C-0EB7-9B24-70DB-7F3CD35CC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429491"/>
            <a:ext cx="10320469" cy="1475508"/>
          </a:xfrm>
        </p:spPr>
        <p:txBody>
          <a:bodyPr>
            <a:normAutofit/>
          </a:bodyPr>
          <a:lstStyle/>
          <a:p>
            <a:r>
              <a:rPr lang="fr-FR" sz="4000" dirty="0"/>
              <a:t>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C111FF-78EC-B2E6-C047-BE4D28030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29345"/>
            <a:ext cx="3207899" cy="3685309"/>
          </a:xfrm>
        </p:spPr>
        <p:txBody>
          <a:bodyPr anchor="ctr">
            <a:normAutofit/>
          </a:bodyPr>
          <a:lstStyle/>
          <a:p>
            <a:r>
              <a:rPr lang="fr-FR" sz="2000"/>
              <a:t>Trouver la position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/>
              <a:t>Piéton occulté</a:t>
            </a:r>
          </a:p>
          <a:p>
            <a:r>
              <a:rPr lang="fr-FR" sz="2000"/>
              <a:t>On veut une distance absolue en mètre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/>
              <a:t>(non pas une distance relative)</a:t>
            </a:r>
          </a:p>
          <a:p>
            <a:endParaRPr lang="fr-FR" sz="200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2F7352D-6056-86AA-2FA6-44FDED70EB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61" r="9368"/>
          <a:stretch/>
        </p:blipFill>
        <p:spPr>
          <a:xfrm>
            <a:off x="4629916" y="2285998"/>
            <a:ext cx="3778224" cy="457200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58487B9-9907-6A3D-B767-3E1E1EFF3D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93" r="18146" b="-2"/>
          <a:stretch/>
        </p:blipFill>
        <p:spPr>
          <a:xfrm>
            <a:off x="8407987" y="2285998"/>
            <a:ext cx="3784014" cy="457200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E66B60-9E0B-BB77-CCA5-BB8D0C5B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19938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B59AA03-336D-460B-AD35-8F58FD5BAD6C}" type="slidenum">
              <a:rPr lang="fr-FR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fr-FR">
              <a:solidFill>
                <a:srgbClr val="FFFFFF"/>
              </a:solidFill>
            </a:endParaRPr>
          </a:p>
        </p:txBody>
      </p:sp>
      <p:pic>
        <p:nvPicPr>
          <p:cNvPr id="8" name="Image 7" descr="Une image contenant Graphique, Police, capture d’écran, graphisme">
            <a:extLst>
              <a:ext uri="{FF2B5EF4-FFF2-40B4-BE49-F238E27FC236}">
                <a16:creationId xmlns:a16="http://schemas.microsoft.com/office/drawing/2014/main" id="{A08F6ED2-2EDA-B81F-EA9F-ADB7B701BD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532" y="173158"/>
            <a:ext cx="884443" cy="22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5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Background">
            <a:extLst>
              <a:ext uri="{FF2B5EF4-FFF2-40B4-BE49-F238E27FC236}">
                <a16:creationId xmlns:a16="http://schemas.microsoft.com/office/drawing/2014/main" id="{5F637E18-EF26-4327-9077-7FFC67B98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EED6667-6BE8-A2AB-422A-5A1D89727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3D70143-BF9C-C8A2-A9CA-A0148CE8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8" y="244742"/>
            <a:ext cx="7015498" cy="12352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24ADA1-C67C-876A-03B5-C03478789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5057" y="244741"/>
            <a:ext cx="4114801" cy="12352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Calibration de la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caméra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indent="0" algn="r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possibilité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passer de la 2D à la 3D)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5DF7D33-9729-00DA-F8EE-0103AE8F7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529" y="1941154"/>
            <a:ext cx="8790938" cy="4021855"/>
          </a:xfrm>
          <a:prstGeom prst="rect">
            <a:avLst/>
          </a:prstGeom>
          <a:effectLst/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FA49A6-06C7-7B9C-5A94-0D565F2B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1993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B59AA03-336D-460B-AD35-8F58FD5BAD6C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Image 4" descr="Une image contenant Graphique, Police, capture d’écran, graphisme">
            <a:extLst>
              <a:ext uri="{FF2B5EF4-FFF2-40B4-BE49-F238E27FC236}">
                <a16:creationId xmlns:a16="http://schemas.microsoft.com/office/drawing/2014/main" id="{1A994EAA-BC6B-A6C2-8849-D10763545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532" y="173158"/>
            <a:ext cx="884443" cy="22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6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ED3C1C-7321-8124-F41A-1B956918E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fr-FR" sz="4000"/>
              <a:t>Gestion de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E1354F-B20A-AFEF-0BAF-43B69302E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321476"/>
            <a:ext cx="4864875" cy="3850724"/>
          </a:xfrm>
        </p:spPr>
        <p:txBody>
          <a:bodyPr anchor="ctr">
            <a:normAutofit/>
          </a:bodyPr>
          <a:lstStyle/>
          <a:p>
            <a:r>
              <a:rPr lang="fr-FR" sz="1800" dirty="0"/>
              <a:t>Réunion hebdomadaire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600" dirty="0"/>
              <a:t>Wassim </a:t>
            </a:r>
            <a:r>
              <a:rPr lang="fr-FR" sz="1600" dirty="0" err="1"/>
              <a:t>Bouatay</a:t>
            </a:r>
            <a:endParaRPr lang="fr-FR" sz="16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600" dirty="0" err="1"/>
              <a:t>Siwar</a:t>
            </a:r>
            <a:r>
              <a:rPr lang="fr-FR" sz="1600" dirty="0"/>
              <a:t> </a:t>
            </a:r>
            <a:r>
              <a:rPr lang="fr-FR" sz="1600" dirty="0" err="1"/>
              <a:t>Mhadhbi</a:t>
            </a:r>
            <a:endParaRPr lang="fr-FR" sz="16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600" dirty="0"/>
              <a:t>Pierre Perrault</a:t>
            </a:r>
          </a:p>
          <a:p>
            <a:pPr lvl="1"/>
            <a:endParaRPr lang="fr-FR" sz="1800" dirty="0"/>
          </a:p>
          <a:p>
            <a:r>
              <a:rPr lang="fr-FR" sz="1800" dirty="0"/>
              <a:t>Feedbacks / Correctifs</a:t>
            </a:r>
          </a:p>
          <a:p>
            <a:endParaRPr lang="fr-FR" sz="1800" dirty="0"/>
          </a:p>
          <a:p>
            <a:r>
              <a:rPr lang="fr-FR" sz="1800" dirty="0"/>
              <a:t>Suivi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600" dirty="0"/>
              <a:t>GitHub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7278D57-68D5-5544-A9B4-A932B86C8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408" y="2184951"/>
            <a:ext cx="7668169" cy="3584867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896AFE-AE68-5652-7A77-B54ACB33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B59AA03-336D-460B-AD35-8F58FD5BAD6C}" type="slidenum">
              <a:rPr lang="fr-FR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6</a:t>
            </a:fld>
            <a:endParaRPr lang="fr-FR">
              <a:solidFill>
                <a:schemeClr val="tx1"/>
              </a:solidFill>
            </a:endParaRPr>
          </a:p>
        </p:txBody>
      </p:sp>
      <p:pic>
        <p:nvPicPr>
          <p:cNvPr id="5" name="Image 4" descr="Une image contenant Graphique, Police, capture d’écran, graphisme">
            <a:extLst>
              <a:ext uri="{FF2B5EF4-FFF2-40B4-BE49-F238E27FC236}">
                <a16:creationId xmlns:a16="http://schemas.microsoft.com/office/drawing/2014/main" id="{41AF8847-5298-933E-AA87-727B70F71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532" y="173158"/>
            <a:ext cx="884443" cy="22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80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FE1EC756-41E9-4FD6-AD48-EF46A2813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66F6371-9EA5-9354-29DC-1D07B921F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0DC3F4-857A-2A8D-3971-BC4D9C51E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5" y="307447"/>
            <a:ext cx="10693884" cy="1109932"/>
          </a:xfrm>
        </p:spPr>
        <p:txBody>
          <a:bodyPr>
            <a:normAutofit/>
          </a:bodyPr>
          <a:lstStyle/>
          <a:p>
            <a:r>
              <a:rPr lang="fr-FR" sz="4000" dirty="0"/>
              <a:t>Choix des données 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00F1FE5-F080-6268-5CA8-71BD2ACA7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799" y="1963670"/>
            <a:ext cx="7996398" cy="4158126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77BA2D-09C0-27C5-9D62-8A7C9FF5E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19938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B59AA03-336D-460B-AD35-8F58FD5BAD6C}" type="slidenum">
              <a:rPr lang="fr-FR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7</a:t>
            </a:fld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E6A8D19-F77D-AB0F-2D05-8CC3AA06F471}"/>
              </a:ext>
            </a:extLst>
          </p:cNvPr>
          <p:cNvSpPr txBox="1"/>
          <p:nvPr/>
        </p:nvSpPr>
        <p:spPr>
          <a:xfrm>
            <a:off x="3589671" y="6259839"/>
            <a:ext cx="503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Tableau : Comparatif global des différentes BDD</a:t>
            </a:r>
          </a:p>
        </p:txBody>
      </p:sp>
      <p:pic>
        <p:nvPicPr>
          <p:cNvPr id="10" name="Image 9" descr="Une image contenant Graphique, Police, capture d’écran, graphisme">
            <a:extLst>
              <a:ext uri="{FF2B5EF4-FFF2-40B4-BE49-F238E27FC236}">
                <a16:creationId xmlns:a16="http://schemas.microsoft.com/office/drawing/2014/main" id="{30D227C2-FB11-97BD-3511-467DA5D7C2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532" y="173158"/>
            <a:ext cx="884443" cy="22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15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3A7B3-01AA-AB4E-02DF-0F2D3FBAD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395F75AF-F086-2076-F56A-6C61A1610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47AE0C7-4FC4-0865-54CE-7E1864A43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E63AD4-6566-C4D4-DF7F-E2020F8E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5" y="307447"/>
            <a:ext cx="10693884" cy="1109932"/>
          </a:xfrm>
        </p:spPr>
        <p:txBody>
          <a:bodyPr>
            <a:normAutofit/>
          </a:bodyPr>
          <a:lstStyle/>
          <a:p>
            <a:r>
              <a:rPr lang="fr-FR" sz="4000" dirty="0"/>
              <a:t>Choix des données II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AC3850-B800-A7BD-9861-72821507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19938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B59AA03-336D-460B-AD35-8F58FD5BAD6C}" type="slidenum">
              <a:rPr lang="fr-FR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8</a:t>
            </a:fld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D123968-D90A-0A2A-6410-F7E204C3231D}"/>
              </a:ext>
            </a:extLst>
          </p:cNvPr>
          <p:cNvSpPr txBox="1"/>
          <p:nvPr/>
        </p:nvSpPr>
        <p:spPr>
          <a:xfrm>
            <a:off x="761994" y="2147936"/>
            <a:ext cx="6582081" cy="3857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Base de données choisies…</a:t>
            </a:r>
          </a:p>
          <a:p>
            <a:endParaRPr lang="fr-FR" sz="16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400" dirty="0"/>
              <a:t> COCO </a:t>
            </a:r>
            <a:r>
              <a:rPr lang="fr-FR" sz="1400" dirty="0" err="1"/>
              <a:t>Dataset</a:t>
            </a:r>
            <a:r>
              <a:rPr lang="fr-FR" sz="1400" dirty="0"/>
              <a:t> | </a:t>
            </a:r>
            <a:r>
              <a:rPr lang="fr-FR" sz="1400" dirty="0">
                <a:hlinkClick r:id="rId3"/>
              </a:rPr>
              <a:t>https://cocodataset.org</a:t>
            </a:r>
            <a:endParaRPr lang="fr-FR" sz="1400" dirty="0"/>
          </a:p>
          <a:p>
            <a:pPr lvl="2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330K images</a:t>
            </a:r>
            <a:endParaRPr lang="fr-FR" sz="12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2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250,000 </a:t>
            </a:r>
            <a:r>
              <a:rPr lang="en-US" sz="1200" dirty="0" err="1">
                <a:ea typeface="Aptos" panose="020B0004020202020204" pitchFamily="34" charset="0"/>
                <a:cs typeface="Times New Roman" panose="02020603050405020304" pitchFamily="18" charset="0"/>
              </a:rPr>
              <a:t>personnes</a:t>
            </a:r>
            <a:r>
              <a:rPr lang="en-US" sz="1200" dirty="0"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a typeface="Aptos" panose="020B0004020202020204" pitchFamily="34" charset="0"/>
                <a:cs typeface="Times New Roman" panose="02020603050405020304" pitchFamily="18" charset="0"/>
              </a:rPr>
              <a:t>annotées</a:t>
            </a:r>
            <a:endParaRPr lang="fr-FR" sz="12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2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Annotations des </a:t>
            </a:r>
            <a:r>
              <a:rPr lang="en-US" sz="1200" i="1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keypoints</a:t>
            </a:r>
            <a:r>
              <a:rPr lang="en-US" sz="12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a typeface="Aptos" panose="020B0004020202020204" pitchFamily="34" charset="0"/>
                <a:cs typeface="Times New Roman" panose="02020603050405020304" pitchFamily="18" charset="0"/>
              </a:rPr>
              <a:t>m</a:t>
            </a:r>
            <a:r>
              <a:rPr lang="en-US" sz="12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anuelles</a:t>
            </a:r>
            <a:endParaRPr lang="fr-FR" sz="12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fr-FR" sz="16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400" dirty="0"/>
              <a:t> </a:t>
            </a:r>
            <a:r>
              <a:rPr lang="fr-FR" sz="1400" dirty="0" err="1"/>
              <a:t>OCHumanDatabase</a:t>
            </a:r>
            <a:r>
              <a:rPr lang="fr-FR" sz="1400" dirty="0"/>
              <a:t> | </a:t>
            </a:r>
            <a:r>
              <a:rPr lang="fr-FR" sz="1400" dirty="0">
                <a:hlinkClick r:id="rId4"/>
              </a:rPr>
              <a:t>https://paperswithcode.com/dataset/ochuman</a:t>
            </a:r>
            <a:endParaRPr lang="fr-FR" sz="1400" dirty="0"/>
          </a:p>
          <a:p>
            <a:pPr lvl="2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r-FR" sz="12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3.6 millions d’images</a:t>
            </a:r>
          </a:p>
          <a:p>
            <a:pPr lvl="2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r-FR" sz="12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Vidéos et annotations automatiques </a:t>
            </a:r>
          </a:p>
          <a:p>
            <a:pPr marL="1543050" lvl="3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2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De qualité (motion capture)</a:t>
            </a:r>
          </a:p>
          <a:p>
            <a:pPr marL="1543050" lvl="3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fr-FR" sz="1400" dirty="0"/>
              <a:t>Avec importance de l’occultation</a:t>
            </a:r>
          </a:p>
          <a:p>
            <a:pPr lvl="2">
              <a:spcAft>
                <a:spcPts val="800"/>
              </a:spcAft>
            </a:pPr>
            <a:endParaRPr lang="en-US" sz="18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 2" descr="Une image contenant sol, baseball, Jeux de balles et de battes, herbe&#10;&#10;Description générée automatiquement">
            <a:extLst>
              <a:ext uri="{FF2B5EF4-FFF2-40B4-BE49-F238E27FC236}">
                <a16:creationId xmlns:a16="http://schemas.microsoft.com/office/drawing/2014/main" id="{FA037623-5218-5926-9592-AE22587BEED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" r="8617" b="-3"/>
          <a:stretch/>
        </p:blipFill>
        <p:spPr>
          <a:xfrm>
            <a:off x="6781801" y="2727729"/>
            <a:ext cx="5410192" cy="4137927"/>
          </a:xfrm>
          <a:prstGeom prst="rect">
            <a:avLst/>
          </a:prstGeom>
        </p:spPr>
      </p:pic>
      <p:pic>
        <p:nvPicPr>
          <p:cNvPr id="6" name="Image 5" descr="Une image contenant collage, Photomontage, mosaïque&#10;&#10;Description générée automatiquement">
            <a:extLst>
              <a:ext uri="{FF2B5EF4-FFF2-40B4-BE49-F238E27FC236}">
                <a16:creationId xmlns:a16="http://schemas.microsoft.com/office/drawing/2014/main" id="{CDBA22C0-52F3-AF13-EFAD-ED25B2DAE06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7" r="-2" b="-2"/>
          <a:stretch/>
        </p:blipFill>
        <p:spPr>
          <a:xfrm>
            <a:off x="6781801" y="10"/>
            <a:ext cx="5410192" cy="2735375"/>
          </a:xfrm>
          <a:prstGeom prst="rect">
            <a:avLst/>
          </a:prstGeom>
          <a:effectLst>
            <a:outerShdw blurRad="254000" dist="190500" dir="5580000" sx="90000" sy="90000" algn="ctr" rotWithShape="0">
              <a:srgbClr val="000000">
                <a:alpha val="2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1803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540CF837-40E9-46D4-AC1B-0750F339B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C9736B9-3981-156F-AC7A-D91771FC5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06932" cy="6858000"/>
          </a:xfrm>
          <a:prstGeom prst="rect">
            <a:avLst/>
          </a:prstGeom>
          <a:ln>
            <a:noFill/>
          </a:ln>
          <a:effectLst>
            <a:outerShdw blurRad="317500" dist="76200" dir="1320000" sx="93000" sy="93000" algn="t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DFAA8F-B112-41E5-48D8-A5528E5FF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900" y="394269"/>
            <a:ext cx="3508248" cy="1304543"/>
          </a:xfrm>
        </p:spPr>
        <p:txBody>
          <a:bodyPr anchor="t">
            <a:normAutofit/>
          </a:bodyPr>
          <a:lstStyle/>
          <a:p>
            <a:r>
              <a:rPr lang="fr-FR" sz="4000" dirty="0"/>
              <a:t>Structure du projet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9FCC365-1F96-6D3E-22C4-BD0465C382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25966" y="297045"/>
            <a:ext cx="6262598" cy="62639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fr-FR" altLang="fr-FR" sz="1400" dirty="0" err="1"/>
              <a:t>IdemiaProject</a:t>
            </a:r>
            <a:r>
              <a:rPr lang="fr-FR" altLang="fr-FR" sz="1400" dirty="0"/>
              <a:t>/ 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endParaRPr lang="fr-FR" altLang="fr-FR" sz="1400" dirty="0"/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fr-FR" altLang="fr-FR" sz="1400" dirty="0"/>
              <a:t> │ ── bin/ 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fr-FR" altLang="fr-FR" sz="1400" dirty="0"/>
              <a:t> │         └── CocoParser.py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fr-FR" altLang="fr-FR" sz="1400" dirty="0"/>
              <a:t> │         └── OCParser.py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fr-FR" altLang="fr-FR" sz="1400" dirty="0"/>
              <a:t> │         └── RunModel.py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fr-FR" altLang="fr-FR" sz="1400" dirty="0"/>
              <a:t> │ 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fr-FR" altLang="fr-FR" sz="1400" dirty="0"/>
              <a:t> │ ── config/ 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fr-FR" altLang="fr-FR" sz="1400" dirty="0"/>
              <a:t> │         └── </a:t>
            </a:r>
            <a:r>
              <a:rPr lang="fr-FR" altLang="fr-FR" sz="1400" dirty="0" err="1"/>
              <a:t>config.yaml</a:t>
            </a:r>
            <a:endParaRPr lang="fr-FR" altLang="fr-FR" sz="1400" dirty="0"/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fr-FR" altLang="fr-FR" sz="1400" dirty="0"/>
              <a:t> │ 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fr-FR" altLang="fr-FR" sz="1400" dirty="0"/>
              <a:t> │ ── data/ 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fr-FR" altLang="fr-FR" sz="1400" dirty="0"/>
              <a:t> │         └── train_data.csv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fr-FR" altLang="fr-FR" sz="1400" dirty="0"/>
              <a:t> │         └── validation_data.csv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fr-FR" altLang="fr-FR" sz="1400" dirty="0"/>
              <a:t> │ 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fr-FR" altLang="fr-FR" sz="1400" dirty="0"/>
              <a:t> │ ── </a:t>
            </a:r>
            <a:r>
              <a:rPr lang="fr-FR" altLang="fr-FR" sz="1400" dirty="0" err="1"/>
              <a:t>models</a:t>
            </a:r>
            <a:r>
              <a:rPr lang="fr-FR" altLang="fr-FR" sz="1400" dirty="0"/>
              <a:t>/ 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fr-FR" altLang="fr-FR" sz="1400" dirty="0"/>
              <a:t> │         └── 20240206_204754_LR0.01_BS16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fr-FR" altLang="fr-FR" sz="1400" dirty="0"/>
              <a:t> │         └── …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fr-FR" altLang="fr-FR" sz="1400" dirty="0"/>
              <a:t> │ 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fr-FR" altLang="fr-FR" sz="1400" dirty="0"/>
              <a:t> │ ── src/ 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fr-FR" altLang="fr-FR" sz="1400" dirty="0"/>
              <a:t> │         └── Common/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fr-FR" altLang="fr-FR" sz="1400" dirty="0"/>
              <a:t> │                         └── utils.py 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fr-FR" altLang="fr-FR" sz="1400" dirty="0"/>
              <a:t> │         └── </a:t>
            </a:r>
            <a:r>
              <a:rPr lang="fr-FR" altLang="fr-FR" sz="1400" dirty="0" err="1"/>
              <a:t>DataLoader</a:t>
            </a:r>
            <a:r>
              <a:rPr lang="fr-FR" altLang="fr-FR" sz="1400" dirty="0"/>
              <a:t>/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fr-FR" altLang="fr-FR" sz="1400" dirty="0"/>
              <a:t> │                         └── DataLoader.py 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fr-FR" altLang="fr-FR" sz="1400" dirty="0"/>
              <a:t> │         └── </a:t>
            </a:r>
            <a:r>
              <a:rPr lang="fr-FR" altLang="fr-FR" sz="1400" dirty="0" err="1"/>
              <a:t>ImageParser</a:t>
            </a:r>
            <a:r>
              <a:rPr lang="fr-FR" altLang="fr-FR" sz="1400" dirty="0"/>
              <a:t>/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fr-FR" altLang="fr-FR" sz="1400" dirty="0"/>
              <a:t> │                         └── ImageProcessor.py 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fr-FR" altLang="fr-FR" sz="1400" dirty="0"/>
              <a:t> │         └── </a:t>
            </a:r>
            <a:r>
              <a:rPr lang="fr-FR" altLang="fr-FR" sz="1400" dirty="0" err="1"/>
              <a:t>Models</a:t>
            </a:r>
            <a:r>
              <a:rPr lang="fr-FR" altLang="fr-FR" sz="1400" dirty="0"/>
              <a:t>/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fr-FR" altLang="fr-FR" sz="1400" dirty="0"/>
              <a:t> │                         └── Mlp.py 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fr-FR" altLang="fr-FR" sz="1400" dirty="0"/>
              <a:t> │         └── Training/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fr-FR" altLang="fr-FR" sz="1400" dirty="0"/>
              <a:t> │                         └── Evaluator.py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fr-FR" altLang="fr-FR" sz="1400" dirty="0"/>
              <a:t> │                         └── Trainer.py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fr-FR" altLang="fr-FR" sz="1400" dirty="0"/>
              <a:t> │         └── tests/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fr-FR" altLang="fr-FR" sz="1400" dirty="0"/>
              <a:t> │                         └── test_utils.py 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fr-FR" altLang="fr-FR" sz="1400" dirty="0"/>
              <a:t> │ ── setup.py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endParaRPr lang="fr-FR" altLang="fr-FR" sz="1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2B4ED4-893C-502C-EC27-96727EE04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19355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B59AA03-336D-460B-AD35-8F58FD5BAD6C}" type="slidenum">
              <a:rPr lang="fr-FR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9</a:t>
            </a:fld>
            <a:endParaRPr lang="fr-FR">
              <a:solidFill>
                <a:schemeClr val="tx1"/>
              </a:solidFill>
            </a:endParaRPr>
          </a:p>
        </p:txBody>
      </p:sp>
      <p:pic>
        <p:nvPicPr>
          <p:cNvPr id="3" name="Image 2" descr="Une image contenant Graphique, Police, capture d’écran, graphisme">
            <a:extLst>
              <a:ext uri="{FF2B5EF4-FFF2-40B4-BE49-F238E27FC236}">
                <a16:creationId xmlns:a16="http://schemas.microsoft.com/office/drawing/2014/main" id="{1D85C582-BE51-AFE2-3C5E-276DA4DE4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532" y="173158"/>
            <a:ext cx="884443" cy="221111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DA9D3B4-3D12-315D-909E-BACD89E62DB0}"/>
              </a:ext>
            </a:extLst>
          </p:cNvPr>
          <p:cNvSpPr txBox="1">
            <a:spLocks/>
          </p:cNvSpPr>
          <p:nvPr/>
        </p:nvSpPr>
        <p:spPr>
          <a:xfrm>
            <a:off x="691900" y="1932974"/>
            <a:ext cx="3915032" cy="422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Bin/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600" dirty="0"/>
              <a:t>Scripts exécutables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1200" i="1" dirty="0" err="1"/>
              <a:t>Parser</a:t>
            </a:r>
            <a:r>
              <a:rPr lang="fr-FR" sz="1200" i="1" dirty="0"/>
              <a:t>(s)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1200" dirty="0"/>
              <a:t>Modèle(s)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sz="1600" dirty="0"/>
          </a:p>
          <a:p>
            <a:r>
              <a:rPr lang="fr-FR" sz="2000" dirty="0"/>
              <a:t>Config/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600" dirty="0"/>
              <a:t>Fichiers de configurations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sz="1600" dirty="0"/>
          </a:p>
          <a:p>
            <a:r>
              <a:rPr lang="fr-FR" sz="2000" dirty="0"/>
              <a:t>Data/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600" dirty="0"/>
              <a:t>Prêt à l’utilisation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600" dirty="0"/>
              <a:t>Training / </a:t>
            </a:r>
            <a:r>
              <a:rPr lang="fr-FR" sz="1600" dirty="0" err="1"/>
              <a:t>Testing</a:t>
            </a:r>
            <a:endParaRPr lang="fr-FR" sz="1600" dirty="0"/>
          </a:p>
          <a:p>
            <a:pPr lvl="1">
              <a:buFont typeface="Wingdings" panose="05000000000000000000" pitchFamily="2" charset="2"/>
              <a:buChar char="§"/>
            </a:pPr>
            <a:endParaRPr lang="fr-FR" sz="1600" dirty="0"/>
          </a:p>
          <a:p>
            <a:r>
              <a:rPr lang="fr-FR" sz="2000" dirty="0" err="1"/>
              <a:t>Models</a:t>
            </a:r>
            <a:r>
              <a:rPr lang="fr-FR" sz="2000" dirty="0"/>
              <a:t>/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600" dirty="0"/>
              <a:t>Nos modèles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sz="1600" dirty="0"/>
          </a:p>
          <a:p>
            <a:r>
              <a:rPr lang="fr-FR" sz="2000" dirty="0"/>
              <a:t>Src/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600" dirty="0"/>
              <a:t>Common : Fonctions statiques communes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600" dirty="0" err="1"/>
              <a:t>DataLoader</a:t>
            </a:r>
            <a:r>
              <a:rPr lang="fr-FR" sz="1600" dirty="0"/>
              <a:t> : Préparation des données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600" dirty="0" err="1"/>
              <a:t>ImageParser</a:t>
            </a:r>
            <a:r>
              <a:rPr lang="fr-FR" sz="1600" dirty="0"/>
              <a:t> : Fonctions pour le </a:t>
            </a:r>
            <a:r>
              <a:rPr lang="fr-FR" sz="1600" i="1" dirty="0" err="1"/>
              <a:t>parsing</a:t>
            </a:r>
            <a:endParaRPr lang="fr-FR" sz="1600" i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600" dirty="0" err="1"/>
              <a:t>Models</a:t>
            </a:r>
            <a:r>
              <a:rPr lang="fr-FR" sz="1600" dirty="0"/>
              <a:t> : Classes pour créer nos modèles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600" dirty="0"/>
              <a:t>Training : Fonctions  pour entraîner et valider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600" dirty="0"/>
              <a:t>Tests : Tests unitaires et </a:t>
            </a:r>
            <a:r>
              <a:rPr lang="fr-FR" sz="1600" i="1" dirty="0" err="1"/>
              <a:t>mocks</a:t>
            </a:r>
            <a:endParaRPr lang="fr-FR" sz="1600" i="1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9EEA129-93CD-7476-1313-D7F4B4BB2D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062"/>
          <a:stretch/>
        </p:blipFill>
        <p:spPr>
          <a:xfrm>
            <a:off x="8496722" y="941637"/>
            <a:ext cx="3193560" cy="486734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F922D362-F6CA-C2D9-EB24-D22E6A1098B8}"/>
              </a:ext>
            </a:extLst>
          </p:cNvPr>
          <p:cNvSpPr txBox="1"/>
          <p:nvPr/>
        </p:nvSpPr>
        <p:spPr>
          <a:xfrm>
            <a:off x="7489664" y="5874639"/>
            <a:ext cx="503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Figure : Script RunModel.py</a:t>
            </a:r>
          </a:p>
        </p:txBody>
      </p:sp>
    </p:spTree>
    <p:extLst>
      <p:ext uri="{BB962C8B-B14F-4D97-AF65-F5344CB8AC3E}">
        <p14:creationId xmlns:p14="http://schemas.microsoft.com/office/powerpoint/2010/main" val="15858921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</Words>
  <Application>Microsoft Office PowerPoint</Application>
  <PresentationFormat>Grand écran</PresentationFormat>
  <Paragraphs>162</Paragraphs>
  <Slides>14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Aptos</vt:lpstr>
      <vt:lpstr>Arial</vt:lpstr>
      <vt:lpstr>Calibri</vt:lpstr>
      <vt:lpstr>Calibri Light</vt:lpstr>
      <vt:lpstr>Courier New</vt:lpstr>
      <vt:lpstr>Wingdings</vt:lpstr>
      <vt:lpstr>Thème Office</vt:lpstr>
      <vt:lpstr>Evaluer la profondeur d’un piéton occulté sur une image</vt:lpstr>
      <vt:lpstr>Sommaire</vt:lpstr>
      <vt:lpstr>Idemia</vt:lpstr>
      <vt:lpstr>Problématique</vt:lpstr>
      <vt:lpstr>Objectif</vt:lpstr>
      <vt:lpstr>Gestion de projet</vt:lpstr>
      <vt:lpstr>Choix des données I</vt:lpstr>
      <vt:lpstr>Choix des données II</vt:lpstr>
      <vt:lpstr>Structure du projet</vt:lpstr>
      <vt:lpstr>Avancée – Données entraînement</vt:lpstr>
      <vt:lpstr>Avancée – Données de validation</vt:lpstr>
      <vt:lpstr>Avancée – Construction du modèle</vt:lpstr>
      <vt:lpstr>Avancée – Construction du modèle</vt:lpstr>
      <vt:lpstr>Prochaines étapes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Billaud</dc:creator>
  <cp:lastModifiedBy>Pierre Billaud</cp:lastModifiedBy>
  <cp:revision>57</cp:revision>
  <dcterms:created xsi:type="dcterms:W3CDTF">2024-02-01T08:08:14Z</dcterms:created>
  <dcterms:modified xsi:type="dcterms:W3CDTF">2024-02-06T21:24:13Z</dcterms:modified>
</cp:coreProperties>
</file>