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789F1CF8-50A9-46F1-97E8-FD26650CCE9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Least Square MonteCarlo</a:t>
            </a:r>
            <a:endParaRPr b="0" lang="en-US" sz="4400" spc="-1" strike="noStrike">
              <a:latin typeface="Arial"/>
            </a:endParaRPr>
          </a:p>
        </p:txBody>
      </p:sp>
      <p:sp>
        <p:nvSpPr>
          <p:cNvPr id="42" name="TextShape 2"/>
          <p:cNvSpPr txBox="1"/>
          <p:nvPr/>
        </p:nvSpPr>
        <p:spPr>
          <a:xfrm>
            <a:off x="504000" y="1326600"/>
            <a:ext cx="9071640" cy="3288240"/>
          </a:xfrm>
          <a:prstGeom prst="rect">
            <a:avLst/>
          </a:prstGeom>
          <a:noFill/>
          <a:ln>
            <a:noFill/>
          </a:ln>
        </p:spPr>
        <p:txBody>
          <a:bodyPr lIns="0" rIns="0" tIns="0" bIns="0" anchor="ctr"/>
          <a:p>
            <a:pPr algn="ctr"/>
            <a:r>
              <a:rPr b="0" lang="en-US" sz="3200" spc="-1" strike="noStrike">
                <a:latin typeface="Arial"/>
              </a:rPr>
              <a:t>Extract from</a:t>
            </a:r>
            <a:endParaRPr b="0" lang="en-US" sz="3200" spc="-1" strike="noStrike">
              <a:latin typeface="Arial"/>
            </a:endParaRPr>
          </a:p>
          <a:p>
            <a:pPr algn="ctr"/>
            <a:r>
              <a:rPr b="0" lang="en-US" sz="3200" spc="-1" strike="noStrike">
                <a:latin typeface="Arial"/>
              </a:rPr>
              <a:t>https://people.math.ethz.ch/~hjfurrer/teaching/LongstaffSchwartzAmericanOptionsLeastSquareMonteCarlo.pdf</a:t>
            </a:r>
            <a:endParaRPr b="0" lang="en-US" sz="32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402120"/>
            <a:ext cx="9071640" cy="946440"/>
          </a:xfrm>
          <a:prstGeom prst="rect">
            <a:avLst/>
          </a:prstGeom>
          <a:noFill/>
          <a:ln>
            <a:noFill/>
          </a:ln>
        </p:spPr>
        <p:txBody>
          <a:bodyPr lIns="0" rIns="0" tIns="0" bIns="0" anchor="ctr"/>
          <a:p>
            <a:pPr algn="ctr"/>
            <a:r>
              <a:rPr b="0" lang="en-US" sz="3200" spc="-1" strike="noStrike">
                <a:latin typeface="Arial"/>
              </a:rPr>
              <a:t>We now compare the value of immediate exercise at time 2 with the value from continuation. </a:t>
            </a:r>
            <a:endParaRPr b="0" lang="en-US" sz="3200" spc="-1" strike="noStrike">
              <a:latin typeface="Arial"/>
            </a:endParaRPr>
          </a:p>
        </p:txBody>
      </p:sp>
      <p:pic>
        <p:nvPicPr>
          <p:cNvPr id="60" name="" descr=""/>
          <p:cNvPicPr/>
          <p:nvPr/>
        </p:nvPicPr>
        <p:blipFill>
          <a:blip r:embed="rId1"/>
          <a:stretch/>
        </p:blipFill>
        <p:spPr>
          <a:xfrm>
            <a:off x="1734120" y="1554480"/>
            <a:ext cx="6674760" cy="4076280"/>
          </a:xfrm>
          <a:prstGeom prst="rect">
            <a:avLst/>
          </a:prstGeom>
          <a:ln>
            <a:noFill/>
          </a:ln>
        </p:spPr>
      </p:pic>
      <p:sp>
        <p:nvSpPr>
          <p:cNvPr id="61" name="CustomShape 2"/>
          <p:cNvSpPr/>
          <p:nvPr/>
        </p:nvSpPr>
        <p:spPr>
          <a:xfrm>
            <a:off x="3291840" y="3566160"/>
            <a:ext cx="3566160" cy="1554480"/>
          </a:xfrm>
          <a:prstGeom prst="rect">
            <a:avLst/>
          </a:prstGeom>
          <a:noFill/>
          <a:ln w="29160">
            <a:solidFill>
              <a:srgbClr val="ef413d"/>
            </a:solidFill>
            <a:round/>
          </a:ln>
        </p:spPr>
        <p:style>
          <a:lnRef idx="0"/>
          <a:fillRef idx="0"/>
          <a:effectRef idx="0"/>
          <a:fontRef idx="minor"/>
        </p:style>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Recursive algorithm</a:t>
            </a:r>
            <a:endParaRPr b="0" lang="en-US" sz="4400" spc="-1" strike="noStrike">
              <a:latin typeface="Arial"/>
            </a:endParaRPr>
          </a:p>
        </p:txBody>
      </p:sp>
      <p:sp>
        <p:nvSpPr>
          <p:cNvPr id="44" name="TextShape 2"/>
          <p:cNvSpPr txBox="1"/>
          <p:nvPr/>
        </p:nvSpPr>
        <p:spPr>
          <a:xfrm>
            <a:off x="1645920" y="2743200"/>
            <a:ext cx="5669280" cy="427320"/>
          </a:xfrm>
          <a:prstGeom prst="rect">
            <a:avLst/>
          </a:prstGeom>
          <a:noFill/>
          <a:ln>
            <a:noFill/>
          </a:ln>
        </p:spPr>
      </p:sp>
      <p:sp>
        <p:nvSpPr>
          <p:cNvPr id="45" name="TextShape 3"/>
          <p:cNvSpPr txBox="1"/>
          <p:nvPr/>
        </p:nvSpPr>
        <p:spPr>
          <a:xfrm>
            <a:off x="640080" y="1188720"/>
            <a:ext cx="9052560" cy="415260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2200" spc="-1" strike="noStrike">
                <a:latin typeface="Arial"/>
              </a:rPr>
              <a:t>At the final exercise date, the optimal exercise strategy for an American option is to exercise the option if it  is in the money.</a:t>
            </a: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 </a:t>
            </a: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Prior to the final date, the optimal strategy is to compare:</a:t>
            </a:r>
            <a:endParaRPr b="0" lang="en-US" sz="2200" spc="-1" strike="noStrike">
              <a:latin typeface="Arial"/>
            </a:endParaRPr>
          </a:p>
          <a:p>
            <a:pPr lvl="1" marL="432000" indent="-216000">
              <a:buClr>
                <a:srgbClr val="000000"/>
              </a:buClr>
              <a:buSzPct val="45000"/>
              <a:buFont typeface="Wingdings" charset="2"/>
              <a:buChar char=""/>
            </a:pPr>
            <a:r>
              <a:rPr b="0" lang="en-US" sz="2200" spc="-1" strike="noStrike">
                <a:latin typeface="Arial"/>
              </a:rPr>
              <a:t> </a:t>
            </a:r>
            <a:r>
              <a:rPr b="0" lang="en-US" sz="2200" spc="-1" strike="noStrike">
                <a:latin typeface="Arial"/>
              </a:rPr>
              <a:t>the immediate exercise value </a:t>
            </a:r>
            <a:endParaRPr b="0" lang="en-US" sz="2200" spc="-1" strike="noStrike">
              <a:latin typeface="Arial"/>
            </a:endParaRPr>
          </a:p>
          <a:p>
            <a:pPr lvl="1" marL="432000" indent="-216000">
              <a:buClr>
                <a:srgbClr val="000000"/>
              </a:buClr>
              <a:buSzPct val="45000"/>
              <a:buFont typeface="Wingdings" charset="2"/>
              <a:buChar char=""/>
            </a:pPr>
            <a:r>
              <a:rPr b="0" lang="en-US" sz="2200" spc="-1" strike="noStrike">
                <a:latin typeface="Arial"/>
              </a:rPr>
              <a:t>VS the expected cash flows from continuing, and then exercise if  immediate exercise is more valuable.</a:t>
            </a: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 </a:t>
            </a: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Thus, the key to optimally exercising an American option is identifying the conditional expected value of continuation.</a:t>
            </a: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 </a:t>
            </a: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In this approach, we use the </a:t>
            </a:r>
            <a:r>
              <a:rPr b="1" lang="en-US" sz="2200" spc="-1" strike="noStrike">
                <a:latin typeface="Arial"/>
              </a:rPr>
              <a:t>cross-sectional</a:t>
            </a:r>
            <a:r>
              <a:rPr b="0" lang="en-US" sz="2200" spc="-1" strike="noStrike">
                <a:latin typeface="Arial"/>
              </a:rPr>
              <a:t> information in the simulated paths to identify the conditional expectation function. </a:t>
            </a:r>
            <a:endParaRPr b="0" lang="en-US" sz="22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Estimation of the continuation value</a:t>
            </a:r>
            <a:endParaRPr b="0" lang="en-US" sz="4400" spc="-1" strike="noStrike">
              <a:latin typeface="Arial"/>
            </a:endParaRPr>
          </a:p>
        </p:txBody>
      </p:sp>
      <p:sp>
        <p:nvSpPr>
          <p:cNvPr id="47" name="TextShape 2"/>
          <p:cNvSpPr txBox="1"/>
          <p:nvPr/>
        </p:nvSpPr>
        <p:spPr>
          <a:xfrm>
            <a:off x="640080" y="1446840"/>
            <a:ext cx="8138160" cy="367380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2400" spc="-1" strike="noStrike">
                <a:latin typeface="Arial"/>
              </a:rPr>
              <a:t>This is done by regressing the subsequent realized cash flows from continuation on a  set of basis functions of the values of the relevant state variables.</a:t>
            </a:r>
            <a:endParaRPr b="0"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 </a:t>
            </a:r>
            <a:endParaRPr b="0"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The fitted value of this regression is an efficient unbiased estimate of the conditional expectation function and allows us to accurately estimate the optimal stopping rule for the option. </a:t>
            </a:r>
            <a:endParaRPr b="0" lang="en-US" sz="24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Numerical example</a:t>
            </a:r>
            <a:endParaRPr b="0" lang="en-US" sz="4400" spc="-1" strike="noStrike">
              <a:latin typeface="Arial"/>
            </a:endParaRPr>
          </a:p>
        </p:txBody>
      </p:sp>
      <p:sp>
        <p:nvSpPr>
          <p:cNvPr id="49" name="TextShape 2"/>
          <p:cNvSpPr txBox="1"/>
          <p:nvPr/>
        </p:nvSpPr>
        <p:spPr>
          <a:xfrm>
            <a:off x="548640" y="1371600"/>
            <a:ext cx="8961120" cy="348876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2400" spc="-1" strike="noStrike">
                <a:latin typeface="Arial"/>
              </a:rPr>
              <a:t>Consider an American put option on a share of non-dividend-paying stock.</a:t>
            </a:r>
            <a:endParaRPr b="0"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The put option is exercisable at a  strike price of 1.10 at times 1, 2, and 3, where time three is the final expiration date of the option. </a:t>
            </a:r>
            <a:endParaRPr b="0"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The riskless rate is 6%. For simplicity, we illustrate the algorithm using only eight sample paths for the price of the stock. </a:t>
            </a:r>
            <a:endParaRPr b="0" lang="en-US" sz="2400" spc="-1" strike="noStrike">
              <a:latin typeface="Arial"/>
            </a:endParaRPr>
          </a:p>
          <a:p>
            <a:pPr marL="216000" indent="-216000">
              <a:buClr>
                <a:srgbClr val="000000"/>
              </a:buClr>
              <a:buSzPct val="45000"/>
              <a:buFont typeface="Wingdings" charset="2"/>
              <a:buChar char=""/>
            </a:pPr>
            <a:r>
              <a:rPr b="0" lang="en-US" sz="2400" spc="-1" strike="noStrike">
                <a:latin typeface="Arial"/>
              </a:rPr>
              <a:t>These sample paths are generated under the risk-neutral measure and are shown in the following matrix.</a:t>
            </a:r>
            <a:endParaRPr b="0" lang="en-US" sz="24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 name="" descr=""/>
          <p:cNvPicPr/>
          <p:nvPr/>
        </p:nvPicPr>
        <p:blipFill>
          <a:blip r:embed="rId1"/>
          <a:stretch/>
        </p:blipFill>
        <p:spPr>
          <a:xfrm>
            <a:off x="2316960" y="914400"/>
            <a:ext cx="5509080" cy="415260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426960" y="731520"/>
            <a:ext cx="4754880" cy="3931920"/>
          </a:xfrm>
          <a:prstGeom prst="rect">
            <a:avLst/>
          </a:prstGeom>
          <a:noFill/>
          <a:ln>
            <a:noFill/>
          </a:ln>
        </p:spPr>
        <p:txBody>
          <a:bodyPr lIns="90000" rIns="90000" tIns="45000" bIns="45000"/>
          <a:p>
            <a:r>
              <a:rPr b="0" lang="en-US" sz="2000" spc="-1" strike="noStrike">
                <a:latin typeface="Arial"/>
              </a:rPr>
              <a:t>Our objective is to solve for the stopping rule that maximizes the value of the option at each point along each path. </a:t>
            </a:r>
            <a:endParaRPr b="0" lang="en-US" sz="2000" spc="-1" strike="noStrike">
              <a:latin typeface="Arial"/>
            </a:endParaRPr>
          </a:p>
          <a:p>
            <a:endParaRPr b="0" lang="en-US" sz="2000" spc="-1" strike="noStrike">
              <a:latin typeface="Arial"/>
            </a:endParaRPr>
          </a:p>
          <a:p>
            <a:r>
              <a:rPr b="0" lang="en-US" sz="2000" spc="-1" strike="noStrike">
                <a:latin typeface="Arial"/>
              </a:rPr>
              <a:t>Since the algorithm is recursive, however, we first need to compute a  number of intermediate matrices. </a:t>
            </a:r>
            <a:endParaRPr b="0" lang="en-US" sz="2000" spc="-1" strike="noStrike">
              <a:latin typeface="Arial"/>
            </a:endParaRPr>
          </a:p>
          <a:p>
            <a:endParaRPr b="0" lang="en-US" sz="2000" spc="-1" strike="noStrike">
              <a:latin typeface="Arial"/>
            </a:endParaRPr>
          </a:p>
          <a:p>
            <a:r>
              <a:rPr b="1" lang="en-US" sz="2000" spc="-1" strike="noStrike">
                <a:latin typeface="Arial"/>
              </a:rPr>
              <a:t>Conditional on not exercising the option before the final expiration date</a:t>
            </a:r>
            <a:r>
              <a:rPr b="0" lang="en-US" sz="2000" spc="-1" strike="noStrike">
                <a:latin typeface="Arial"/>
              </a:rPr>
              <a:t> at time 3, the cash flows realized by the optionholder from following the optimal strategy at time 3 are: </a:t>
            </a:r>
            <a:endParaRPr b="0" lang="en-US" sz="2000" spc="-1" strike="noStrike">
              <a:latin typeface="Arial"/>
            </a:endParaRPr>
          </a:p>
        </p:txBody>
      </p:sp>
      <p:pic>
        <p:nvPicPr>
          <p:cNvPr id="52" name="" descr=""/>
          <p:cNvPicPr/>
          <p:nvPr/>
        </p:nvPicPr>
        <p:blipFill>
          <a:blip r:embed="rId1"/>
          <a:stretch/>
        </p:blipFill>
        <p:spPr>
          <a:xfrm>
            <a:off x="5181840" y="648000"/>
            <a:ext cx="4510800" cy="410688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1005840"/>
            <a:ext cx="9097200" cy="400680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2200" spc="-1" strike="noStrike">
                <a:latin typeface="Arial"/>
              </a:rPr>
              <a:t>If the put is in the money at time 2, the optionholder must then decide whether to exercise the option immediately or continue the option's life until the final expiration date at time 3. </a:t>
            </a: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From the stock-price matrix, there are only five paths for which the option is in the money at time 2. </a:t>
            </a: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Let X denote the stock prices at time 2 for these five paths and Y denote the corresponding discounted cash flows received at time 3 if the put is not exercised at time 2. </a:t>
            </a:r>
            <a:endParaRPr b="0" lang="en-US" sz="2200" spc="-1" strike="noStrike">
              <a:latin typeface="Arial"/>
            </a:endParaRPr>
          </a:p>
          <a:p>
            <a:pPr marL="216000" indent="-216000">
              <a:buClr>
                <a:srgbClr val="000000"/>
              </a:buClr>
              <a:buSzPct val="45000"/>
              <a:buFont typeface="Wingdings" charset="2"/>
              <a:buChar char=""/>
            </a:pPr>
            <a:r>
              <a:rPr b="0" lang="en-US" sz="2200" spc="-1" strike="noStrike">
                <a:latin typeface="Arial"/>
              </a:rPr>
              <a:t>We use only in-the-money paths since it  allows us to better estimate the conditional expectation function in the region where exercise is relevant and significantly improves the efficiency of the algorithm. </a:t>
            </a:r>
            <a:endParaRPr b="0" lang="en-US" sz="22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226080"/>
            <a:ext cx="9071640" cy="946440"/>
          </a:xfrm>
          <a:prstGeom prst="rect">
            <a:avLst/>
          </a:prstGeom>
          <a:noFill/>
          <a:ln>
            <a:noFill/>
          </a:ln>
        </p:spPr>
        <p:txBody>
          <a:bodyPr lIns="0" rIns="0" tIns="0" bIns="0" anchor="ctr"/>
          <a:p>
            <a:pPr algn="ctr"/>
            <a:r>
              <a:rPr b="0" lang="en-US" sz="2200" spc="-1" strike="noStrike">
                <a:latin typeface="Arial"/>
              </a:rPr>
              <a:t>The vectors X and Y are given by the nondashed entries below. </a:t>
            </a:r>
            <a:endParaRPr b="0" lang="en-US" sz="2200" spc="-1" strike="noStrike">
              <a:latin typeface="Arial"/>
            </a:endParaRPr>
          </a:p>
        </p:txBody>
      </p:sp>
      <p:pic>
        <p:nvPicPr>
          <p:cNvPr id="55" name="" descr=""/>
          <p:cNvPicPr/>
          <p:nvPr/>
        </p:nvPicPr>
        <p:blipFill>
          <a:blip r:embed="rId1"/>
          <a:stretch/>
        </p:blipFill>
        <p:spPr>
          <a:xfrm>
            <a:off x="5006520" y="1196640"/>
            <a:ext cx="4411800" cy="4015440"/>
          </a:xfrm>
          <a:prstGeom prst="rect">
            <a:avLst/>
          </a:prstGeom>
          <a:ln>
            <a:noFill/>
          </a:ln>
        </p:spPr>
      </p:pic>
      <p:pic>
        <p:nvPicPr>
          <p:cNvPr id="56" name="" descr=""/>
          <p:cNvPicPr/>
          <p:nvPr/>
        </p:nvPicPr>
        <p:blipFill>
          <a:blip r:embed="rId2"/>
          <a:stretch/>
        </p:blipFill>
        <p:spPr>
          <a:xfrm>
            <a:off x="357840" y="1554480"/>
            <a:ext cx="4488480" cy="338328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Polynomial regression</a:t>
            </a:r>
            <a:endParaRPr b="0" lang="en-US" sz="4400" spc="-1" strike="noStrike">
              <a:latin typeface="Arial"/>
            </a:endParaRPr>
          </a:p>
        </p:txBody>
      </p:sp>
      <p:sp>
        <p:nvSpPr>
          <p:cNvPr id="58" name="TextShape 2"/>
          <p:cNvSpPr txBox="1"/>
          <p:nvPr/>
        </p:nvSpPr>
        <p:spPr>
          <a:xfrm>
            <a:off x="548640" y="1371600"/>
            <a:ext cx="9052560" cy="2864880"/>
          </a:xfrm>
          <a:prstGeom prst="rect">
            <a:avLst/>
          </a:prstGeom>
          <a:noFill/>
          <a:ln>
            <a:noFill/>
          </a:ln>
        </p:spPr>
        <p:txBody>
          <a:bodyPr lIns="90000" rIns="90000" tIns="45000" bIns="45000"/>
          <a:p>
            <a:r>
              <a:rPr b="0" lang="en-US" sz="2800" spc="-1" strike="noStrike">
                <a:latin typeface="Arial"/>
              </a:rPr>
              <a:t>To estimate the expected cash flow from continuing the option's life conditional on the stock price at time 2, we regress Y on a constant, X, and X².</a:t>
            </a:r>
            <a:endParaRPr b="0" lang="en-US" sz="2800" spc="-1" strike="noStrike">
              <a:latin typeface="Arial"/>
            </a:endParaRPr>
          </a:p>
          <a:p>
            <a:r>
              <a:rPr b="0" lang="en-US" sz="2800" spc="-1" strike="noStrike">
                <a:latin typeface="Arial"/>
              </a:rPr>
              <a:t> </a:t>
            </a:r>
            <a:endParaRPr b="0" lang="en-US" sz="2800" spc="-1" strike="noStrike">
              <a:latin typeface="Arial"/>
            </a:endParaRPr>
          </a:p>
          <a:p>
            <a:r>
              <a:rPr b="0" lang="en-US" sz="2800" spc="-1" strike="noStrike">
                <a:latin typeface="Arial"/>
              </a:rPr>
              <a:t>This specification is one of the simplest possible. The resulting conditional expectation function is </a:t>
            </a:r>
            <a:endParaRPr b="0" lang="en-US" sz="2800" spc="-1" strike="noStrike">
              <a:latin typeface="Arial"/>
            </a:endParaRPr>
          </a:p>
          <a:p>
            <a:r>
              <a:rPr b="0" lang="en-US" sz="2800" spc="-1" strike="noStrike">
                <a:latin typeface="Arial"/>
              </a:rPr>
              <a:t>E[ Y | X ] = -1.070 +2.983X -1 .813X²</a:t>
            </a:r>
            <a:endParaRPr b="0" lang="en-US" sz="28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LibreOffice/6.0.3.2$Windows_X86_64 LibreOffice_project/8f48d515416608e3a835360314dac7e47fd0b821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2017-10-20T23:41:18Z</dcterms:created>
  <dc:creator/>
  <dc:description/>
  <dc:language>en-US</dc:language>
  <cp:lastModifiedBy/>
  <dcterms:modified xsi:type="dcterms:W3CDTF">2018-11-15T14:36:37Z</dcterms:modified>
  <cp:revision>4</cp:revision>
  <dc:subject/>
  <dc:title/>
</cp:coreProperties>
</file>