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4" r:id="rId3"/>
    <p:sldId id="1736" r:id="rId4"/>
    <p:sldId id="10599" r:id="rId5"/>
    <p:sldId id="10602" r:id="rId6"/>
    <p:sldId id="10615" r:id="rId7"/>
    <p:sldId id="10614" r:id="rId8"/>
    <p:sldId id="10610" r:id="rId9"/>
    <p:sldId id="2349" r:id="rId10"/>
    <p:sldId id="106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6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6AD8-B076-E248-A3A5-E0B01BBE2E5C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DCCE0-7474-6646-99C9-44AE953D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224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taking a four-pronged approach to how we think about Microsoft AI and how we pursue this bold ambition to democratize AI for all: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24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52094" lvl="1" indent="-285750">
              <a:buFont typeface="Courier New" panose="02070309020205020404" pitchFamily="49" charset="0"/>
              <a:buChar char="o"/>
            </a:pPr>
            <a:r>
              <a:rPr lang="en-US" sz="1224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going to harness artificial intelligence to fundamentally change how we interact with the ambient computing, the agents, in our lives.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24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52094" lvl="1" indent="-285750">
              <a:buFont typeface="Courier New" panose="02070309020205020404" pitchFamily="49" charset="0"/>
              <a:buChar char="o"/>
            </a:pPr>
            <a:r>
              <a:rPr lang="en-US" sz="1224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going to infuse every application we interact with, on any device, at any point in time, with intelligence. </a:t>
            </a:r>
            <a:br>
              <a:rPr lang="en-US" sz="1224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24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52094" lvl="1" indent="-285750">
              <a:buFont typeface="Courier New" panose="02070309020205020404" pitchFamily="49" charset="0"/>
              <a:buChar char="o"/>
            </a:pPr>
            <a:r>
              <a:rPr lang="en-US" sz="1224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make these same intelligent capabilities that are infused in our own apps — the cognitive capabilities — available to every application developer in the world.</a:t>
            </a:r>
            <a:br>
              <a:rPr lang="en-US" sz="1224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24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52094" lvl="1" indent="-285750">
              <a:buFont typeface="Courier New" panose="02070309020205020404" pitchFamily="49" charset="0"/>
              <a:buChar char="o"/>
            </a:pPr>
            <a:r>
              <a:rPr lang="en-US" sz="1224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building the world’s most powerful AI supercomputer and making it available to anyone, via the cloud, to enable all to harness its power and tackle AI challenges, large and small.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24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24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8/20/19 8:25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28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669F3-9284-D044-A1C8-1C2FBF4316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1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8/20/19 8:25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5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7</a:t>
            </a:fld>
            <a:endParaRPr lang="en-US" altLang="x-none" dirty="0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0467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9</a:t>
            </a:fld>
            <a:endParaRPr lang="en-US" altLang="x-none" dirty="0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89393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9A8B-E4B5-F74A-9834-D6958C055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15E82-C3BD-124E-B8DB-22E90D6FD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1DADF-A425-E04E-9E67-ED8276B8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372E-4C65-F24F-B836-B817A49C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6238-C2DB-764D-96B4-76363A4A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01B9-114B-5B40-A989-1DDF4C68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03639-AC4A-794E-9D11-7E0775030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A44B-26F1-E441-B06F-824DB9F0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F2021-98CD-FC49-970A-7C6B2A39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5CFD-0F32-5C4D-9C1B-95FA6475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9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528E2-5397-C948-A785-B00F6F31F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02EE0-65AD-CB46-B98A-AA444DD79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A7EC-FD31-364C-B65C-B5F2A9D4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8271-1E66-DA49-89BF-A5E25875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AAF1C-96E2-5E4C-981C-BAE4F38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27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052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872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7A80-AEA2-4E41-9111-FFBFD2F9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5A67-C857-3142-ACF5-8B9F1769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C693-7082-4541-B19B-5195EEED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DCC8-0FF5-8E41-B6BE-AEF584B4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40B41-EC5C-6A46-BEA1-9F47C708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23C3-BC80-A64A-BFCD-DF9B0644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DDD28-2978-8942-9673-2E6E4A45D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02B3-76BD-4149-BFB0-194E6C09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0C270-247A-7346-B2A4-E30FA2A9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E33A-A38A-BD4E-8D38-BC8675BD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6939-50F7-7948-9A80-A0F12CB8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EFD9D-8145-DB4A-9ADB-D7E6A5A29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6D612-205A-5A48-9C56-A01ABBA8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2DAB3-CC75-A242-B307-29DD44D4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5BA5F-98EC-C040-A05E-59099CE0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A9DA4-B423-7040-ABD6-A2D9B3CE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2981-446C-A848-8A21-6DAD38CF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5E1E6-ACB3-5448-A452-31E267D6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C5EE1-2E62-DC42-A884-5B74A5F29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4D24F-5F01-5441-A63E-B4DA3169A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BD819-F270-C543-BB86-912EAC40C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C2430-61F7-B546-9C27-86AB9800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4D797-0D36-E34E-AA0D-F73BA118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F77CD-BC5D-714C-9FB2-00917ACE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6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BE44-74A6-4246-AC36-27A9E30F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96303-3DB1-334B-BF6D-1B8AD465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48999-EB24-834D-BA30-C77339B2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D2F8-5582-AE49-9C78-43CB4771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D600-CC2D-D047-A897-D8CB3EBC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49744-FA15-C941-BA8E-FF35BF51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28A30-DEEB-3D44-BFCF-9CC21738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31C1-D688-A441-A022-1F94AF24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9D4E-86A1-C04E-8178-A7A9F088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AEEEF-ED87-F740-818C-26A317ACF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30679-02E9-5D49-8361-ED8AFA9C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A324B-7030-B648-A5FB-FB997B85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501B-1649-0941-942F-37374F97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5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9E9C-5183-1A4F-B42A-74A26F9C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CA103-8E1F-C64B-8D49-1B442CB8A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D64AD-C4E2-2D47-8AA0-C6933581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33CF0-DC06-9445-8EFA-D5E28719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3785F-6291-4C4E-BA0C-56E75B12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F8521-6FE1-8046-8A5C-22024E08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6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3FB79-E279-B143-B609-C5E771CA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38722-7C06-3947-BF2F-0F686F9E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CA4C2-06C8-8B45-B91E-E4B2FB15F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6E60-E5D6-ED45-A690-EC1BD5F731D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A95C-EC9A-B949-A4DE-31EC031D4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175F-DA26-1E4C-A87B-B9B238427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00B6-0D33-564E-AD31-548F1DD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logs.microsoft.com/firehose/2016/09/26/powered-by-microsoft-cognitive-services-uber-begins-using-driver-selfies-to-enhance-security/" TargetMode="Externa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5953B4-83F3-7B45-9B79-D08135F5EC46}"/>
              </a:ext>
            </a:extLst>
          </p:cNvPr>
          <p:cNvGrpSpPr/>
          <p:nvPr/>
        </p:nvGrpSpPr>
        <p:grpSpPr>
          <a:xfrm>
            <a:off x="237290" y="1804416"/>
            <a:ext cx="11717419" cy="4677803"/>
            <a:chOff x="427037" y="1473172"/>
            <a:chExt cx="11720744" cy="46791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7F7955-B48F-4B4F-8228-5B4A76DC0971}"/>
                </a:ext>
              </a:extLst>
            </p:cNvPr>
            <p:cNvSpPr/>
            <p:nvPr/>
          </p:nvSpPr>
          <p:spPr bwMode="auto">
            <a:xfrm>
              <a:off x="427037" y="1473172"/>
              <a:ext cx="8065205" cy="2038173"/>
            </a:xfrm>
            <a:prstGeom prst="rect">
              <a:avLst/>
            </a:prstGeom>
            <a:solidFill>
              <a:srgbClr val="005AA1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0DF7CF-D210-6340-BB7B-5D06B00D67A6}"/>
                </a:ext>
              </a:extLst>
            </p:cNvPr>
            <p:cNvSpPr/>
            <p:nvPr/>
          </p:nvSpPr>
          <p:spPr>
            <a:xfrm>
              <a:off x="427037" y="1650294"/>
              <a:ext cx="8065205" cy="414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1881">
                <a:defRPr/>
              </a:pPr>
              <a:r>
                <a:rPr lang="en-US" sz="2040" kern="0" dirty="0">
                  <a:gradFill>
                    <a:gsLst>
                      <a:gs pos="0">
                        <a:srgbClr val="0078D7">
                          <a:lumMod val="20000"/>
                          <a:lumOff val="80000"/>
                        </a:srgbClr>
                      </a:gs>
                      <a:gs pos="100000">
                        <a:srgbClr val="0078D7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AI SERVICES</a:t>
              </a:r>
              <a:endParaRPr lang="en-US" sz="1632" kern="0" dirty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17732-5DD5-9C4A-82D6-819EF012394E}"/>
                </a:ext>
              </a:extLst>
            </p:cNvPr>
            <p:cNvSpPr/>
            <p:nvPr/>
          </p:nvSpPr>
          <p:spPr bwMode="auto">
            <a:xfrm>
              <a:off x="576637" y="2631089"/>
              <a:ext cx="2463923" cy="606436"/>
            </a:xfrm>
            <a:prstGeom prst="rect">
              <a:avLst/>
            </a:prstGeom>
            <a:solidFill>
              <a:srgbClr val="0078D7"/>
            </a:solidFill>
            <a:ln w="15875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Bot Framework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B28846-2D6E-6448-97CC-18D49ED9AA80}"/>
                </a:ext>
              </a:extLst>
            </p:cNvPr>
            <p:cNvSpPr/>
            <p:nvPr/>
          </p:nvSpPr>
          <p:spPr bwMode="auto">
            <a:xfrm>
              <a:off x="6032458" y="2197114"/>
              <a:ext cx="2252434" cy="4233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21" tIns="93221" rIns="93221" bIns="932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847">
                <a:lnSpc>
                  <a:spcPct val="150000"/>
                </a:lnSpc>
                <a:defRPr/>
              </a:pPr>
              <a:r>
                <a:rPr lang="en-US" sz="1428" kern="0" dirty="0">
                  <a:gradFill>
                    <a:gsLst>
                      <a:gs pos="0">
                        <a:srgbClr val="0078D7">
                          <a:lumMod val="20000"/>
                          <a:lumOff val="80000"/>
                        </a:srgbClr>
                      </a:gs>
                      <a:gs pos="100000">
                        <a:srgbClr val="0078D7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SERVICES</a:t>
              </a:r>
              <a:endParaRPr lang="en-US" sz="112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50FF51-72FF-9240-A381-E4870CA082EB}"/>
                </a:ext>
              </a:extLst>
            </p:cNvPr>
            <p:cNvSpPr/>
            <p:nvPr/>
          </p:nvSpPr>
          <p:spPr bwMode="auto">
            <a:xfrm>
              <a:off x="6032459" y="2640959"/>
              <a:ext cx="2252435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Azure Machine Learning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BD3D77-6562-4B4F-A19C-90027F487507}"/>
                </a:ext>
              </a:extLst>
            </p:cNvPr>
            <p:cNvSpPr/>
            <p:nvPr/>
          </p:nvSpPr>
          <p:spPr bwMode="auto">
            <a:xfrm>
              <a:off x="427037" y="3650919"/>
              <a:ext cx="8065205" cy="2501384"/>
            </a:xfrm>
            <a:prstGeom prst="rect">
              <a:avLst/>
            </a:prstGeom>
            <a:solidFill>
              <a:srgbClr val="005AA1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76E6D-AEAE-2549-802A-CBC248DD4401}"/>
                </a:ext>
              </a:extLst>
            </p:cNvPr>
            <p:cNvSpPr/>
            <p:nvPr/>
          </p:nvSpPr>
          <p:spPr bwMode="auto">
            <a:xfrm>
              <a:off x="552606" y="4206657"/>
              <a:ext cx="3880954" cy="4233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21" tIns="93221" rIns="93221" bIns="932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847">
                <a:lnSpc>
                  <a:spcPct val="150000"/>
                </a:lnSpc>
                <a:defRPr/>
              </a:pPr>
              <a:r>
                <a:rPr lang="en-US" sz="1428" kern="0" dirty="0">
                  <a:gradFill>
                    <a:gsLst>
                      <a:gs pos="0">
                        <a:srgbClr val="0078D7">
                          <a:lumMod val="20000"/>
                          <a:lumOff val="80000"/>
                        </a:srgbClr>
                      </a:gs>
                      <a:gs pos="100000">
                        <a:srgbClr val="0078D7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AI ON DATA</a:t>
              </a:r>
              <a:endParaRPr lang="en-US" sz="112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873A33-3CF5-B74F-AFF5-60774C1CA01D}"/>
                </a:ext>
              </a:extLst>
            </p:cNvPr>
            <p:cNvSpPr/>
            <p:nvPr/>
          </p:nvSpPr>
          <p:spPr>
            <a:xfrm>
              <a:off x="427037" y="3828040"/>
              <a:ext cx="8065205" cy="414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1881">
                <a:defRPr/>
              </a:pPr>
              <a:r>
                <a:rPr lang="en-US" sz="2040" kern="0" dirty="0">
                  <a:gradFill>
                    <a:gsLst>
                      <a:gs pos="0">
                        <a:srgbClr val="0078D7">
                          <a:lumMod val="20000"/>
                          <a:lumOff val="80000"/>
                        </a:srgbClr>
                      </a:gs>
                      <a:gs pos="100000">
                        <a:srgbClr val="0078D7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AI INFRASTRUCTURE</a:t>
              </a:r>
              <a:endParaRPr lang="en-US" sz="1632" kern="0" dirty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B74419-12EE-4A48-8DD4-333A98982A80}"/>
                </a:ext>
              </a:extLst>
            </p:cNvPr>
            <p:cNvSpPr/>
            <p:nvPr/>
          </p:nvSpPr>
          <p:spPr bwMode="auto">
            <a:xfrm>
              <a:off x="552608" y="4649733"/>
              <a:ext cx="922201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Cosmos DB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99DD6-3162-2B46-8F02-6F53CE432AA0}"/>
                </a:ext>
              </a:extLst>
            </p:cNvPr>
            <p:cNvSpPr/>
            <p:nvPr/>
          </p:nvSpPr>
          <p:spPr bwMode="auto">
            <a:xfrm>
              <a:off x="5110014" y="4226398"/>
              <a:ext cx="3174881" cy="4233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21" tIns="93221" rIns="93221" bIns="932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847">
                <a:lnSpc>
                  <a:spcPct val="150000"/>
                </a:lnSpc>
                <a:defRPr/>
              </a:pPr>
              <a:r>
                <a:rPr lang="en-US" sz="1428" kern="0" dirty="0">
                  <a:gradFill>
                    <a:gsLst>
                      <a:gs pos="0">
                        <a:srgbClr val="0078D7">
                          <a:lumMod val="20000"/>
                          <a:lumOff val="80000"/>
                        </a:srgbClr>
                      </a:gs>
                      <a:gs pos="100000">
                        <a:srgbClr val="0078D7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AI COMPUTE</a:t>
              </a:r>
              <a:endParaRPr lang="en-US" sz="112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742CB6-538A-1540-909D-581D6B6EF2DD}"/>
                </a:ext>
              </a:extLst>
            </p:cNvPr>
            <p:cNvSpPr/>
            <p:nvPr/>
          </p:nvSpPr>
          <p:spPr bwMode="auto">
            <a:xfrm>
              <a:off x="1521625" y="4649726"/>
              <a:ext cx="875747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SQL </a:t>
              </a:r>
            </a:p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DB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5DEB3D-F5B9-D94B-A3C8-8D998BF51B1A}"/>
                </a:ext>
              </a:extLst>
            </p:cNvPr>
            <p:cNvSpPr/>
            <p:nvPr/>
          </p:nvSpPr>
          <p:spPr bwMode="auto">
            <a:xfrm>
              <a:off x="2444189" y="4649726"/>
              <a:ext cx="875747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SQL </a:t>
              </a:r>
            </a:p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DW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4F291-3B1E-D74D-A5BB-4761EC9F0819}"/>
                </a:ext>
              </a:extLst>
            </p:cNvPr>
            <p:cNvSpPr/>
            <p:nvPr/>
          </p:nvSpPr>
          <p:spPr bwMode="auto">
            <a:xfrm>
              <a:off x="3372053" y="4649726"/>
              <a:ext cx="875747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Data Lake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418BC7-47DD-6B40-84B3-93029F763C6C}"/>
                </a:ext>
              </a:extLst>
            </p:cNvPr>
            <p:cNvSpPr/>
            <p:nvPr/>
          </p:nvSpPr>
          <p:spPr bwMode="auto">
            <a:xfrm>
              <a:off x="4434885" y="4649729"/>
              <a:ext cx="756429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Spark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8C0024-5A3F-9043-BD40-53B2507FA35F}"/>
                </a:ext>
              </a:extLst>
            </p:cNvPr>
            <p:cNvSpPr/>
            <p:nvPr/>
          </p:nvSpPr>
          <p:spPr bwMode="auto">
            <a:xfrm>
              <a:off x="5221959" y="4649726"/>
              <a:ext cx="810501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DSVM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F81F6A-4EBA-E842-B0DE-E101794C7836}"/>
                </a:ext>
              </a:extLst>
            </p:cNvPr>
            <p:cNvSpPr/>
            <p:nvPr/>
          </p:nvSpPr>
          <p:spPr bwMode="auto">
            <a:xfrm>
              <a:off x="6059345" y="4649727"/>
              <a:ext cx="756429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Batch AI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FBBDB6-8FD7-EB49-ACA2-4D2E1866D815}"/>
                </a:ext>
              </a:extLst>
            </p:cNvPr>
            <p:cNvSpPr/>
            <p:nvPr/>
          </p:nvSpPr>
          <p:spPr bwMode="auto">
            <a:xfrm>
              <a:off x="6842660" y="4649726"/>
              <a:ext cx="756429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ACS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5F1417-023D-664E-B5ED-BE1A56763220}"/>
                </a:ext>
              </a:extLst>
            </p:cNvPr>
            <p:cNvSpPr/>
            <p:nvPr/>
          </p:nvSpPr>
          <p:spPr bwMode="auto">
            <a:xfrm>
              <a:off x="552605" y="5395743"/>
              <a:ext cx="7857548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CPU, GPU, FPGA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1453B4-0617-BC45-BA7A-1E6D324466F9}"/>
                </a:ext>
              </a:extLst>
            </p:cNvPr>
            <p:cNvSpPr/>
            <p:nvPr/>
          </p:nvSpPr>
          <p:spPr bwMode="auto">
            <a:xfrm>
              <a:off x="8723797" y="1492910"/>
              <a:ext cx="3409672" cy="4659392"/>
            </a:xfrm>
            <a:prstGeom prst="rect">
              <a:avLst/>
            </a:prstGeom>
            <a:solidFill>
              <a:srgbClr val="005AA1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3CF65D-5504-1B41-9A3A-215D2CFDD9F5}"/>
                </a:ext>
              </a:extLst>
            </p:cNvPr>
            <p:cNvSpPr/>
            <p:nvPr/>
          </p:nvSpPr>
          <p:spPr>
            <a:xfrm>
              <a:off x="8723796" y="1670032"/>
              <a:ext cx="3409673" cy="414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1881">
                <a:defRPr/>
              </a:pPr>
              <a:r>
                <a:rPr lang="en-US" sz="2040" kern="0" dirty="0">
                  <a:gradFill>
                    <a:gsLst>
                      <a:gs pos="0">
                        <a:srgbClr val="0078D7">
                          <a:lumMod val="20000"/>
                          <a:lumOff val="80000"/>
                        </a:srgbClr>
                      </a:gs>
                      <a:gs pos="100000">
                        <a:srgbClr val="0078D7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AI TOOLS</a:t>
              </a:r>
              <a:endParaRPr lang="en-US" sz="1632" kern="0" dirty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92EDA3-5D87-4C4E-B796-4547162DE858}"/>
                </a:ext>
              </a:extLst>
            </p:cNvPr>
            <p:cNvSpPr/>
            <p:nvPr/>
          </p:nvSpPr>
          <p:spPr bwMode="auto">
            <a:xfrm>
              <a:off x="8888865" y="2626670"/>
              <a:ext cx="1061079" cy="62617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3221" tIns="146200" rIns="93221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VS Tools for Machine Learning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8222E7-0EF8-1B47-BF40-5FD91CDD21EE}"/>
                </a:ext>
              </a:extLst>
            </p:cNvPr>
            <p:cNvSpPr/>
            <p:nvPr/>
          </p:nvSpPr>
          <p:spPr bwMode="auto">
            <a:xfrm>
              <a:off x="10041817" y="2625875"/>
              <a:ext cx="887876" cy="62617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3221" tIns="146200" rIns="93221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Azure ML Studio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AB023E-544A-4945-B99E-BF7FF1409B2D}"/>
                </a:ext>
              </a:extLst>
            </p:cNvPr>
            <p:cNvSpPr/>
            <p:nvPr/>
          </p:nvSpPr>
          <p:spPr bwMode="auto">
            <a:xfrm>
              <a:off x="8709482" y="2154585"/>
              <a:ext cx="3423986" cy="4233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21" tIns="93221" rIns="93221" bIns="932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847">
                <a:defRPr/>
              </a:pPr>
              <a:r>
                <a:rPr lang="en-US" sz="1428" kern="0" dirty="0">
                  <a:gradFill>
                    <a:gsLst>
                      <a:gs pos="0">
                        <a:srgbClr val="0078D7">
                          <a:lumMod val="20000"/>
                          <a:lumOff val="80000"/>
                        </a:srgbClr>
                      </a:gs>
                      <a:gs pos="100000">
                        <a:srgbClr val="0078D7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CODING &amp; MANAGEMENT TOOLS</a:t>
              </a:r>
              <a:endParaRPr lang="en-US" sz="112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2B77E9-8E6E-5F49-B10A-054FF93B6394}"/>
                </a:ext>
              </a:extLst>
            </p:cNvPr>
            <p:cNvSpPr/>
            <p:nvPr/>
          </p:nvSpPr>
          <p:spPr bwMode="auto">
            <a:xfrm>
              <a:off x="11011024" y="2625875"/>
              <a:ext cx="979748" cy="62617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3221" tIns="146200" rIns="93221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Azure ML Service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F28579-584B-4C4D-B5E2-6FEE783A82EA}"/>
                </a:ext>
              </a:extLst>
            </p:cNvPr>
            <p:cNvSpPr/>
            <p:nvPr/>
          </p:nvSpPr>
          <p:spPr bwMode="auto">
            <a:xfrm>
              <a:off x="8723795" y="4181659"/>
              <a:ext cx="3423986" cy="4233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21" tIns="93221" rIns="93221" bIns="932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847">
                <a:defRPr/>
              </a:pPr>
              <a:r>
                <a:rPr lang="en-US" sz="1428" kern="0" dirty="0">
                  <a:gradFill>
                    <a:gsLst>
                      <a:gs pos="0">
                        <a:srgbClr val="0078D7">
                          <a:lumMod val="20000"/>
                          <a:lumOff val="80000"/>
                        </a:srgbClr>
                      </a:gs>
                      <a:gs pos="100000">
                        <a:srgbClr val="0078D7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DEEP LEARNING FRAMEWORKS</a:t>
              </a:r>
              <a:endParaRPr lang="en-US" sz="112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52AC39-C5D8-DA4D-86E6-7C149070A8ED}"/>
                </a:ext>
              </a:extLst>
            </p:cNvPr>
            <p:cNvSpPr/>
            <p:nvPr/>
          </p:nvSpPr>
          <p:spPr bwMode="auto">
            <a:xfrm>
              <a:off x="8870522" y="4684553"/>
              <a:ext cx="979748" cy="62617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3221" tIns="146200" rIns="93221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Cognitive Toolkit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F2402E-6036-7D40-BA29-334EB3ABC042}"/>
                </a:ext>
              </a:extLst>
            </p:cNvPr>
            <p:cNvSpPr/>
            <p:nvPr/>
          </p:nvSpPr>
          <p:spPr bwMode="auto">
            <a:xfrm>
              <a:off x="9931602" y="4691456"/>
              <a:ext cx="979748" cy="62617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3221" tIns="146200" rIns="93221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TensorFlow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B32E8D-E840-0341-BD6C-69998ADF822F}"/>
                </a:ext>
              </a:extLst>
            </p:cNvPr>
            <p:cNvSpPr/>
            <p:nvPr/>
          </p:nvSpPr>
          <p:spPr bwMode="auto">
            <a:xfrm>
              <a:off x="10992681" y="4691455"/>
              <a:ext cx="979748" cy="62617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3221" tIns="146200" rIns="93221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Caffe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57EEFC-C188-BC42-A158-358CBA135787}"/>
                </a:ext>
              </a:extLst>
            </p:cNvPr>
            <p:cNvSpPr/>
            <p:nvPr/>
          </p:nvSpPr>
          <p:spPr bwMode="auto">
            <a:xfrm>
              <a:off x="8870521" y="5419053"/>
              <a:ext cx="3151343" cy="262676"/>
            </a:xfrm>
            <a:prstGeom prst="rect">
              <a:avLst/>
            </a:prstGeom>
            <a:solidFill>
              <a:srgbClr val="005AA1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3221" tIns="146200" rIns="93221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Others (Scikit-learn, MXNet, Keras, Gluon…)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4BE84A-E220-A945-AB2B-C248ADB2C6A9}"/>
                </a:ext>
              </a:extLst>
            </p:cNvPr>
            <p:cNvSpPr/>
            <p:nvPr/>
          </p:nvSpPr>
          <p:spPr bwMode="auto">
            <a:xfrm>
              <a:off x="576637" y="2207754"/>
              <a:ext cx="2463923" cy="4233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21" tIns="93221" rIns="93221" bIns="932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847">
                <a:defRPr/>
              </a:pPr>
              <a:r>
                <a:rPr lang="en-US" sz="1428" kern="0" dirty="0">
                  <a:gradFill>
                    <a:gsLst>
                      <a:gs pos="0">
                        <a:srgbClr val="0078D7">
                          <a:lumMod val="20000"/>
                          <a:lumOff val="80000"/>
                        </a:srgbClr>
                      </a:gs>
                      <a:gs pos="100000">
                        <a:srgbClr val="0078D7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CONVERSATIONAL AI</a:t>
              </a:r>
              <a:endParaRPr lang="en-US" sz="112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1FEB5F-C1EF-3A43-8D75-56C98BE6297D}"/>
                </a:ext>
              </a:extLst>
            </p:cNvPr>
            <p:cNvSpPr/>
            <p:nvPr/>
          </p:nvSpPr>
          <p:spPr bwMode="auto">
            <a:xfrm>
              <a:off x="3247091" y="2197118"/>
              <a:ext cx="2613621" cy="4233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21" tIns="93221" rIns="93221" bIns="932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847">
                <a:defRPr/>
              </a:pPr>
              <a:r>
                <a:rPr lang="en-US" sz="1428" kern="0" dirty="0">
                  <a:gradFill>
                    <a:gsLst>
                      <a:gs pos="0">
                        <a:srgbClr val="0078D7">
                          <a:lumMod val="20000"/>
                          <a:lumOff val="80000"/>
                        </a:srgbClr>
                      </a:gs>
                      <a:gs pos="100000">
                        <a:srgbClr val="0078D7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TRAINED SERVICES</a:t>
              </a:r>
              <a:endParaRPr lang="en-US" sz="112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47F7B2-7E9A-0849-A80E-00141D598F59}"/>
                </a:ext>
              </a:extLst>
            </p:cNvPr>
            <p:cNvSpPr/>
            <p:nvPr/>
          </p:nvSpPr>
          <p:spPr bwMode="auto">
            <a:xfrm>
              <a:off x="3247092" y="2635823"/>
              <a:ext cx="2613618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Cognitive Services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A7DA1D3-D036-1549-96A5-19E13B07DE51}"/>
                </a:ext>
              </a:extLst>
            </p:cNvPr>
            <p:cNvSpPr/>
            <p:nvPr/>
          </p:nvSpPr>
          <p:spPr bwMode="auto">
            <a:xfrm>
              <a:off x="7626370" y="4649726"/>
              <a:ext cx="767303" cy="606436"/>
            </a:xfrm>
            <a:prstGeom prst="rect">
              <a:avLst/>
            </a:prstGeom>
            <a:solidFill>
              <a:srgbClr val="0078D7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750" tIns="146200" rIns="182750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Edge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89E89B-24DE-634E-BC5E-F924024AFE5B}"/>
                </a:ext>
              </a:extLst>
            </p:cNvPr>
            <p:cNvSpPr/>
            <p:nvPr/>
          </p:nvSpPr>
          <p:spPr bwMode="auto">
            <a:xfrm>
              <a:off x="9138412" y="3954413"/>
              <a:ext cx="2834017" cy="225294"/>
            </a:xfrm>
            <a:prstGeom prst="rect">
              <a:avLst/>
            </a:prstGeom>
            <a:solidFill>
              <a:srgbClr val="005AA1"/>
            </a:solidFill>
            <a:ln w="15875">
              <a:noFill/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3221" tIns="146200" rIns="93221" bIns="14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Others (Pycharm, Jupyter notebooks…)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4F0C491-167C-0E4E-BBF9-C9BF9A0AA3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4214" y="140401"/>
            <a:ext cx="2832907" cy="1621143"/>
          </a:xfrm>
          <a:prstGeom prst="rect">
            <a:avLst/>
          </a:prstGeom>
          <a:noFill/>
          <a:ln>
            <a:solidFill>
              <a:srgbClr val="0078D4"/>
            </a:solidFill>
          </a:ln>
          <a:effectLst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972024-359B-1D4E-B6F9-FA455ED07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C7FE82B3-C6F7-154D-9967-30D091B3DAC0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rgbClr val="1A1A1A"/>
                </a:solidFill>
              </a:rPr>
              <a:t>Microsoft AI Platform</a:t>
            </a:r>
            <a:endParaRPr lang="en-IN" dirty="0">
              <a:solidFill>
                <a:srgbClr val="1A1A1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8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2" y="1703628"/>
            <a:ext cx="10795208" cy="1828193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AI Decision </a:t>
            </a:r>
            <a:r>
              <a:rPr lang="en-US" u="sng" dirty="0"/>
              <a:t>Management</a:t>
            </a:r>
            <a:r>
              <a:rPr lang="en-US" dirty="0"/>
              <a:t> System -</a:t>
            </a:r>
            <a:br>
              <a:rPr lang="en-US" dirty="0"/>
            </a:br>
            <a:r>
              <a:rPr lang="en-US" dirty="0"/>
              <a:t>Mortgage &amp; Loan Approval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Demo: </a:t>
            </a:r>
            <a:r>
              <a:rPr lang="en-US" sz="2400" dirty="0"/>
              <a:t>https://neu-demo-knowledge-mining-wb.azurewebsites.net/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5976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2144245" y="155429"/>
            <a:ext cx="7793557" cy="9235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921" kern="0" dirty="0">
                <a:gradFill>
                  <a:gsLst>
                    <a:gs pos="5439">
                      <a:srgbClr val="0078D7"/>
                    </a:gs>
                    <a:gs pos="89000">
                      <a:srgbClr val="0078D7"/>
                    </a:gs>
                  </a:gsLst>
                  <a:lin ang="5400000" scaled="0"/>
                </a:gradFill>
                <a:latin typeface="Segoe UI Light"/>
              </a:rPr>
              <a:t>Democratizing AI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" y="3823822"/>
            <a:ext cx="12192000" cy="0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1315687" y="4060255"/>
            <a:ext cx="1792850" cy="3735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kern="0" spc="49" dirty="0">
                <a:gradFill>
                  <a:gsLst>
                    <a:gs pos="5439">
                      <a:srgbClr val="FFFFFF">
                        <a:lumMod val="50000"/>
                      </a:srgbClr>
                    </a:gs>
                    <a:gs pos="89000">
                      <a:srgbClr val="FFFFFF">
                        <a:lumMod val="50000"/>
                      </a:srgbClr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Agent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904946" y="4060255"/>
            <a:ext cx="1792850" cy="3735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kern="0" spc="49" dirty="0">
                <a:gradFill>
                  <a:gsLst>
                    <a:gs pos="5439">
                      <a:srgbClr val="FFFFFF">
                        <a:lumMod val="50000"/>
                      </a:srgbClr>
                    </a:gs>
                    <a:gs pos="89000">
                      <a:srgbClr val="FFFFFF">
                        <a:lumMod val="50000"/>
                      </a:srgbClr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Applications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6494205" y="4060255"/>
            <a:ext cx="1792850" cy="3735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kern="0" spc="49" dirty="0">
                <a:gradFill>
                  <a:gsLst>
                    <a:gs pos="5439">
                      <a:srgbClr val="FFFFFF">
                        <a:lumMod val="50000"/>
                      </a:srgbClr>
                    </a:gs>
                    <a:gs pos="89000">
                      <a:srgbClr val="FFFFFF">
                        <a:lumMod val="50000"/>
                      </a:srgbClr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9083464" y="4060255"/>
            <a:ext cx="1792850" cy="3735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kern="0" spc="49" dirty="0">
                <a:gradFill>
                  <a:gsLst>
                    <a:gs pos="5439">
                      <a:srgbClr val="FFFFFF">
                        <a:lumMod val="50000"/>
                      </a:srgbClr>
                    </a:gs>
                    <a:gs pos="89000">
                      <a:srgbClr val="FFFFFF">
                        <a:lumMod val="50000"/>
                      </a:srgbClr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Platform and Infrastructure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2149861" y="3761570"/>
            <a:ext cx="124503" cy="124503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38758" y="2835741"/>
            <a:ext cx="546709" cy="546709"/>
            <a:chOff x="1990795" y="2892107"/>
            <a:chExt cx="557672" cy="557672"/>
          </a:xfrm>
        </p:grpSpPr>
        <p:sp>
          <p:nvSpPr>
            <p:cNvPr id="44" name="Freeform: Shape 43"/>
            <p:cNvSpPr/>
            <p:nvPr/>
          </p:nvSpPr>
          <p:spPr bwMode="auto">
            <a:xfrm>
              <a:off x="2041470" y="2942782"/>
              <a:ext cx="456322" cy="456322"/>
            </a:xfrm>
            <a:custGeom>
              <a:avLst/>
              <a:gdLst>
                <a:gd name="connsiteX0" fmla="*/ 991130 w 1982260"/>
                <a:gd name="connsiteY0" fmla="*/ 224367 h 1982260"/>
                <a:gd name="connsiteX1" fmla="*/ 224367 w 1982260"/>
                <a:gd name="connsiteY1" fmla="*/ 991130 h 1982260"/>
                <a:gd name="connsiteX2" fmla="*/ 991130 w 1982260"/>
                <a:gd name="connsiteY2" fmla="*/ 1757893 h 1982260"/>
                <a:gd name="connsiteX3" fmla="*/ 1757893 w 1982260"/>
                <a:gd name="connsiteY3" fmla="*/ 991130 h 1982260"/>
                <a:gd name="connsiteX4" fmla="*/ 991130 w 1982260"/>
                <a:gd name="connsiteY4" fmla="*/ 224367 h 1982260"/>
                <a:gd name="connsiteX5" fmla="*/ 991130 w 1982260"/>
                <a:gd name="connsiteY5" fmla="*/ 0 h 1982260"/>
                <a:gd name="connsiteX6" fmla="*/ 1982260 w 1982260"/>
                <a:gd name="connsiteY6" fmla="*/ 991130 h 1982260"/>
                <a:gd name="connsiteX7" fmla="*/ 991130 w 1982260"/>
                <a:gd name="connsiteY7" fmla="*/ 1982260 h 1982260"/>
                <a:gd name="connsiteX8" fmla="*/ 0 w 1982260"/>
                <a:gd name="connsiteY8" fmla="*/ 991130 h 1982260"/>
                <a:gd name="connsiteX9" fmla="*/ 991130 w 1982260"/>
                <a:gd name="connsiteY9" fmla="*/ 0 h 198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2260" h="1982260">
                  <a:moveTo>
                    <a:pt x="991130" y="224367"/>
                  </a:moveTo>
                  <a:cubicBezTo>
                    <a:pt x="567658" y="224367"/>
                    <a:pt x="224367" y="567658"/>
                    <a:pt x="224367" y="991130"/>
                  </a:cubicBezTo>
                  <a:cubicBezTo>
                    <a:pt x="224367" y="1414602"/>
                    <a:pt x="567658" y="1757893"/>
                    <a:pt x="991130" y="1757893"/>
                  </a:cubicBezTo>
                  <a:cubicBezTo>
                    <a:pt x="1414602" y="1757893"/>
                    <a:pt x="1757893" y="1414602"/>
                    <a:pt x="1757893" y="991130"/>
                  </a:cubicBezTo>
                  <a:cubicBezTo>
                    <a:pt x="1757893" y="567658"/>
                    <a:pt x="1414602" y="224367"/>
                    <a:pt x="991130" y="224367"/>
                  </a:cubicBezTo>
                  <a:close/>
                  <a:moveTo>
                    <a:pt x="991130" y="0"/>
                  </a:moveTo>
                  <a:cubicBezTo>
                    <a:pt x="1538516" y="0"/>
                    <a:pt x="1982260" y="443744"/>
                    <a:pt x="1982260" y="991130"/>
                  </a:cubicBezTo>
                  <a:cubicBezTo>
                    <a:pt x="1982260" y="1538516"/>
                    <a:pt x="1538516" y="1982260"/>
                    <a:pt x="991130" y="1982260"/>
                  </a:cubicBezTo>
                  <a:cubicBezTo>
                    <a:pt x="443744" y="1982260"/>
                    <a:pt x="0" y="1538516"/>
                    <a:pt x="0" y="991130"/>
                  </a:cubicBezTo>
                  <a:cubicBezTo>
                    <a:pt x="0" y="443744"/>
                    <a:pt x="443744" y="0"/>
                    <a:pt x="99113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5" name="Freeform: Shape 44"/>
            <p:cNvSpPr/>
            <p:nvPr/>
          </p:nvSpPr>
          <p:spPr bwMode="auto">
            <a:xfrm>
              <a:off x="1990795" y="2892107"/>
              <a:ext cx="557672" cy="557672"/>
            </a:xfrm>
            <a:custGeom>
              <a:avLst/>
              <a:gdLst>
                <a:gd name="connsiteX0" fmla="*/ 1211263 w 2422526"/>
                <a:gd name="connsiteY0" fmla="*/ 232833 h 2422526"/>
                <a:gd name="connsiteX1" fmla="*/ 232833 w 2422526"/>
                <a:gd name="connsiteY1" fmla="*/ 1211263 h 2422526"/>
                <a:gd name="connsiteX2" fmla="*/ 1211263 w 2422526"/>
                <a:gd name="connsiteY2" fmla="*/ 2189693 h 2422526"/>
                <a:gd name="connsiteX3" fmla="*/ 2189693 w 2422526"/>
                <a:gd name="connsiteY3" fmla="*/ 1211263 h 2422526"/>
                <a:gd name="connsiteX4" fmla="*/ 1211263 w 2422526"/>
                <a:gd name="connsiteY4" fmla="*/ 232833 h 2422526"/>
                <a:gd name="connsiteX5" fmla="*/ 1211263 w 2422526"/>
                <a:gd name="connsiteY5" fmla="*/ 0 h 2422526"/>
                <a:gd name="connsiteX6" fmla="*/ 2422526 w 2422526"/>
                <a:gd name="connsiteY6" fmla="*/ 1211263 h 2422526"/>
                <a:gd name="connsiteX7" fmla="*/ 1211263 w 2422526"/>
                <a:gd name="connsiteY7" fmla="*/ 2422526 h 2422526"/>
                <a:gd name="connsiteX8" fmla="*/ 0 w 2422526"/>
                <a:gd name="connsiteY8" fmla="*/ 1211263 h 2422526"/>
                <a:gd name="connsiteX9" fmla="*/ 1211263 w 2422526"/>
                <a:gd name="connsiteY9" fmla="*/ 0 h 242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2526" h="2422526">
                  <a:moveTo>
                    <a:pt x="1211263" y="232833"/>
                  </a:moveTo>
                  <a:cubicBezTo>
                    <a:pt x="670891" y="232833"/>
                    <a:pt x="232833" y="670891"/>
                    <a:pt x="232833" y="1211263"/>
                  </a:cubicBezTo>
                  <a:cubicBezTo>
                    <a:pt x="232833" y="1751635"/>
                    <a:pt x="670891" y="2189693"/>
                    <a:pt x="1211263" y="2189693"/>
                  </a:cubicBezTo>
                  <a:cubicBezTo>
                    <a:pt x="1751635" y="2189693"/>
                    <a:pt x="2189693" y="1751635"/>
                    <a:pt x="2189693" y="1211263"/>
                  </a:cubicBezTo>
                  <a:cubicBezTo>
                    <a:pt x="2189693" y="670891"/>
                    <a:pt x="1751635" y="232833"/>
                    <a:pt x="1211263" y="232833"/>
                  </a:cubicBezTo>
                  <a:close/>
                  <a:moveTo>
                    <a:pt x="1211263" y="0"/>
                  </a:moveTo>
                  <a:cubicBezTo>
                    <a:pt x="1880225" y="0"/>
                    <a:pt x="2422526" y="542301"/>
                    <a:pt x="2422526" y="1211263"/>
                  </a:cubicBezTo>
                  <a:cubicBezTo>
                    <a:pt x="2422526" y="1880225"/>
                    <a:pt x="1880225" y="2422526"/>
                    <a:pt x="1211263" y="2422526"/>
                  </a:cubicBezTo>
                  <a:cubicBezTo>
                    <a:pt x="542301" y="2422526"/>
                    <a:pt x="0" y="1880225"/>
                    <a:pt x="0" y="1211263"/>
                  </a:cubicBezTo>
                  <a:cubicBezTo>
                    <a:pt x="0" y="542301"/>
                    <a:pt x="542301" y="0"/>
                    <a:pt x="1211263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38" name="Oval 37"/>
          <p:cNvSpPr/>
          <p:nvPr/>
        </p:nvSpPr>
        <p:spPr bwMode="auto">
          <a:xfrm>
            <a:off x="9917637" y="3761570"/>
            <a:ext cx="124503" cy="124503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749446" y="2894017"/>
            <a:ext cx="460886" cy="430158"/>
            <a:chOff x="2028485" y="5305924"/>
            <a:chExt cx="546628" cy="510184"/>
          </a:xfrm>
        </p:grpSpPr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2219269" y="5305924"/>
              <a:ext cx="162917" cy="160772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2028485" y="5657479"/>
              <a:ext cx="160773" cy="158629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9" name="Rectangle 39"/>
            <p:cNvSpPr>
              <a:spLocks noChangeArrowheads="1"/>
            </p:cNvSpPr>
            <p:nvPr/>
          </p:nvSpPr>
          <p:spPr bwMode="auto">
            <a:xfrm>
              <a:off x="2412196" y="5657479"/>
              <a:ext cx="162917" cy="158629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 flipH="1" flipV="1">
              <a:off x="2345744" y="5470984"/>
              <a:ext cx="102895" cy="182209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>
              <a:off x="2187114" y="5734650"/>
              <a:ext cx="225082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H="1">
              <a:off x="2152816" y="5470984"/>
              <a:ext cx="102895" cy="182209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sp>
        <p:nvSpPr>
          <p:cNvPr id="36" name="Oval 35"/>
          <p:cNvSpPr/>
          <p:nvPr/>
        </p:nvSpPr>
        <p:spPr bwMode="auto">
          <a:xfrm>
            <a:off x="4739120" y="3761570"/>
            <a:ext cx="124503" cy="124503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53" name="Group 14"/>
          <p:cNvGrpSpPr>
            <a:grpSpLocks noChangeAspect="1"/>
          </p:cNvGrpSpPr>
          <p:nvPr/>
        </p:nvGrpSpPr>
        <p:grpSpPr bwMode="auto">
          <a:xfrm>
            <a:off x="4673529" y="2911669"/>
            <a:ext cx="255685" cy="394854"/>
            <a:chOff x="2912" y="2002"/>
            <a:chExt cx="158" cy="244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912" y="2002"/>
              <a:ext cx="67" cy="6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3004" y="2002"/>
              <a:ext cx="66" cy="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2912" y="2180"/>
              <a:ext cx="67" cy="6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2912" y="2091"/>
              <a:ext cx="158" cy="6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sp>
        <p:nvSpPr>
          <p:cNvPr id="37" name="Oval 36"/>
          <p:cNvSpPr/>
          <p:nvPr/>
        </p:nvSpPr>
        <p:spPr bwMode="auto">
          <a:xfrm>
            <a:off x="7328378" y="3761570"/>
            <a:ext cx="124503" cy="124503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61" name="Group 27"/>
          <p:cNvGrpSpPr>
            <a:grpSpLocks noChangeAspect="1"/>
          </p:cNvGrpSpPr>
          <p:nvPr/>
        </p:nvGrpSpPr>
        <p:grpSpPr bwMode="auto">
          <a:xfrm>
            <a:off x="7180933" y="2921936"/>
            <a:ext cx="419394" cy="374320"/>
            <a:chOff x="3810" y="2105"/>
            <a:chExt cx="214" cy="191"/>
          </a:xfrm>
        </p:grpSpPr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3810" y="2105"/>
              <a:ext cx="214" cy="191"/>
            </a:xfrm>
            <a:custGeom>
              <a:avLst/>
              <a:gdLst>
                <a:gd name="T0" fmla="*/ 214 w 214"/>
                <a:gd name="T1" fmla="*/ 120 h 191"/>
                <a:gd name="T2" fmla="*/ 214 w 214"/>
                <a:gd name="T3" fmla="*/ 0 h 191"/>
                <a:gd name="T4" fmla="*/ 0 w 214"/>
                <a:gd name="T5" fmla="*/ 0 h 191"/>
                <a:gd name="T6" fmla="*/ 0 w 214"/>
                <a:gd name="T7" fmla="*/ 145 h 191"/>
                <a:gd name="T8" fmla="*/ 29 w 214"/>
                <a:gd name="T9" fmla="*/ 145 h 191"/>
                <a:gd name="T10" fmla="*/ 29 w 214"/>
                <a:gd name="T11" fmla="*/ 191 h 191"/>
                <a:gd name="T12" fmla="*/ 75 w 214"/>
                <a:gd name="T13" fmla="*/ 145 h 191"/>
                <a:gd name="T14" fmla="*/ 121 w 214"/>
                <a:gd name="T15" fmla="*/ 14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91">
                  <a:moveTo>
                    <a:pt x="214" y="120"/>
                  </a:moveTo>
                  <a:lnTo>
                    <a:pt x="214" y="0"/>
                  </a:lnTo>
                  <a:lnTo>
                    <a:pt x="0" y="0"/>
                  </a:lnTo>
                  <a:lnTo>
                    <a:pt x="0" y="145"/>
                  </a:lnTo>
                  <a:lnTo>
                    <a:pt x="29" y="145"/>
                  </a:lnTo>
                  <a:lnTo>
                    <a:pt x="29" y="191"/>
                  </a:lnTo>
                  <a:lnTo>
                    <a:pt x="75" y="145"/>
                  </a:lnTo>
                  <a:lnTo>
                    <a:pt x="121" y="145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4" name="Line 29"/>
            <p:cNvSpPr>
              <a:spLocks noChangeShapeType="1"/>
            </p:cNvSpPr>
            <p:nvPr/>
          </p:nvSpPr>
          <p:spPr bwMode="auto">
            <a:xfrm>
              <a:off x="3931" y="2250"/>
              <a:ext cx="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 bwMode="auto">
            <a:xfrm>
              <a:off x="3903" y="2221"/>
              <a:ext cx="121" cy="29"/>
            </a:xfrm>
            <a:custGeom>
              <a:avLst/>
              <a:gdLst>
                <a:gd name="T0" fmla="*/ 0 w 93"/>
                <a:gd name="T1" fmla="*/ 25 h 25"/>
                <a:gd name="T2" fmla="*/ 93 w 93"/>
                <a:gd name="T3" fmla="*/ 25 h 25"/>
                <a:gd name="T4" fmla="*/ 93 w 93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25">
                  <a:moveTo>
                    <a:pt x="0" y="25"/>
                  </a:moveTo>
                  <a:lnTo>
                    <a:pt x="93" y="25"/>
                  </a:lnTo>
                  <a:lnTo>
                    <a:pt x="93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auto">
            <a:xfrm>
              <a:off x="3865" y="2172"/>
              <a:ext cx="11" cy="10"/>
            </a:xfrm>
            <a:custGeom>
              <a:avLst/>
              <a:gdLst>
                <a:gd name="T0" fmla="*/ 7 w 15"/>
                <a:gd name="T1" fmla="*/ 0 h 15"/>
                <a:gd name="T2" fmla="*/ 7 w 15"/>
                <a:gd name="T3" fmla="*/ 0 h 15"/>
                <a:gd name="T4" fmla="*/ 15 w 15"/>
                <a:gd name="T5" fmla="*/ 7 h 15"/>
                <a:gd name="T6" fmla="*/ 15 w 15"/>
                <a:gd name="T7" fmla="*/ 7 h 15"/>
                <a:gd name="T8" fmla="*/ 7 w 15"/>
                <a:gd name="T9" fmla="*/ 15 h 15"/>
                <a:gd name="T10" fmla="*/ 7 w 15"/>
                <a:gd name="T11" fmla="*/ 15 h 15"/>
                <a:gd name="T12" fmla="*/ 0 w 15"/>
                <a:gd name="T13" fmla="*/ 7 h 15"/>
                <a:gd name="T14" fmla="*/ 0 w 15"/>
                <a:gd name="T15" fmla="*/ 7 h 15"/>
                <a:gd name="T16" fmla="*/ 7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11"/>
                    <a:pt x="11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7" name="Freeform 32"/>
            <p:cNvSpPr>
              <a:spLocks/>
            </p:cNvSpPr>
            <p:nvPr/>
          </p:nvSpPr>
          <p:spPr bwMode="auto">
            <a:xfrm>
              <a:off x="3911" y="2172"/>
              <a:ext cx="11" cy="10"/>
            </a:xfrm>
            <a:custGeom>
              <a:avLst/>
              <a:gdLst>
                <a:gd name="T0" fmla="*/ 7 w 15"/>
                <a:gd name="T1" fmla="*/ 0 h 15"/>
                <a:gd name="T2" fmla="*/ 7 w 15"/>
                <a:gd name="T3" fmla="*/ 0 h 15"/>
                <a:gd name="T4" fmla="*/ 15 w 15"/>
                <a:gd name="T5" fmla="*/ 7 h 15"/>
                <a:gd name="T6" fmla="*/ 15 w 15"/>
                <a:gd name="T7" fmla="*/ 7 h 15"/>
                <a:gd name="T8" fmla="*/ 7 w 15"/>
                <a:gd name="T9" fmla="*/ 15 h 15"/>
                <a:gd name="T10" fmla="*/ 7 w 15"/>
                <a:gd name="T11" fmla="*/ 15 h 15"/>
                <a:gd name="T12" fmla="*/ 0 w 15"/>
                <a:gd name="T13" fmla="*/ 7 h 15"/>
                <a:gd name="T14" fmla="*/ 0 w 15"/>
                <a:gd name="T15" fmla="*/ 7 h 15"/>
                <a:gd name="T16" fmla="*/ 7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11"/>
                    <a:pt x="11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8" name="Freeform 33"/>
            <p:cNvSpPr>
              <a:spLocks/>
            </p:cNvSpPr>
            <p:nvPr/>
          </p:nvSpPr>
          <p:spPr bwMode="auto">
            <a:xfrm>
              <a:off x="3958" y="2172"/>
              <a:ext cx="10" cy="10"/>
            </a:xfrm>
            <a:custGeom>
              <a:avLst/>
              <a:gdLst>
                <a:gd name="T0" fmla="*/ 7 w 15"/>
                <a:gd name="T1" fmla="*/ 0 h 15"/>
                <a:gd name="T2" fmla="*/ 7 w 15"/>
                <a:gd name="T3" fmla="*/ 0 h 15"/>
                <a:gd name="T4" fmla="*/ 15 w 15"/>
                <a:gd name="T5" fmla="*/ 7 h 15"/>
                <a:gd name="T6" fmla="*/ 15 w 15"/>
                <a:gd name="T7" fmla="*/ 7 h 15"/>
                <a:gd name="T8" fmla="*/ 7 w 15"/>
                <a:gd name="T9" fmla="*/ 15 h 15"/>
                <a:gd name="T10" fmla="*/ 7 w 15"/>
                <a:gd name="T11" fmla="*/ 15 h 15"/>
                <a:gd name="T12" fmla="*/ 0 w 15"/>
                <a:gd name="T13" fmla="*/ 7 h 15"/>
                <a:gd name="T14" fmla="*/ 0 w 15"/>
                <a:gd name="T15" fmla="*/ 7 h 15"/>
                <a:gd name="T16" fmla="*/ 7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11"/>
                    <a:pt x="11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sp>
        <p:nvSpPr>
          <p:cNvPr id="565" name="Rectangle 564"/>
          <p:cNvSpPr/>
          <p:nvPr/>
        </p:nvSpPr>
        <p:spPr bwMode="auto">
          <a:xfrm>
            <a:off x="1762699" y="877722"/>
            <a:ext cx="8769417" cy="9235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29" dirty="0">
                <a:gradFill>
                  <a:gsLst>
                    <a:gs pos="5439">
                      <a:srgbClr val="0078D7"/>
                    </a:gs>
                    <a:gs pos="89000">
                      <a:srgbClr val="0078D7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every person and every organization</a:t>
            </a:r>
          </a:p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29" dirty="0">
                <a:gradFill>
                  <a:gsLst>
                    <a:gs pos="5439">
                      <a:srgbClr val="0078D7"/>
                    </a:gs>
                    <a:gs pos="89000">
                      <a:srgbClr val="0078D7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AI People Strategy: Turn every employee into a ”citizen data scientist”</a:t>
            </a:r>
          </a:p>
        </p:txBody>
      </p:sp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79" name="Group 878"/>
          <p:cNvGrpSpPr/>
          <p:nvPr/>
        </p:nvGrpSpPr>
        <p:grpSpPr>
          <a:xfrm>
            <a:off x="-3395266" y="954508"/>
            <a:ext cx="2758857" cy="2689274"/>
            <a:chOff x="7809112" y="973151"/>
            <a:chExt cx="2814178" cy="2743200"/>
          </a:xfrm>
        </p:grpSpPr>
        <p:sp>
          <p:nvSpPr>
            <p:cNvPr id="880" name="Freeform 297"/>
            <p:cNvSpPr>
              <a:spLocks/>
            </p:cNvSpPr>
            <p:nvPr/>
          </p:nvSpPr>
          <p:spPr bwMode="auto">
            <a:xfrm>
              <a:off x="9251426" y="1365834"/>
              <a:ext cx="639364" cy="1497012"/>
            </a:xfrm>
            <a:custGeom>
              <a:avLst/>
              <a:gdLst>
                <a:gd name="T0" fmla="*/ 0 w 454"/>
                <a:gd name="T1" fmla="*/ 0 h 1063"/>
                <a:gd name="T2" fmla="*/ 0 w 454"/>
                <a:gd name="T3" fmla="*/ 686 h 1063"/>
                <a:gd name="T4" fmla="*/ 454 w 454"/>
                <a:gd name="T5" fmla="*/ 1063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4" h="1063">
                  <a:moveTo>
                    <a:pt x="0" y="0"/>
                  </a:moveTo>
                  <a:lnTo>
                    <a:pt x="0" y="686"/>
                  </a:lnTo>
                  <a:lnTo>
                    <a:pt x="454" y="1063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81" name="Oval 880"/>
            <p:cNvSpPr/>
            <p:nvPr/>
          </p:nvSpPr>
          <p:spPr bwMode="auto">
            <a:xfrm>
              <a:off x="7880090" y="973151"/>
              <a:ext cx="2743200" cy="2743200"/>
            </a:xfrm>
            <a:prstGeom prst="ellipse">
              <a:avLst/>
            </a:prstGeom>
            <a:noFill/>
            <a:ln w="22225">
              <a:solidFill>
                <a:schemeClr val="accent2"/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82" name="Rectangle 881"/>
            <p:cNvSpPr/>
            <p:nvPr/>
          </p:nvSpPr>
          <p:spPr bwMode="auto">
            <a:xfrm rot="19724485">
              <a:off x="7995523" y="2964012"/>
              <a:ext cx="201109" cy="220759"/>
            </a:xfrm>
            <a:prstGeom prst="rect">
              <a:avLst/>
            </a:prstGeom>
            <a:solidFill>
              <a:srgbClr val="F8F8F8"/>
            </a:solidFill>
            <a:ln w="2222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883" name="Freeform 296"/>
            <p:cNvSpPr>
              <a:spLocks/>
            </p:cNvSpPr>
            <p:nvPr/>
          </p:nvSpPr>
          <p:spPr bwMode="auto">
            <a:xfrm>
              <a:off x="7809112" y="2750134"/>
              <a:ext cx="291328" cy="227728"/>
            </a:xfrm>
            <a:custGeom>
              <a:avLst/>
              <a:gdLst>
                <a:gd name="T0" fmla="*/ 284 w 284"/>
                <a:gd name="T1" fmla="*/ 0 h 222"/>
                <a:gd name="T2" fmla="*/ 222 w 284"/>
                <a:gd name="T3" fmla="*/ 222 h 222"/>
                <a:gd name="T4" fmla="*/ 0 w 284"/>
                <a:gd name="T5" fmla="*/ 16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" h="222">
                  <a:moveTo>
                    <a:pt x="284" y="0"/>
                  </a:moveTo>
                  <a:lnTo>
                    <a:pt x="222" y="222"/>
                  </a:lnTo>
                  <a:lnTo>
                    <a:pt x="0" y="16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549" name="Rectangle 548">
            <a:extLst>
              <a:ext uri="{FF2B5EF4-FFF2-40B4-BE49-F238E27FC236}">
                <a16:creationId xmlns:a16="http://schemas.microsoft.com/office/drawing/2014/main" id="{B8E6FFDA-1F44-EA41-BD79-2A71BC760513}"/>
              </a:ext>
            </a:extLst>
          </p:cNvPr>
          <p:cNvSpPr/>
          <p:nvPr/>
        </p:nvSpPr>
        <p:spPr bwMode="auto">
          <a:xfrm>
            <a:off x="1927154" y="4541121"/>
            <a:ext cx="2090081" cy="3815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Bots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Cortana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81DA6720-24F4-EB4B-BAAE-4B71CBC3D0FE}"/>
              </a:ext>
            </a:extLst>
          </p:cNvPr>
          <p:cNvSpPr/>
          <p:nvPr/>
        </p:nvSpPr>
        <p:spPr bwMode="auto">
          <a:xfrm>
            <a:off x="4148389" y="4531787"/>
            <a:ext cx="1835080" cy="3815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Office 365 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Dynamics 365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Skype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SwiftKey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2B3363D1-4E56-7B40-8FAD-3A91AC11F316}"/>
              </a:ext>
            </a:extLst>
          </p:cNvPr>
          <p:cNvSpPr/>
          <p:nvPr/>
        </p:nvSpPr>
        <p:spPr bwMode="auto">
          <a:xfrm>
            <a:off x="6935532" y="4547396"/>
            <a:ext cx="2090081" cy="3815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Azure Machine Service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Cognitive Services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Bot Framework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Cognitive Toolkit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HoloLens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49A8FBB4-A1DA-2342-8356-EFFFFF1B7020}"/>
              </a:ext>
            </a:extLst>
          </p:cNvPr>
          <p:cNvSpPr/>
          <p:nvPr/>
        </p:nvSpPr>
        <p:spPr bwMode="auto">
          <a:xfrm>
            <a:off x="9287920" y="4553561"/>
            <a:ext cx="2555213" cy="4613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Azure Machine Learning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Azure Specialized Compute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SQL Server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HoloLens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cs typeface="Segoe UI Semilight" panose="020B0402040204020203" pitchFamily="34" charset="0"/>
              </a:rPr>
              <a:t>Visual Studio IDEs</a:t>
            </a:r>
          </a:p>
          <a:p>
            <a:pPr defTabSz="932293" fontAlgn="base">
              <a:spcBef>
                <a:spcPct val="0"/>
              </a:spcBef>
              <a:spcAft>
                <a:spcPts val="800"/>
              </a:spcAft>
              <a:defRPr/>
            </a:pPr>
            <a:endParaRPr lang="en-US" sz="1600" kern="0" dirty="0">
              <a:solidFill>
                <a:schemeClr val="tx2"/>
              </a:solidFill>
              <a:cs typeface="Segoe UI Semilight" panose="020B0402040204020203" pitchFamily="34" charset="0"/>
            </a:endParaRPr>
          </a:p>
        </p:txBody>
      </p: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C9294BBF-4840-7C4D-A89F-9441612CBC84}"/>
              </a:ext>
            </a:extLst>
          </p:cNvPr>
          <p:cNvGrpSpPr/>
          <p:nvPr/>
        </p:nvGrpSpPr>
        <p:grpSpPr>
          <a:xfrm>
            <a:off x="2145035" y="2346568"/>
            <a:ext cx="7896711" cy="285766"/>
            <a:chOff x="2269882" y="1832972"/>
            <a:chExt cx="7896711" cy="556874"/>
          </a:xfrm>
        </p:grpSpPr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7B11622D-C09E-724F-8D31-4849A796F488}"/>
                </a:ext>
              </a:extLst>
            </p:cNvPr>
            <p:cNvGrpSpPr/>
            <p:nvPr/>
          </p:nvGrpSpPr>
          <p:grpSpPr>
            <a:xfrm>
              <a:off x="2269882" y="2125664"/>
              <a:ext cx="7896711" cy="264182"/>
              <a:chOff x="2103438" y="2125663"/>
              <a:chExt cx="9144000" cy="322082"/>
            </a:xfrm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A6BA7D36-7E10-C543-BEEC-B816D309E820}"/>
                  </a:ext>
                </a:extLst>
              </p:cNvPr>
              <p:cNvCxnSpPr/>
              <p:nvPr/>
            </p:nvCxnSpPr>
            <p:spPr>
              <a:xfrm>
                <a:off x="2103438" y="2125663"/>
                <a:ext cx="9144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7AF0D4-486B-3C44-AD46-EFD41A62EBDC}"/>
                  </a:ext>
                </a:extLst>
              </p:cNvPr>
              <p:cNvCxnSpPr/>
              <p:nvPr/>
            </p:nvCxnSpPr>
            <p:spPr>
              <a:xfrm>
                <a:off x="11247438" y="2125663"/>
                <a:ext cx="0" cy="26874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1F589130-2802-9744-9C67-17C5CC754CB5}"/>
                  </a:ext>
                </a:extLst>
              </p:cNvPr>
              <p:cNvCxnSpPr/>
              <p:nvPr/>
            </p:nvCxnSpPr>
            <p:spPr>
              <a:xfrm>
                <a:off x="2103443" y="2125663"/>
                <a:ext cx="0" cy="3220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E7F27DA-5607-8849-BA81-28961C2B8B2A}"/>
                </a:ext>
              </a:extLst>
            </p:cNvPr>
            <p:cNvSpPr/>
            <p:nvPr/>
          </p:nvSpPr>
          <p:spPr bwMode="auto">
            <a:xfrm>
              <a:off x="5463856" y="1832972"/>
              <a:ext cx="1508762" cy="528811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spc="5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25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E6F72-43D5-C948-8D20-B5891E39E19A}"/>
              </a:ext>
            </a:extLst>
          </p:cNvPr>
          <p:cNvSpPr/>
          <p:nvPr/>
        </p:nvSpPr>
        <p:spPr>
          <a:xfrm>
            <a:off x="1094844" y="1333492"/>
            <a:ext cx="3075603" cy="3182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 defTabSz="932418">
              <a:defRPr/>
            </a:pPr>
            <a:r>
              <a:rPr lang="en-US" sz="1428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ML &amp; AI Products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8CB8EC-A775-7042-AF78-A8D888B947A2}"/>
              </a:ext>
            </a:extLst>
          </p:cNvPr>
          <p:cNvSpPr/>
          <p:nvPr/>
        </p:nvSpPr>
        <p:spPr>
          <a:xfrm>
            <a:off x="1158109" y="2237523"/>
            <a:ext cx="2846681" cy="49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326" b="1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 </a:t>
            </a:r>
            <a:br>
              <a:rPr lang="en-US" sz="11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99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(Pre-built AI Models)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74183-03ED-3741-B8C4-8EEA0CF21071}"/>
              </a:ext>
            </a:extLst>
          </p:cNvPr>
          <p:cNvSpPr/>
          <p:nvPr/>
        </p:nvSpPr>
        <p:spPr>
          <a:xfrm>
            <a:off x="631540" y="3062996"/>
            <a:ext cx="1608693" cy="430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Services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(pre-built)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33099-7D61-BA40-B9CF-C275DA80FE42}"/>
              </a:ext>
            </a:extLst>
          </p:cNvPr>
          <p:cNvSpPr/>
          <p:nvPr/>
        </p:nvSpPr>
        <p:spPr>
          <a:xfrm>
            <a:off x="2744218" y="3061354"/>
            <a:ext cx="1418354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CoreML &amp; Vision</a:t>
            </a:r>
            <a:b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CNTK, TensorFlow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(pre-trained)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7D21F0-C025-B14B-801D-63C2F16C198B}"/>
              </a:ext>
            </a:extLst>
          </p:cNvPr>
          <p:cNvCxnSpPr>
            <a:cxnSpLocks/>
          </p:cNvCxnSpPr>
          <p:nvPr/>
        </p:nvCxnSpPr>
        <p:spPr>
          <a:xfrm>
            <a:off x="2542281" y="1691737"/>
            <a:ext cx="0" cy="5512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258084-2584-3247-BDA3-ED05922111EF}"/>
              </a:ext>
            </a:extLst>
          </p:cNvPr>
          <p:cNvSpPr/>
          <p:nvPr/>
        </p:nvSpPr>
        <p:spPr>
          <a:xfrm>
            <a:off x="5347542" y="3051815"/>
            <a:ext cx="2374576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Automated Machine Learning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Machine Learning Studio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Interface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3491B5-FAB4-EA48-BC31-16DA33924805}"/>
              </a:ext>
            </a:extLst>
          </p:cNvPr>
          <p:cNvCxnSpPr>
            <a:cxnSpLocks/>
          </p:cNvCxnSpPr>
          <p:nvPr/>
        </p:nvCxnSpPr>
        <p:spPr>
          <a:xfrm flipV="1">
            <a:off x="2542281" y="1961908"/>
            <a:ext cx="3992549" cy="54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740EB4-249C-B54F-BF7C-9A772C3069E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522391" y="1999177"/>
            <a:ext cx="12439" cy="105263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E74679-0893-A24E-8669-D0F9B2DC2A19}"/>
              </a:ext>
            </a:extLst>
          </p:cNvPr>
          <p:cNvCxnSpPr>
            <a:cxnSpLocks/>
          </p:cNvCxnSpPr>
          <p:nvPr/>
        </p:nvCxnSpPr>
        <p:spPr>
          <a:xfrm flipV="1">
            <a:off x="1385203" y="2830661"/>
            <a:ext cx="2111472" cy="534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71B359-B0FD-D443-9CEE-DD2BD21DAECA}"/>
              </a:ext>
            </a:extLst>
          </p:cNvPr>
          <p:cNvCxnSpPr>
            <a:cxnSpLocks/>
          </p:cNvCxnSpPr>
          <p:nvPr/>
        </p:nvCxnSpPr>
        <p:spPr>
          <a:xfrm>
            <a:off x="1385202" y="2836003"/>
            <a:ext cx="0" cy="2269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6BDDEA-8C5C-1B4C-B026-44B68749F7BE}"/>
              </a:ext>
            </a:extLst>
          </p:cNvPr>
          <p:cNvCxnSpPr/>
          <p:nvPr/>
        </p:nvCxnSpPr>
        <p:spPr>
          <a:xfrm>
            <a:off x="3485458" y="2835998"/>
            <a:ext cx="0" cy="2269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90EEF1-4969-8540-A6F4-3675C7ECC2A9}"/>
              </a:ext>
            </a:extLst>
          </p:cNvPr>
          <p:cNvCxnSpPr>
            <a:cxnSpLocks/>
            <a:stCxn id="5" idx="2"/>
            <a:endCxn id="5" idx="2"/>
          </p:cNvCxnSpPr>
          <p:nvPr/>
        </p:nvCxnSpPr>
        <p:spPr>
          <a:xfrm>
            <a:off x="2581450" y="2727997"/>
            <a:ext cx="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5C45C4-D51F-5A48-99AE-78F640C12077}"/>
              </a:ext>
            </a:extLst>
          </p:cNvPr>
          <p:cNvCxnSpPr>
            <a:cxnSpLocks/>
          </p:cNvCxnSpPr>
          <p:nvPr/>
        </p:nvCxnSpPr>
        <p:spPr>
          <a:xfrm>
            <a:off x="2542281" y="2679909"/>
            <a:ext cx="0" cy="1494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15300A-191E-9447-AD62-49B8631C3AA8}"/>
              </a:ext>
            </a:extLst>
          </p:cNvPr>
          <p:cNvSpPr/>
          <p:nvPr/>
        </p:nvSpPr>
        <p:spPr>
          <a:xfrm>
            <a:off x="9812578" y="3020245"/>
            <a:ext cx="1826460" cy="76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/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ML Service</a:t>
            </a:r>
          </a:p>
          <a:p>
            <a:pPr algn="ctr" defTabSz="932418"/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.NET </a:t>
            </a:r>
          </a:p>
          <a:p>
            <a:pPr algn="ctr" defTabSz="932418"/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 Tools for AI, R, Python</a:t>
            </a:r>
          </a:p>
          <a:p>
            <a:pPr algn="ctr" defTabSz="932418"/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ML Python SDK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534972-2B0E-254B-A476-6216B1B97DCC}"/>
              </a:ext>
            </a:extLst>
          </p:cNvPr>
          <p:cNvSpPr/>
          <p:nvPr/>
        </p:nvSpPr>
        <p:spPr bwMode="auto">
          <a:xfrm>
            <a:off x="2451914" y="1876991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F18E8-E4E0-6249-A250-1E139B78265B}"/>
              </a:ext>
            </a:extLst>
          </p:cNvPr>
          <p:cNvSpPr/>
          <p:nvPr/>
        </p:nvSpPr>
        <p:spPr bwMode="auto">
          <a:xfrm>
            <a:off x="6435492" y="1882230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D20D8B-0DC8-114D-AB04-767BAD771ED0}"/>
              </a:ext>
            </a:extLst>
          </p:cNvPr>
          <p:cNvSpPr/>
          <p:nvPr/>
        </p:nvSpPr>
        <p:spPr bwMode="auto">
          <a:xfrm>
            <a:off x="1311115" y="2745632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7D260F-D309-FF48-8CA5-572865D510D3}"/>
              </a:ext>
            </a:extLst>
          </p:cNvPr>
          <p:cNvSpPr/>
          <p:nvPr/>
        </p:nvSpPr>
        <p:spPr bwMode="auto">
          <a:xfrm>
            <a:off x="3395092" y="2767937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3AAEA4-1E8C-264D-AC0A-2468509CB608}"/>
              </a:ext>
            </a:extLst>
          </p:cNvPr>
          <p:cNvSpPr/>
          <p:nvPr/>
        </p:nvSpPr>
        <p:spPr bwMode="auto">
          <a:xfrm>
            <a:off x="6439805" y="2754951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7" name="Arrow: Chevron 57">
            <a:extLst>
              <a:ext uri="{FF2B5EF4-FFF2-40B4-BE49-F238E27FC236}">
                <a16:creationId xmlns:a16="http://schemas.microsoft.com/office/drawing/2014/main" id="{8DCC90CC-22C9-4A45-9548-B66A668AA140}"/>
              </a:ext>
            </a:extLst>
          </p:cNvPr>
          <p:cNvSpPr/>
          <p:nvPr/>
        </p:nvSpPr>
        <p:spPr bwMode="auto">
          <a:xfrm>
            <a:off x="497710" y="3793992"/>
            <a:ext cx="11377391" cy="259979"/>
          </a:xfrm>
          <a:prstGeom prst="chevron">
            <a:avLst/>
          </a:prstGeom>
          <a:solidFill>
            <a:srgbClr val="7F43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A7D1F6-B4BA-1640-AACC-E8E0C4279498}"/>
              </a:ext>
            </a:extLst>
          </p:cNvPr>
          <p:cNvSpPr/>
          <p:nvPr/>
        </p:nvSpPr>
        <p:spPr>
          <a:xfrm>
            <a:off x="651584" y="3798707"/>
            <a:ext cx="3552379" cy="2807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defTabSz="932418">
              <a:defRPr/>
            </a:pPr>
            <a:r>
              <a:rPr lang="en-US" sz="1224" b="1" kern="0" spc="50" dirty="0">
                <a:solidFill>
                  <a:srgbClr val="FFFFFF"/>
                </a:solidFill>
                <a:latin typeface="Segoe UI Light"/>
                <a:cs typeface="Segoe UI" panose="020B0502040204020203" pitchFamily="34" charset="0"/>
              </a:rPr>
              <a:t>Easier / Less control / Application Developers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0B4835-570A-B540-8241-9054C06CBC10}"/>
              </a:ext>
            </a:extLst>
          </p:cNvPr>
          <p:cNvSpPr/>
          <p:nvPr/>
        </p:nvSpPr>
        <p:spPr>
          <a:xfrm>
            <a:off x="8034334" y="3777754"/>
            <a:ext cx="3310913" cy="28630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 defTabSz="932418">
              <a:defRPr/>
            </a:pPr>
            <a:r>
              <a:rPr lang="en-US" sz="1224" b="1" kern="0" spc="50" dirty="0">
                <a:solidFill>
                  <a:srgbClr val="FFFFFF"/>
                </a:solidFill>
                <a:latin typeface="Segoe UI Light"/>
                <a:cs typeface="Segoe UI" panose="020B0502040204020203" pitchFamily="34" charset="0"/>
              </a:rPr>
              <a:t>Harder / Full control / Data Scientists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67E4E7-0CC2-7E48-987D-A0566751B4BA}"/>
              </a:ext>
            </a:extLst>
          </p:cNvPr>
          <p:cNvSpPr/>
          <p:nvPr/>
        </p:nvSpPr>
        <p:spPr>
          <a:xfrm>
            <a:off x="4013292" y="3053355"/>
            <a:ext cx="1608693" cy="76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Services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(Custom Vision, Custom Speech)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4204B1-1E11-4044-AD72-205AD87B2CAD}"/>
              </a:ext>
            </a:extLst>
          </p:cNvPr>
          <p:cNvCxnSpPr>
            <a:cxnSpLocks/>
          </p:cNvCxnSpPr>
          <p:nvPr/>
        </p:nvCxnSpPr>
        <p:spPr>
          <a:xfrm>
            <a:off x="4941682" y="2847699"/>
            <a:ext cx="57474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9FB9E-A4EC-5746-B385-64A2E7730B8D}"/>
              </a:ext>
            </a:extLst>
          </p:cNvPr>
          <p:cNvCxnSpPr>
            <a:cxnSpLocks/>
          </p:cNvCxnSpPr>
          <p:nvPr/>
        </p:nvCxnSpPr>
        <p:spPr>
          <a:xfrm>
            <a:off x="8765250" y="2823215"/>
            <a:ext cx="0" cy="2286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5E38EF0-28A5-1648-9A43-5938CA950809}"/>
              </a:ext>
            </a:extLst>
          </p:cNvPr>
          <p:cNvSpPr/>
          <p:nvPr/>
        </p:nvSpPr>
        <p:spPr>
          <a:xfrm>
            <a:off x="5188900" y="2236930"/>
            <a:ext cx="2666982" cy="48090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 defTabSz="932418">
              <a:defRPr/>
            </a:pPr>
            <a:r>
              <a:rPr lang="en-US" sz="1326" b="1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your own</a:t>
            </a:r>
          </a:p>
          <a:p>
            <a:pPr algn="ctr" defTabSz="932418">
              <a:defRPr/>
            </a:pPr>
            <a:r>
              <a:rPr lang="en-US" sz="1199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(Customizable &amp; Custom AI Models)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3AC10B-4E51-884E-A46A-C3DC5575623E}"/>
              </a:ext>
            </a:extLst>
          </p:cNvPr>
          <p:cNvSpPr/>
          <p:nvPr/>
        </p:nvSpPr>
        <p:spPr>
          <a:xfrm>
            <a:off x="7825245" y="3053355"/>
            <a:ext cx="1870019" cy="76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Notebook VMs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Databricks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Server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 2016 - 2019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6E579A-C22D-A44C-B30C-CA065D8DC208}"/>
              </a:ext>
            </a:extLst>
          </p:cNvPr>
          <p:cNvGraphicFramePr>
            <a:graphicFrameLocks noGrp="1"/>
          </p:cNvGraphicFramePr>
          <p:nvPr/>
        </p:nvGraphicFramePr>
        <p:xfrm>
          <a:off x="497711" y="4215120"/>
          <a:ext cx="11377391" cy="2194560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3592004">
                  <a:extLst>
                    <a:ext uri="{9D8B030D-6E8A-4147-A177-3AD203B41FA5}">
                      <a16:colId xmlns:a16="http://schemas.microsoft.com/office/drawing/2014/main" val="548647743"/>
                    </a:ext>
                  </a:extLst>
                </a:gridCol>
                <a:gridCol w="3691152">
                  <a:extLst>
                    <a:ext uri="{9D8B030D-6E8A-4147-A177-3AD203B41FA5}">
                      <a16:colId xmlns:a16="http://schemas.microsoft.com/office/drawing/2014/main" val="274475097"/>
                    </a:ext>
                  </a:extLst>
                </a:gridCol>
                <a:gridCol w="4094235">
                  <a:extLst>
                    <a:ext uri="{9D8B030D-6E8A-4147-A177-3AD203B41FA5}">
                      <a16:colId xmlns:a16="http://schemas.microsoft.com/office/drawing/2014/main" val="951580272"/>
                    </a:ext>
                  </a:extLst>
                </a:gridCol>
              </a:tblGrid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Novice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ML &amp; AI knowledge</a:t>
                      </a: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Intermediate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ML &amp; AI knowledge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Advanced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ML &amp; AI knowledge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43019"/>
                  </a:ext>
                </a:extLst>
              </a:tr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Consume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pre-built AI models</a:t>
                      </a: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Build your own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 models with PaaS tools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Build your own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 models however your like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08312"/>
                  </a:ext>
                </a:extLst>
              </a:tr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Compute is provided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 Azure services</a:t>
                      </a: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Compute is provided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 Azure services (via PaaS)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Provide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your own compute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 infrastructure (cloud, on-premises) or </a:t>
                      </a: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leverage Azure PaaS compute services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50627"/>
                  </a:ext>
                </a:extLst>
              </a:tr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coding required for building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models.  Code only for consuming models</a:t>
                      </a: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UI web driven &amp; code-first development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environments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Code-first development environments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 building &amp; consuming AI/ML models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605983"/>
                  </a:ext>
                </a:extLst>
              </a:tr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PaaS &amp; pre-build model customer support</a:t>
                      </a:r>
                      <a:endParaRPr lang="en-US" sz="1200" b="0" kern="0" spc="50" dirty="0">
                        <a:solidFill>
                          <a:srgbClr val="505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PaaS customer support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 Custom models are responsibility of developer.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PaaS, IaaS &amp; software (i.e. SQL Server) customer support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 Custom models are responsibility of developer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26100"/>
                  </a:ext>
                </a:extLst>
              </a:tr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cloud services utilized</a:t>
                      </a: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cloud services utilized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cloud services utilized or 100% on-premises options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92002"/>
                  </a:ext>
                </a:extLst>
              </a:tr>
            </a:tbl>
          </a:graphicData>
        </a:graphic>
      </p:graphicFrame>
      <p:sp>
        <p:nvSpPr>
          <p:cNvPr id="41" name="Oval 40">
            <a:extLst>
              <a:ext uri="{FF2B5EF4-FFF2-40B4-BE49-F238E27FC236}">
                <a16:creationId xmlns:a16="http://schemas.microsoft.com/office/drawing/2014/main" id="{4CDD643E-79F3-9A47-A9D1-EA5C03CBF55C}"/>
              </a:ext>
            </a:extLst>
          </p:cNvPr>
          <p:cNvSpPr/>
          <p:nvPr/>
        </p:nvSpPr>
        <p:spPr bwMode="auto">
          <a:xfrm>
            <a:off x="8664252" y="2755508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77B973-03C5-CB47-80B2-DC06DD4A4C2D}"/>
              </a:ext>
            </a:extLst>
          </p:cNvPr>
          <p:cNvCxnSpPr>
            <a:cxnSpLocks/>
          </p:cNvCxnSpPr>
          <p:nvPr/>
        </p:nvCxnSpPr>
        <p:spPr>
          <a:xfrm>
            <a:off x="10696104" y="2811307"/>
            <a:ext cx="0" cy="2286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4A1BB6E-2115-B442-AB7A-FD9264063CD3}"/>
              </a:ext>
            </a:extLst>
          </p:cNvPr>
          <p:cNvSpPr/>
          <p:nvPr/>
        </p:nvSpPr>
        <p:spPr bwMode="auto">
          <a:xfrm>
            <a:off x="10588384" y="2767937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C4DCC-6F09-8F42-A88F-A8EBC29F4034}"/>
              </a:ext>
            </a:extLst>
          </p:cNvPr>
          <p:cNvCxnSpPr>
            <a:cxnSpLocks/>
          </p:cNvCxnSpPr>
          <p:nvPr/>
        </p:nvCxnSpPr>
        <p:spPr>
          <a:xfrm flipV="1">
            <a:off x="4004790" y="4053971"/>
            <a:ext cx="0" cy="2601473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9189E6-853F-E34F-93ED-28936C95F126}"/>
              </a:ext>
            </a:extLst>
          </p:cNvPr>
          <p:cNvCxnSpPr>
            <a:cxnSpLocks/>
          </p:cNvCxnSpPr>
          <p:nvPr/>
        </p:nvCxnSpPr>
        <p:spPr>
          <a:xfrm flipV="1">
            <a:off x="7722118" y="4011663"/>
            <a:ext cx="0" cy="2601473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29CC5AA-4FCE-104F-A1CF-E6D634B83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5821D51C-6CE1-D344-85F1-3B525C2557B3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rgbClr val="1A1A1A"/>
                </a:solidFill>
              </a:rPr>
              <a:t>Microsoft AI Platform – Access Personas</a:t>
            </a:r>
            <a:endParaRPr lang="en-IN" dirty="0">
              <a:solidFill>
                <a:srgbClr val="1A1A1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41744D-7A34-8349-854D-34057AF35ADF}"/>
              </a:ext>
            </a:extLst>
          </p:cNvPr>
          <p:cNvCxnSpPr>
            <a:cxnSpLocks/>
          </p:cNvCxnSpPr>
          <p:nvPr/>
        </p:nvCxnSpPr>
        <p:spPr>
          <a:xfrm>
            <a:off x="4847402" y="2829363"/>
            <a:ext cx="0" cy="2286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6D6E2CA-D308-1A44-9530-57BD94ED4CB9}"/>
              </a:ext>
            </a:extLst>
          </p:cNvPr>
          <p:cNvSpPr/>
          <p:nvPr/>
        </p:nvSpPr>
        <p:spPr bwMode="auto">
          <a:xfrm>
            <a:off x="4760950" y="2767937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91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1703628"/>
            <a:ext cx="11445203" cy="1828193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Showing Quick Impact from AI Investments -</a:t>
            </a:r>
            <a:br>
              <a:rPr lang="en-US" dirty="0"/>
            </a:br>
            <a:r>
              <a:rPr lang="en-US" dirty="0"/>
              <a:t>Azure Cognitive Services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Overview &amp; Demos: </a:t>
            </a:r>
            <a:r>
              <a:rPr lang="en-US" sz="2400" dirty="0"/>
              <a:t>https://azure.microsoft.com/en-us/services/cognitive-services/</a:t>
            </a:r>
          </a:p>
        </p:txBody>
      </p:sp>
    </p:spTree>
    <p:extLst>
      <p:ext uri="{BB962C8B-B14F-4D97-AF65-F5344CB8AC3E}">
        <p14:creationId xmlns:p14="http://schemas.microsoft.com/office/powerpoint/2010/main" val="9480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Focus vital (and expensive) resources on core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EBD75-81ED-7A4A-B051-83614DC7D43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0925" y="1712720"/>
            <a:ext cx="8383000" cy="4068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8C5DBA-148C-0249-B725-DE7E31EC0711}"/>
              </a:ext>
            </a:extLst>
          </p:cNvPr>
          <p:cNvSpPr txBox="1"/>
          <p:nvPr/>
        </p:nvSpPr>
        <p:spPr>
          <a:xfrm>
            <a:off x="1824395" y="5781033"/>
            <a:ext cx="838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https://blogs.microsoft.com/firehose/2016/09/26/powered-by-microsoft-cognitive-services-uber-begins-using-driver-selfies-to-enhance-security/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rgbClr val="1A1A1A"/>
                </a:solidFill>
              </a:rPr>
              <a:t>Purposeful Artificial Intelligence</a:t>
            </a:r>
            <a:endParaRPr lang="en-IN" dirty="0">
              <a:solidFill>
                <a:srgbClr val="1A1A1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CB411D08-1093-1040-BE54-AA47CA8BAE56}"/>
              </a:ext>
            </a:extLst>
          </p:cNvPr>
          <p:cNvSpPr txBox="1">
            <a:spLocks/>
          </p:cNvSpPr>
          <p:nvPr/>
        </p:nvSpPr>
        <p:spPr>
          <a:xfrm>
            <a:off x="1920925" y="1415264"/>
            <a:ext cx="8383000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dirty="0"/>
              <a:t>Uber Case Study – Uber has the resources, but chose to leverage Microsoft AI </a:t>
            </a:r>
          </a:p>
        </p:txBody>
      </p:sp>
    </p:spTree>
    <p:extLst>
      <p:ext uri="{BB962C8B-B14F-4D97-AF65-F5344CB8AC3E}">
        <p14:creationId xmlns:p14="http://schemas.microsoft.com/office/powerpoint/2010/main" val="224596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2" y="2202226"/>
            <a:ext cx="10795208" cy="1329595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WALKTHROUGH</a:t>
            </a:r>
            <a:br>
              <a:rPr lang="en-US" dirty="0"/>
            </a:br>
            <a:r>
              <a:rPr lang="en-US" dirty="0"/>
              <a:t>Custom Vision – US State License Classifier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Walkthrough: </a:t>
            </a:r>
            <a:r>
              <a:rPr lang="en-US" sz="2400" dirty="0">
                <a:solidFill>
                  <a:schemeClr val="tx1"/>
                </a:solidFill>
              </a:rPr>
              <a:t>https://github.com/bartczernicki/ImageClassificationStateLicenses</a:t>
            </a:r>
          </a:p>
        </p:txBody>
      </p:sp>
    </p:spTree>
    <p:extLst>
      <p:ext uri="{BB962C8B-B14F-4D97-AF65-F5344CB8AC3E}">
        <p14:creationId xmlns:p14="http://schemas.microsoft.com/office/powerpoint/2010/main" val="16077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8" y="0"/>
            <a:ext cx="467236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Open Sans 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2299" y="4812065"/>
            <a:ext cx="1330942" cy="690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solidFill>
                  <a:schemeClr val="bg1"/>
                </a:solidFill>
                <a:latin typeface="Helvetica" pitchFamily="2" charset="0"/>
                <a:ea typeface="League Spartan" charset="0"/>
                <a:cs typeface="League Spartan" charset="0"/>
              </a:rPr>
              <a:t>RYAN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D54C9-C6BD-4ADF-8642-3A04E9C63CE4}"/>
              </a:ext>
            </a:extLst>
          </p:cNvPr>
          <p:cNvSpPr txBox="1"/>
          <p:nvPr/>
        </p:nvSpPr>
        <p:spPr>
          <a:xfrm>
            <a:off x="5720172" y="642229"/>
            <a:ext cx="593602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t"/>
            <a:r>
              <a:rPr lang="en-US" b="1" dirty="0">
                <a:solidFill>
                  <a:schemeClr val="tx2"/>
                </a:solidFill>
                <a:latin typeface="Helvetica" pitchFamily="2" charset="0"/>
              </a:rPr>
              <a:t>Job: Financial Analyst for XYZ Hedge Fund</a:t>
            </a:r>
            <a:endParaRPr lang="en-US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17498C-AD81-4A00-B9B8-7CDF7830DD82}"/>
              </a:ext>
            </a:extLst>
          </p:cNvPr>
          <p:cNvSpPr/>
          <p:nvPr/>
        </p:nvSpPr>
        <p:spPr>
          <a:xfrm>
            <a:off x="5046646" y="4290540"/>
            <a:ext cx="521165" cy="5211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  <a:latin typeface="Open Sans Regular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C75E11-AA12-4D48-8CFA-36F744F88B4A}"/>
              </a:ext>
            </a:extLst>
          </p:cNvPr>
          <p:cNvSpPr/>
          <p:nvPr/>
        </p:nvSpPr>
        <p:spPr>
          <a:xfrm>
            <a:off x="5046646" y="1759265"/>
            <a:ext cx="521165" cy="5211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  <a:latin typeface="Open Sans Regular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C87CCE-03FA-4722-B68C-F2314A627173}"/>
              </a:ext>
            </a:extLst>
          </p:cNvPr>
          <p:cNvSpPr/>
          <p:nvPr/>
        </p:nvSpPr>
        <p:spPr>
          <a:xfrm>
            <a:off x="5046646" y="554880"/>
            <a:ext cx="521165" cy="5211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  <a:latin typeface="Open Sans Regular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0B93E5-CEB2-4E30-A46B-3CA87B61A38E}"/>
              </a:ext>
            </a:extLst>
          </p:cNvPr>
          <p:cNvSpPr txBox="1"/>
          <p:nvPr/>
        </p:nvSpPr>
        <p:spPr>
          <a:xfrm>
            <a:off x="5720172" y="1512140"/>
            <a:ext cx="5936027" cy="272151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Helvetica" pitchFamily="2" charset="0"/>
              </a:rPr>
              <a:t>Responsibilities:</a:t>
            </a:r>
            <a:r>
              <a:rPr lang="en-US" dirty="0"/>
              <a:t> </a:t>
            </a:r>
          </a:p>
          <a:p>
            <a:r>
              <a:rPr lang="en-US" dirty="0">
                <a:latin typeface="Helvetica" pitchFamily="2" charset="0"/>
              </a:rPr>
              <a:t>Ryan manages 20 companies in the tech sector. For each company he has to perform the following tasks:</a:t>
            </a:r>
          </a:p>
          <a:p>
            <a:r>
              <a:rPr lang="en-US" dirty="0">
                <a:latin typeface="Helvetica" pitchFamily="2" charset="0"/>
              </a:rPr>
              <a:t>Read all 10K &amp; 10Q documents and input the relevant data points into the company database.</a:t>
            </a:r>
          </a:p>
          <a:p>
            <a:r>
              <a:rPr lang="en-US" dirty="0">
                <a:latin typeface="Helvetica" pitchFamily="2" charset="0"/>
              </a:rPr>
              <a:t>Create Custom KPI’s that represent the valuation of the company</a:t>
            </a:r>
          </a:p>
          <a:p>
            <a:r>
              <a:rPr lang="en-US" dirty="0">
                <a:latin typeface="Helvetica" pitchFamily="2" charset="0"/>
              </a:rPr>
              <a:t>Search the internet, news sites and social media for any news that may impact his KPIs</a:t>
            </a:r>
          </a:p>
          <a:p>
            <a:pPr lvl="0" fontAlgn="t"/>
            <a:endParaRPr lang="en-US" sz="1200" dirty="0">
              <a:solidFill>
                <a:srgbClr val="000000"/>
              </a:solidFill>
              <a:latin typeface="Helvetica" pitchFamily="2" charset="0"/>
              <a:ea typeface="Open Sans" charset="0"/>
              <a:cs typeface="Open Sans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C3A015-F766-4D97-8FBA-B8100A724647}"/>
              </a:ext>
            </a:extLst>
          </p:cNvPr>
          <p:cNvSpPr txBox="1"/>
          <p:nvPr/>
        </p:nvSpPr>
        <p:spPr>
          <a:xfrm>
            <a:off x="5738101" y="4507465"/>
            <a:ext cx="5330103" cy="166199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fontAlgn="t"/>
            <a:r>
              <a:rPr lang="en-US" b="1" dirty="0">
                <a:solidFill>
                  <a:prstClr val="black"/>
                </a:solidFill>
                <a:latin typeface="Helvetica" pitchFamily="2" charset="0"/>
              </a:rPr>
              <a:t>Challenges</a:t>
            </a: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:</a:t>
            </a:r>
          </a:p>
          <a:p>
            <a:pPr marL="285750" lvl="0" indent="-28575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  <a:ea typeface="Segoe UI Symbol" panose="020B0502040204020203" pitchFamily="34" charset="0"/>
              </a:rPr>
              <a:t>The majority of time is taken up by ingesting \ reviewing documents.</a:t>
            </a:r>
          </a:p>
          <a:p>
            <a:pPr marL="285750" lvl="0" indent="-28575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  <a:ea typeface="Segoe UI Symbol" panose="020B0502040204020203" pitchFamily="34" charset="0"/>
              </a:rPr>
              <a:t>Errors in validation calculation can result in increased company risk.</a:t>
            </a:r>
          </a:p>
          <a:p>
            <a:pPr lvl="0" fontAlgn="t"/>
            <a:endParaRPr lang="en-US" sz="1200" dirty="0">
              <a:solidFill>
                <a:srgbClr val="000000"/>
              </a:solidFill>
              <a:latin typeface="Helvetica" pitchFamily="2" charset="0"/>
              <a:ea typeface="Open Sans" charset="0"/>
              <a:cs typeface="Open Sans" charset="0"/>
            </a:endParaRPr>
          </a:p>
        </p:txBody>
      </p:sp>
      <p:pic>
        <p:nvPicPr>
          <p:cNvPr id="3" name="Picture 2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B53C731-A0F8-4A15-A7C8-1502D699B3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308" y="1699577"/>
            <a:ext cx="2432548" cy="30669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F58A73-78E7-9247-98A1-4FF50C41AAF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308" y="1705274"/>
            <a:ext cx="2432548" cy="31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13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2" y="1703628"/>
            <a:ext cx="10795208" cy="1828193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AI Decision </a:t>
            </a:r>
            <a:r>
              <a:rPr lang="en-US" u="sng" dirty="0"/>
              <a:t>Support</a:t>
            </a:r>
            <a:r>
              <a:rPr lang="en-US" dirty="0"/>
              <a:t> System -</a:t>
            </a:r>
            <a:br>
              <a:rPr lang="en-US" dirty="0"/>
            </a:br>
            <a:r>
              <a:rPr lang="en-US" dirty="0"/>
              <a:t>Financial Hedge Fund Portal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Demo: </a:t>
            </a:r>
            <a:r>
              <a:rPr lang="en-US" sz="2400" dirty="0"/>
              <a:t>https://neu-demo-knowledge-mining-two-wbp2.azurewebsites.net/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16646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8" y="0"/>
            <a:ext cx="467236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Open Sans 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4955" y="4812065"/>
            <a:ext cx="1125629" cy="669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solidFill>
                  <a:schemeClr val="bg1"/>
                </a:solidFill>
                <a:latin typeface="Helvetica" pitchFamily="2" charset="0"/>
                <a:ea typeface="League Spartan" charset="0"/>
                <a:cs typeface="League Spartan" charset="0"/>
              </a:rPr>
              <a:t>BOB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D54C9-C6BD-4ADF-8642-3A04E9C63CE4}"/>
              </a:ext>
            </a:extLst>
          </p:cNvPr>
          <p:cNvSpPr txBox="1"/>
          <p:nvPr/>
        </p:nvSpPr>
        <p:spPr>
          <a:xfrm>
            <a:off x="5720172" y="642229"/>
            <a:ext cx="593602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t"/>
            <a:r>
              <a:rPr lang="en-US" b="1" dirty="0">
                <a:solidFill>
                  <a:schemeClr val="tx2"/>
                </a:solidFill>
                <a:latin typeface="Helvetica" pitchFamily="2" charset="0"/>
              </a:rPr>
              <a:t>Job: Mortgage Loan Officer for ABC Loans</a:t>
            </a:r>
            <a:endParaRPr lang="en-US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17498C-AD81-4A00-B9B8-7CDF7830DD82}"/>
              </a:ext>
            </a:extLst>
          </p:cNvPr>
          <p:cNvSpPr/>
          <p:nvPr/>
        </p:nvSpPr>
        <p:spPr>
          <a:xfrm>
            <a:off x="5046646" y="4290540"/>
            <a:ext cx="521165" cy="5211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  <a:latin typeface="Open Sans Regular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C75E11-AA12-4D48-8CFA-36F744F88B4A}"/>
              </a:ext>
            </a:extLst>
          </p:cNvPr>
          <p:cNvSpPr/>
          <p:nvPr/>
        </p:nvSpPr>
        <p:spPr>
          <a:xfrm>
            <a:off x="5046646" y="1759265"/>
            <a:ext cx="521165" cy="5211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  <a:latin typeface="Open Sans Regular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C87CCE-03FA-4722-B68C-F2314A627173}"/>
              </a:ext>
            </a:extLst>
          </p:cNvPr>
          <p:cNvSpPr/>
          <p:nvPr/>
        </p:nvSpPr>
        <p:spPr>
          <a:xfrm>
            <a:off x="5046646" y="554880"/>
            <a:ext cx="521165" cy="5211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  <a:latin typeface="Open Sans Regular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0B93E5-CEB2-4E30-A46B-3CA87B61A38E}"/>
              </a:ext>
            </a:extLst>
          </p:cNvPr>
          <p:cNvSpPr txBox="1"/>
          <p:nvPr/>
        </p:nvSpPr>
        <p:spPr>
          <a:xfrm>
            <a:off x="5720172" y="1857235"/>
            <a:ext cx="5936027" cy="20313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fontAlgn="t"/>
            <a:r>
              <a:rPr lang="en-US" b="1" dirty="0">
                <a:solidFill>
                  <a:prstClr val="black"/>
                </a:solidFill>
                <a:latin typeface="Helvetica" pitchFamily="2" charset="0"/>
              </a:rPr>
              <a:t>Responsibilities: </a:t>
            </a: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Bob processes mortgage applications for clients that have completed online applications by performing the following tasks:</a:t>
            </a:r>
          </a:p>
          <a:p>
            <a:pPr marL="285750" lvl="0" indent="-28575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Organize and validate the supplemental documents.</a:t>
            </a:r>
          </a:p>
          <a:p>
            <a:pPr marL="285750" lvl="0" indent="-28575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Creates company standard KPI’s.</a:t>
            </a:r>
          </a:p>
          <a:p>
            <a:pPr marL="285750" lvl="0" indent="-28575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Calculates the risk score.</a:t>
            </a:r>
          </a:p>
          <a:p>
            <a:pPr marL="285750" lvl="0" indent="-28575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Approves or Rejects loan.</a:t>
            </a:r>
            <a:endParaRPr lang="en-US" sz="1200" dirty="0">
              <a:solidFill>
                <a:srgbClr val="000000"/>
              </a:solidFill>
              <a:latin typeface="Helvetica" pitchFamily="2" charset="0"/>
              <a:ea typeface="Open Sans" charset="0"/>
              <a:cs typeface="Open Sans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C3A015-F766-4D97-8FBA-B8100A724647}"/>
              </a:ext>
            </a:extLst>
          </p:cNvPr>
          <p:cNvSpPr txBox="1"/>
          <p:nvPr/>
        </p:nvSpPr>
        <p:spPr>
          <a:xfrm>
            <a:off x="5738101" y="4507465"/>
            <a:ext cx="5330103" cy="166199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fontAlgn="t"/>
            <a:r>
              <a:rPr lang="en-US" b="1" dirty="0">
                <a:solidFill>
                  <a:prstClr val="black"/>
                </a:solidFill>
                <a:latin typeface="Helvetica" pitchFamily="2" charset="0"/>
              </a:rPr>
              <a:t>Challenges</a:t>
            </a: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:</a:t>
            </a:r>
          </a:p>
          <a:p>
            <a:pPr marL="285750" lvl="0" indent="-28575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The majority of time is taken up by ingesting \ reviewing documents.</a:t>
            </a:r>
          </a:p>
          <a:p>
            <a:pPr marL="285750" lvl="0" indent="-28575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Errors in validation calculation can result in increased company risk.</a:t>
            </a:r>
          </a:p>
          <a:p>
            <a:pPr lvl="0" fontAlgn="t"/>
            <a:endParaRPr lang="en-US" sz="1200" dirty="0">
              <a:solidFill>
                <a:srgbClr val="000000"/>
              </a:solidFill>
              <a:latin typeface="Helvetica" pitchFamily="2" charset="0"/>
              <a:ea typeface="Open Sans" charset="0"/>
              <a:cs typeface="Open Sans" charset="0"/>
            </a:endParaRPr>
          </a:p>
        </p:txBody>
      </p:sp>
      <p:pic>
        <p:nvPicPr>
          <p:cNvPr id="3" name="Picture 2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B53C731-A0F8-4A15-A7C8-1502D699B3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308" y="1699577"/>
            <a:ext cx="2432548" cy="30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36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755</Words>
  <Application>Microsoft Macintosh PowerPoint</Application>
  <PresentationFormat>Widescreen</PresentationFormat>
  <Paragraphs>147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</vt:lpstr>
      <vt:lpstr>Open Sans Light</vt:lpstr>
      <vt:lpstr>Open Sans Regular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DEMO Showing Quick Impact from AI Investments - Azure Cognitive Services Overview &amp; Demos: https://azure.microsoft.com/en-us/services/cognitive-services/</vt:lpstr>
      <vt:lpstr>Focus vital (and expensive) resources on core business</vt:lpstr>
      <vt:lpstr>WALKTHROUGH Custom Vision – US State License Classifier Walkthrough: https://github.com/bartczernicki/ImageClassificationStateLicenses</vt:lpstr>
      <vt:lpstr>PowerPoint Presentation</vt:lpstr>
      <vt:lpstr>DEMO AI Decision Support System - Financial Hedge Fund Portal Live Demo: https://neu-demo-knowledge-mining-two-wbp2.azurewebsites.net/</vt:lpstr>
      <vt:lpstr>PowerPoint Presentation</vt:lpstr>
      <vt:lpstr>DEMO AI Decision Management System - Mortgage &amp; Loan Approval Live Demo: https://neu-demo-knowledge-mining-wb.azurewebsites.net/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2019-08-20T11:19:28Z</dcterms:created>
  <dcterms:modified xsi:type="dcterms:W3CDTF">2019-08-20T12:26:24Z</dcterms:modified>
</cp:coreProperties>
</file>