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736" r:id="rId2"/>
    <p:sldId id="10592" r:id="rId3"/>
    <p:sldId id="10593" r:id="rId4"/>
    <p:sldId id="10594" r:id="rId5"/>
    <p:sldId id="10595" r:id="rId6"/>
    <p:sldId id="1061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6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4E31D-4169-9641-9BA8-16D7CC55BA1E}" type="datetimeFigureOut">
              <a:rPr lang="en-US" smtClean="0"/>
              <a:t>8/20/19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7F42B-FBB1-B641-A0FB-27BDA0D2C7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75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669F3-9284-D044-A1C8-1C2FBF4316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9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8/20/19 8:26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5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7785-DE69-DB48-9DBD-A7E13828F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0AA52-69B0-0548-A83A-904CF5057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CE4C-FE36-9849-A8E1-AE0CADB5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9C10-DE9F-2A4B-8E05-9D984A3C43B8}" type="datetimeFigureOut">
              <a:rPr lang="en-US" smtClean="0"/>
              <a:t>8/20/19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D90B-C0C6-B145-A181-7585FBCB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B139-4110-F544-B0CD-AAAAA774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6CA-D372-D944-B600-9CDCF3A994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5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46D-D7E0-CB41-A6E0-F113B6A6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E5CCF-F7F0-3644-9FA3-2DBB086FF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BFF3C-78B7-ED4A-827A-4F85085E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9C10-DE9F-2A4B-8E05-9D984A3C43B8}" type="datetimeFigureOut">
              <a:rPr lang="en-US" smtClean="0"/>
              <a:t>8/20/19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F6022-3807-AE4C-A0D1-716EA6BE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78D59-162B-2C40-AAFF-0CBC12B6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6CA-D372-D944-B600-9CDCF3A994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6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63468-A23D-DB48-8EF1-3921C4C8D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251CD-C0D9-ED48-9F43-EA8508627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AB84-7226-F947-9243-09A80319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9C10-DE9F-2A4B-8E05-9D984A3C43B8}" type="datetimeFigureOut">
              <a:rPr lang="en-US" smtClean="0"/>
              <a:t>8/20/19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99C9-4EF8-4346-B792-9BDBBFED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EA610-C768-9E42-A206-96FEAEC3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6CA-D372-D944-B600-9CDCF3A994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0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396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04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433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63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29629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4E7D-71AF-6945-B914-4544C8A1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685-2326-974E-88B8-9145CBAA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00EB-202F-364D-8B50-114EA069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9C10-DE9F-2A4B-8E05-9D984A3C43B8}" type="datetimeFigureOut">
              <a:rPr lang="en-US" smtClean="0"/>
              <a:t>8/20/19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DC6F-3380-D740-8627-8204165D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D682-BCCB-8C4C-BEAB-6A053AC4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6CA-D372-D944-B600-9CDCF3A994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2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8108-CD25-9241-83BA-8FECEA23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366CF-1075-EE40-BC99-4340F76A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05F33-4EB6-FD45-839F-121627E1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9C10-DE9F-2A4B-8E05-9D984A3C43B8}" type="datetimeFigureOut">
              <a:rPr lang="en-US" smtClean="0"/>
              <a:t>8/20/19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9E98-5DBF-EF47-8F9C-2529E4BE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64B4-821D-304E-B0A8-53F202BB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6CA-D372-D944-B600-9CDCF3A994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1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0213-B8B3-A44A-9A81-35D5BCC8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BE87-C865-B649-9FD5-F782969B9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B7AE7-99B7-1A48-AEEE-95C13C86D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410C1-3A50-A445-BB28-06D2F8F5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9C10-DE9F-2A4B-8E05-9D984A3C43B8}" type="datetimeFigureOut">
              <a:rPr lang="en-US" smtClean="0"/>
              <a:t>8/20/19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45A00-7786-2148-A2E4-EADF455D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9BBC8-26DC-3340-890D-F02742F7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6CA-D372-D944-B600-9CDCF3A994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4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C5D9-FD95-DA42-ACCD-00348026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FE6BB-0A77-374C-B20A-48F5895E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281F6-92BE-4B45-957A-0CB8B757F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456DB-B91B-B64D-9A67-628371DE6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2790B-04E2-BB41-8E7D-36A1CED25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11B2B-FA6C-A14E-A324-733F1F51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9C10-DE9F-2A4B-8E05-9D984A3C43B8}" type="datetimeFigureOut">
              <a:rPr lang="en-US" smtClean="0"/>
              <a:t>8/20/19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8287E-070F-6B4C-8113-1AF3C1E1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C5F42-33F8-4D4D-8FFA-F2E51C8F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6CA-D372-D944-B600-9CDCF3A994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5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6BF6-0AC8-BD47-9E8C-40E261D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04C3B-0DDC-0942-B48F-C72C1F27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9C10-DE9F-2A4B-8E05-9D984A3C43B8}" type="datetimeFigureOut">
              <a:rPr lang="en-US" smtClean="0"/>
              <a:t>8/20/19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FBCB5-9D4B-1F41-A09F-BF7111B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1C929-5DC9-EF44-87D6-988063ED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6CA-D372-D944-B600-9CDCF3A994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19227-ED65-2F4C-8FFD-90B7043F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9C10-DE9F-2A4B-8E05-9D984A3C43B8}" type="datetimeFigureOut">
              <a:rPr lang="en-US" smtClean="0"/>
              <a:t>8/20/19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E81CC-4AE5-3140-B983-1B089955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44248-F35A-E541-B8FA-4FBD4843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6CA-D372-D944-B600-9CDCF3A994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3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FF89-AE51-A34C-B1AA-64E40E56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E121-7026-5A4A-8F4A-720C106E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CD29F-D0CB-4E41-BEB9-2F3ABCEE9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F8A1C-277E-894F-BD01-65D16326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9C10-DE9F-2A4B-8E05-9D984A3C43B8}" type="datetimeFigureOut">
              <a:rPr lang="en-US" smtClean="0"/>
              <a:t>8/20/19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6A331-845E-074E-AE28-3CA89182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1AF35-33DC-A84F-AF6F-7D64016D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6CA-D372-D944-B600-9CDCF3A994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9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1503-6428-E94D-BEE7-DB69A4A0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D7315-4EFC-7545-AAA2-857A12BF6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0613F-76C8-624C-84DA-E59FD7DD3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3B593-4DB4-8049-9D24-8F7065C2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9C10-DE9F-2A4B-8E05-9D984A3C43B8}" type="datetimeFigureOut">
              <a:rPr lang="en-US" smtClean="0"/>
              <a:t>8/20/19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69C95-61E2-E54A-9CF1-32706E5B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927EC-0EDB-374C-A9D3-AF6FF7CB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6CA-D372-D944-B600-9CDCF3A994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8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6D90B-6861-9641-824E-C055F657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A848B-FD0C-A24F-9D57-C68033D0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90990-3B98-1740-81C4-28FB5931C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99C10-DE9F-2A4B-8E05-9D984A3C43B8}" type="datetimeFigureOut">
              <a:rPr lang="en-US" smtClean="0"/>
              <a:t>8/20/19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00FF-B4DC-1E4C-9541-D665DE476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CE7EA-EEF9-2543-9A80-E6093E87F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76CA-D372-D944-B600-9CDCF3A994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5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3E6F72-43D5-C948-8D20-B5891E39E19A}"/>
              </a:ext>
            </a:extLst>
          </p:cNvPr>
          <p:cNvSpPr/>
          <p:nvPr/>
        </p:nvSpPr>
        <p:spPr>
          <a:xfrm>
            <a:off x="1094844" y="1333492"/>
            <a:ext cx="3075603" cy="3182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 defTabSz="932418">
              <a:defRPr/>
            </a:pPr>
            <a:r>
              <a:rPr lang="en-US" sz="1428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ML &amp; AI Products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8CB8EC-A775-7042-AF78-A8D888B947A2}"/>
              </a:ext>
            </a:extLst>
          </p:cNvPr>
          <p:cNvSpPr/>
          <p:nvPr/>
        </p:nvSpPr>
        <p:spPr>
          <a:xfrm>
            <a:off x="1158109" y="2237523"/>
            <a:ext cx="2846681" cy="49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418">
              <a:defRPr/>
            </a:pPr>
            <a:r>
              <a:rPr lang="en-US" sz="1326" b="1" kern="0" spc="5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 </a:t>
            </a:r>
            <a:br>
              <a:rPr lang="en-US" sz="11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99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(Pre-built AI Models)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74183-03ED-3741-B8C4-8EEA0CF21071}"/>
              </a:ext>
            </a:extLst>
          </p:cNvPr>
          <p:cNvSpPr/>
          <p:nvPr/>
        </p:nvSpPr>
        <p:spPr>
          <a:xfrm>
            <a:off x="631540" y="3062996"/>
            <a:ext cx="1608693" cy="430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Cognitive Services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(pre-built)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33099-7D61-BA40-B9CF-C275DA80FE42}"/>
              </a:ext>
            </a:extLst>
          </p:cNvPr>
          <p:cNvSpPr/>
          <p:nvPr/>
        </p:nvSpPr>
        <p:spPr>
          <a:xfrm>
            <a:off x="2744218" y="3061354"/>
            <a:ext cx="1418354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CoreML &amp; Vision</a:t>
            </a:r>
            <a:b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CNTK, TensorFlow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(pre-trained)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7D21F0-C025-B14B-801D-63C2F16C198B}"/>
              </a:ext>
            </a:extLst>
          </p:cNvPr>
          <p:cNvCxnSpPr>
            <a:cxnSpLocks/>
          </p:cNvCxnSpPr>
          <p:nvPr/>
        </p:nvCxnSpPr>
        <p:spPr>
          <a:xfrm>
            <a:off x="2542281" y="1691737"/>
            <a:ext cx="0" cy="5512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258084-2584-3247-BDA3-ED05922111EF}"/>
              </a:ext>
            </a:extLst>
          </p:cNvPr>
          <p:cNvSpPr/>
          <p:nvPr/>
        </p:nvSpPr>
        <p:spPr>
          <a:xfrm>
            <a:off x="5347542" y="3051815"/>
            <a:ext cx="2374576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Automated Machine Learning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Machine Learning Studio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Interface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3491B5-FAB4-EA48-BC31-16DA33924805}"/>
              </a:ext>
            </a:extLst>
          </p:cNvPr>
          <p:cNvCxnSpPr>
            <a:cxnSpLocks/>
          </p:cNvCxnSpPr>
          <p:nvPr/>
        </p:nvCxnSpPr>
        <p:spPr>
          <a:xfrm flipV="1">
            <a:off x="2542281" y="1961908"/>
            <a:ext cx="3992549" cy="54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740EB4-249C-B54F-BF7C-9A772C3069E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522391" y="1999177"/>
            <a:ext cx="12439" cy="105263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E74679-0893-A24E-8669-D0F9B2DC2A19}"/>
              </a:ext>
            </a:extLst>
          </p:cNvPr>
          <p:cNvCxnSpPr>
            <a:cxnSpLocks/>
          </p:cNvCxnSpPr>
          <p:nvPr/>
        </p:nvCxnSpPr>
        <p:spPr>
          <a:xfrm flipV="1">
            <a:off x="1385203" y="2830661"/>
            <a:ext cx="2111472" cy="534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71B359-B0FD-D443-9CEE-DD2BD21DAECA}"/>
              </a:ext>
            </a:extLst>
          </p:cNvPr>
          <p:cNvCxnSpPr>
            <a:cxnSpLocks/>
          </p:cNvCxnSpPr>
          <p:nvPr/>
        </p:nvCxnSpPr>
        <p:spPr>
          <a:xfrm>
            <a:off x="1385202" y="2836003"/>
            <a:ext cx="0" cy="22699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6BDDEA-8C5C-1B4C-B026-44B68749F7BE}"/>
              </a:ext>
            </a:extLst>
          </p:cNvPr>
          <p:cNvCxnSpPr/>
          <p:nvPr/>
        </p:nvCxnSpPr>
        <p:spPr>
          <a:xfrm>
            <a:off x="3485458" y="2835998"/>
            <a:ext cx="0" cy="22699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90EEF1-4969-8540-A6F4-3675C7ECC2A9}"/>
              </a:ext>
            </a:extLst>
          </p:cNvPr>
          <p:cNvCxnSpPr>
            <a:cxnSpLocks/>
            <a:stCxn id="5" idx="2"/>
            <a:endCxn id="5" idx="2"/>
          </p:cNvCxnSpPr>
          <p:nvPr/>
        </p:nvCxnSpPr>
        <p:spPr>
          <a:xfrm>
            <a:off x="2581450" y="2727997"/>
            <a:ext cx="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5C45C4-D51F-5A48-99AE-78F640C12077}"/>
              </a:ext>
            </a:extLst>
          </p:cNvPr>
          <p:cNvCxnSpPr>
            <a:cxnSpLocks/>
          </p:cNvCxnSpPr>
          <p:nvPr/>
        </p:nvCxnSpPr>
        <p:spPr>
          <a:xfrm>
            <a:off x="2542281" y="2679909"/>
            <a:ext cx="0" cy="1494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B15300A-191E-9447-AD62-49B8631C3AA8}"/>
              </a:ext>
            </a:extLst>
          </p:cNvPr>
          <p:cNvSpPr/>
          <p:nvPr/>
        </p:nvSpPr>
        <p:spPr>
          <a:xfrm>
            <a:off x="9812578" y="3020245"/>
            <a:ext cx="1826460" cy="76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418"/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ML Service</a:t>
            </a:r>
          </a:p>
          <a:p>
            <a:pPr algn="ctr" defTabSz="932418"/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.NET </a:t>
            </a:r>
          </a:p>
          <a:p>
            <a:pPr algn="ctr" defTabSz="932418"/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 Tools for AI, R, Python</a:t>
            </a:r>
          </a:p>
          <a:p>
            <a:pPr algn="ctr" defTabSz="932418"/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ML Python SDK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534972-2B0E-254B-A476-6216B1B97DCC}"/>
              </a:ext>
            </a:extLst>
          </p:cNvPr>
          <p:cNvSpPr/>
          <p:nvPr/>
        </p:nvSpPr>
        <p:spPr bwMode="auto">
          <a:xfrm>
            <a:off x="2451914" y="1876991"/>
            <a:ext cx="180732" cy="180732"/>
          </a:xfrm>
          <a:prstGeom prst="ellipse">
            <a:avLst/>
          </a:prstGeom>
          <a:solidFill>
            <a:srgbClr val="0078D7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 dirty="0"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F18E8-E4E0-6249-A250-1E139B78265B}"/>
              </a:ext>
            </a:extLst>
          </p:cNvPr>
          <p:cNvSpPr/>
          <p:nvPr/>
        </p:nvSpPr>
        <p:spPr bwMode="auto">
          <a:xfrm>
            <a:off x="6435492" y="1882230"/>
            <a:ext cx="180732" cy="180732"/>
          </a:xfrm>
          <a:prstGeom prst="ellipse">
            <a:avLst/>
          </a:prstGeom>
          <a:solidFill>
            <a:srgbClr val="0078D7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D20D8B-0DC8-114D-AB04-767BAD771ED0}"/>
              </a:ext>
            </a:extLst>
          </p:cNvPr>
          <p:cNvSpPr/>
          <p:nvPr/>
        </p:nvSpPr>
        <p:spPr bwMode="auto">
          <a:xfrm>
            <a:off x="1311115" y="2745632"/>
            <a:ext cx="180732" cy="180732"/>
          </a:xfrm>
          <a:prstGeom prst="ellipse">
            <a:avLst/>
          </a:prstGeom>
          <a:solidFill>
            <a:srgbClr val="0078D7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7D260F-D309-FF48-8CA5-572865D510D3}"/>
              </a:ext>
            </a:extLst>
          </p:cNvPr>
          <p:cNvSpPr/>
          <p:nvPr/>
        </p:nvSpPr>
        <p:spPr bwMode="auto">
          <a:xfrm>
            <a:off x="3395092" y="2767937"/>
            <a:ext cx="180732" cy="180732"/>
          </a:xfrm>
          <a:prstGeom prst="ellipse">
            <a:avLst/>
          </a:prstGeom>
          <a:solidFill>
            <a:srgbClr val="0078D7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3AAEA4-1E8C-264D-AC0A-2468509CB608}"/>
              </a:ext>
            </a:extLst>
          </p:cNvPr>
          <p:cNvSpPr/>
          <p:nvPr/>
        </p:nvSpPr>
        <p:spPr bwMode="auto">
          <a:xfrm>
            <a:off x="6439805" y="2754951"/>
            <a:ext cx="180732" cy="180732"/>
          </a:xfrm>
          <a:prstGeom prst="ellipse">
            <a:avLst/>
          </a:prstGeom>
          <a:solidFill>
            <a:srgbClr val="0078D7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7" name="Arrow: Chevron 57">
            <a:extLst>
              <a:ext uri="{FF2B5EF4-FFF2-40B4-BE49-F238E27FC236}">
                <a16:creationId xmlns:a16="http://schemas.microsoft.com/office/drawing/2014/main" id="{8DCC90CC-22C9-4A45-9548-B66A668AA140}"/>
              </a:ext>
            </a:extLst>
          </p:cNvPr>
          <p:cNvSpPr/>
          <p:nvPr/>
        </p:nvSpPr>
        <p:spPr bwMode="auto">
          <a:xfrm>
            <a:off x="497710" y="3793992"/>
            <a:ext cx="11377391" cy="259979"/>
          </a:xfrm>
          <a:prstGeom prst="chevron">
            <a:avLst/>
          </a:prstGeom>
          <a:solidFill>
            <a:srgbClr val="7F43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A7D1F6-B4BA-1640-AACC-E8E0C4279498}"/>
              </a:ext>
            </a:extLst>
          </p:cNvPr>
          <p:cNvSpPr/>
          <p:nvPr/>
        </p:nvSpPr>
        <p:spPr>
          <a:xfrm>
            <a:off x="651584" y="3798707"/>
            <a:ext cx="3552379" cy="2807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defTabSz="932418">
              <a:defRPr/>
            </a:pPr>
            <a:r>
              <a:rPr lang="en-US" sz="1224" b="1" kern="0" spc="50" dirty="0">
                <a:solidFill>
                  <a:srgbClr val="FFFFFF"/>
                </a:solidFill>
                <a:latin typeface="Segoe UI Light"/>
                <a:cs typeface="Segoe UI" panose="020B0502040204020203" pitchFamily="34" charset="0"/>
              </a:rPr>
              <a:t>Easier / Less control / Application Developers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0B4835-570A-B540-8241-9054C06CBC10}"/>
              </a:ext>
            </a:extLst>
          </p:cNvPr>
          <p:cNvSpPr/>
          <p:nvPr/>
        </p:nvSpPr>
        <p:spPr>
          <a:xfrm>
            <a:off x="8034334" y="3777754"/>
            <a:ext cx="3310913" cy="28630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 defTabSz="932418">
              <a:defRPr/>
            </a:pPr>
            <a:r>
              <a:rPr lang="en-US" sz="1224" b="1" kern="0" spc="50" dirty="0">
                <a:solidFill>
                  <a:srgbClr val="FFFFFF"/>
                </a:solidFill>
                <a:latin typeface="Segoe UI Light"/>
                <a:cs typeface="Segoe UI" panose="020B0502040204020203" pitchFamily="34" charset="0"/>
              </a:rPr>
              <a:t>Harder / Full control / Data Scientists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67E4E7-0CC2-7E48-987D-A0566751B4BA}"/>
              </a:ext>
            </a:extLst>
          </p:cNvPr>
          <p:cNvSpPr/>
          <p:nvPr/>
        </p:nvSpPr>
        <p:spPr>
          <a:xfrm>
            <a:off x="4013292" y="3053355"/>
            <a:ext cx="1608693" cy="76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Cognitive Services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(Custom Vision, Custom Speech)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4204B1-1E11-4044-AD72-205AD87B2CAD}"/>
              </a:ext>
            </a:extLst>
          </p:cNvPr>
          <p:cNvCxnSpPr>
            <a:cxnSpLocks/>
          </p:cNvCxnSpPr>
          <p:nvPr/>
        </p:nvCxnSpPr>
        <p:spPr>
          <a:xfrm>
            <a:off x="4941682" y="2847699"/>
            <a:ext cx="574749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9FB9E-A4EC-5746-B385-64A2E7730B8D}"/>
              </a:ext>
            </a:extLst>
          </p:cNvPr>
          <p:cNvCxnSpPr>
            <a:cxnSpLocks/>
          </p:cNvCxnSpPr>
          <p:nvPr/>
        </p:nvCxnSpPr>
        <p:spPr>
          <a:xfrm>
            <a:off x="8765250" y="2823215"/>
            <a:ext cx="0" cy="2286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5E38EF0-28A5-1648-9A43-5938CA950809}"/>
              </a:ext>
            </a:extLst>
          </p:cNvPr>
          <p:cNvSpPr/>
          <p:nvPr/>
        </p:nvSpPr>
        <p:spPr>
          <a:xfrm>
            <a:off x="5188900" y="2236930"/>
            <a:ext cx="2666982" cy="48090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 defTabSz="932418">
              <a:defRPr/>
            </a:pPr>
            <a:r>
              <a:rPr lang="en-US" sz="1326" b="1" kern="0" spc="5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your own</a:t>
            </a:r>
          </a:p>
          <a:p>
            <a:pPr algn="ctr" defTabSz="932418">
              <a:defRPr/>
            </a:pPr>
            <a:r>
              <a:rPr lang="en-US" sz="1199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(Customizable &amp; Custom AI Models)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23AC10B-4E51-884E-A46A-C3DC5575623E}"/>
              </a:ext>
            </a:extLst>
          </p:cNvPr>
          <p:cNvSpPr/>
          <p:nvPr/>
        </p:nvSpPr>
        <p:spPr>
          <a:xfrm>
            <a:off x="7825245" y="3053355"/>
            <a:ext cx="1870019" cy="76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Notebook VMs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Databricks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Server</a:t>
            </a:r>
          </a:p>
          <a:p>
            <a:pPr algn="ctr" defTabSz="932418">
              <a:defRPr/>
            </a:pPr>
            <a:r>
              <a:rPr lang="en-US" sz="1099" b="1" kern="0" spc="5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 2016 - 2019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6E579A-C22D-A44C-B30C-CA065D8DC208}"/>
              </a:ext>
            </a:extLst>
          </p:cNvPr>
          <p:cNvGraphicFramePr>
            <a:graphicFrameLocks noGrp="1"/>
          </p:cNvGraphicFramePr>
          <p:nvPr/>
        </p:nvGraphicFramePr>
        <p:xfrm>
          <a:off x="497711" y="4215120"/>
          <a:ext cx="11377391" cy="2194560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3592004">
                  <a:extLst>
                    <a:ext uri="{9D8B030D-6E8A-4147-A177-3AD203B41FA5}">
                      <a16:colId xmlns:a16="http://schemas.microsoft.com/office/drawing/2014/main" val="548647743"/>
                    </a:ext>
                  </a:extLst>
                </a:gridCol>
                <a:gridCol w="3691152">
                  <a:extLst>
                    <a:ext uri="{9D8B030D-6E8A-4147-A177-3AD203B41FA5}">
                      <a16:colId xmlns:a16="http://schemas.microsoft.com/office/drawing/2014/main" val="274475097"/>
                    </a:ext>
                  </a:extLst>
                </a:gridCol>
                <a:gridCol w="4094235">
                  <a:extLst>
                    <a:ext uri="{9D8B030D-6E8A-4147-A177-3AD203B41FA5}">
                      <a16:colId xmlns:a16="http://schemas.microsoft.com/office/drawing/2014/main" val="951580272"/>
                    </a:ext>
                  </a:extLst>
                </a:gridCol>
              </a:tblGrid>
              <a:tr h="15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Novice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ML &amp; AI knowledge</a:t>
                      </a:r>
                    </a:p>
                  </a:txBody>
                  <a:tcPr marL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Intermediate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ML &amp; AI knowledge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Advanced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ML &amp; AI knowledge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43019"/>
                  </a:ext>
                </a:extLst>
              </a:tr>
              <a:tr h="15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Consume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pre-built AI models</a:t>
                      </a:r>
                    </a:p>
                  </a:txBody>
                  <a:tcPr marL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Build your own 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 models with PaaS tools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Build your own 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 models however your like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08312"/>
                  </a:ext>
                </a:extLst>
              </a:tr>
              <a:tr h="15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Compute is provided 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 Azure services</a:t>
                      </a:r>
                    </a:p>
                  </a:txBody>
                  <a:tcPr marL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Compute is provided 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 Azure services (via PaaS)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Provide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your own compute 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 infrastructure (cloud, on-premises) or </a:t>
                      </a: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leverage Azure PaaS compute services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50627"/>
                  </a:ext>
                </a:extLst>
              </a:tr>
              <a:tr h="15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coding required for building 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models.  Code only for consuming models</a:t>
                      </a:r>
                    </a:p>
                  </a:txBody>
                  <a:tcPr marL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UI web driven &amp; code-first development 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environments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Code-first development environments 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 building &amp; consuming AI/ML models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605983"/>
                  </a:ext>
                </a:extLst>
              </a:tr>
              <a:tr h="15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PaaS &amp; pre-build model customer support</a:t>
                      </a:r>
                      <a:endParaRPr lang="en-US" sz="1200" b="0" kern="0" spc="50" dirty="0">
                        <a:solidFill>
                          <a:srgbClr val="505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PaaS customer support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 Custom models are responsibility of developer.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PaaS, IaaS &amp; software (i.e. SQL Server) customer support</a:t>
                      </a: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 Custom models are responsibility of developer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26100"/>
                  </a:ext>
                </a:extLst>
              </a:tr>
              <a:tr h="15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cloud services utilized</a:t>
                      </a:r>
                    </a:p>
                  </a:txBody>
                  <a:tcPr marL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cloud services utilized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0" spc="50" dirty="0">
                          <a:solidFill>
                            <a:srgbClr val="505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cloud services utilized or 100% on-premises options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92002"/>
                  </a:ext>
                </a:extLst>
              </a:tr>
            </a:tbl>
          </a:graphicData>
        </a:graphic>
      </p:graphicFrame>
      <p:sp>
        <p:nvSpPr>
          <p:cNvPr id="41" name="Oval 40">
            <a:extLst>
              <a:ext uri="{FF2B5EF4-FFF2-40B4-BE49-F238E27FC236}">
                <a16:creationId xmlns:a16="http://schemas.microsoft.com/office/drawing/2014/main" id="{4CDD643E-79F3-9A47-A9D1-EA5C03CBF55C}"/>
              </a:ext>
            </a:extLst>
          </p:cNvPr>
          <p:cNvSpPr/>
          <p:nvPr/>
        </p:nvSpPr>
        <p:spPr bwMode="auto">
          <a:xfrm>
            <a:off x="8664252" y="2755508"/>
            <a:ext cx="180732" cy="180732"/>
          </a:xfrm>
          <a:prstGeom prst="ellipse">
            <a:avLst/>
          </a:prstGeom>
          <a:solidFill>
            <a:srgbClr val="0078D7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77B973-03C5-CB47-80B2-DC06DD4A4C2D}"/>
              </a:ext>
            </a:extLst>
          </p:cNvPr>
          <p:cNvCxnSpPr>
            <a:cxnSpLocks/>
          </p:cNvCxnSpPr>
          <p:nvPr/>
        </p:nvCxnSpPr>
        <p:spPr>
          <a:xfrm>
            <a:off x="10696104" y="2811307"/>
            <a:ext cx="0" cy="2286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4A1BB6E-2115-B442-AB7A-FD9264063CD3}"/>
              </a:ext>
            </a:extLst>
          </p:cNvPr>
          <p:cNvSpPr/>
          <p:nvPr/>
        </p:nvSpPr>
        <p:spPr bwMode="auto">
          <a:xfrm>
            <a:off x="10588384" y="2767937"/>
            <a:ext cx="180732" cy="180732"/>
          </a:xfrm>
          <a:prstGeom prst="ellipse">
            <a:avLst/>
          </a:prstGeom>
          <a:solidFill>
            <a:srgbClr val="0078D7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2C4DCC-6F09-8F42-A88F-A8EBC29F4034}"/>
              </a:ext>
            </a:extLst>
          </p:cNvPr>
          <p:cNvCxnSpPr>
            <a:cxnSpLocks/>
          </p:cNvCxnSpPr>
          <p:nvPr/>
        </p:nvCxnSpPr>
        <p:spPr>
          <a:xfrm flipV="1">
            <a:off x="4004790" y="4053971"/>
            <a:ext cx="0" cy="2601473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9189E6-853F-E34F-93ED-28936C95F126}"/>
              </a:ext>
            </a:extLst>
          </p:cNvPr>
          <p:cNvCxnSpPr>
            <a:cxnSpLocks/>
          </p:cNvCxnSpPr>
          <p:nvPr/>
        </p:nvCxnSpPr>
        <p:spPr>
          <a:xfrm flipV="1">
            <a:off x="7722118" y="4011663"/>
            <a:ext cx="0" cy="2601473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29CC5AA-4FCE-104F-A1CF-E6D634B83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5821D51C-6CE1-D344-85F1-3B525C2557B3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rgbClr val="1A1A1A"/>
                </a:solidFill>
              </a:rPr>
              <a:t>Microsoft AI Platform – Access Personas</a:t>
            </a:r>
            <a:endParaRPr lang="en-IN" dirty="0">
              <a:solidFill>
                <a:srgbClr val="1A1A1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41744D-7A34-8349-854D-34057AF35ADF}"/>
              </a:ext>
            </a:extLst>
          </p:cNvPr>
          <p:cNvCxnSpPr>
            <a:cxnSpLocks/>
          </p:cNvCxnSpPr>
          <p:nvPr/>
        </p:nvCxnSpPr>
        <p:spPr>
          <a:xfrm>
            <a:off x="4847402" y="2829363"/>
            <a:ext cx="0" cy="2286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6D6E2CA-D308-1A44-9530-57BD94ED4CB9}"/>
              </a:ext>
            </a:extLst>
          </p:cNvPr>
          <p:cNvSpPr/>
          <p:nvPr/>
        </p:nvSpPr>
        <p:spPr bwMode="auto">
          <a:xfrm>
            <a:off x="4760950" y="2767937"/>
            <a:ext cx="180732" cy="180732"/>
          </a:xfrm>
          <a:prstGeom prst="ellipse">
            <a:avLst/>
          </a:prstGeom>
          <a:solidFill>
            <a:srgbClr val="0078D7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14332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3">
            <a:extLst>
              <a:ext uri="{FF2B5EF4-FFF2-40B4-BE49-F238E27FC236}">
                <a16:creationId xmlns:a16="http://schemas.microsoft.com/office/drawing/2014/main" id="{267F7598-CCF2-4745-A57C-5C3D44EAC0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319689"/>
            <a:ext cx="12192000" cy="30321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1313536"/>
            <a:ext cx="12192000" cy="3038332"/>
          </a:xfrm>
          <a:prstGeom prst="rect">
            <a:avLst/>
          </a:prstGeom>
          <a:solidFill>
            <a:srgbClr val="0078D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344310" y="3519826"/>
            <a:ext cx="1747872" cy="174787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991" y="4038008"/>
            <a:ext cx="680510" cy="68051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 bwMode="auto">
          <a:xfrm>
            <a:off x="5069649" y="3519826"/>
            <a:ext cx="1747872" cy="174787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3536" y="3995413"/>
            <a:ext cx="780098" cy="79669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 bwMode="auto">
          <a:xfrm>
            <a:off x="8842005" y="3519826"/>
            <a:ext cx="1747872" cy="174787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686" y="3937561"/>
            <a:ext cx="680510" cy="7966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6C0BCD-75D3-4D79-A0AF-023B62D83899}"/>
              </a:ext>
            </a:extLst>
          </p:cNvPr>
          <p:cNvSpPr txBox="1"/>
          <p:nvPr/>
        </p:nvSpPr>
        <p:spPr>
          <a:xfrm>
            <a:off x="1262021" y="5113807"/>
            <a:ext cx="192200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Automated</a:t>
            </a:r>
          </a:p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Machine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Learning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6C0BCD-75D3-4D79-A0AF-023B62D83899}"/>
              </a:ext>
            </a:extLst>
          </p:cNvPr>
          <p:cNvSpPr txBox="1"/>
          <p:nvPr/>
        </p:nvSpPr>
        <p:spPr>
          <a:xfrm>
            <a:off x="5069649" y="5113807"/>
            <a:ext cx="17962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8D4"/>
                </a:solidFill>
                <a:latin typeface="Segoe UI Semibold"/>
              </a:rPr>
              <a:t>Visual</a:t>
            </a:r>
            <a:r>
              <a:rPr lang="zh-CN" altLang="en-US" sz="2000">
                <a:solidFill>
                  <a:srgbClr val="0078D4"/>
                </a:solidFill>
                <a:latin typeface="Segoe UI Semibold"/>
              </a:rPr>
              <a:t> </a:t>
            </a:r>
            <a:r>
              <a:rPr lang="en-US" altLang="zh-CN" sz="2000" dirty="0">
                <a:solidFill>
                  <a:srgbClr val="0078D4"/>
                </a:solidFill>
                <a:latin typeface="Segoe UI Semibold"/>
              </a:rPr>
              <a:t>Interface</a:t>
            </a:r>
            <a:endParaRPr lang="en-US" sz="2000" dirty="0">
              <a:solidFill>
                <a:srgbClr val="0078D4"/>
              </a:solidFill>
              <a:latin typeface="Segoe UI Semibol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6C0BCD-75D3-4D79-A0AF-023B62D83899}"/>
              </a:ext>
            </a:extLst>
          </p:cNvPr>
          <p:cNvSpPr txBox="1"/>
          <p:nvPr/>
        </p:nvSpPr>
        <p:spPr>
          <a:xfrm>
            <a:off x="8781556" y="5113807"/>
            <a:ext cx="186878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0078D4"/>
                </a:solidFill>
                <a:latin typeface="Segoe UI Semibold"/>
              </a:rPr>
              <a:t>Code-First</a:t>
            </a:r>
          </a:p>
          <a:p>
            <a:pPr algn="ctr" defTabSz="932114" fontAlgn="base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0078D4"/>
                </a:solidFill>
                <a:latin typeface="Segoe UI Semibold"/>
              </a:rPr>
              <a:t>Notebooks &amp; IDEs</a:t>
            </a:r>
            <a:endParaRPr lang="en-US" sz="2000" dirty="0">
              <a:solidFill>
                <a:srgbClr val="0078D4"/>
              </a:solidFill>
              <a:latin typeface="Segoe UI Semibold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-3244018" y="2094610"/>
            <a:ext cx="1245475" cy="1255795"/>
            <a:chOff x="10061863" y="2923598"/>
            <a:chExt cx="1023819" cy="1099226"/>
          </a:xfrm>
        </p:grpSpPr>
        <p:sp>
          <p:nvSpPr>
            <p:cNvPr id="39" name="Freeform: Shape 32">
              <a:extLst>
                <a:ext uri="{FF2B5EF4-FFF2-40B4-BE49-F238E27FC236}">
                  <a16:creationId xmlns:a16="http://schemas.microsoft.com/office/drawing/2014/main" id="{AD4B44CC-03AB-4FDE-B726-CD976D1322CD}"/>
                </a:ext>
              </a:extLst>
            </p:cNvPr>
            <p:cNvSpPr/>
            <p:nvPr/>
          </p:nvSpPr>
          <p:spPr>
            <a:xfrm>
              <a:off x="10128571" y="3721189"/>
              <a:ext cx="899104" cy="290033"/>
            </a:xfrm>
            <a:custGeom>
              <a:avLst/>
              <a:gdLst>
                <a:gd name="connsiteX0" fmla="*/ 21753 w 899103"/>
                <a:gd name="connsiteY0" fmla="*/ 279882 h 290033"/>
                <a:gd name="connsiteX1" fmla="*/ 891853 w 899103"/>
                <a:gd name="connsiteY1" fmla="*/ 279882 h 290033"/>
                <a:gd name="connsiteX2" fmla="*/ 625022 w 899103"/>
                <a:gd name="connsiteY2" fmla="*/ 21753 h 290033"/>
                <a:gd name="connsiteX3" fmla="*/ 245078 w 899103"/>
                <a:gd name="connsiteY3" fmla="*/ 21753 h 29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103" h="290033">
                  <a:moveTo>
                    <a:pt x="21753" y="279882"/>
                  </a:moveTo>
                  <a:lnTo>
                    <a:pt x="891853" y="279882"/>
                  </a:lnTo>
                  <a:lnTo>
                    <a:pt x="625022" y="21753"/>
                  </a:lnTo>
                  <a:lnTo>
                    <a:pt x="245078" y="21753"/>
                  </a:lnTo>
                  <a:close/>
                </a:path>
              </a:pathLst>
            </a:custGeom>
            <a:solidFill>
              <a:schemeClr val="bg1">
                <a:lumMod val="75000"/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975B0DD9-CB1F-4460-8FDB-BF182D868BF0}"/>
                </a:ext>
              </a:extLst>
            </p:cNvPr>
            <p:cNvSpPr/>
            <p:nvPr/>
          </p:nvSpPr>
          <p:spPr>
            <a:xfrm>
              <a:off x="10061863" y="3326744"/>
              <a:ext cx="667077" cy="696080"/>
            </a:xfrm>
            <a:custGeom>
              <a:avLst/>
              <a:gdLst>
                <a:gd name="connsiteX0" fmla="*/ 88460 w 667077"/>
                <a:gd name="connsiteY0" fmla="*/ 674328 h 696080"/>
                <a:gd name="connsiteX1" fmla="*/ 21753 w 667077"/>
                <a:gd name="connsiteY1" fmla="*/ 416198 h 696080"/>
                <a:gd name="connsiteX2" fmla="*/ 390095 w 667077"/>
                <a:gd name="connsiteY2" fmla="*/ 21753 h 696080"/>
                <a:gd name="connsiteX3" fmla="*/ 648225 w 667077"/>
                <a:gd name="connsiteY3" fmla="*/ 21753 h 69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7077" h="696080">
                  <a:moveTo>
                    <a:pt x="88460" y="674328"/>
                  </a:moveTo>
                  <a:lnTo>
                    <a:pt x="21753" y="416198"/>
                  </a:lnTo>
                  <a:lnTo>
                    <a:pt x="390095" y="21753"/>
                  </a:lnTo>
                  <a:lnTo>
                    <a:pt x="648225" y="21753"/>
                  </a:lnTo>
                  <a:close/>
                </a:path>
              </a:pathLst>
            </a:custGeom>
            <a:solidFill>
              <a:schemeClr val="bg1">
                <a:lumMod val="85000"/>
                <a:alpha val="21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" name="Freeform: Shape 34">
              <a:extLst>
                <a:ext uri="{FF2B5EF4-FFF2-40B4-BE49-F238E27FC236}">
                  <a16:creationId xmlns:a16="http://schemas.microsoft.com/office/drawing/2014/main" id="{D5AA2359-6089-46EB-9110-B6D5B028FB34}"/>
                </a:ext>
              </a:extLst>
            </p:cNvPr>
            <p:cNvSpPr/>
            <p:nvPr/>
          </p:nvSpPr>
          <p:spPr>
            <a:xfrm>
              <a:off x="10427306" y="2923598"/>
              <a:ext cx="290034" cy="435050"/>
            </a:xfrm>
            <a:custGeom>
              <a:avLst/>
              <a:gdLst>
                <a:gd name="connsiteX0" fmla="*/ 21753 w 290033"/>
                <a:gd name="connsiteY0" fmla="*/ 21753 h 435050"/>
                <a:gd name="connsiteX1" fmla="*/ 282783 w 290033"/>
                <a:gd name="connsiteY1" fmla="*/ 21753 h 435050"/>
                <a:gd name="connsiteX2" fmla="*/ 282783 w 290033"/>
                <a:gd name="connsiteY2" fmla="*/ 424899 h 435050"/>
                <a:gd name="connsiteX3" fmla="*/ 24653 w 290033"/>
                <a:gd name="connsiteY3" fmla="*/ 424899 h 4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033" h="435050">
                  <a:moveTo>
                    <a:pt x="21753" y="21753"/>
                  </a:moveTo>
                  <a:lnTo>
                    <a:pt x="282783" y="21753"/>
                  </a:lnTo>
                  <a:lnTo>
                    <a:pt x="282783" y="424899"/>
                  </a:lnTo>
                  <a:lnTo>
                    <a:pt x="24653" y="424899"/>
                  </a:lnTo>
                  <a:close/>
                </a:path>
              </a:pathLst>
            </a:custGeom>
            <a:solidFill>
              <a:schemeClr val="bg1">
                <a:lumMod val="95000"/>
                <a:alpha val="7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9D3EE85A-10F7-49F1-BEC9-C84193102745}"/>
                </a:ext>
              </a:extLst>
            </p:cNvPr>
            <p:cNvSpPr/>
            <p:nvPr/>
          </p:nvSpPr>
          <p:spPr>
            <a:xfrm>
              <a:off x="10592625" y="3393452"/>
              <a:ext cx="493057" cy="609070"/>
            </a:xfrm>
            <a:custGeom>
              <a:avLst/>
              <a:gdLst>
                <a:gd name="connsiteX0" fmla="*/ 21753 w 493057"/>
                <a:gd name="connsiteY0" fmla="*/ 213174 h 609070"/>
                <a:gd name="connsiteX1" fmla="*/ 187072 w 493057"/>
                <a:gd name="connsiteY1" fmla="*/ 21753 h 609070"/>
                <a:gd name="connsiteX2" fmla="*/ 485806 w 493057"/>
                <a:gd name="connsiteY2" fmla="*/ 355291 h 609070"/>
                <a:gd name="connsiteX3" fmla="*/ 427799 w 493057"/>
                <a:gd name="connsiteY3" fmla="*/ 607620 h 6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057" h="609070">
                  <a:moveTo>
                    <a:pt x="21753" y="213174"/>
                  </a:moveTo>
                  <a:lnTo>
                    <a:pt x="187072" y="21753"/>
                  </a:lnTo>
                  <a:lnTo>
                    <a:pt x="485806" y="355291"/>
                  </a:lnTo>
                  <a:lnTo>
                    <a:pt x="427799" y="607620"/>
                  </a:lnTo>
                  <a:close/>
                </a:path>
              </a:pathLst>
            </a:custGeom>
            <a:solidFill>
              <a:schemeClr val="bg1">
                <a:lumMod val="85000"/>
                <a:alpha val="18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A5F3BD6B-18ED-4BA4-9942-943FBDA18367}"/>
              </a:ext>
            </a:extLst>
          </p:cNvPr>
          <p:cNvGrpSpPr>
            <a:grpSpLocks noChangeAspect="1"/>
          </p:cNvGrpSpPr>
          <p:nvPr/>
        </p:nvGrpSpPr>
        <p:grpSpPr>
          <a:xfrm>
            <a:off x="11596612" y="6228272"/>
            <a:ext cx="428610" cy="453821"/>
            <a:chOff x="11448302" y="6116320"/>
            <a:chExt cx="515552" cy="545879"/>
          </a:xfrm>
        </p:grpSpPr>
        <p:sp>
          <p:nvSpPr>
            <p:cNvPr id="45" name="Freeform: Shape 14">
              <a:extLst>
                <a:ext uri="{FF2B5EF4-FFF2-40B4-BE49-F238E27FC236}">
                  <a16:creationId xmlns:a16="http://schemas.microsoft.com/office/drawing/2014/main" id="{298EB83F-099E-488F-9FC3-3E3C12ADFC4F}"/>
                </a:ext>
              </a:extLst>
            </p:cNvPr>
            <p:cNvSpPr/>
            <p:nvPr/>
          </p:nvSpPr>
          <p:spPr>
            <a:xfrm>
              <a:off x="11471805" y="6521938"/>
              <a:ext cx="470062" cy="151633"/>
            </a:xfrm>
            <a:custGeom>
              <a:avLst/>
              <a:gdLst>
                <a:gd name="connsiteX0" fmla="*/ 11372 w 470062"/>
                <a:gd name="connsiteY0" fmla="*/ 146326 h 151633"/>
                <a:gd name="connsiteX1" fmla="*/ 466271 w 470062"/>
                <a:gd name="connsiteY1" fmla="*/ 146326 h 151633"/>
                <a:gd name="connsiteX2" fmla="*/ 338900 w 470062"/>
                <a:gd name="connsiteY2" fmla="*/ 11372 h 151633"/>
                <a:gd name="connsiteX3" fmla="*/ 117516 w 470062"/>
                <a:gd name="connsiteY3" fmla="*/ 11372 h 15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062" h="151633">
                  <a:moveTo>
                    <a:pt x="11372" y="146326"/>
                  </a:moveTo>
                  <a:lnTo>
                    <a:pt x="466271" y="146326"/>
                  </a:lnTo>
                  <a:lnTo>
                    <a:pt x="338900" y="11372"/>
                  </a:lnTo>
                  <a:lnTo>
                    <a:pt x="117516" y="11372"/>
                  </a:lnTo>
                  <a:close/>
                </a:path>
              </a:pathLst>
            </a:custGeom>
            <a:solidFill>
              <a:srgbClr val="153C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" name="Freeform: Shape 15">
              <a:extLst>
                <a:ext uri="{FF2B5EF4-FFF2-40B4-BE49-F238E27FC236}">
                  <a16:creationId xmlns:a16="http://schemas.microsoft.com/office/drawing/2014/main" id="{C96E63E2-8FF3-497D-8FAB-53306EF43A2D}"/>
                </a:ext>
              </a:extLst>
            </p:cNvPr>
            <p:cNvSpPr/>
            <p:nvPr/>
          </p:nvSpPr>
          <p:spPr>
            <a:xfrm>
              <a:off x="11436930" y="6315717"/>
              <a:ext cx="348756" cy="363919"/>
            </a:xfrm>
            <a:custGeom>
              <a:avLst/>
              <a:gdLst>
                <a:gd name="connsiteX0" fmla="*/ 46248 w 348755"/>
                <a:gd name="connsiteY0" fmla="*/ 352547 h 363919"/>
                <a:gd name="connsiteX1" fmla="*/ 11372 w 348755"/>
                <a:gd name="connsiteY1" fmla="*/ 217593 h 363919"/>
                <a:gd name="connsiteX2" fmla="*/ 203946 w 348755"/>
                <a:gd name="connsiteY2" fmla="*/ 11372 h 363919"/>
                <a:gd name="connsiteX3" fmla="*/ 338900 w 348755"/>
                <a:gd name="connsiteY3" fmla="*/ 11372 h 36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755" h="363919">
                  <a:moveTo>
                    <a:pt x="46248" y="352547"/>
                  </a:moveTo>
                  <a:lnTo>
                    <a:pt x="11372" y="217593"/>
                  </a:lnTo>
                  <a:lnTo>
                    <a:pt x="203946" y="11372"/>
                  </a:lnTo>
                  <a:lnTo>
                    <a:pt x="338900" y="11372"/>
                  </a:lnTo>
                  <a:close/>
                </a:path>
              </a:pathLst>
            </a:custGeom>
            <a:solidFill>
              <a:srgbClr val="1C93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" name="Freeform: Shape 16">
              <a:extLst>
                <a:ext uri="{FF2B5EF4-FFF2-40B4-BE49-F238E27FC236}">
                  <a16:creationId xmlns:a16="http://schemas.microsoft.com/office/drawing/2014/main" id="{AA44F0CA-C6D4-4842-A1B2-4755F56F6A2F}"/>
                </a:ext>
              </a:extLst>
            </p:cNvPr>
            <p:cNvSpPr/>
            <p:nvPr/>
          </p:nvSpPr>
          <p:spPr>
            <a:xfrm>
              <a:off x="11627987" y="6104948"/>
              <a:ext cx="151633" cy="227450"/>
            </a:xfrm>
            <a:custGeom>
              <a:avLst/>
              <a:gdLst>
                <a:gd name="connsiteX0" fmla="*/ 11372 w 151632"/>
                <a:gd name="connsiteY0" fmla="*/ 11372 h 227449"/>
                <a:gd name="connsiteX1" fmla="*/ 147842 w 151632"/>
                <a:gd name="connsiteY1" fmla="*/ 11372 h 227449"/>
                <a:gd name="connsiteX2" fmla="*/ 147842 w 151632"/>
                <a:gd name="connsiteY2" fmla="*/ 222142 h 227449"/>
                <a:gd name="connsiteX3" fmla="*/ 12889 w 151632"/>
                <a:gd name="connsiteY3" fmla="*/ 222142 h 22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2" h="227449">
                  <a:moveTo>
                    <a:pt x="11372" y="11372"/>
                  </a:moveTo>
                  <a:lnTo>
                    <a:pt x="147842" y="11372"/>
                  </a:lnTo>
                  <a:lnTo>
                    <a:pt x="147842" y="222142"/>
                  </a:lnTo>
                  <a:lnTo>
                    <a:pt x="12889" y="222142"/>
                  </a:lnTo>
                  <a:close/>
                </a:path>
              </a:pathLst>
            </a:custGeom>
            <a:solidFill>
              <a:srgbClr val="0478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" name="Freeform: Shape 17">
              <a:extLst>
                <a:ext uri="{FF2B5EF4-FFF2-40B4-BE49-F238E27FC236}">
                  <a16:creationId xmlns:a16="http://schemas.microsoft.com/office/drawing/2014/main" id="{8D9C93CB-684A-4F9F-8AB5-4D6862CFE053}"/>
                </a:ext>
              </a:extLst>
            </p:cNvPr>
            <p:cNvSpPr/>
            <p:nvPr/>
          </p:nvSpPr>
          <p:spPr>
            <a:xfrm>
              <a:off x="11714418" y="6350593"/>
              <a:ext cx="257776" cy="318429"/>
            </a:xfrm>
            <a:custGeom>
              <a:avLst/>
              <a:gdLst>
                <a:gd name="connsiteX0" fmla="*/ 11372 w 257776"/>
                <a:gd name="connsiteY0" fmla="*/ 111450 h 318429"/>
                <a:gd name="connsiteX1" fmla="*/ 97803 w 257776"/>
                <a:gd name="connsiteY1" fmla="*/ 11372 h 318429"/>
                <a:gd name="connsiteX2" fmla="*/ 253985 w 257776"/>
                <a:gd name="connsiteY2" fmla="*/ 185751 h 318429"/>
                <a:gd name="connsiteX3" fmla="*/ 223659 w 257776"/>
                <a:gd name="connsiteY3" fmla="*/ 317671 h 31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76" h="318429">
                  <a:moveTo>
                    <a:pt x="11372" y="111450"/>
                  </a:moveTo>
                  <a:lnTo>
                    <a:pt x="97803" y="11372"/>
                  </a:lnTo>
                  <a:lnTo>
                    <a:pt x="253985" y="185751"/>
                  </a:lnTo>
                  <a:lnTo>
                    <a:pt x="223659" y="317671"/>
                  </a:lnTo>
                  <a:close/>
                </a:path>
              </a:pathLst>
            </a:custGeom>
            <a:solidFill>
              <a:srgbClr val="0273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B000250A-A104-084F-99CE-4E2EB690578D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rgbClr val="1A1A1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Machine Learning – Multiple Authoring Experiences</a:t>
            </a:r>
          </a:p>
        </p:txBody>
      </p:sp>
    </p:spTree>
    <p:extLst>
      <p:ext uri="{BB962C8B-B14F-4D97-AF65-F5344CB8AC3E}">
        <p14:creationId xmlns:p14="http://schemas.microsoft.com/office/powerpoint/2010/main" val="12871190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EC0D51-02E7-3F4F-830B-66D13DC74228}"/>
              </a:ext>
            </a:extLst>
          </p:cNvPr>
          <p:cNvSpPr/>
          <p:nvPr/>
        </p:nvSpPr>
        <p:spPr bwMode="auto">
          <a:xfrm>
            <a:off x="5334001" y="0"/>
            <a:ext cx="6857999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B4716D-FD71-9749-883E-FC94B5E9088F}"/>
              </a:ext>
            </a:extLst>
          </p:cNvPr>
          <p:cNvGrpSpPr/>
          <p:nvPr/>
        </p:nvGrpSpPr>
        <p:grpSpPr>
          <a:xfrm>
            <a:off x="5532532" y="1716417"/>
            <a:ext cx="6460935" cy="3718187"/>
            <a:chOff x="4746620" y="1393705"/>
            <a:chExt cx="8141802" cy="4685504"/>
          </a:xfrm>
          <a:effectLst>
            <a:outerShdw blurRad="990600" dist="647700" dir="5700000" sx="98000" sy="98000" algn="tl" rotWithShape="0">
              <a:schemeClr val="tx1">
                <a:alpha val="25000"/>
              </a:schemeClr>
            </a:outerShdw>
          </a:effectLst>
        </p:grpSpPr>
        <p:grpSp>
          <p:nvGrpSpPr>
            <p:cNvPr id="6" name="Group 36">
              <a:extLst>
                <a:ext uri="{FF2B5EF4-FFF2-40B4-BE49-F238E27FC236}">
                  <a16:creationId xmlns:a16="http://schemas.microsoft.com/office/drawing/2014/main" id="{CAD9DAAB-5765-2B40-9F4C-3FF528528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6620" y="1393705"/>
              <a:ext cx="8141802" cy="4685504"/>
              <a:chOff x="5898415" y="1976415"/>
              <a:chExt cx="5654530" cy="3255020"/>
            </a:xfrm>
          </p:grpSpPr>
          <p:sp>
            <p:nvSpPr>
              <p:cNvPr id="8" name="Freeform 45">
                <a:extLst>
                  <a:ext uri="{FF2B5EF4-FFF2-40B4-BE49-F238E27FC236}">
                    <a16:creationId xmlns:a16="http://schemas.microsoft.com/office/drawing/2014/main" id="{CD421675-8922-5A42-B1D5-ADCE582DA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8415" y="5105745"/>
                <a:ext cx="2848207" cy="125690"/>
              </a:xfrm>
              <a:custGeom>
                <a:avLst/>
                <a:gdLst>
                  <a:gd name="T0" fmla="*/ 0 w 885"/>
                  <a:gd name="T1" fmla="*/ 51565 h 39"/>
                  <a:gd name="T2" fmla="*/ 251028 w 885"/>
                  <a:gd name="T3" fmla="*/ 125690 h 39"/>
                  <a:gd name="T4" fmla="*/ 2848207 w 885"/>
                  <a:gd name="T5" fmla="*/ 125690 h 39"/>
                  <a:gd name="T6" fmla="*/ 2848207 w 885"/>
                  <a:gd name="T7" fmla="*/ 0 h 39"/>
                  <a:gd name="T8" fmla="*/ 0 w 885"/>
                  <a:gd name="T9" fmla="*/ 0 h 39"/>
                  <a:gd name="T10" fmla="*/ 0 w 885"/>
                  <a:gd name="T11" fmla="*/ 515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882" dirty="0"/>
              </a:p>
            </p:txBody>
          </p:sp>
          <p:sp>
            <p:nvSpPr>
              <p:cNvPr id="9" name="Freeform 46">
                <a:extLst>
                  <a:ext uri="{FF2B5EF4-FFF2-40B4-BE49-F238E27FC236}">
                    <a16:creationId xmlns:a16="http://schemas.microsoft.com/office/drawing/2014/main" id="{2BEF6400-061A-4F4E-8847-A0DABA287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4736" y="5105745"/>
                <a:ext cx="2848207" cy="125690"/>
              </a:xfrm>
              <a:custGeom>
                <a:avLst/>
                <a:gdLst>
                  <a:gd name="T0" fmla="*/ 2848207 w 884"/>
                  <a:gd name="T1" fmla="*/ 51565 h 39"/>
                  <a:gd name="T2" fmla="*/ 2596895 w 884"/>
                  <a:gd name="T3" fmla="*/ 125690 h 39"/>
                  <a:gd name="T4" fmla="*/ 0 w 884"/>
                  <a:gd name="T5" fmla="*/ 125690 h 39"/>
                  <a:gd name="T6" fmla="*/ 0 w 884"/>
                  <a:gd name="T7" fmla="*/ 0 h 39"/>
                  <a:gd name="T8" fmla="*/ 2848207 w 884"/>
                  <a:gd name="T9" fmla="*/ 0 h 39"/>
                  <a:gd name="T10" fmla="*/ 2848207 w 884"/>
                  <a:gd name="T11" fmla="*/ 515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882" dirty="0"/>
              </a:p>
            </p:txBody>
          </p:sp>
          <p:sp>
            <p:nvSpPr>
              <p:cNvPr id="10" name="Freeform 47">
                <a:extLst>
                  <a:ext uri="{FF2B5EF4-FFF2-40B4-BE49-F238E27FC236}">
                    <a16:creationId xmlns:a16="http://schemas.microsoft.com/office/drawing/2014/main" id="{B989B4AC-D26E-E542-A427-96E54C44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5812" y="1976415"/>
                <a:ext cx="4581618" cy="3138999"/>
              </a:xfrm>
              <a:custGeom>
                <a:avLst/>
                <a:gdLst>
                  <a:gd name="T0" fmla="*/ 4436732 w 1423"/>
                  <a:gd name="T1" fmla="*/ 0 h 974"/>
                  <a:gd name="T2" fmla="*/ 144886 w 1423"/>
                  <a:gd name="T3" fmla="*/ 0 h 974"/>
                  <a:gd name="T4" fmla="*/ 0 w 1423"/>
                  <a:gd name="T5" fmla="*/ 145026 h 974"/>
                  <a:gd name="T6" fmla="*/ 0 w 1423"/>
                  <a:gd name="T7" fmla="*/ 702569 h 974"/>
                  <a:gd name="T8" fmla="*/ 0 w 1423"/>
                  <a:gd name="T9" fmla="*/ 2993973 h 974"/>
                  <a:gd name="T10" fmla="*/ 144886 w 1423"/>
                  <a:gd name="T11" fmla="*/ 3138999 h 974"/>
                  <a:gd name="T12" fmla="*/ 4436732 w 1423"/>
                  <a:gd name="T13" fmla="*/ 3138999 h 974"/>
                  <a:gd name="T14" fmla="*/ 4581618 w 1423"/>
                  <a:gd name="T15" fmla="*/ 2993973 h 974"/>
                  <a:gd name="T16" fmla="*/ 4581618 w 1423"/>
                  <a:gd name="T17" fmla="*/ 145026 h 974"/>
                  <a:gd name="T18" fmla="*/ 4436732 w 1423"/>
                  <a:gd name="T19" fmla="*/ 0 h 9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23" h="974">
                    <a:moveTo>
                      <a:pt x="137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929"/>
                      <a:pt x="0" y="929"/>
                      <a:pt x="0" y="929"/>
                    </a:cubicBezTo>
                    <a:cubicBezTo>
                      <a:pt x="0" y="954"/>
                      <a:pt x="20" y="974"/>
                      <a:pt x="45" y="974"/>
                    </a:cubicBezTo>
                    <a:cubicBezTo>
                      <a:pt x="1378" y="974"/>
                      <a:pt x="1378" y="974"/>
                      <a:pt x="1378" y="974"/>
                    </a:cubicBezTo>
                    <a:cubicBezTo>
                      <a:pt x="1403" y="974"/>
                      <a:pt x="1423" y="954"/>
                      <a:pt x="1423" y="929"/>
                    </a:cubicBezTo>
                    <a:cubicBezTo>
                      <a:pt x="1423" y="45"/>
                      <a:pt x="1423" y="45"/>
                      <a:pt x="1423" y="45"/>
                    </a:cubicBezTo>
                    <a:cubicBezTo>
                      <a:pt x="1423" y="20"/>
                      <a:pt x="1403" y="0"/>
                      <a:pt x="1378" y="0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882" dirty="0"/>
              </a:p>
            </p:txBody>
          </p:sp>
          <p:sp>
            <p:nvSpPr>
              <p:cNvPr id="11" name="Freeform 48">
                <a:extLst>
                  <a:ext uri="{FF2B5EF4-FFF2-40B4-BE49-F238E27FC236}">
                    <a16:creationId xmlns:a16="http://schemas.microsoft.com/office/drawing/2014/main" id="{18956717-EC65-FF48-8BF4-43098602B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541" y="1992406"/>
                <a:ext cx="4553040" cy="3107101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defTabSz="914217">
                  <a:defRPr/>
                </a:pPr>
                <a:endParaRPr lang="id-ID" sz="882" dirty="0">
                  <a:latin typeface="Source Sans Pro Light" charset="0"/>
                </a:endParaRPr>
              </a:p>
            </p:txBody>
          </p:sp>
          <p:sp>
            <p:nvSpPr>
              <p:cNvPr id="12" name="Rectangle 50">
                <a:extLst>
                  <a:ext uri="{FF2B5EF4-FFF2-40B4-BE49-F238E27FC236}">
                    <a16:creationId xmlns:a16="http://schemas.microsoft.com/office/drawing/2014/main" id="{6247C515-97CF-F142-BC1C-21ABE2D31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8415" y="5053932"/>
                <a:ext cx="5654530" cy="1031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defTabSz="914217">
                  <a:defRPr/>
                </a:pPr>
                <a:endParaRPr lang="id-ID" sz="882" dirty="0">
                  <a:latin typeface="Source Sans Pro Light" charset="0"/>
                </a:endParaRPr>
              </a:p>
            </p:txBody>
          </p:sp>
          <p:sp>
            <p:nvSpPr>
              <p:cNvPr id="13" name="Freeform 51">
                <a:extLst>
                  <a:ext uri="{FF2B5EF4-FFF2-40B4-BE49-F238E27FC236}">
                    <a16:creationId xmlns:a16="http://schemas.microsoft.com/office/drawing/2014/main" id="{0D295823-9F35-B944-9C76-A13AAA017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101" y="5054180"/>
                <a:ext cx="811932" cy="58010"/>
              </a:xfrm>
              <a:custGeom>
                <a:avLst/>
                <a:gdLst>
                  <a:gd name="T0" fmla="*/ 0 w 252"/>
                  <a:gd name="T1" fmla="*/ 0 h 18"/>
                  <a:gd name="T2" fmla="*/ 70883 w 252"/>
                  <a:gd name="T3" fmla="*/ 58010 h 18"/>
                  <a:gd name="T4" fmla="*/ 741049 w 252"/>
                  <a:gd name="T5" fmla="*/ 58010 h 18"/>
                  <a:gd name="T6" fmla="*/ 811932 w 252"/>
                  <a:gd name="T7" fmla="*/ 0 h 18"/>
                  <a:gd name="T8" fmla="*/ 0 w 252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882" dirty="0"/>
              </a:p>
            </p:txBody>
          </p:sp>
          <p:sp>
            <p:nvSpPr>
              <p:cNvPr id="14" name="Rectangle 52">
                <a:extLst>
                  <a:ext uri="{FF2B5EF4-FFF2-40B4-BE49-F238E27FC236}">
                    <a16:creationId xmlns:a16="http://schemas.microsoft.com/office/drawing/2014/main" id="{1497A367-8E69-5544-9459-7BFDA098E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3416" y="2189099"/>
                <a:ext cx="4250090" cy="2684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defTabSz="914217">
                  <a:defRPr/>
                </a:pPr>
                <a:endParaRPr lang="id-ID" sz="882" dirty="0">
                  <a:latin typeface="Source Sans Pro Light" charset="0"/>
                </a:endParaRPr>
              </a:p>
            </p:txBody>
          </p:sp>
          <p:sp>
            <p:nvSpPr>
              <p:cNvPr id="15" name="Oval 54">
                <a:extLst>
                  <a:ext uri="{FF2B5EF4-FFF2-40B4-BE49-F238E27FC236}">
                    <a16:creationId xmlns:a16="http://schemas.microsoft.com/office/drawing/2014/main" id="{0F7948BA-E1C3-7948-AD29-6694D8B7A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0847" y="2076321"/>
                <a:ext cx="48330" cy="4834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5pPr>
                <a:lvl6pPr marL="25146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6pPr>
                <a:lvl7pPr marL="29718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7pPr>
                <a:lvl8pPr marL="34290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8pPr>
                <a:lvl9pPr marL="38862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9pPr>
              </a:lstStyle>
              <a:p>
                <a:pPr eaLnBrk="1" hangingPunct="1"/>
                <a:endParaRPr lang="id-ID" altLang="x-none" sz="1800" dirty="0">
                  <a:latin typeface="Source Sans Pro Light" charset="0"/>
                </a:endParaRPr>
              </a:p>
            </p:txBody>
          </p:sp>
          <p:sp>
            <p:nvSpPr>
              <p:cNvPr id="16" name="Oval 55">
                <a:extLst>
                  <a:ext uri="{FF2B5EF4-FFF2-40B4-BE49-F238E27FC236}">
                    <a16:creationId xmlns:a16="http://schemas.microsoft.com/office/drawing/2014/main" id="{53538ACE-49AC-7E4B-B0EE-083016EAB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0847" y="2073099"/>
                <a:ext cx="48330" cy="45119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5pPr>
                <a:lvl6pPr marL="25146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6pPr>
                <a:lvl7pPr marL="29718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7pPr>
                <a:lvl8pPr marL="34290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8pPr>
                <a:lvl9pPr marL="38862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9pPr>
              </a:lstStyle>
              <a:p>
                <a:pPr eaLnBrk="1" hangingPunct="1"/>
                <a:endParaRPr lang="id-ID" altLang="x-none" sz="1800" dirty="0">
                  <a:latin typeface="Source Sans Pro Light" charset="0"/>
                </a:endParaRPr>
              </a:p>
            </p:txBody>
          </p:sp>
          <p:sp>
            <p:nvSpPr>
              <p:cNvPr id="17" name="Oval 56">
                <a:extLst>
                  <a:ext uri="{FF2B5EF4-FFF2-40B4-BE49-F238E27FC236}">
                    <a16:creationId xmlns:a16="http://schemas.microsoft.com/office/drawing/2014/main" id="{14A90A91-5CD6-5443-B896-F4F90E690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0511" y="2079544"/>
                <a:ext cx="28999" cy="3222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5pPr>
                <a:lvl6pPr marL="25146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6pPr>
                <a:lvl7pPr marL="29718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7pPr>
                <a:lvl8pPr marL="34290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8pPr>
                <a:lvl9pPr marL="38862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9pPr>
              </a:lstStyle>
              <a:p>
                <a:pPr eaLnBrk="1" hangingPunct="1"/>
                <a:endParaRPr lang="id-ID" altLang="x-none" sz="1800" dirty="0">
                  <a:latin typeface="Source Sans Pro Light" charset="0"/>
                </a:endParaRPr>
              </a:p>
            </p:txBody>
          </p:sp>
          <p:sp>
            <p:nvSpPr>
              <p:cNvPr id="18" name="Oval 57">
                <a:extLst>
                  <a:ext uri="{FF2B5EF4-FFF2-40B4-BE49-F238E27FC236}">
                    <a16:creationId xmlns:a16="http://schemas.microsoft.com/office/drawing/2014/main" id="{90D8FE94-39FF-6741-AD3A-F6B2B6AFE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6955" y="2089212"/>
                <a:ext cx="16111" cy="16115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5pPr>
                <a:lvl6pPr marL="25146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6pPr>
                <a:lvl7pPr marL="29718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7pPr>
                <a:lvl8pPr marL="34290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8pPr>
                <a:lvl9pPr marL="38862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9pPr>
              </a:lstStyle>
              <a:p>
                <a:pPr eaLnBrk="1" hangingPunct="1"/>
                <a:endParaRPr lang="id-ID" altLang="x-none" sz="1800" dirty="0">
                  <a:latin typeface="Source Sans Pro Light" charset="0"/>
                </a:endParaRPr>
              </a:p>
            </p:txBody>
          </p:sp>
          <p:sp>
            <p:nvSpPr>
              <p:cNvPr id="19" name="Freeform 58">
                <a:extLst>
                  <a:ext uri="{FF2B5EF4-FFF2-40B4-BE49-F238E27FC236}">
                    <a16:creationId xmlns:a16="http://schemas.microsoft.com/office/drawing/2014/main" id="{4588D90B-AFD3-5E40-923C-179F5CDD4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3399" y="2092436"/>
                <a:ext cx="3223" cy="6446"/>
              </a:xfrm>
              <a:custGeom>
                <a:avLst/>
                <a:gdLst>
                  <a:gd name="T0" fmla="*/ 3223 w 1"/>
                  <a:gd name="T1" fmla="*/ 3223 h 2"/>
                  <a:gd name="T2" fmla="*/ 3223 w 1"/>
                  <a:gd name="T3" fmla="*/ 6446 h 2"/>
                  <a:gd name="T4" fmla="*/ 0 w 1"/>
                  <a:gd name="T5" fmla="*/ 3223 h 2"/>
                  <a:gd name="T6" fmla="*/ 3223 w 1"/>
                  <a:gd name="T7" fmla="*/ 0 h 2"/>
                  <a:gd name="T8" fmla="*/ 3223 w 1"/>
                  <a:gd name="T9" fmla="*/ 3223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882" dirty="0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9FA31C-D8E1-B546-B975-1C3D2B71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90534" y="1711511"/>
              <a:ext cx="6160886" cy="3850553"/>
            </a:xfrm>
            <a:prstGeom prst="rect">
              <a:avLst/>
            </a:prstGeom>
          </p:spPr>
        </p:pic>
      </p:grpSp>
      <p:sp>
        <p:nvSpPr>
          <p:cNvPr id="20" name="Title 7">
            <a:extLst>
              <a:ext uri="{FF2B5EF4-FFF2-40B4-BE49-F238E27FC236}">
                <a16:creationId xmlns:a16="http://schemas.microsoft.com/office/drawing/2014/main" id="{6ED95208-FF6B-204E-ADD1-5242EA24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359520"/>
            <a:ext cx="4158362" cy="11079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Automated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0F41BD1-D1C9-924F-947F-ADBA7F6E14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986852"/>
            <a:ext cx="4162425" cy="184665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Allows data scientists, analysts, and developers to build ML models with high scale, efficiency, and productivity all while sustaining model quality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6AC6F76-ACE2-3845-AEE8-67EFF79DA6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200" y="679010"/>
            <a:ext cx="680510" cy="6805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D57D20-2235-414A-9853-7E87BDBF088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0927" y="1970300"/>
            <a:ext cx="4888977" cy="30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988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EC0D51-02E7-3F4F-830B-66D13DC74228}"/>
              </a:ext>
            </a:extLst>
          </p:cNvPr>
          <p:cNvSpPr/>
          <p:nvPr/>
        </p:nvSpPr>
        <p:spPr bwMode="auto">
          <a:xfrm>
            <a:off x="5334001" y="0"/>
            <a:ext cx="6857999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B4716D-FD71-9749-883E-FC94B5E9088F}"/>
              </a:ext>
            </a:extLst>
          </p:cNvPr>
          <p:cNvGrpSpPr/>
          <p:nvPr/>
        </p:nvGrpSpPr>
        <p:grpSpPr>
          <a:xfrm>
            <a:off x="5532532" y="1716417"/>
            <a:ext cx="6460935" cy="3718187"/>
            <a:chOff x="4746620" y="1393705"/>
            <a:chExt cx="8141802" cy="4685504"/>
          </a:xfrm>
          <a:effectLst>
            <a:outerShdw blurRad="990600" dist="647700" dir="5700000" sx="98000" sy="98000" algn="tl" rotWithShape="0">
              <a:schemeClr val="tx1">
                <a:alpha val="25000"/>
              </a:schemeClr>
            </a:outerShdw>
          </a:effectLst>
        </p:grpSpPr>
        <p:grpSp>
          <p:nvGrpSpPr>
            <p:cNvPr id="6" name="Group 36">
              <a:extLst>
                <a:ext uri="{FF2B5EF4-FFF2-40B4-BE49-F238E27FC236}">
                  <a16:creationId xmlns:a16="http://schemas.microsoft.com/office/drawing/2014/main" id="{CAD9DAAB-5765-2B40-9F4C-3FF528528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6620" y="1393705"/>
              <a:ext cx="8141802" cy="4685504"/>
              <a:chOff x="5898415" y="1976415"/>
              <a:chExt cx="5654530" cy="3255020"/>
            </a:xfrm>
          </p:grpSpPr>
          <p:sp>
            <p:nvSpPr>
              <p:cNvPr id="8" name="Freeform 45">
                <a:extLst>
                  <a:ext uri="{FF2B5EF4-FFF2-40B4-BE49-F238E27FC236}">
                    <a16:creationId xmlns:a16="http://schemas.microsoft.com/office/drawing/2014/main" id="{CD421675-8922-5A42-B1D5-ADCE582DA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8415" y="5105745"/>
                <a:ext cx="2848207" cy="125690"/>
              </a:xfrm>
              <a:custGeom>
                <a:avLst/>
                <a:gdLst>
                  <a:gd name="T0" fmla="*/ 0 w 885"/>
                  <a:gd name="T1" fmla="*/ 51565 h 39"/>
                  <a:gd name="T2" fmla="*/ 251028 w 885"/>
                  <a:gd name="T3" fmla="*/ 125690 h 39"/>
                  <a:gd name="T4" fmla="*/ 2848207 w 885"/>
                  <a:gd name="T5" fmla="*/ 125690 h 39"/>
                  <a:gd name="T6" fmla="*/ 2848207 w 885"/>
                  <a:gd name="T7" fmla="*/ 0 h 39"/>
                  <a:gd name="T8" fmla="*/ 0 w 885"/>
                  <a:gd name="T9" fmla="*/ 0 h 39"/>
                  <a:gd name="T10" fmla="*/ 0 w 885"/>
                  <a:gd name="T11" fmla="*/ 515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882" dirty="0"/>
              </a:p>
            </p:txBody>
          </p:sp>
          <p:sp>
            <p:nvSpPr>
              <p:cNvPr id="9" name="Freeform 46">
                <a:extLst>
                  <a:ext uri="{FF2B5EF4-FFF2-40B4-BE49-F238E27FC236}">
                    <a16:creationId xmlns:a16="http://schemas.microsoft.com/office/drawing/2014/main" id="{2BEF6400-061A-4F4E-8847-A0DABA287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4736" y="5105745"/>
                <a:ext cx="2848207" cy="125690"/>
              </a:xfrm>
              <a:custGeom>
                <a:avLst/>
                <a:gdLst>
                  <a:gd name="T0" fmla="*/ 2848207 w 884"/>
                  <a:gd name="T1" fmla="*/ 51565 h 39"/>
                  <a:gd name="T2" fmla="*/ 2596895 w 884"/>
                  <a:gd name="T3" fmla="*/ 125690 h 39"/>
                  <a:gd name="T4" fmla="*/ 0 w 884"/>
                  <a:gd name="T5" fmla="*/ 125690 h 39"/>
                  <a:gd name="T6" fmla="*/ 0 w 884"/>
                  <a:gd name="T7" fmla="*/ 0 h 39"/>
                  <a:gd name="T8" fmla="*/ 2848207 w 884"/>
                  <a:gd name="T9" fmla="*/ 0 h 39"/>
                  <a:gd name="T10" fmla="*/ 2848207 w 884"/>
                  <a:gd name="T11" fmla="*/ 515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882" dirty="0"/>
              </a:p>
            </p:txBody>
          </p:sp>
          <p:sp>
            <p:nvSpPr>
              <p:cNvPr id="10" name="Freeform 47">
                <a:extLst>
                  <a:ext uri="{FF2B5EF4-FFF2-40B4-BE49-F238E27FC236}">
                    <a16:creationId xmlns:a16="http://schemas.microsoft.com/office/drawing/2014/main" id="{B989B4AC-D26E-E542-A427-96E54C44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5812" y="1976415"/>
                <a:ext cx="4581618" cy="3138999"/>
              </a:xfrm>
              <a:custGeom>
                <a:avLst/>
                <a:gdLst>
                  <a:gd name="T0" fmla="*/ 4436732 w 1423"/>
                  <a:gd name="T1" fmla="*/ 0 h 974"/>
                  <a:gd name="T2" fmla="*/ 144886 w 1423"/>
                  <a:gd name="T3" fmla="*/ 0 h 974"/>
                  <a:gd name="T4" fmla="*/ 0 w 1423"/>
                  <a:gd name="T5" fmla="*/ 145026 h 974"/>
                  <a:gd name="T6" fmla="*/ 0 w 1423"/>
                  <a:gd name="T7" fmla="*/ 702569 h 974"/>
                  <a:gd name="T8" fmla="*/ 0 w 1423"/>
                  <a:gd name="T9" fmla="*/ 2993973 h 974"/>
                  <a:gd name="T10" fmla="*/ 144886 w 1423"/>
                  <a:gd name="T11" fmla="*/ 3138999 h 974"/>
                  <a:gd name="T12" fmla="*/ 4436732 w 1423"/>
                  <a:gd name="T13" fmla="*/ 3138999 h 974"/>
                  <a:gd name="T14" fmla="*/ 4581618 w 1423"/>
                  <a:gd name="T15" fmla="*/ 2993973 h 974"/>
                  <a:gd name="T16" fmla="*/ 4581618 w 1423"/>
                  <a:gd name="T17" fmla="*/ 145026 h 974"/>
                  <a:gd name="T18" fmla="*/ 4436732 w 1423"/>
                  <a:gd name="T19" fmla="*/ 0 h 9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23" h="974">
                    <a:moveTo>
                      <a:pt x="137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929"/>
                      <a:pt x="0" y="929"/>
                      <a:pt x="0" y="929"/>
                    </a:cubicBezTo>
                    <a:cubicBezTo>
                      <a:pt x="0" y="954"/>
                      <a:pt x="20" y="974"/>
                      <a:pt x="45" y="974"/>
                    </a:cubicBezTo>
                    <a:cubicBezTo>
                      <a:pt x="1378" y="974"/>
                      <a:pt x="1378" y="974"/>
                      <a:pt x="1378" y="974"/>
                    </a:cubicBezTo>
                    <a:cubicBezTo>
                      <a:pt x="1403" y="974"/>
                      <a:pt x="1423" y="954"/>
                      <a:pt x="1423" y="929"/>
                    </a:cubicBezTo>
                    <a:cubicBezTo>
                      <a:pt x="1423" y="45"/>
                      <a:pt x="1423" y="45"/>
                      <a:pt x="1423" y="45"/>
                    </a:cubicBezTo>
                    <a:cubicBezTo>
                      <a:pt x="1423" y="20"/>
                      <a:pt x="1403" y="0"/>
                      <a:pt x="1378" y="0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882" dirty="0"/>
              </a:p>
            </p:txBody>
          </p:sp>
          <p:sp>
            <p:nvSpPr>
              <p:cNvPr id="11" name="Freeform 48">
                <a:extLst>
                  <a:ext uri="{FF2B5EF4-FFF2-40B4-BE49-F238E27FC236}">
                    <a16:creationId xmlns:a16="http://schemas.microsoft.com/office/drawing/2014/main" id="{18956717-EC65-FF48-8BF4-43098602B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541" y="1992406"/>
                <a:ext cx="4553040" cy="3107101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defTabSz="914217">
                  <a:defRPr/>
                </a:pPr>
                <a:endParaRPr lang="id-ID" sz="882" dirty="0">
                  <a:latin typeface="Source Sans Pro Light" charset="0"/>
                </a:endParaRPr>
              </a:p>
            </p:txBody>
          </p:sp>
          <p:sp>
            <p:nvSpPr>
              <p:cNvPr id="12" name="Rectangle 50">
                <a:extLst>
                  <a:ext uri="{FF2B5EF4-FFF2-40B4-BE49-F238E27FC236}">
                    <a16:creationId xmlns:a16="http://schemas.microsoft.com/office/drawing/2014/main" id="{6247C515-97CF-F142-BC1C-21ABE2D31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8415" y="5053932"/>
                <a:ext cx="5654530" cy="1031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defTabSz="914217">
                  <a:defRPr/>
                </a:pPr>
                <a:endParaRPr lang="id-ID" sz="882" dirty="0">
                  <a:latin typeface="Source Sans Pro Light" charset="0"/>
                </a:endParaRPr>
              </a:p>
            </p:txBody>
          </p:sp>
          <p:sp>
            <p:nvSpPr>
              <p:cNvPr id="13" name="Freeform 51">
                <a:extLst>
                  <a:ext uri="{FF2B5EF4-FFF2-40B4-BE49-F238E27FC236}">
                    <a16:creationId xmlns:a16="http://schemas.microsoft.com/office/drawing/2014/main" id="{0D295823-9F35-B944-9C76-A13AAA017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101" y="5054180"/>
                <a:ext cx="811932" cy="58010"/>
              </a:xfrm>
              <a:custGeom>
                <a:avLst/>
                <a:gdLst>
                  <a:gd name="T0" fmla="*/ 0 w 252"/>
                  <a:gd name="T1" fmla="*/ 0 h 18"/>
                  <a:gd name="T2" fmla="*/ 70883 w 252"/>
                  <a:gd name="T3" fmla="*/ 58010 h 18"/>
                  <a:gd name="T4" fmla="*/ 741049 w 252"/>
                  <a:gd name="T5" fmla="*/ 58010 h 18"/>
                  <a:gd name="T6" fmla="*/ 811932 w 252"/>
                  <a:gd name="T7" fmla="*/ 0 h 18"/>
                  <a:gd name="T8" fmla="*/ 0 w 252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882" dirty="0"/>
              </a:p>
            </p:txBody>
          </p:sp>
          <p:sp>
            <p:nvSpPr>
              <p:cNvPr id="14" name="Rectangle 52">
                <a:extLst>
                  <a:ext uri="{FF2B5EF4-FFF2-40B4-BE49-F238E27FC236}">
                    <a16:creationId xmlns:a16="http://schemas.microsoft.com/office/drawing/2014/main" id="{1497A367-8E69-5544-9459-7BFDA098E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3416" y="2189099"/>
                <a:ext cx="4250090" cy="2684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defTabSz="914217">
                  <a:defRPr/>
                </a:pPr>
                <a:endParaRPr lang="id-ID" sz="882" dirty="0">
                  <a:latin typeface="Source Sans Pro Light" charset="0"/>
                </a:endParaRPr>
              </a:p>
            </p:txBody>
          </p:sp>
          <p:sp>
            <p:nvSpPr>
              <p:cNvPr id="15" name="Oval 54">
                <a:extLst>
                  <a:ext uri="{FF2B5EF4-FFF2-40B4-BE49-F238E27FC236}">
                    <a16:creationId xmlns:a16="http://schemas.microsoft.com/office/drawing/2014/main" id="{0F7948BA-E1C3-7948-AD29-6694D8B7A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0847" y="2076321"/>
                <a:ext cx="48330" cy="4834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5pPr>
                <a:lvl6pPr marL="25146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6pPr>
                <a:lvl7pPr marL="29718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7pPr>
                <a:lvl8pPr marL="34290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8pPr>
                <a:lvl9pPr marL="38862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9pPr>
              </a:lstStyle>
              <a:p>
                <a:pPr eaLnBrk="1" hangingPunct="1"/>
                <a:endParaRPr lang="id-ID" altLang="x-none" sz="1800" dirty="0">
                  <a:latin typeface="Source Sans Pro Light" charset="0"/>
                </a:endParaRPr>
              </a:p>
            </p:txBody>
          </p:sp>
          <p:sp>
            <p:nvSpPr>
              <p:cNvPr id="16" name="Oval 55">
                <a:extLst>
                  <a:ext uri="{FF2B5EF4-FFF2-40B4-BE49-F238E27FC236}">
                    <a16:creationId xmlns:a16="http://schemas.microsoft.com/office/drawing/2014/main" id="{53538ACE-49AC-7E4B-B0EE-083016EAB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0847" y="2073099"/>
                <a:ext cx="48330" cy="45119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5pPr>
                <a:lvl6pPr marL="25146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6pPr>
                <a:lvl7pPr marL="29718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7pPr>
                <a:lvl8pPr marL="34290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8pPr>
                <a:lvl9pPr marL="38862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9pPr>
              </a:lstStyle>
              <a:p>
                <a:pPr eaLnBrk="1" hangingPunct="1"/>
                <a:endParaRPr lang="id-ID" altLang="x-none" sz="1800" dirty="0">
                  <a:latin typeface="Source Sans Pro Light" charset="0"/>
                </a:endParaRPr>
              </a:p>
            </p:txBody>
          </p:sp>
          <p:sp>
            <p:nvSpPr>
              <p:cNvPr id="17" name="Oval 56">
                <a:extLst>
                  <a:ext uri="{FF2B5EF4-FFF2-40B4-BE49-F238E27FC236}">
                    <a16:creationId xmlns:a16="http://schemas.microsoft.com/office/drawing/2014/main" id="{14A90A91-5CD6-5443-B896-F4F90E690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0511" y="2079544"/>
                <a:ext cx="28999" cy="3222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5pPr>
                <a:lvl6pPr marL="25146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6pPr>
                <a:lvl7pPr marL="29718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7pPr>
                <a:lvl8pPr marL="34290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8pPr>
                <a:lvl9pPr marL="38862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9pPr>
              </a:lstStyle>
              <a:p>
                <a:pPr eaLnBrk="1" hangingPunct="1"/>
                <a:endParaRPr lang="id-ID" altLang="x-none" sz="1800" dirty="0">
                  <a:latin typeface="Source Sans Pro Light" charset="0"/>
                </a:endParaRPr>
              </a:p>
            </p:txBody>
          </p:sp>
          <p:sp>
            <p:nvSpPr>
              <p:cNvPr id="18" name="Oval 57">
                <a:extLst>
                  <a:ext uri="{FF2B5EF4-FFF2-40B4-BE49-F238E27FC236}">
                    <a16:creationId xmlns:a16="http://schemas.microsoft.com/office/drawing/2014/main" id="{90D8FE94-39FF-6741-AD3A-F6B2B6AFE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6955" y="2089212"/>
                <a:ext cx="16111" cy="16115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5pPr>
                <a:lvl6pPr marL="25146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6pPr>
                <a:lvl7pPr marL="29718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7pPr>
                <a:lvl8pPr marL="34290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8pPr>
                <a:lvl9pPr marL="38862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9pPr>
              </a:lstStyle>
              <a:p>
                <a:pPr eaLnBrk="1" hangingPunct="1"/>
                <a:endParaRPr lang="id-ID" altLang="x-none" sz="1800" dirty="0">
                  <a:latin typeface="Source Sans Pro Light" charset="0"/>
                </a:endParaRPr>
              </a:p>
            </p:txBody>
          </p:sp>
          <p:sp>
            <p:nvSpPr>
              <p:cNvPr id="19" name="Freeform 58">
                <a:extLst>
                  <a:ext uri="{FF2B5EF4-FFF2-40B4-BE49-F238E27FC236}">
                    <a16:creationId xmlns:a16="http://schemas.microsoft.com/office/drawing/2014/main" id="{4588D90B-AFD3-5E40-923C-179F5CDD4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3399" y="2092436"/>
                <a:ext cx="3223" cy="6446"/>
              </a:xfrm>
              <a:custGeom>
                <a:avLst/>
                <a:gdLst>
                  <a:gd name="T0" fmla="*/ 3223 w 1"/>
                  <a:gd name="T1" fmla="*/ 3223 h 2"/>
                  <a:gd name="T2" fmla="*/ 3223 w 1"/>
                  <a:gd name="T3" fmla="*/ 6446 h 2"/>
                  <a:gd name="T4" fmla="*/ 0 w 1"/>
                  <a:gd name="T5" fmla="*/ 3223 h 2"/>
                  <a:gd name="T6" fmla="*/ 3223 w 1"/>
                  <a:gd name="T7" fmla="*/ 0 h 2"/>
                  <a:gd name="T8" fmla="*/ 3223 w 1"/>
                  <a:gd name="T9" fmla="*/ 3223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882" dirty="0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9FA31C-D8E1-B546-B975-1C3D2B71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90534" y="1711511"/>
              <a:ext cx="6160886" cy="3850553"/>
            </a:xfrm>
            <a:prstGeom prst="rect">
              <a:avLst/>
            </a:prstGeom>
          </p:spPr>
        </p:pic>
      </p:grpSp>
      <p:sp>
        <p:nvSpPr>
          <p:cNvPr id="20" name="Title 7">
            <a:extLst>
              <a:ext uri="{FF2B5EF4-FFF2-40B4-BE49-F238E27FC236}">
                <a16:creationId xmlns:a16="http://schemas.microsoft.com/office/drawing/2014/main" id="{6ED95208-FF6B-204E-ADD1-5242EA24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359520"/>
            <a:ext cx="4158362" cy="22159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Visual Interface for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Azure Machine Learning service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(Public Preview)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0F41BD1-D1C9-924F-947F-ADBA7F6E14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986852"/>
            <a:ext cx="4162425" cy="11079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V</a:t>
            </a:r>
            <a:r>
              <a:rPr lang="en-US" sz="2400" dirty="0"/>
              <a:t>isual workflow to build, test, and deploy ML models </a:t>
            </a:r>
            <a:r>
              <a:rPr lang="en-US" altLang="zh-CN" sz="2400" dirty="0"/>
              <a:t>more</a:t>
            </a:r>
            <a:r>
              <a:rPr lang="zh-CN" altLang="en-US" sz="2400"/>
              <a:t> </a:t>
            </a:r>
            <a:r>
              <a:rPr lang="en-US" sz="2400" dirty="0"/>
              <a:t>easily and efficiently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267006-ABF6-4241-AD80-93E80D9B886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200" y="694222"/>
            <a:ext cx="651437" cy="6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242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EC0D51-02E7-3F4F-830B-66D13DC74228}"/>
              </a:ext>
            </a:extLst>
          </p:cNvPr>
          <p:cNvSpPr/>
          <p:nvPr/>
        </p:nvSpPr>
        <p:spPr bwMode="auto">
          <a:xfrm>
            <a:off x="5334001" y="0"/>
            <a:ext cx="6857999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B4716D-FD71-9749-883E-FC94B5E9088F}"/>
              </a:ext>
            </a:extLst>
          </p:cNvPr>
          <p:cNvGrpSpPr/>
          <p:nvPr/>
        </p:nvGrpSpPr>
        <p:grpSpPr>
          <a:xfrm>
            <a:off x="5532532" y="1716417"/>
            <a:ext cx="6460935" cy="3718187"/>
            <a:chOff x="4746620" y="1393705"/>
            <a:chExt cx="8141802" cy="4685504"/>
          </a:xfrm>
          <a:effectLst>
            <a:outerShdw blurRad="990600" dist="647700" dir="5700000" sx="98000" sy="98000" algn="tl" rotWithShape="0">
              <a:schemeClr val="tx1">
                <a:alpha val="25000"/>
              </a:schemeClr>
            </a:outerShdw>
          </a:effectLst>
        </p:grpSpPr>
        <p:grpSp>
          <p:nvGrpSpPr>
            <p:cNvPr id="6" name="Group 36">
              <a:extLst>
                <a:ext uri="{FF2B5EF4-FFF2-40B4-BE49-F238E27FC236}">
                  <a16:creationId xmlns:a16="http://schemas.microsoft.com/office/drawing/2014/main" id="{CAD9DAAB-5765-2B40-9F4C-3FF528528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6620" y="1393705"/>
              <a:ext cx="8141802" cy="4685504"/>
              <a:chOff x="5898415" y="1976415"/>
              <a:chExt cx="5654530" cy="3255020"/>
            </a:xfrm>
          </p:grpSpPr>
          <p:sp>
            <p:nvSpPr>
              <p:cNvPr id="8" name="Freeform 45">
                <a:extLst>
                  <a:ext uri="{FF2B5EF4-FFF2-40B4-BE49-F238E27FC236}">
                    <a16:creationId xmlns:a16="http://schemas.microsoft.com/office/drawing/2014/main" id="{CD421675-8922-5A42-B1D5-ADCE582DA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8415" y="5105745"/>
                <a:ext cx="2848207" cy="125690"/>
              </a:xfrm>
              <a:custGeom>
                <a:avLst/>
                <a:gdLst>
                  <a:gd name="T0" fmla="*/ 0 w 885"/>
                  <a:gd name="T1" fmla="*/ 51565 h 39"/>
                  <a:gd name="T2" fmla="*/ 251028 w 885"/>
                  <a:gd name="T3" fmla="*/ 125690 h 39"/>
                  <a:gd name="T4" fmla="*/ 2848207 w 885"/>
                  <a:gd name="T5" fmla="*/ 125690 h 39"/>
                  <a:gd name="T6" fmla="*/ 2848207 w 885"/>
                  <a:gd name="T7" fmla="*/ 0 h 39"/>
                  <a:gd name="T8" fmla="*/ 0 w 885"/>
                  <a:gd name="T9" fmla="*/ 0 h 39"/>
                  <a:gd name="T10" fmla="*/ 0 w 885"/>
                  <a:gd name="T11" fmla="*/ 515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882" dirty="0"/>
              </a:p>
            </p:txBody>
          </p:sp>
          <p:sp>
            <p:nvSpPr>
              <p:cNvPr id="9" name="Freeform 46">
                <a:extLst>
                  <a:ext uri="{FF2B5EF4-FFF2-40B4-BE49-F238E27FC236}">
                    <a16:creationId xmlns:a16="http://schemas.microsoft.com/office/drawing/2014/main" id="{2BEF6400-061A-4F4E-8847-A0DABA287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4736" y="5105745"/>
                <a:ext cx="2848207" cy="125690"/>
              </a:xfrm>
              <a:custGeom>
                <a:avLst/>
                <a:gdLst>
                  <a:gd name="T0" fmla="*/ 2848207 w 884"/>
                  <a:gd name="T1" fmla="*/ 51565 h 39"/>
                  <a:gd name="T2" fmla="*/ 2596895 w 884"/>
                  <a:gd name="T3" fmla="*/ 125690 h 39"/>
                  <a:gd name="T4" fmla="*/ 0 w 884"/>
                  <a:gd name="T5" fmla="*/ 125690 h 39"/>
                  <a:gd name="T6" fmla="*/ 0 w 884"/>
                  <a:gd name="T7" fmla="*/ 0 h 39"/>
                  <a:gd name="T8" fmla="*/ 2848207 w 884"/>
                  <a:gd name="T9" fmla="*/ 0 h 39"/>
                  <a:gd name="T10" fmla="*/ 2848207 w 884"/>
                  <a:gd name="T11" fmla="*/ 515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882" dirty="0"/>
              </a:p>
            </p:txBody>
          </p:sp>
          <p:sp>
            <p:nvSpPr>
              <p:cNvPr id="10" name="Freeform 47">
                <a:extLst>
                  <a:ext uri="{FF2B5EF4-FFF2-40B4-BE49-F238E27FC236}">
                    <a16:creationId xmlns:a16="http://schemas.microsoft.com/office/drawing/2014/main" id="{B989B4AC-D26E-E542-A427-96E54C44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5812" y="1976415"/>
                <a:ext cx="4581618" cy="3138999"/>
              </a:xfrm>
              <a:custGeom>
                <a:avLst/>
                <a:gdLst>
                  <a:gd name="T0" fmla="*/ 4436732 w 1423"/>
                  <a:gd name="T1" fmla="*/ 0 h 974"/>
                  <a:gd name="T2" fmla="*/ 144886 w 1423"/>
                  <a:gd name="T3" fmla="*/ 0 h 974"/>
                  <a:gd name="T4" fmla="*/ 0 w 1423"/>
                  <a:gd name="T5" fmla="*/ 145026 h 974"/>
                  <a:gd name="T6" fmla="*/ 0 w 1423"/>
                  <a:gd name="T7" fmla="*/ 702569 h 974"/>
                  <a:gd name="T8" fmla="*/ 0 w 1423"/>
                  <a:gd name="T9" fmla="*/ 2993973 h 974"/>
                  <a:gd name="T10" fmla="*/ 144886 w 1423"/>
                  <a:gd name="T11" fmla="*/ 3138999 h 974"/>
                  <a:gd name="T12" fmla="*/ 4436732 w 1423"/>
                  <a:gd name="T13" fmla="*/ 3138999 h 974"/>
                  <a:gd name="T14" fmla="*/ 4581618 w 1423"/>
                  <a:gd name="T15" fmla="*/ 2993973 h 974"/>
                  <a:gd name="T16" fmla="*/ 4581618 w 1423"/>
                  <a:gd name="T17" fmla="*/ 145026 h 974"/>
                  <a:gd name="T18" fmla="*/ 4436732 w 1423"/>
                  <a:gd name="T19" fmla="*/ 0 h 9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23" h="974">
                    <a:moveTo>
                      <a:pt x="137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929"/>
                      <a:pt x="0" y="929"/>
                      <a:pt x="0" y="929"/>
                    </a:cubicBezTo>
                    <a:cubicBezTo>
                      <a:pt x="0" y="954"/>
                      <a:pt x="20" y="974"/>
                      <a:pt x="45" y="974"/>
                    </a:cubicBezTo>
                    <a:cubicBezTo>
                      <a:pt x="1378" y="974"/>
                      <a:pt x="1378" y="974"/>
                      <a:pt x="1378" y="974"/>
                    </a:cubicBezTo>
                    <a:cubicBezTo>
                      <a:pt x="1403" y="974"/>
                      <a:pt x="1423" y="954"/>
                      <a:pt x="1423" y="929"/>
                    </a:cubicBezTo>
                    <a:cubicBezTo>
                      <a:pt x="1423" y="45"/>
                      <a:pt x="1423" y="45"/>
                      <a:pt x="1423" y="45"/>
                    </a:cubicBezTo>
                    <a:cubicBezTo>
                      <a:pt x="1423" y="20"/>
                      <a:pt x="1403" y="0"/>
                      <a:pt x="1378" y="0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882" dirty="0"/>
              </a:p>
            </p:txBody>
          </p:sp>
          <p:sp>
            <p:nvSpPr>
              <p:cNvPr id="11" name="Freeform 48">
                <a:extLst>
                  <a:ext uri="{FF2B5EF4-FFF2-40B4-BE49-F238E27FC236}">
                    <a16:creationId xmlns:a16="http://schemas.microsoft.com/office/drawing/2014/main" id="{18956717-EC65-FF48-8BF4-43098602B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541" y="1992406"/>
                <a:ext cx="4553040" cy="3107101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defTabSz="914217">
                  <a:defRPr/>
                </a:pPr>
                <a:endParaRPr lang="id-ID" sz="882" dirty="0">
                  <a:latin typeface="Source Sans Pro Light" charset="0"/>
                </a:endParaRPr>
              </a:p>
            </p:txBody>
          </p:sp>
          <p:sp>
            <p:nvSpPr>
              <p:cNvPr id="12" name="Rectangle 50">
                <a:extLst>
                  <a:ext uri="{FF2B5EF4-FFF2-40B4-BE49-F238E27FC236}">
                    <a16:creationId xmlns:a16="http://schemas.microsoft.com/office/drawing/2014/main" id="{6247C515-97CF-F142-BC1C-21ABE2D31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8415" y="5053932"/>
                <a:ext cx="5654530" cy="1031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defTabSz="914217">
                  <a:defRPr/>
                </a:pPr>
                <a:endParaRPr lang="id-ID" sz="882" dirty="0">
                  <a:latin typeface="Source Sans Pro Light" charset="0"/>
                </a:endParaRPr>
              </a:p>
            </p:txBody>
          </p:sp>
          <p:sp>
            <p:nvSpPr>
              <p:cNvPr id="13" name="Freeform 51">
                <a:extLst>
                  <a:ext uri="{FF2B5EF4-FFF2-40B4-BE49-F238E27FC236}">
                    <a16:creationId xmlns:a16="http://schemas.microsoft.com/office/drawing/2014/main" id="{0D295823-9F35-B944-9C76-A13AAA017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101" y="5054180"/>
                <a:ext cx="811932" cy="58010"/>
              </a:xfrm>
              <a:custGeom>
                <a:avLst/>
                <a:gdLst>
                  <a:gd name="T0" fmla="*/ 0 w 252"/>
                  <a:gd name="T1" fmla="*/ 0 h 18"/>
                  <a:gd name="T2" fmla="*/ 70883 w 252"/>
                  <a:gd name="T3" fmla="*/ 58010 h 18"/>
                  <a:gd name="T4" fmla="*/ 741049 w 252"/>
                  <a:gd name="T5" fmla="*/ 58010 h 18"/>
                  <a:gd name="T6" fmla="*/ 811932 w 252"/>
                  <a:gd name="T7" fmla="*/ 0 h 18"/>
                  <a:gd name="T8" fmla="*/ 0 w 252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882" dirty="0"/>
              </a:p>
            </p:txBody>
          </p:sp>
          <p:sp>
            <p:nvSpPr>
              <p:cNvPr id="14" name="Rectangle 52">
                <a:extLst>
                  <a:ext uri="{FF2B5EF4-FFF2-40B4-BE49-F238E27FC236}">
                    <a16:creationId xmlns:a16="http://schemas.microsoft.com/office/drawing/2014/main" id="{1497A367-8E69-5544-9459-7BFDA098E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3416" y="2189099"/>
                <a:ext cx="4250090" cy="2684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defTabSz="914217">
                  <a:defRPr/>
                </a:pPr>
                <a:endParaRPr lang="id-ID" sz="882" dirty="0">
                  <a:latin typeface="Source Sans Pro Light" charset="0"/>
                </a:endParaRPr>
              </a:p>
            </p:txBody>
          </p:sp>
          <p:sp>
            <p:nvSpPr>
              <p:cNvPr id="15" name="Oval 54">
                <a:extLst>
                  <a:ext uri="{FF2B5EF4-FFF2-40B4-BE49-F238E27FC236}">
                    <a16:creationId xmlns:a16="http://schemas.microsoft.com/office/drawing/2014/main" id="{0F7948BA-E1C3-7948-AD29-6694D8B7A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0847" y="2076321"/>
                <a:ext cx="48330" cy="4834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5pPr>
                <a:lvl6pPr marL="25146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6pPr>
                <a:lvl7pPr marL="29718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7pPr>
                <a:lvl8pPr marL="34290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8pPr>
                <a:lvl9pPr marL="38862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9pPr>
              </a:lstStyle>
              <a:p>
                <a:pPr eaLnBrk="1" hangingPunct="1"/>
                <a:endParaRPr lang="id-ID" altLang="x-none" sz="1800" dirty="0">
                  <a:latin typeface="Source Sans Pro Light" charset="0"/>
                </a:endParaRPr>
              </a:p>
            </p:txBody>
          </p:sp>
          <p:sp>
            <p:nvSpPr>
              <p:cNvPr id="16" name="Oval 55">
                <a:extLst>
                  <a:ext uri="{FF2B5EF4-FFF2-40B4-BE49-F238E27FC236}">
                    <a16:creationId xmlns:a16="http://schemas.microsoft.com/office/drawing/2014/main" id="{53538ACE-49AC-7E4B-B0EE-083016EAB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0847" y="2073099"/>
                <a:ext cx="48330" cy="45119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5pPr>
                <a:lvl6pPr marL="25146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6pPr>
                <a:lvl7pPr marL="29718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7pPr>
                <a:lvl8pPr marL="34290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8pPr>
                <a:lvl9pPr marL="38862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9pPr>
              </a:lstStyle>
              <a:p>
                <a:pPr eaLnBrk="1" hangingPunct="1"/>
                <a:endParaRPr lang="id-ID" altLang="x-none" sz="1800" dirty="0">
                  <a:latin typeface="Source Sans Pro Light" charset="0"/>
                </a:endParaRPr>
              </a:p>
            </p:txBody>
          </p:sp>
          <p:sp>
            <p:nvSpPr>
              <p:cNvPr id="17" name="Oval 56">
                <a:extLst>
                  <a:ext uri="{FF2B5EF4-FFF2-40B4-BE49-F238E27FC236}">
                    <a16:creationId xmlns:a16="http://schemas.microsoft.com/office/drawing/2014/main" id="{14A90A91-5CD6-5443-B896-F4F90E690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0511" y="2079544"/>
                <a:ext cx="28999" cy="3222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5pPr>
                <a:lvl6pPr marL="25146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6pPr>
                <a:lvl7pPr marL="29718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7pPr>
                <a:lvl8pPr marL="34290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8pPr>
                <a:lvl9pPr marL="38862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9pPr>
              </a:lstStyle>
              <a:p>
                <a:pPr eaLnBrk="1" hangingPunct="1"/>
                <a:endParaRPr lang="id-ID" altLang="x-none" sz="1800" dirty="0">
                  <a:latin typeface="Source Sans Pro Light" charset="0"/>
                </a:endParaRPr>
              </a:p>
            </p:txBody>
          </p:sp>
          <p:sp>
            <p:nvSpPr>
              <p:cNvPr id="18" name="Oval 57">
                <a:extLst>
                  <a:ext uri="{FF2B5EF4-FFF2-40B4-BE49-F238E27FC236}">
                    <a16:creationId xmlns:a16="http://schemas.microsoft.com/office/drawing/2014/main" id="{90D8FE94-39FF-6741-AD3A-F6B2B6AFE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6955" y="2089212"/>
                <a:ext cx="16111" cy="16115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</a:defRPr>
                </a:lvl5pPr>
                <a:lvl6pPr marL="25146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6pPr>
                <a:lvl7pPr marL="29718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7pPr>
                <a:lvl8pPr marL="34290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8pPr>
                <a:lvl9pPr marL="38862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</a:defRPr>
                </a:lvl9pPr>
              </a:lstStyle>
              <a:p>
                <a:pPr eaLnBrk="1" hangingPunct="1"/>
                <a:endParaRPr lang="id-ID" altLang="x-none" sz="1800" dirty="0">
                  <a:latin typeface="Source Sans Pro Light" charset="0"/>
                </a:endParaRPr>
              </a:p>
            </p:txBody>
          </p:sp>
          <p:sp>
            <p:nvSpPr>
              <p:cNvPr id="19" name="Freeform 58">
                <a:extLst>
                  <a:ext uri="{FF2B5EF4-FFF2-40B4-BE49-F238E27FC236}">
                    <a16:creationId xmlns:a16="http://schemas.microsoft.com/office/drawing/2014/main" id="{4588D90B-AFD3-5E40-923C-179F5CDD4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3399" y="2092436"/>
                <a:ext cx="3223" cy="6446"/>
              </a:xfrm>
              <a:custGeom>
                <a:avLst/>
                <a:gdLst>
                  <a:gd name="T0" fmla="*/ 3223 w 1"/>
                  <a:gd name="T1" fmla="*/ 3223 h 2"/>
                  <a:gd name="T2" fmla="*/ 3223 w 1"/>
                  <a:gd name="T3" fmla="*/ 6446 h 2"/>
                  <a:gd name="T4" fmla="*/ 0 w 1"/>
                  <a:gd name="T5" fmla="*/ 3223 h 2"/>
                  <a:gd name="T6" fmla="*/ 3223 w 1"/>
                  <a:gd name="T7" fmla="*/ 0 h 2"/>
                  <a:gd name="T8" fmla="*/ 3223 w 1"/>
                  <a:gd name="T9" fmla="*/ 3223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882" dirty="0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9FA31C-D8E1-B546-B975-1C3D2B71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90534" y="1711511"/>
              <a:ext cx="6160886" cy="3850553"/>
            </a:xfrm>
            <a:prstGeom prst="rect">
              <a:avLst/>
            </a:prstGeom>
          </p:spPr>
        </p:pic>
      </p:grpSp>
      <p:sp>
        <p:nvSpPr>
          <p:cNvPr id="20" name="Title 7">
            <a:extLst>
              <a:ext uri="{FF2B5EF4-FFF2-40B4-BE49-F238E27FC236}">
                <a16:creationId xmlns:a16="http://schemas.microsoft.com/office/drawing/2014/main" id="{6ED95208-FF6B-204E-ADD1-5242EA24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359520"/>
            <a:ext cx="4158362" cy="11079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Code-First Notebooks &amp; IDEs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0F41BD1-D1C9-924F-947F-ADBA7F6E14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986852"/>
            <a:ext cx="4162425" cy="110799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Use a cloud-based notebook server, Visual Studio or another AI IDE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F23FE39-8F70-5847-B95A-95D69B8786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200" y="562824"/>
            <a:ext cx="680510" cy="796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6368AC-4BAD-B542-A5BC-0813B380F8B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0928" y="1957725"/>
            <a:ext cx="4922354" cy="306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337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B7288-AF9E-9045-9003-F4FE5FD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2" y="2202226"/>
            <a:ext cx="10795208" cy="1329595"/>
          </a:xfrm>
        </p:spPr>
        <p:txBody>
          <a:bodyPr/>
          <a:lstStyle/>
          <a:p>
            <a:r>
              <a:rPr lang="en-US" dirty="0">
                <a:solidFill>
                  <a:srgbClr val="00BCF2"/>
                </a:solidFill>
              </a:rPr>
              <a:t>WALKTHROUGH</a:t>
            </a:r>
            <a:br>
              <a:rPr lang="en-US" dirty="0"/>
            </a:br>
            <a:r>
              <a:rPr lang="en-US" dirty="0"/>
              <a:t>Automated ML – Azure Portal – Titanic Dataset</a:t>
            </a:r>
            <a:br>
              <a:rPr lang="en-US" dirty="0"/>
            </a:br>
            <a:r>
              <a:rPr lang="en-US" sz="2400" dirty="0">
                <a:solidFill>
                  <a:srgbClr val="00BCF2"/>
                </a:solidFill>
              </a:rPr>
              <a:t>Walkthrough: </a:t>
            </a:r>
            <a:r>
              <a:rPr lang="en-US" sz="2400" dirty="0">
                <a:solidFill>
                  <a:schemeClr val="tx1"/>
                </a:solidFill>
              </a:rPr>
              <a:t>https://github.com/bartczernicki/MachineLearning-AutomatedML-Titanic</a:t>
            </a:r>
          </a:p>
        </p:txBody>
      </p:sp>
    </p:spTree>
    <p:extLst>
      <p:ext uri="{BB962C8B-B14F-4D97-AF65-F5344CB8AC3E}">
        <p14:creationId xmlns:p14="http://schemas.microsoft.com/office/powerpoint/2010/main" val="38270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358</Words>
  <Application>Microsoft Macintosh PowerPoint</Application>
  <PresentationFormat>Widescreen</PresentationFormat>
  <Paragraphs>60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Source Sans Pro Light</vt:lpstr>
      <vt:lpstr>Office Theme</vt:lpstr>
      <vt:lpstr>PowerPoint Presentation</vt:lpstr>
      <vt:lpstr>PowerPoint Presentation</vt:lpstr>
      <vt:lpstr>Automated Machine Learning</vt:lpstr>
      <vt:lpstr>Visual Interface for  Azure Machine Learning service (Public Preview)</vt:lpstr>
      <vt:lpstr>Code-First Notebooks &amp; IDEs</vt:lpstr>
      <vt:lpstr>WALKTHROUGH Automated ML – Azure Portal – Titanic Dataset Walkthrough: https://github.com/bartczernicki/MachineLearning-AutomatedML-Titanic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2019-08-20T11:24:06Z</dcterms:created>
  <dcterms:modified xsi:type="dcterms:W3CDTF">2019-08-20T12:26:51Z</dcterms:modified>
</cp:coreProperties>
</file>