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261" r:id="rId3"/>
    <p:sldId id="274" r:id="rId4"/>
    <p:sldId id="276" r:id="rId5"/>
    <p:sldId id="277" r:id="rId6"/>
    <p:sldId id="278"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43"/>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8440-80A7-F940-9760-5FD495DF5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57970E-859F-8140-B0CF-6A0BDA66E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02AE78-7553-8F41-A345-8D7E1ECCDF53}"/>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5" name="Footer Placeholder 4">
            <a:extLst>
              <a:ext uri="{FF2B5EF4-FFF2-40B4-BE49-F238E27FC236}">
                <a16:creationId xmlns:a16="http://schemas.microsoft.com/office/drawing/2014/main" id="{83966C84-BFB1-1149-9606-970BF43BAC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987C6F-6010-4B45-92A3-A38512E36736}"/>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139989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E1AB-2D2C-EC41-B18F-975EE35993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CA2F07-ED40-5E44-9100-4B0281101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C32DE-85AE-8944-9ABE-F30F9DB37DC4}"/>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5" name="Footer Placeholder 4">
            <a:extLst>
              <a:ext uri="{FF2B5EF4-FFF2-40B4-BE49-F238E27FC236}">
                <a16:creationId xmlns:a16="http://schemas.microsoft.com/office/drawing/2014/main" id="{837F8669-C6E6-4144-88E0-3733B49405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763872-AC37-D74D-8B85-D93A3C779C2C}"/>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82696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C2EA6-4B6B-F844-BA39-CDF47D73C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C71A0B-286B-B243-82C4-D930BE35A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A166F-38BB-9942-892C-4963E475CFAC}"/>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5" name="Footer Placeholder 4">
            <a:extLst>
              <a:ext uri="{FF2B5EF4-FFF2-40B4-BE49-F238E27FC236}">
                <a16:creationId xmlns:a16="http://schemas.microsoft.com/office/drawing/2014/main" id="{E45E5FF6-184D-B74C-BFBD-624C450D71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14C906-5C06-B94E-B640-944CEC5F3B59}"/>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1203583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4800">
                <a:solidFill>
                  <a:schemeClr val="tx2"/>
                </a:solidFill>
              </a:defRPr>
            </a:lvl1pPr>
          </a:lstStyle>
          <a:p>
            <a:r>
              <a:rPr lang="en-US" dirty="0"/>
              <a:t>Click to edit Master title style</a:t>
            </a:r>
          </a:p>
        </p:txBody>
      </p:sp>
      <p:sp>
        <p:nvSpPr>
          <p:cNvPr id="6" name="Slide Number Placeholder 4"/>
          <p:cNvSpPr>
            <a:spLocks noGrp="1"/>
          </p:cNvSpPr>
          <p:nvPr>
            <p:ph type="sldNum" sz="quarter" idx="4"/>
          </p:nvPr>
        </p:nvSpPr>
        <p:spPr>
          <a:xfrm>
            <a:off x="11367166" y="6629336"/>
            <a:ext cx="555597" cy="133860"/>
          </a:xfrm>
          <a:prstGeom prst="rect">
            <a:avLst/>
          </a:prstGeom>
        </p:spPr>
        <p:txBody>
          <a:bodyPr vert="horz" lIns="91440" tIns="0" rIns="0" bIns="0" rtlCol="0" anchor="ctr"/>
          <a:lstStyle>
            <a:lvl1pPr algn="r" defTabSz="914192"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9239" y="6481588"/>
            <a:ext cx="898127" cy="191293"/>
          </a:xfrm>
          <a:prstGeom prst="rect">
            <a:avLst/>
          </a:prstGeom>
        </p:spPr>
      </p:pic>
    </p:spTree>
    <p:extLst>
      <p:ext uri="{BB962C8B-B14F-4D97-AF65-F5344CB8AC3E}">
        <p14:creationId xmlns:p14="http://schemas.microsoft.com/office/powerpoint/2010/main" val="264990500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011F-39E7-1F49-8B77-FFBE30FB6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3D1DE-11B3-DD49-911A-DB741A776A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E4954-0B95-3C44-9C93-BE6F34B26E20}"/>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5" name="Footer Placeholder 4">
            <a:extLst>
              <a:ext uri="{FF2B5EF4-FFF2-40B4-BE49-F238E27FC236}">
                <a16:creationId xmlns:a16="http://schemas.microsoft.com/office/drawing/2014/main" id="{BEABB53E-0EDA-FF40-A04B-C1A6D07D8E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BCCBD-4349-D346-A631-C8A64403C715}"/>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72228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9B65-A374-8144-ACC0-F55C54DE0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160CD3-77EE-274E-8A08-9751E2C61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0BC76-64DC-0043-A68D-62C721AAD507}"/>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5" name="Footer Placeholder 4">
            <a:extLst>
              <a:ext uri="{FF2B5EF4-FFF2-40B4-BE49-F238E27FC236}">
                <a16:creationId xmlns:a16="http://schemas.microsoft.com/office/drawing/2014/main" id="{C80A77B2-CD42-6944-892F-F08B150CC9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C41FC5-FA1C-A145-827E-02D138DBC50C}"/>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42104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ED25-EA7B-0A47-9D8B-6927DE90E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55F1D-EB53-7145-939B-AB716A2E7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39FD12-29E2-454E-AD1B-7DD9D959CD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C09C86-71E0-264B-9992-A3AD26325D9F}"/>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6" name="Footer Placeholder 5">
            <a:extLst>
              <a:ext uri="{FF2B5EF4-FFF2-40B4-BE49-F238E27FC236}">
                <a16:creationId xmlns:a16="http://schemas.microsoft.com/office/drawing/2014/main" id="{3E19AEE6-7A28-0744-909E-8E849D21D6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A99D3E-3E07-BF4D-9995-3FF5B1BF1541}"/>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78333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16CA-2349-3044-8A91-E98F6800D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BB5CB-71CA-534A-A8D7-EC8DEF1A81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1F247-0FAA-A849-B596-CB2300A8D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71A55F-ED5D-9540-A0BF-FFB4A7E01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FE13C9-B898-CB43-98D9-3CE723901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94AD97-6B00-6446-A977-4A647B79DC74}"/>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8" name="Footer Placeholder 7">
            <a:extLst>
              <a:ext uri="{FF2B5EF4-FFF2-40B4-BE49-F238E27FC236}">
                <a16:creationId xmlns:a16="http://schemas.microsoft.com/office/drawing/2014/main" id="{012A56E0-2F91-C548-BE6E-B5A72B2029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FFA1DA-C5D3-6045-B14C-2E2FCA86C338}"/>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265259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3A15-2C75-7A4B-98A4-BEA7CF4AE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C9C0AE-DF6A-124F-86C3-98DB31E870A4}"/>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4" name="Footer Placeholder 3">
            <a:extLst>
              <a:ext uri="{FF2B5EF4-FFF2-40B4-BE49-F238E27FC236}">
                <a16:creationId xmlns:a16="http://schemas.microsoft.com/office/drawing/2014/main" id="{7663FA34-3B68-2240-A51F-EC7B407F16C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8219369-FE09-7849-9A71-DD83BAE009F9}"/>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1865294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E54091-FC15-BE41-9ACF-011F2E682222}"/>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3" name="Footer Placeholder 2">
            <a:extLst>
              <a:ext uri="{FF2B5EF4-FFF2-40B4-BE49-F238E27FC236}">
                <a16:creationId xmlns:a16="http://schemas.microsoft.com/office/drawing/2014/main" id="{9D6A33B1-E75F-0F4D-8692-DAB1D6EB9EC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D37AA8-356A-784F-A2E3-9827A23FF157}"/>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259656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A0C9-2B18-8F42-8613-909B51D16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B8410E-8A24-5147-83E2-742F0F22B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62E4A5-16B1-B846-B605-577A5747B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7AC61-8768-1342-85F0-3E93A18B5954}"/>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6" name="Footer Placeholder 5">
            <a:extLst>
              <a:ext uri="{FF2B5EF4-FFF2-40B4-BE49-F238E27FC236}">
                <a16:creationId xmlns:a16="http://schemas.microsoft.com/office/drawing/2014/main" id="{390C6110-8AA6-AD44-9E03-19B59DB6C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8C95AC-17BF-F14A-87C0-C46761602712}"/>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313843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BEEE-BFBE-E741-AC3F-8BD8CB7FD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5F65C-CE61-364D-8C4F-815013332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8B81DDC-7FB7-1444-9CB8-9D18504B0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AC44-1A97-0E4B-AD62-175E1C51227B}"/>
              </a:ext>
            </a:extLst>
          </p:cNvPr>
          <p:cNvSpPr>
            <a:spLocks noGrp="1"/>
          </p:cNvSpPr>
          <p:nvPr>
            <p:ph type="dt" sz="half" idx="10"/>
          </p:nvPr>
        </p:nvSpPr>
        <p:spPr/>
        <p:txBody>
          <a:bodyPr/>
          <a:lstStyle/>
          <a:p>
            <a:fld id="{55F7E47E-0234-524A-8BBE-EDB247582C96}" type="datetimeFigureOut">
              <a:rPr lang="en-US" smtClean="0"/>
              <a:t>11/18/19</a:t>
            </a:fld>
            <a:endParaRPr lang="en-US" dirty="0"/>
          </a:p>
        </p:txBody>
      </p:sp>
      <p:sp>
        <p:nvSpPr>
          <p:cNvPr id="6" name="Footer Placeholder 5">
            <a:extLst>
              <a:ext uri="{FF2B5EF4-FFF2-40B4-BE49-F238E27FC236}">
                <a16:creationId xmlns:a16="http://schemas.microsoft.com/office/drawing/2014/main" id="{9BD42D03-85C6-1849-B79C-468D6E921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0C12C8-BFA6-D848-AE83-096C195D2AD5}"/>
              </a:ext>
            </a:extLst>
          </p:cNvPr>
          <p:cNvSpPr>
            <a:spLocks noGrp="1"/>
          </p:cNvSpPr>
          <p:nvPr>
            <p:ph type="sldNum" sz="quarter" idx="12"/>
          </p:nvPr>
        </p:nvSpPr>
        <p:spPr/>
        <p:txBody>
          <a:bodyPr/>
          <a:lstStyle/>
          <a:p>
            <a:fld id="{B56E22A4-E601-5342-8291-4A63A596AD8A}" type="slidenum">
              <a:rPr lang="en-US" smtClean="0"/>
              <a:t>‹#›</a:t>
            </a:fld>
            <a:endParaRPr lang="en-US" dirty="0"/>
          </a:p>
        </p:txBody>
      </p:sp>
    </p:spTree>
    <p:extLst>
      <p:ext uri="{BB962C8B-B14F-4D97-AF65-F5344CB8AC3E}">
        <p14:creationId xmlns:p14="http://schemas.microsoft.com/office/powerpoint/2010/main" val="84561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E3CC-D315-DC41-8EAF-AD10BD5CD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D021C0-9EB7-8441-ACBC-825D869AB7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165EF-95FA-284C-9D9C-B789E5858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7E47E-0234-524A-8BBE-EDB247582C96}" type="datetimeFigureOut">
              <a:rPr lang="en-US" smtClean="0"/>
              <a:t>11/18/19</a:t>
            </a:fld>
            <a:endParaRPr lang="en-US" dirty="0"/>
          </a:p>
        </p:txBody>
      </p:sp>
      <p:sp>
        <p:nvSpPr>
          <p:cNvPr id="5" name="Footer Placeholder 4">
            <a:extLst>
              <a:ext uri="{FF2B5EF4-FFF2-40B4-BE49-F238E27FC236}">
                <a16:creationId xmlns:a16="http://schemas.microsoft.com/office/drawing/2014/main" id="{BA23DB20-1754-B44A-8089-1E644AF23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096EC1F-0079-4544-A443-1C4858D7C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E22A4-E601-5342-8291-4A63A596AD8A}" type="slidenum">
              <a:rPr lang="en-US" smtClean="0"/>
              <a:t>‹#›</a:t>
            </a:fld>
            <a:endParaRPr lang="en-US" dirty="0"/>
          </a:p>
        </p:txBody>
      </p:sp>
    </p:spTree>
    <p:extLst>
      <p:ext uri="{BB962C8B-B14F-4D97-AF65-F5344CB8AC3E}">
        <p14:creationId xmlns:p14="http://schemas.microsoft.com/office/powerpoint/2010/main" val="300805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EC40-0560-48B8-BCF3-85E3433C74F4}"/>
              </a:ext>
            </a:extLst>
          </p:cNvPr>
          <p:cNvSpPr>
            <a:spLocks noGrp="1"/>
          </p:cNvSpPr>
          <p:nvPr>
            <p:ph type="ctrTitle"/>
          </p:nvPr>
        </p:nvSpPr>
        <p:spPr>
          <a:xfrm>
            <a:off x="1524000" y="104529"/>
            <a:ext cx="9144000" cy="2022068"/>
          </a:xfrm>
        </p:spPr>
        <p:txBody>
          <a:bodyPr/>
          <a:lstStyle/>
          <a:p>
            <a:r>
              <a:rPr lang="en-US" dirty="0"/>
              <a:t>Azure Cognitive Services</a:t>
            </a:r>
            <a:br>
              <a:rPr lang="en-US" dirty="0"/>
            </a:br>
            <a:r>
              <a:rPr lang="en-US" dirty="0"/>
              <a:t>Strategy</a:t>
            </a:r>
          </a:p>
        </p:txBody>
      </p:sp>
      <p:sp>
        <p:nvSpPr>
          <p:cNvPr id="3" name="Subtitle 2">
            <a:extLst>
              <a:ext uri="{FF2B5EF4-FFF2-40B4-BE49-F238E27FC236}">
                <a16:creationId xmlns:a16="http://schemas.microsoft.com/office/drawing/2014/main" id="{FDBBABF7-23FF-4883-8575-3F4DD3CA6CD0}"/>
              </a:ext>
            </a:extLst>
          </p:cNvPr>
          <p:cNvSpPr>
            <a:spLocks noGrp="1"/>
          </p:cNvSpPr>
          <p:nvPr>
            <p:ph type="subTitle" idx="1"/>
          </p:nvPr>
        </p:nvSpPr>
        <p:spPr>
          <a:xfrm>
            <a:off x="1524000" y="2126597"/>
            <a:ext cx="9144000" cy="1655762"/>
          </a:xfrm>
        </p:spPr>
        <p:txBody>
          <a:bodyPr>
            <a:normAutofit/>
          </a:bodyPr>
          <a:lstStyle/>
          <a:p>
            <a:r>
              <a:rPr lang="en-US" dirty="0"/>
              <a:t>Bart Czernicki @bartczernicki</a:t>
            </a:r>
          </a:p>
          <a:p>
            <a:r>
              <a:rPr lang="en-US" dirty="0"/>
              <a:t>Last Updated: 2/2019</a:t>
            </a:r>
          </a:p>
        </p:txBody>
      </p:sp>
      <p:pic>
        <p:nvPicPr>
          <p:cNvPr id="4" name="Picture 3">
            <a:extLst>
              <a:ext uri="{FF2B5EF4-FFF2-40B4-BE49-F238E27FC236}">
                <a16:creationId xmlns:a16="http://schemas.microsoft.com/office/drawing/2014/main" id="{57FAAAF3-82CA-5247-A7D4-DAF8DD93B49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49219" y="3122825"/>
            <a:ext cx="5893561" cy="3581722"/>
          </a:xfrm>
          <a:prstGeom prst="rect">
            <a:avLst/>
          </a:prstGeom>
        </p:spPr>
      </p:pic>
    </p:spTree>
    <p:extLst>
      <p:ext uri="{BB962C8B-B14F-4D97-AF65-F5344CB8AC3E}">
        <p14:creationId xmlns:p14="http://schemas.microsoft.com/office/powerpoint/2010/main" val="2191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05953B4-83F3-7B45-9B79-D08135F5EC46}"/>
              </a:ext>
            </a:extLst>
          </p:cNvPr>
          <p:cNvGrpSpPr/>
          <p:nvPr/>
        </p:nvGrpSpPr>
        <p:grpSpPr>
          <a:xfrm>
            <a:off x="250551" y="1385775"/>
            <a:ext cx="11717419" cy="4677803"/>
            <a:chOff x="427037" y="1473172"/>
            <a:chExt cx="11720744" cy="4679131"/>
          </a:xfrm>
        </p:grpSpPr>
        <p:sp>
          <p:nvSpPr>
            <p:cNvPr id="5" name="Rectangle 4">
              <a:extLst>
                <a:ext uri="{FF2B5EF4-FFF2-40B4-BE49-F238E27FC236}">
                  <a16:creationId xmlns:a16="http://schemas.microsoft.com/office/drawing/2014/main" id="{217F7955-B48F-4B4F-8228-5B4A76DC0971}"/>
                </a:ext>
              </a:extLst>
            </p:cNvPr>
            <p:cNvSpPr/>
            <p:nvPr/>
          </p:nvSpPr>
          <p:spPr bwMode="auto">
            <a:xfrm>
              <a:off x="427037" y="1473172"/>
              <a:ext cx="8065205" cy="2038173"/>
            </a:xfrm>
            <a:prstGeom prst="rect">
              <a:avLst/>
            </a:prstGeom>
            <a:solidFill>
              <a:srgbClr val="005AA1"/>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t" anchorCtr="0" forceAA="0" compatLnSpc="1">
              <a:prstTxWarp prst="textNoShape">
                <a:avLst/>
              </a:prstTxWarp>
              <a:noAutofit/>
            </a:bodyPr>
            <a:lstStyle/>
            <a:p>
              <a:pPr algn="ctr" defTabSz="931577"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Semilight"/>
                <a:cs typeface="Segoe UI" pitchFamily="34" charset="0"/>
              </a:endParaRPr>
            </a:p>
          </p:txBody>
        </p:sp>
        <p:sp>
          <p:nvSpPr>
            <p:cNvPr id="6" name="Rectangle 5">
              <a:extLst>
                <a:ext uri="{FF2B5EF4-FFF2-40B4-BE49-F238E27FC236}">
                  <a16:creationId xmlns:a16="http://schemas.microsoft.com/office/drawing/2014/main" id="{790DF7CF-D210-6340-BB7B-5D06B00D67A6}"/>
                </a:ext>
              </a:extLst>
            </p:cNvPr>
            <p:cNvSpPr/>
            <p:nvPr/>
          </p:nvSpPr>
          <p:spPr>
            <a:xfrm>
              <a:off x="427037" y="1650294"/>
              <a:ext cx="8065205" cy="414295"/>
            </a:xfrm>
            <a:prstGeom prst="rect">
              <a:avLst/>
            </a:prstGeom>
          </p:spPr>
          <p:txBody>
            <a:bodyPr wrap="square">
              <a:spAutoFit/>
            </a:bodyPr>
            <a:lstStyle/>
            <a:p>
              <a:pPr algn="ctr" defTabSz="931881">
                <a:defRPr/>
              </a:pPr>
              <a:r>
                <a:rPr lang="en-US" sz="2040"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AI SERVICES</a:t>
              </a:r>
              <a:endParaRPr lang="en-US" sz="1632" kern="0" dirty="0">
                <a:solidFill>
                  <a:sysClr val="windowText" lastClr="000000"/>
                </a:solidFill>
                <a:latin typeface="Segoe UI Semilight"/>
              </a:endParaRPr>
            </a:p>
          </p:txBody>
        </p:sp>
        <p:sp>
          <p:nvSpPr>
            <p:cNvPr id="7" name="Rectangle 6">
              <a:extLst>
                <a:ext uri="{FF2B5EF4-FFF2-40B4-BE49-F238E27FC236}">
                  <a16:creationId xmlns:a16="http://schemas.microsoft.com/office/drawing/2014/main" id="{95217732-5DD5-9C4A-82D6-819EF012394E}"/>
                </a:ext>
              </a:extLst>
            </p:cNvPr>
            <p:cNvSpPr/>
            <p:nvPr/>
          </p:nvSpPr>
          <p:spPr bwMode="auto">
            <a:xfrm>
              <a:off x="576637" y="2618279"/>
              <a:ext cx="2463923"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428" kern="0" dirty="0">
                  <a:gradFill>
                    <a:gsLst>
                      <a:gs pos="0">
                        <a:srgbClr val="FFFFFF"/>
                      </a:gs>
                      <a:gs pos="100000">
                        <a:srgbClr val="FFFFFF"/>
                      </a:gs>
                    </a:gsLst>
                    <a:lin ang="5400000" scaled="0"/>
                  </a:gradFill>
                  <a:latin typeface="Segoe UI Semilight"/>
                  <a:cs typeface="Segoe UI" pitchFamily="34" charset="0"/>
                </a:rPr>
                <a:t>Bot Framework</a:t>
              </a:r>
            </a:p>
          </p:txBody>
        </p:sp>
        <p:sp>
          <p:nvSpPr>
            <p:cNvPr id="8" name="Rectangle 7">
              <a:extLst>
                <a:ext uri="{FF2B5EF4-FFF2-40B4-BE49-F238E27FC236}">
                  <a16:creationId xmlns:a16="http://schemas.microsoft.com/office/drawing/2014/main" id="{71B28846-2D6E-6448-97CC-18D49ED9AA80}"/>
                </a:ext>
              </a:extLst>
            </p:cNvPr>
            <p:cNvSpPr/>
            <p:nvPr/>
          </p:nvSpPr>
          <p:spPr bwMode="auto">
            <a:xfrm>
              <a:off x="6032458" y="2197114"/>
              <a:ext cx="2252434" cy="4233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21" tIns="93221" rIns="93221" bIns="93221" numCol="1" spcCol="0" rtlCol="0" fromWordArt="0" anchor="ctr" anchorCtr="0" forceAA="0" compatLnSpc="1">
              <a:prstTxWarp prst="textNoShape">
                <a:avLst/>
              </a:prstTxWarp>
              <a:noAutofit/>
            </a:bodyPr>
            <a:lstStyle/>
            <a:p>
              <a:pPr algn="ctr" defTabSz="931847">
                <a:lnSpc>
                  <a:spcPct val="150000"/>
                </a:lnSpc>
                <a:defRPr/>
              </a:pPr>
              <a:r>
                <a:rPr lang="en-US" sz="1428"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CUSTOM SERVICES</a:t>
              </a:r>
              <a:endParaRPr lang="en-US" sz="1122" kern="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BB50FF51-72FF-9240-A381-E4870CA082EB}"/>
                </a:ext>
              </a:extLst>
            </p:cNvPr>
            <p:cNvSpPr/>
            <p:nvPr/>
          </p:nvSpPr>
          <p:spPr bwMode="auto">
            <a:xfrm>
              <a:off x="6032459" y="2640959"/>
              <a:ext cx="2252435"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428" kern="0" dirty="0">
                  <a:gradFill>
                    <a:gsLst>
                      <a:gs pos="0">
                        <a:srgbClr val="FFFFFF"/>
                      </a:gs>
                      <a:gs pos="100000">
                        <a:srgbClr val="FFFFFF"/>
                      </a:gs>
                    </a:gsLst>
                    <a:lin ang="5400000" scaled="0"/>
                  </a:gradFill>
                  <a:latin typeface="Segoe UI Semilight"/>
                  <a:cs typeface="Segoe UI" pitchFamily="34" charset="0"/>
                </a:rPr>
                <a:t>Azure Machine Learning</a:t>
              </a:r>
            </a:p>
          </p:txBody>
        </p:sp>
        <p:sp>
          <p:nvSpPr>
            <p:cNvPr id="10" name="Rectangle 9">
              <a:extLst>
                <a:ext uri="{FF2B5EF4-FFF2-40B4-BE49-F238E27FC236}">
                  <a16:creationId xmlns:a16="http://schemas.microsoft.com/office/drawing/2014/main" id="{C9BD3D77-6562-4B4F-A19C-90027F487507}"/>
                </a:ext>
              </a:extLst>
            </p:cNvPr>
            <p:cNvSpPr/>
            <p:nvPr/>
          </p:nvSpPr>
          <p:spPr bwMode="auto">
            <a:xfrm>
              <a:off x="427037" y="3650919"/>
              <a:ext cx="8065205" cy="2501384"/>
            </a:xfrm>
            <a:prstGeom prst="rect">
              <a:avLst/>
            </a:prstGeom>
            <a:solidFill>
              <a:srgbClr val="005AA1"/>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t" anchorCtr="0" forceAA="0" compatLnSpc="1">
              <a:prstTxWarp prst="textNoShape">
                <a:avLst/>
              </a:prstTxWarp>
              <a:noAutofit/>
            </a:bodyPr>
            <a:lstStyle/>
            <a:p>
              <a:pPr algn="ctr" defTabSz="931577"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Semilight"/>
                <a:cs typeface="Segoe UI" pitchFamily="34" charset="0"/>
              </a:endParaRPr>
            </a:p>
          </p:txBody>
        </p:sp>
        <p:sp>
          <p:nvSpPr>
            <p:cNvPr id="11" name="Rectangle 10">
              <a:extLst>
                <a:ext uri="{FF2B5EF4-FFF2-40B4-BE49-F238E27FC236}">
                  <a16:creationId xmlns:a16="http://schemas.microsoft.com/office/drawing/2014/main" id="{96D76E6D-AEAE-2549-802A-CBC248DD4401}"/>
                </a:ext>
              </a:extLst>
            </p:cNvPr>
            <p:cNvSpPr/>
            <p:nvPr/>
          </p:nvSpPr>
          <p:spPr bwMode="auto">
            <a:xfrm>
              <a:off x="552606" y="4206657"/>
              <a:ext cx="3880954" cy="4233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21" tIns="93221" rIns="93221" bIns="93221" numCol="1" spcCol="0" rtlCol="0" fromWordArt="0" anchor="ctr" anchorCtr="0" forceAA="0" compatLnSpc="1">
              <a:prstTxWarp prst="textNoShape">
                <a:avLst/>
              </a:prstTxWarp>
              <a:noAutofit/>
            </a:bodyPr>
            <a:lstStyle/>
            <a:p>
              <a:pPr algn="ctr" defTabSz="931847">
                <a:lnSpc>
                  <a:spcPct val="150000"/>
                </a:lnSpc>
                <a:defRPr/>
              </a:pPr>
              <a:r>
                <a:rPr lang="en-US" sz="1428"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AI ON DATA</a:t>
              </a:r>
              <a:endParaRPr lang="en-US" sz="1122" kern="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endParaRPr>
            </a:p>
          </p:txBody>
        </p:sp>
        <p:sp>
          <p:nvSpPr>
            <p:cNvPr id="12" name="Rectangle 11">
              <a:extLst>
                <a:ext uri="{FF2B5EF4-FFF2-40B4-BE49-F238E27FC236}">
                  <a16:creationId xmlns:a16="http://schemas.microsoft.com/office/drawing/2014/main" id="{A8873A33-3CF5-B74F-AFF5-60774C1CA01D}"/>
                </a:ext>
              </a:extLst>
            </p:cNvPr>
            <p:cNvSpPr/>
            <p:nvPr/>
          </p:nvSpPr>
          <p:spPr>
            <a:xfrm>
              <a:off x="427037" y="3828040"/>
              <a:ext cx="8065205" cy="414295"/>
            </a:xfrm>
            <a:prstGeom prst="rect">
              <a:avLst/>
            </a:prstGeom>
          </p:spPr>
          <p:txBody>
            <a:bodyPr wrap="square">
              <a:spAutoFit/>
            </a:bodyPr>
            <a:lstStyle/>
            <a:p>
              <a:pPr algn="ctr" defTabSz="931881">
                <a:defRPr/>
              </a:pPr>
              <a:r>
                <a:rPr lang="en-US" sz="2040"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AI INFRASTRUCTURE</a:t>
              </a:r>
              <a:endParaRPr lang="en-US" sz="1632" kern="0" dirty="0">
                <a:solidFill>
                  <a:sysClr val="windowText" lastClr="000000"/>
                </a:solidFill>
                <a:latin typeface="Segoe UI Semilight"/>
              </a:endParaRPr>
            </a:p>
          </p:txBody>
        </p:sp>
        <p:sp>
          <p:nvSpPr>
            <p:cNvPr id="13" name="Rectangle 12">
              <a:extLst>
                <a:ext uri="{FF2B5EF4-FFF2-40B4-BE49-F238E27FC236}">
                  <a16:creationId xmlns:a16="http://schemas.microsoft.com/office/drawing/2014/main" id="{FDB74419-12EE-4A48-8DD4-333A98982A80}"/>
                </a:ext>
              </a:extLst>
            </p:cNvPr>
            <p:cNvSpPr/>
            <p:nvPr/>
          </p:nvSpPr>
          <p:spPr bwMode="auto">
            <a:xfrm>
              <a:off x="552608" y="4649733"/>
              <a:ext cx="922201"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Cosmos DB</a:t>
              </a:r>
            </a:p>
          </p:txBody>
        </p:sp>
        <p:sp>
          <p:nvSpPr>
            <p:cNvPr id="14" name="Rectangle 13">
              <a:extLst>
                <a:ext uri="{FF2B5EF4-FFF2-40B4-BE49-F238E27FC236}">
                  <a16:creationId xmlns:a16="http://schemas.microsoft.com/office/drawing/2014/main" id="{25899DD6-3162-2B46-8F02-6F53CE432AA0}"/>
                </a:ext>
              </a:extLst>
            </p:cNvPr>
            <p:cNvSpPr/>
            <p:nvPr/>
          </p:nvSpPr>
          <p:spPr bwMode="auto">
            <a:xfrm>
              <a:off x="5110014" y="4226398"/>
              <a:ext cx="3174881" cy="4233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21" tIns="93221" rIns="93221" bIns="93221" numCol="1" spcCol="0" rtlCol="0" fromWordArt="0" anchor="ctr" anchorCtr="0" forceAA="0" compatLnSpc="1">
              <a:prstTxWarp prst="textNoShape">
                <a:avLst/>
              </a:prstTxWarp>
              <a:noAutofit/>
            </a:bodyPr>
            <a:lstStyle/>
            <a:p>
              <a:pPr algn="ctr" defTabSz="931847">
                <a:lnSpc>
                  <a:spcPct val="150000"/>
                </a:lnSpc>
                <a:defRPr/>
              </a:pPr>
              <a:r>
                <a:rPr lang="en-US" sz="1428"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AI COMPUTE</a:t>
              </a:r>
              <a:endParaRPr lang="en-US" sz="1122" kern="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endParaRPr>
            </a:p>
          </p:txBody>
        </p:sp>
        <p:sp>
          <p:nvSpPr>
            <p:cNvPr id="15" name="Rectangle 14">
              <a:extLst>
                <a:ext uri="{FF2B5EF4-FFF2-40B4-BE49-F238E27FC236}">
                  <a16:creationId xmlns:a16="http://schemas.microsoft.com/office/drawing/2014/main" id="{DB742CB6-538A-1540-909D-581D6B6EF2DD}"/>
                </a:ext>
              </a:extLst>
            </p:cNvPr>
            <p:cNvSpPr/>
            <p:nvPr/>
          </p:nvSpPr>
          <p:spPr bwMode="auto">
            <a:xfrm>
              <a:off x="1521625" y="4649726"/>
              <a:ext cx="875747"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SQL </a:t>
              </a:r>
            </a:p>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DB</a:t>
              </a:r>
            </a:p>
          </p:txBody>
        </p:sp>
        <p:sp>
          <p:nvSpPr>
            <p:cNvPr id="16" name="Rectangle 15">
              <a:extLst>
                <a:ext uri="{FF2B5EF4-FFF2-40B4-BE49-F238E27FC236}">
                  <a16:creationId xmlns:a16="http://schemas.microsoft.com/office/drawing/2014/main" id="{045DEB3D-F5B9-D94B-A3C8-8D998BF51B1A}"/>
                </a:ext>
              </a:extLst>
            </p:cNvPr>
            <p:cNvSpPr/>
            <p:nvPr/>
          </p:nvSpPr>
          <p:spPr bwMode="auto">
            <a:xfrm>
              <a:off x="2444189" y="4649726"/>
              <a:ext cx="875747"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SQL </a:t>
              </a:r>
            </a:p>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DW</a:t>
              </a:r>
            </a:p>
          </p:txBody>
        </p:sp>
        <p:sp>
          <p:nvSpPr>
            <p:cNvPr id="17" name="Rectangle 16">
              <a:extLst>
                <a:ext uri="{FF2B5EF4-FFF2-40B4-BE49-F238E27FC236}">
                  <a16:creationId xmlns:a16="http://schemas.microsoft.com/office/drawing/2014/main" id="{4944F291-3B1E-D74D-A5BB-4761EC9F0819}"/>
                </a:ext>
              </a:extLst>
            </p:cNvPr>
            <p:cNvSpPr/>
            <p:nvPr/>
          </p:nvSpPr>
          <p:spPr bwMode="auto">
            <a:xfrm>
              <a:off x="3372053" y="4649726"/>
              <a:ext cx="875747"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Data Lake</a:t>
              </a:r>
            </a:p>
          </p:txBody>
        </p:sp>
        <p:sp>
          <p:nvSpPr>
            <p:cNvPr id="18" name="Rectangle 17">
              <a:extLst>
                <a:ext uri="{FF2B5EF4-FFF2-40B4-BE49-F238E27FC236}">
                  <a16:creationId xmlns:a16="http://schemas.microsoft.com/office/drawing/2014/main" id="{93418BC7-47DD-6B40-84B3-93029F763C6C}"/>
                </a:ext>
              </a:extLst>
            </p:cNvPr>
            <p:cNvSpPr/>
            <p:nvPr/>
          </p:nvSpPr>
          <p:spPr bwMode="auto">
            <a:xfrm>
              <a:off x="4434885" y="4649729"/>
              <a:ext cx="756429"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Spark</a:t>
              </a:r>
            </a:p>
          </p:txBody>
        </p:sp>
        <p:sp>
          <p:nvSpPr>
            <p:cNvPr id="19" name="Rectangle 18">
              <a:extLst>
                <a:ext uri="{FF2B5EF4-FFF2-40B4-BE49-F238E27FC236}">
                  <a16:creationId xmlns:a16="http://schemas.microsoft.com/office/drawing/2014/main" id="{FF8C0024-5A3F-9043-BD40-53B2507FA35F}"/>
                </a:ext>
              </a:extLst>
            </p:cNvPr>
            <p:cNvSpPr/>
            <p:nvPr/>
          </p:nvSpPr>
          <p:spPr bwMode="auto">
            <a:xfrm>
              <a:off x="5221959" y="4649726"/>
              <a:ext cx="810501"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DSVM</a:t>
              </a:r>
            </a:p>
          </p:txBody>
        </p:sp>
        <p:sp>
          <p:nvSpPr>
            <p:cNvPr id="20" name="Rectangle 19">
              <a:extLst>
                <a:ext uri="{FF2B5EF4-FFF2-40B4-BE49-F238E27FC236}">
                  <a16:creationId xmlns:a16="http://schemas.microsoft.com/office/drawing/2014/main" id="{D0F81F6A-4EBA-E842-B0DE-E101794C7836}"/>
                </a:ext>
              </a:extLst>
            </p:cNvPr>
            <p:cNvSpPr/>
            <p:nvPr/>
          </p:nvSpPr>
          <p:spPr bwMode="auto">
            <a:xfrm>
              <a:off x="6059345" y="4649727"/>
              <a:ext cx="756429"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Batch AI</a:t>
              </a:r>
            </a:p>
          </p:txBody>
        </p:sp>
        <p:sp>
          <p:nvSpPr>
            <p:cNvPr id="21" name="Rectangle 20">
              <a:extLst>
                <a:ext uri="{FF2B5EF4-FFF2-40B4-BE49-F238E27FC236}">
                  <a16:creationId xmlns:a16="http://schemas.microsoft.com/office/drawing/2014/main" id="{10FBBDB6-8FD7-EB49-ACA2-4D2E1866D815}"/>
                </a:ext>
              </a:extLst>
            </p:cNvPr>
            <p:cNvSpPr/>
            <p:nvPr/>
          </p:nvSpPr>
          <p:spPr bwMode="auto">
            <a:xfrm>
              <a:off x="6842660" y="4649726"/>
              <a:ext cx="756429"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ACS</a:t>
              </a:r>
            </a:p>
          </p:txBody>
        </p:sp>
        <p:sp>
          <p:nvSpPr>
            <p:cNvPr id="22" name="Rectangle 21">
              <a:extLst>
                <a:ext uri="{FF2B5EF4-FFF2-40B4-BE49-F238E27FC236}">
                  <a16:creationId xmlns:a16="http://schemas.microsoft.com/office/drawing/2014/main" id="{545F1417-023D-664E-B5ED-BE1A56763220}"/>
                </a:ext>
              </a:extLst>
            </p:cNvPr>
            <p:cNvSpPr/>
            <p:nvPr/>
          </p:nvSpPr>
          <p:spPr bwMode="auto">
            <a:xfrm>
              <a:off x="552605" y="5395743"/>
              <a:ext cx="7857548"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428" kern="0" dirty="0">
                  <a:gradFill>
                    <a:gsLst>
                      <a:gs pos="0">
                        <a:srgbClr val="FFFFFF"/>
                      </a:gs>
                      <a:gs pos="100000">
                        <a:srgbClr val="FFFFFF"/>
                      </a:gs>
                    </a:gsLst>
                    <a:lin ang="5400000" scaled="0"/>
                  </a:gradFill>
                  <a:latin typeface="Segoe UI Semilight"/>
                  <a:cs typeface="Segoe UI" pitchFamily="34" charset="0"/>
                </a:rPr>
                <a:t>CPU, GPU, FPGA</a:t>
              </a:r>
            </a:p>
          </p:txBody>
        </p:sp>
        <p:sp>
          <p:nvSpPr>
            <p:cNvPr id="23" name="Rectangle 22">
              <a:extLst>
                <a:ext uri="{FF2B5EF4-FFF2-40B4-BE49-F238E27FC236}">
                  <a16:creationId xmlns:a16="http://schemas.microsoft.com/office/drawing/2014/main" id="{921453B4-0617-BC45-BA7A-1E6D324466F9}"/>
                </a:ext>
              </a:extLst>
            </p:cNvPr>
            <p:cNvSpPr/>
            <p:nvPr/>
          </p:nvSpPr>
          <p:spPr bwMode="auto">
            <a:xfrm>
              <a:off x="8723797" y="1492910"/>
              <a:ext cx="3409672" cy="4659392"/>
            </a:xfrm>
            <a:prstGeom prst="rect">
              <a:avLst/>
            </a:prstGeom>
            <a:solidFill>
              <a:srgbClr val="005AA1"/>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t" anchorCtr="0" forceAA="0" compatLnSpc="1">
              <a:prstTxWarp prst="textNoShape">
                <a:avLst/>
              </a:prstTxWarp>
              <a:noAutofit/>
            </a:bodyPr>
            <a:lstStyle/>
            <a:p>
              <a:pPr algn="ctr" defTabSz="931577"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Semilight"/>
                <a:cs typeface="Segoe UI" pitchFamily="34" charset="0"/>
              </a:endParaRPr>
            </a:p>
          </p:txBody>
        </p:sp>
        <p:sp>
          <p:nvSpPr>
            <p:cNvPr id="24" name="Rectangle 23">
              <a:extLst>
                <a:ext uri="{FF2B5EF4-FFF2-40B4-BE49-F238E27FC236}">
                  <a16:creationId xmlns:a16="http://schemas.microsoft.com/office/drawing/2014/main" id="{403CF65D-5504-1B41-9A3A-215D2CFDD9F5}"/>
                </a:ext>
              </a:extLst>
            </p:cNvPr>
            <p:cNvSpPr/>
            <p:nvPr/>
          </p:nvSpPr>
          <p:spPr>
            <a:xfrm>
              <a:off x="8723796" y="1670032"/>
              <a:ext cx="3409673" cy="414295"/>
            </a:xfrm>
            <a:prstGeom prst="rect">
              <a:avLst/>
            </a:prstGeom>
          </p:spPr>
          <p:txBody>
            <a:bodyPr wrap="square">
              <a:spAutoFit/>
            </a:bodyPr>
            <a:lstStyle/>
            <a:p>
              <a:pPr algn="ctr" defTabSz="931881">
                <a:defRPr/>
              </a:pPr>
              <a:r>
                <a:rPr lang="en-US" sz="2040"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AI TOOLS</a:t>
              </a:r>
              <a:endParaRPr lang="en-US" sz="1632" kern="0" dirty="0">
                <a:solidFill>
                  <a:sysClr val="windowText" lastClr="000000"/>
                </a:solidFill>
                <a:latin typeface="Segoe UI Semilight"/>
              </a:endParaRPr>
            </a:p>
          </p:txBody>
        </p:sp>
        <p:sp>
          <p:nvSpPr>
            <p:cNvPr id="25" name="Rectangle 24">
              <a:extLst>
                <a:ext uri="{FF2B5EF4-FFF2-40B4-BE49-F238E27FC236}">
                  <a16:creationId xmlns:a16="http://schemas.microsoft.com/office/drawing/2014/main" id="{2492EDA3-5D87-4C4E-B796-4547162DE858}"/>
                </a:ext>
              </a:extLst>
            </p:cNvPr>
            <p:cNvSpPr/>
            <p:nvPr/>
          </p:nvSpPr>
          <p:spPr bwMode="auto">
            <a:xfrm>
              <a:off x="8888865" y="2626670"/>
              <a:ext cx="1061079" cy="62617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3221" tIns="146200" rIns="93221"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VS Tools for Machine Learning</a:t>
              </a:r>
            </a:p>
          </p:txBody>
        </p:sp>
        <p:sp>
          <p:nvSpPr>
            <p:cNvPr id="26" name="Rectangle 25">
              <a:extLst>
                <a:ext uri="{FF2B5EF4-FFF2-40B4-BE49-F238E27FC236}">
                  <a16:creationId xmlns:a16="http://schemas.microsoft.com/office/drawing/2014/main" id="{628222E7-0EF8-1B47-BF40-5FD91CDD21EE}"/>
                </a:ext>
              </a:extLst>
            </p:cNvPr>
            <p:cNvSpPr/>
            <p:nvPr/>
          </p:nvSpPr>
          <p:spPr bwMode="auto">
            <a:xfrm>
              <a:off x="10041817" y="2625875"/>
              <a:ext cx="887876" cy="62617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3221" tIns="146200" rIns="93221"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Azure ML Studio</a:t>
              </a:r>
            </a:p>
          </p:txBody>
        </p:sp>
        <p:sp>
          <p:nvSpPr>
            <p:cNvPr id="27" name="Rectangle 26">
              <a:extLst>
                <a:ext uri="{FF2B5EF4-FFF2-40B4-BE49-F238E27FC236}">
                  <a16:creationId xmlns:a16="http://schemas.microsoft.com/office/drawing/2014/main" id="{2BAB023E-544A-4945-B99E-BF7FF1409B2D}"/>
                </a:ext>
              </a:extLst>
            </p:cNvPr>
            <p:cNvSpPr/>
            <p:nvPr/>
          </p:nvSpPr>
          <p:spPr bwMode="auto">
            <a:xfrm>
              <a:off x="8709482" y="2154585"/>
              <a:ext cx="3423986" cy="4233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21" tIns="93221" rIns="93221" bIns="93221" numCol="1" spcCol="0" rtlCol="0" fromWordArt="0" anchor="ctr" anchorCtr="0" forceAA="0" compatLnSpc="1">
              <a:prstTxWarp prst="textNoShape">
                <a:avLst/>
              </a:prstTxWarp>
              <a:noAutofit/>
            </a:bodyPr>
            <a:lstStyle/>
            <a:p>
              <a:pPr algn="ctr" defTabSz="931847">
                <a:defRPr/>
              </a:pPr>
              <a:r>
                <a:rPr lang="en-US" sz="1428"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CODING &amp; MANAGEMENT TOOLS</a:t>
              </a:r>
              <a:endParaRPr lang="en-US" sz="1122" kern="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endParaRPr>
            </a:p>
          </p:txBody>
        </p:sp>
        <p:sp>
          <p:nvSpPr>
            <p:cNvPr id="28" name="Rectangle 27">
              <a:extLst>
                <a:ext uri="{FF2B5EF4-FFF2-40B4-BE49-F238E27FC236}">
                  <a16:creationId xmlns:a16="http://schemas.microsoft.com/office/drawing/2014/main" id="{4C2B77E9-8E6E-5F49-B10A-054FF93B6394}"/>
                </a:ext>
              </a:extLst>
            </p:cNvPr>
            <p:cNvSpPr/>
            <p:nvPr/>
          </p:nvSpPr>
          <p:spPr bwMode="auto">
            <a:xfrm>
              <a:off x="11011024" y="2625875"/>
              <a:ext cx="979748" cy="62617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3221" tIns="146200" rIns="93221"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Azure ML Workbench</a:t>
              </a:r>
            </a:p>
          </p:txBody>
        </p:sp>
        <p:sp>
          <p:nvSpPr>
            <p:cNvPr id="29" name="Rectangle 28">
              <a:extLst>
                <a:ext uri="{FF2B5EF4-FFF2-40B4-BE49-F238E27FC236}">
                  <a16:creationId xmlns:a16="http://schemas.microsoft.com/office/drawing/2014/main" id="{0DF28579-584B-4C4D-B5E2-6FEE783A82EA}"/>
                </a:ext>
              </a:extLst>
            </p:cNvPr>
            <p:cNvSpPr/>
            <p:nvPr/>
          </p:nvSpPr>
          <p:spPr bwMode="auto">
            <a:xfrm>
              <a:off x="8723795" y="4181659"/>
              <a:ext cx="3423986" cy="4233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21" tIns="93221" rIns="93221" bIns="93221" numCol="1" spcCol="0" rtlCol="0" fromWordArt="0" anchor="ctr" anchorCtr="0" forceAA="0" compatLnSpc="1">
              <a:prstTxWarp prst="textNoShape">
                <a:avLst/>
              </a:prstTxWarp>
              <a:noAutofit/>
            </a:bodyPr>
            <a:lstStyle/>
            <a:p>
              <a:pPr algn="ctr" defTabSz="931847">
                <a:defRPr/>
              </a:pPr>
              <a:r>
                <a:rPr lang="en-US" sz="1428"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DEEP LEARNING FRAMEWORKS</a:t>
              </a:r>
              <a:endParaRPr lang="en-US" sz="1122" kern="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endParaRPr>
            </a:p>
          </p:txBody>
        </p:sp>
        <p:sp>
          <p:nvSpPr>
            <p:cNvPr id="30" name="Rectangle 29">
              <a:extLst>
                <a:ext uri="{FF2B5EF4-FFF2-40B4-BE49-F238E27FC236}">
                  <a16:creationId xmlns:a16="http://schemas.microsoft.com/office/drawing/2014/main" id="{FB52AC39-C5D8-DA4D-86E6-7C149070A8ED}"/>
                </a:ext>
              </a:extLst>
            </p:cNvPr>
            <p:cNvSpPr/>
            <p:nvPr/>
          </p:nvSpPr>
          <p:spPr bwMode="auto">
            <a:xfrm>
              <a:off x="8870522" y="4684553"/>
              <a:ext cx="979748" cy="62617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3221" tIns="146200" rIns="93221"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Cognitive Toolkit</a:t>
              </a:r>
            </a:p>
          </p:txBody>
        </p:sp>
        <p:sp>
          <p:nvSpPr>
            <p:cNvPr id="31" name="Rectangle 30">
              <a:extLst>
                <a:ext uri="{FF2B5EF4-FFF2-40B4-BE49-F238E27FC236}">
                  <a16:creationId xmlns:a16="http://schemas.microsoft.com/office/drawing/2014/main" id="{D5F2402E-6036-7D40-BA29-334EB3ABC042}"/>
                </a:ext>
              </a:extLst>
            </p:cNvPr>
            <p:cNvSpPr/>
            <p:nvPr/>
          </p:nvSpPr>
          <p:spPr bwMode="auto">
            <a:xfrm>
              <a:off x="9931602" y="4691456"/>
              <a:ext cx="979748" cy="62617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3221" tIns="146200" rIns="93221"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TensorFlow</a:t>
              </a:r>
            </a:p>
          </p:txBody>
        </p:sp>
        <p:sp>
          <p:nvSpPr>
            <p:cNvPr id="32" name="Rectangle 31">
              <a:extLst>
                <a:ext uri="{FF2B5EF4-FFF2-40B4-BE49-F238E27FC236}">
                  <a16:creationId xmlns:a16="http://schemas.microsoft.com/office/drawing/2014/main" id="{4CB32E8D-E840-0341-BD6C-69998ADF822F}"/>
                </a:ext>
              </a:extLst>
            </p:cNvPr>
            <p:cNvSpPr/>
            <p:nvPr/>
          </p:nvSpPr>
          <p:spPr bwMode="auto">
            <a:xfrm>
              <a:off x="10992681" y="4691455"/>
              <a:ext cx="979748" cy="62617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3221" tIns="146200" rIns="93221"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Caffe</a:t>
              </a:r>
            </a:p>
          </p:txBody>
        </p:sp>
        <p:sp>
          <p:nvSpPr>
            <p:cNvPr id="33" name="Rectangle 32">
              <a:extLst>
                <a:ext uri="{FF2B5EF4-FFF2-40B4-BE49-F238E27FC236}">
                  <a16:creationId xmlns:a16="http://schemas.microsoft.com/office/drawing/2014/main" id="{AC57EEFC-C188-BC42-A158-358CBA135787}"/>
                </a:ext>
              </a:extLst>
            </p:cNvPr>
            <p:cNvSpPr/>
            <p:nvPr/>
          </p:nvSpPr>
          <p:spPr bwMode="auto">
            <a:xfrm>
              <a:off x="8870521" y="5419053"/>
              <a:ext cx="3151343" cy="262676"/>
            </a:xfrm>
            <a:prstGeom prst="rect">
              <a:avLst/>
            </a:prstGeom>
            <a:solidFill>
              <a:srgbClr val="005AA1"/>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3221" tIns="146200" rIns="93221" bIns="146200" numCol="1" spcCol="0" rtlCol="0" fromWordArt="0" anchor="ctr" anchorCtr="0" forceAA="0" compatLnSpc="1">
              <a:prstTxWarp prst="textNoShape">
                <a:avLst/>
              </a:prstTxWarp>
              <a:noAutofit/>
            </a:bodyPr>
            <a:lstStyle/>
            <a:p>
              <a:pP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Others (Scikit-learn, MXNet, Keras, Gluon…)</a:t>
              </a:r>
            </a:p>
          </p:txBody>
        </p:sp>
        <p:sp>
          <p:nvSpPr>
            <p:cNvPr id="34" name="Rectangle 33">
              <a:extLst>
                <a:ext uri="{FF2B5EF4-FFF2-40B4-BE49-F238E27FC236}">
                  <a16:creationId xmlns:a16="http://schemas.microsoft.com/office/drawing/2014/main" id="{544BE84A-E220-A945-AB2B-C248ADB2C6A9}"/>
                </a:ext>
              </a:extLst>
            </p:cNvPr>
            <p:cNvSpPr/>
            <p:nvPr/>
          </p:nvSpPr>
          <p:spPr bwMode="auto">
            <a:xfrm>
              <a:off x="576637" y="2207754"/>
              <a:ext cx="2463923" cy="4233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21" tIns="93221" rIns="93221" bIns="93221" numCol="1" spcCol="0" rtlCol="0" fromWordArt="0" anchor="ctr" anchorCtr="0" forceAA="0" compatLnSpc="1">
              <a:prstTxWarp prst="textNoShape">
                <a:avLst/>
              </a:prstTxWarp>
              <a:noAutofit/>
            </a:bodyPr>
            <a:lstStyle/>
            <a:p>
              <a:pPr algn="ctr" defTabSz="931847">
                <a:defRPr/>
              </a:pPr>
              <a:r>
                <a:rPr lang="en-US" sz="1428"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CONVERSATIONAL AI</a:t>
              </a:r>
              <a:endParaRPr lang="en-US" sz="1122" kern="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endParaRPr>
            </a:p>
          </p:txBody>
        </p:sp>
        <p:sp>
          <p:nvSpPr>
            <p:cNvPr id="35" name="Rectangle 34">
              <a:extLst>
                <a:ext uri="{FF2B5EF4-FFF2-40B4-BE49-F238E27FC236}">
                  <a16:creationId xmlns:a16="http://schemas.microsoft.com/office/drawing/2014/main" id="{1B1FEB5F-C1EF-3A43-8D75-56C98BE6297D}"/>
                </a:ext>
              </a:extLst>
            </p:cNvPr>
            <p:cNvSpPr/>
            <p:nvPr/>
          </p:nvSpPr>
          <p:spPr bwMode="auto">
            <a:xfrm>
              <a:off x="3247091" y="2197118"/>
              <a:ext cx="2613621" cy="4233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21" tIns="93221" rIns="93221" bIns="93221" numCol="1" spcCol="0" rtlCol="0" fromWordArt="0" anchor="ctr" anchorCtr="0" forceAA="0" compatLnSpc="1">
              <a:prstTxWarp prst="textNoShape">
                <a:avLst/>
              </a:prstTxWarp>
              <a:noAutofit/>
            </a:bodyPr>
            <a:lstStyle/>
            <a:p>
              <a:pPr algn="ctr" defTabSz="931847">
                <a:defRPr/>
              </a:pPr>
              <a:r>
                <a:rPr lang="en-US" sz="1428" kern="0" dirty="0">
                  <a:gradFill>
                    <a:gsLst>
                      <a:gs pos="0">
                        <a:srgbClr val="0078D7">
                          <a:lumMod val="20000"/>
                          <a:lumOff val="80000"/>
                        </a:srgbClr>
                      </a:gs>
                      <a:gs pos="100000">
                        <a:srgbClr val="0078D7">
                          <a:lumMod val="20000"/>
                          <a:lumOff val="80000"/>
                        </a:srgbClr>
                      </a:gs>
                    </a:gsLst>
                    <a:lin ang="5400000" scaled="1"/>
                  </a:gradFill>
                  <a:latin typeface="Segoe UI Semibold" panose="020B0702040204020203" pitchFamily="34" charset="0"/>
                  <a:cs typeface="Segoe UI Semibold" panose="020B0702040204020203" pitchFamily="34" charset="0"/>
                </a:rPr>
                <a:t>TRAINED SERVICES</a:t>
              </a:r>
              <a:endParaRPr lang="en-US" sz="1122" kern="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endParaRPr>
            </a:p>
          </p:txBody>
        </p:sp>
        <p:sp>
          <p:nvSpPr>
            <p:cNvPr id="36" name="Rectangle 35">
              <a:extLst>
                <a:ext uri="{FF2B5EF4-FFF2-40B4-BE49-F238E27FC236}">
                  <a16:creationId xmlns:a16="http://schemas.microsoft.com/office/drawing/2014/main" id="{2B47F7B2-7E9A-0849-A80E-00141D598F59}"/>
                </a:ext>
              </a:extLst>
            </p:cNvPr>
            <p:cNvSpPr/>
            <p:nvPr/>
          </p:nvSpPr>
          <p:spPr bwMode="auto">
            <a:xfrm>
              <a:off x="3247092" y="2635823"/>
              <a:ext cx="2613618"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428" kern="0" dirty="0">
                  <a:gradFill>
                    <a:gsLst>
                      <a:gs pos="0">
                        <a:srgbClr val="FFFFFF"/>
                      </a:gs>
                      <a:gs pos="100000">
                        <a:srgbClr val="FFFFFF"/>
                      </a:gs>
                    </a:gsLst>
                    <a:lin ang="5400000" scaled="0"/>
                  </a:gradFill>
                  <a:latin typeface="Segoe UI Semilight"/>
                  <a:cs typeface="Segoe UI" pitchFamily="34" charset="0"/>
                </a:rPr>
                <a:t>Cognitive Services</a:t>
              </a:r>
            </a:p>
          </p:txBody>
        </p:sp>
        <p:sp>
          <p:nvSpPr>
            <p:cNvPr id="37" name="Rectangle 36">
              <a:extLst>
                <a:ext uri="{FF2B5EF4-FFF2-40B4-BE49-F238E27FC236}">
                  <a16:creationId xmlns:a16="http://schemas.microsoft.com/office/drawing/2014/main" id="{7A7DA1D3-D036-1549-96A5-19E13B07DE51}"/>
                </a:ext>
              </a:extLst>
            </p:cNvPr>
            <p:cNvSpPr/>
            <p:nvPr/>
          </p:nvSpPr>
          <p:spPr bwMode="auto">
            <a:xfrm>
              <a:off x="7626370" y="4649726"/>
              <a:ext cx="767303" cy="606436"/>
            </a:xfrm>
            <a:prstGeom prst="rect">
              <a:avLst/>
            </a:prstGeom>
            <a:solidFill>
              <a:srgbClr val="0078D7"/>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Edge</a:t>
              </a:r>
            </a:p>
          </p:txBody>
        </p:sp>
        <p:sp>
          <p:nvSpPr>
            <p:cNvPr id="38" name="Rectangle 37">
              <a:extLst>
                <a:ext uri="{FF2B5EF4-FFF2-40B4-BE49-F238E27FC236}">
                  <a16:creationId xmlns:a16="http://schemas.microsoft.com/office/drawing/2014/main" id="{D089E89B-24DE-634E-BC5E-F924024AFE5B}"/>
                </a:ext>
              </a:extLst>
            </p:cNvPr>
            <p:cNvSpPr/>
            <p:nvPr/>
          </p:nvSpPr>
          <p:spPr bwMode="auto">
            <a:xfrm>
              <a:off x="9138412" y="3954413"/>
              <a:ext cx="2834017" cy="225294"/>
            </a:xfrm>
            <a:prstGeom prst="rect">
              <a:avLst/>
            </a:prstGeom>
            <a:solidFill>
              <a:srgbClr val="005AA1"/>
            </a:solidFill>
            <a:ln w="15875">
              <a:no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3221" tIns="146200" rIns="93221" bIns="146200" numCol="1" spcCol="0" rtlCol="0" fromWordArt="0" anchor="ctr" anchorCtr="0" forceAA="0" compatLnSpc="1">
              <a:prstTxWarp prst="textNoShape">
                <a:avLst/>
              </a:prstTxWarp>
              <a:noAutofit/>
            </a:bodyPr>
            <a:lstStyle/>
            <a:p>
              <a:pPr defTabSz="931577" fontAlgn="base">
                <a:lnSpc>
                  <a:spcPct val="90000"/>
                </a:lnSpc>
                <a:spcBef>
                  <a:spcPct val="0"/>
                </a:spcBef>
                <a:spcAft>
                  <a:spcPct val="0"/>
                </a:spcAft>
                <a:defRPr/>
              </a:pPr>
              <a:r>
                <a:rPr lang="en-US" sz="1224" kern="0" dirty="0">
                  <a:gradFill>
                    <a:gsLst>
                      <a:gs pos="0">
                        <a:srgbClr val="FFFFFF"/>
                      </a:gs>
                      <a:gs pos="100000">
                        <a:srgbClr val="FFFFFF"/>
                      </a:gs>
                    </a:gsLst>
                    <a:lin ang="5400000" scaled="0"/>
                  </a:gradFill>
                  <a:latin typeface="Segoe UI Semilight"/>
                  <a:cs typeface="Segoe UI" pitchFamily="34" charset="0"/>
                </a:rPr>
                <a:t>Others (Pycharm, Jupyter notebooks…)</a:t>
              </a:r>
            </a:p>
          </p:txBody>
        </p:sp>
      </p:grpSp>
      <p:sp>
        <p:nvSpPr>
          <p:cNvPr id="39" name="Title 1">
            <a:extLst>
              <a:ext uri="{FF2B5EF4-FFF2-40B4-BE49-F238E27FC236}">
                <a16:creationId xmlns:a16="http://schemas.microsoft.com/office/drawing/2014/main" id="{1BB583F8-CC38-6549-AD1F-F53F5243256A}"/>
              </a:ext>
            </a:extLst>
          </p:cNvPr>
          <p:cNvSpPr>
            <a:spLocks noGrp="1"/>
          </p:cNvSpPr>
          <p:nvPr>
            <p:ph type="title"/>
          </p:nvPr>
        </p:nvSpPr>
        <p:spPr>
          <a:xfrm>
            <a:off x="766948" y="127620"/>
            <a:ext cx="10515600" cy="905534"/>
          </a:xfrm>
        </p:spPr>
        <p:txBody>
          <a:bodyPr>
            <a:normAutofit/>
          </a:bodyPr>
          <a:lstStyle/>
          <a:p>
            <a:r>
              <a:rPr lang="en-US" dirty="0"/>
              <a:t>Microsoft AI Platform</a:t>
            </a:r>
          </a:p>
        </p:txBody>
      </p:sp>
    </p:spTree>
    <p:extLst>
      <p:ext uri="{BB962C8B-B14F-4D97-AF65-F5344CB8AC3E}">
        <p14:creationId xmlns:p14="http://schemas.microsoft.com/office/powerpoint/2010/main" val="1810443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AI Ethics &amp; Compliance</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kern="0" dirty="0">
                  <a:latin typeface="+mj-lt"/>
                </a:rPr>
                <a:t>Starts with Ethics &amp; Compliance</a:t>
              </a:r>
              <a:endParaRPr lang="en-US" kern="0" dirty="0">
                <a:ln>
                  <a:solidFill>
                    <a:srgbClr val="FFFFFF">
                      <a:alpha val="0"/>
                    </a:srgbClr>
                  </a:solidFill>
                </a:ln>
                <a:latin typeface="+mj-lt"/>
                <a:ea typeface="Segoe UI" pitchFamily="34" charset="0"/>
                <a:cs typeface="Segoe UI" pitchFamily="34" charset="0"/>
              </a:endParaRPr>
            </a:p>
          </p:txBody>
        </p:sp>
      </p:grpSp>
      <p:sp>
        <p:nvSpPr>
          <p:cNvPr id="17" name="TextBox 16">
            <a:extLst>
              <a:ext uri="{FF2B5EF4-FFF2-40B4-BE49-F238E27FC236}">
                <a16:creationId xmlns:a16="http://schemas.microsoft.com/office/drawing/2014/main" id="{5952A573-14A3-8E47-BB46-E4A0E44ABBA7}"/>
              </a:ext>
            </a:extLst>
          </p:cNvPr>
          <p:cNvSpPr txBox="1"/>
          <p:nvPr/>
        </p:nvSpPr>
        <p:spPr>
          <a:xfrm>
            <a:off x="146564" y="1400911"/>
            <a:ext cx="11592355" cy="4862870"/>
          </a:xfrm>
          <a:prstGeom prst="rect">
            <a:avLst/>
          </a:prstGeom>
          <a:noFill/>
        </p:spPr>
        <p:txBody>
          <a:bodyPr wrap="square" rtlCol="0">
            <a:spAutoFit/>
          </a:bodyPr>
          <a:lstStyle/>
          <a:p>
            <a:r>
              <a:rPr lang="en-US" sz="2000" b="1" dirty="0"/>
              <a:t>AI Ethics</a:t>
            </a:r>
          </a:p>
          <a:p>
            <a:pPr marL="285750" indent="-285750">
              <a:buFont typeface="Arial" panose="020B0604020202020204" pitchFamily="34" charset="0"/>
              <a:buChar char="•"/>
            </a:pPr>
            <a:r>
              <a:rPr lang="en-US" dirty="0"/>
              <a:t>Core AI Ethics infused into the Cognitive Services</a:t>
            </a:r>
          </a:p>
          <a:p>
            <a:pPr marL="285750" indent="-285750">
              <a:buFont typeface="Arial" panose="020B0604020202020204" pitchFamily="34" charset="0"/>
              <a:buChar char="•"/>
            </a:pPr>
            <a:r>
              <a:rPr lang="en-US" dirty="0"/>
              <a:t>Developed with Ethical Principles and work on the following principles</a:t>
            </a:r>
          </a:p>
          <a:p>
            <a:pPr marL="742950" lvl="1" indent="-285750">
              <a:buFont typeface="Arial" panose="020B0604020202020204" pitchFamily="34" charset="0"/>
              <a:buChar char="•"/>
            </a:pPr>
            <a:r>
              <a:rPr lang="en-US" dirty="0"/>
              <a:t>No denial of services – automated decision or recommender systems</a:t>
            </a:r>
          </a:p>
          <a:p>
            <a:pPr marL="742950" lvl="1" indent="-285750">
              <a:buFont typeface="Arial" panose="020B0604020202020204" pitchFamily="34" charset="0"/>
              <a:buChar char="•"/>
            </a:pPr>
            <a:r>
              <a:rPr lang="en-US" dirty="0"/>
              <a:t>No risk of harm – AI systems that can cause significant harm</a:t>
            </a:r>
          </a:p>
          <a:p>
            <a:pPr marL="742950" lvl="1" indent="-285750">
              <a:buFont typeface="Arial" panose="020B0604020202020204" pitchFamily="34" charset="0"/>
              <a:buChar char="•"/>
            </a:pPr>
            <a:r>
              <a:rPr lang="en-US" dirty="0"/>
              <a:t>No infringement on human rights – AI systems that create a significant restriction of human rights, including personal freedom or privacy</a:t>
            </a:r>
          </a:p>
          <a:p>
            <a:endParaRPr lang="en-US" dirty="0"/>
          </a:p>
          <a:p>
            <a:endParaRPr lang="en-US" dirty="0"/>
          </a:p>
          <a:p>
            <a:r>
              <a:rPr lang="en-US" sz="2000" b="1" dirty="0"/>
              <a:t>Compliance &amp; Privacy</a:t>
            </a:r>
          </a:p>
          <a:p>
            <a:pPr marL="285750" indent="-285750">
              <a:buFont typeface="Arial" panose="020B0604020202020204" pitchFamily="34" charset="0"/>
              <a:buChar char="•"/>
            </a:pPr>
            <a:r>
              <a:rPr lang="en-US" dirty="0"/>
              <a:t>Full GDPR compliance on Azure Cognitive Services.  All GA services are compliant in two areas</a:t>
            </a:r>
          </a:p>
          <a:p>
            <a:pPr marL="742950" lvl="1" indent="-285750">
              <a:buFont typeface="Arial" panose="020B0604020202020204" pitchFamily="34" charset="0"/>
              <a:buChar char="•"/>
            </a:pPr>
            <a:r>
              <a:rPr lang="en-US" dirty="0"/>
              <a:t>Data Processors – Most enterprise friendly.  Microsoft DOES NOT retain data for building/improving models</a:t>
            </a:r>
          </a:p>
          <a:p>
            <a:pPr marL="1200150" lvl="2" indent="-285750">
              <a:buFont typeface="Arial" panose="020B0604020202020204" pitchFamily="34" charset="0"/>
              <a:buChar char="•"/>
            </a:pPr>
            <a:r>
              <a:rPr lang="en-US" dirty="0"/>
              <a:t>Majority of our services are data processors </a:t>
            </a:r>
          </a:p>
          <a:p>
            <a:pPr marL="742950" lvl="1" indent="-285750">
              <a:buFont typeface="Arial" panose="020B0604020202020204" pitchFamily="34" charset="0"/>
              <a:buChar char="•"/>
            </a:pPr>
            <a:r>
              <a:rPr lang="en-US" dirty="0"/>
              <a:t>Data Controllers – Services that do retain data &amp; Microsoft can use it to improve models</a:t>
            </a:r>
          </a:p>
          <a:p>
            <a:pPr marL="1200150" lvl="2" indent="-285750">
              <a:buFont typeface="Arial" panose="020B0604020202020204" pitchFamily="34" charset="0"/>
              <a:buChar char="•"/>
            </a:pPr>
            <a:r>
              <a:rPr lang="en-US" dirty="0"/>
              <a:t>Only for Bing related Cognitive Services</a:t>
            </a:r>
          </a:p>
          <a:p>
            <a:pPr marL="285750" indent="-285750">
              <a:buFont typeface="Arial" panose="020B0604020202020204" pitchFamily="34" charset="0"/>
              <a:buChar char="•"/>
            </a:pPr>
            <a:r>
              <a:rPr lang="en-US" dirty="0"/>
              <a:t>As a customer, you have control of your data retention on the Microsoft AI platform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859162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Cognitive Services AI -&gt; Pre-Built &amp; Customizable AI</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kern="0" dirty="0">
                  <a:latin typeface="+mj-lt"/>
                </a:rPr>
                <a:t>Goal is to empower all AI personas and developers</a:t>
              </a:r>
              <a:endParaRPr lang="en-US" kern="0" dirty="0">
                <a:ln>
                  <a:solidFill>
                    <a:srgbClr val="FFFFFF">
                      <a:alpha val="0"/>
                    </a:srgbClr>
                  </a:solidFill>
                </a:ln>
                <a:latin typeface="+mj-lt"/>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46A0AA64-6BCA-E940-B2D2-C072226FF8A0}"/>
              </a:ext>
            </a:extLst>
          </p:cNvPr>
          <p:cNvSpPr/>
          <p:nvPr/>
        </p:nvSpPr>
        <p:spPr>
          <a:xfrm>
            <a:off x="4097929" y="1487126"/>
            <a:ext cx="3328875" cy="338554"/>
          </a:xfrm>
          <a:prstGeom prst="rect">
            <a:avLst/>
          </a:prstGeom>
          <a:noFill/>
          <a:ln>
            <a:noFill/>
          </a:ln>
        </p:spPr>
        <p:txBody>
          <a:bodyPr wrap="square" rtlCol="0" anchor="ctr">
            <a:spAutoFit/>
          </a:bodyPr>
          <a:lstStyle/>
          <a:p>
            <a:pPr algn="ctr" defTabSz="932418">
              <a:defRPr/>
            </a:pPr>
            <a:r>
              <a:rPr lang="en-US" sz="1600" b="1" kern="0" spc="50" dirty="0">
                <a:solidFill>
                  <a:srgbClr val="505050"/>
                </a:solidFill>
                <a:latin typeface="Segoe UI" panose="020B0502040204020203" pitchFamily="34" charset="0"/>
                <a:cs typeface="Segoe UI" panose="020B0502040204020203" pitchFamily="34" charset="0"/>
              </a:rPr>
              <a:t>Microsoft ML &amp; AI Products</a:t>
            </a:r>
          </a:p>
        </p:txBody>
      </p:sp>
      <p:cxnSp>
        <p:nvCxnSpPr>
          <p:cNvPr id="15" name="Straight Connector 14">
            <a:extLst>
              <a:ext uri="{FF2B5EF4-FFF2-40B4-BE49-F238E27FC236}">
                <a16:creationId xmlns:a16="http://schemas.microsoft.com/office/drawing/2014/main" id="{2B1F6384-53C9-D141-A8A1-57FA44BB3732}"/>
              </a:ext>
            </a:extLst>
          </p:cNvPr>
          <p:cNvCxnSpPr>
            <a:cxnSpLocks/>
            <a:stCxn id="20" idx="6"/>
          </p:cNvCxnSpPr>
          <p:nvPr/>
        </p:nvCxnSpPr>
        <p:spPr>
          <a:xfrm flipV="1">
            <a:off x="4530857" y="2261204"/>
            <a:ext cx="2570245" cy="1464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49D6E27F-9601-1A49-B4B8-CBE91FAFB2CA}"/>
              </a:ext>
            </a:extLst>
          </p:cNvPr>
          <p:cNvCxnSpPr>
            <a:cxnSpLocks/>
          </p:cNvCxnSpPr>
          <p:nvPr/>
        </p:nvCxnSpPr>
        <p:spPr>
          <a:xfrm>
            <a:off x="5762366" y="1825680"/>
            <a:ext cx="0" cy="45588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09247B74-44B8-BF42-8246-56E306120BF3}"/>
              </a:ext>
            </a:extLst>
          </p:cNvPr>
          <p:cNvCxnSpPr>
            <a:cxnSpLocks/>
          </p:cNvCxnSpPr>
          <p:nvPr/>
        </p:nvCxnSpPr>
        <p:spPr>
          <a:xfrm flipH="1">
            <a:off x="4430535" y="2281389"/>
            <a:ext cx="4244" cy="48117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278CEBBA-D8A5-484D-BC4F-5863B51B7133}"/>
              </a:ext>
            </a:extLst>
          </p:cNvPr>
          <p:cNvCxnSpPr>
            <a:cxnSpLocks/>
            <a:endCxn id="23" idx="0"/>
          </p:cNvCxnSpPr>
          <p:nvPr/>
        </p:nvCxnSpPr>
        <p:spPr>
          <a:xfrm>
            <a:off x="7042956" y="2257279"/>
            <a:ext cx="4480" cy="51992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Oval 19">
            <a:extLst>
              <a:ext uri="{FF2B5EF4-FFF2-40B4-BE49-F238E27FC236}">
                <a16:creationId xmlns:a16="http://schemas.microsoft.com/office/drawing/2014/main" id="{A1D0A8F3-2D24-6C47-98D5-98DE1FC56359}"/>
              </a:ext>
            </a:extLst>
          </p:cNvPr>
          <p:cNvSpPr/>
          <p:nvPr/>
        </p:nvSpPr>
        <p:spPr bwMode="auto">
          <a:xfrm>
            <a:off x="4350125" y="2185486"/>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353535"/>
                  </a:gs>
                  <a:gs pos="100000">
                    <a:srgbClr val="353535"/>
                  </a:gs>
                </a:gsLst>
                <a:lin ang="5400000" scaled="0"/>
              </a:gradFill>
              <a:latin typeface="Segoe UI Semilight"/>
            </a:endParaRPr>
          </a:p>
        </p:txBody>
      </p:sp>
      <p:sp>
        <p:nvSpPr>
          <p:cNvPr id="21" name="Oval 20">
            <a:extLst>
              <a:ext uri="{FF2B5EF4-FFF2-40B4-BE49-F238E27FC236}">
                <a16:creationId xmlns:a16="http://schemas.microsoft.com/office/drawing/2014/main" id="{25A60944-F8EC-3745-8E2D-ABABEC77136F}"/>
              </a:ext>
            </a:extLst>
          </p:cNvPr>
          <p:cNvSpPr/>
          <p:nvPr/>
        </p:nvSpPr>
        <p:spPr bwMode="auto">
          <a:xfrm>
            <a:off x="6962547" y="2182359"/>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353535"/>
                  </a:gs>
                  <a:gs pos="100000">
                    <a:srgbClr val="353535"/>
                  </a:gs>
                </a:gsLst>
                <a:lin ang="5400000" scaled="0"/>
              </a:gradFill>
              <a:latin typeface="Segoe UI Semilight"/>
            </a:endParaRPr>
          </a:p>
        </p:txBody>
      </p:sp>
      <p:sp>
        <p:nvSpPr>
          <p:cNvPr id="22" name="Rectangle 21">
            <a:extLst>
              <a:ext uri="{FF2B5EF4-FFF2-40B4-BE49-F238E27FC236}">
                <a16:creationId xmlns:a16="http://schemas.microsoft.com/office/drawing/2014/main" id="{717423A5-3CE6-1E4B-BA89-F8A219EF497B}"/>
              </a:ext>
            </a:extLst>
          </p:cNvPr>
          <p:cNvSpPr/>
          <p:nvPr/>
        </p:nvSpPr>
        <p:spPr>
          <a:xfrm>
            <a:off x="3391400" y="2777207"/>
            <a:ext cx="2111471" cy="830997"/>
          </a:xfrm>
          <a:prstGeom prst="rect">
            <a:avLst/>
          </a:prstGeom>
          <a:noFill/>
          <a:ln>
            <a:noFill/>
          </a:ln>
        </p:spPr>
        <p:txBody>
          <a:bodyPr wrap="square" rtlCol="0" anchor="ctr">
            <a:spAutoFit/>
          </a:bodyPr>
          <a:lstStyle/>
          <a:p>
            <a:pPr algn="ctr" defTabSz="932418">
              <a:defRPr/>
            </a:pPr>
            <a:r>
              <a:rPr lang="en-US" sz="1600" b="1" kern="0" spc="50" dirty="0">
                <a:solidFill>
                  <a:srgbClr val="505050"/>
                </a:solidFill>
                <a:latin typeface="Segoe UI" panose="020B0502040204020203" pitchFamily="34" charset="0"/>
                <a:cs typeface="Segoe UI" panose="020B0502040204020203" pitchFamily="34" charset="0"/>
              </a:rPr>
              <a:t>Consume</a:t>
            </a:r>
          </a:p>
          <a:p>
            <a:pPr algn="ctr" defTabSz="932418">
              <a:defRPr/>
            </a:pPr>
            <a:r>
              <a:rPr lang="en-US" sz="1600" b="1" kern="0" spc="50" dirty="0">
                <a:solidFill>
                  <a:srgbClr val="505050"/>
                </a:solidFill>
                <a:latin typeface="Segoe UI" panose="020B0502040204020203" pitchFamily="34" charset="0"/>
                <a:cs typeface="Segoe UI" panose="020B0502040204020203" pitchFamily="34" charset="0"/>
              </a:rPr>
              <a:t>(Pre-Built AI)</a:t>
            </a:r>
          </a:p>
          <a:p>
            <a:pPr algn="ctr" defTabSz="932418">
              <a:defRPr/>
            </a:pPr>
            <a:r>
              <a:rPr lang="en-US" sz="1600" b="1" kern="0" spc="50" dirty="0">
                <a:solidFill>
                  <a:srgbClr val="505050"/>
                </a:solidFill>
                <a:latin typeface="Segoe UI" panose="020B0502040204020203" pitchFamily="34" charset="0"/>
                <a:cs typeface="Segoe UI" panose="020B0502040204020203" pitchFamily="34" charset="0"/>
              </a:rPr>
              <a:t>Developers</a:t>
            </a:r>
          </a:p>
        </p:txBody>
      </p:sp>
      <p:sp>
        <p:nvSpPr>
          <p:cNvPr id="23" name="Rectangle 22">
            <a:extLst>
              <a:ext uri="{FF2B5EF4-FFF2-40B4-BE49-F238E27FC236}">
                <a16:creationId xmlns:a16="http://schemas.microsoft.com/office/drawing/2014/main" id="{818A21A2-43D9-6244-B412-B8F1C9A33083}"/>
              </a:ext>
            </a:extLst>
          </p:cNvPr>
          <p:cNvSpPr/>
          <p:nvPr/>
        </p:nvSpPr>
        <p:spPr>
          <a:xfrm>
            <a:off x="5877234" y="2777207"/>
            <a:ext cx="2340403" cy="830997"/>
          </a:xfrm>
          <a:prstGeom prst="rect">
            <a:avLst/>
          </a:prstGeom>
          <a:noFill/>
          <a:ln>
            <a:noFill/>
          </a:ln>
        </p:spPr>
        <p:txBody>
          <a:bodyPr wrap="square" rtlCol="0" anchor="ctr">
            <a:spAutoFit/>
          </a:bodyPr>
          <a:lstStyle/>
          <a:p>
            <a:pPr algn="ctr" defTabSz="932418">
              <a:defRPr/>
            </a:pPr>
            <a:r>
              <a:rPr lang="en-US" sz="1600" b="1" kern="0" spc="50" dirty="0">
                <a:solidFill>
                  <a:srgbClr val="505050"/>
                </a:solidFill>
                <a:latin typeface="Segoe UI" panose="020B0502040204020203" pitchFamily="34" charset="0"/>
                <a:cs typeface="Segoe UI" panose="020B0502040204020203" pitchFamily="34" charset="0"/>
              </a:rPr>
              <a:t>Build Your Own</a:t>
            </a:r>
          </a:p>
          <a:p>
            <a:pPr algn="ctr" defTabSz="932418">
              <a:defRPr/>
            </a:pPr>
            <a:r>
              <a:rPr lang="en-US" sz="1600" b="1" kern="0" spc="50" dirty="0">
                <a:solidFill>
                  <a:srgbClr val="505050"/>
                </a:solidFill>
                <a:latin typeface="Segoe UI" panose="020B0502040204020203" pitchFamily="34" charset="0"/>
                <a:cs typeface="Segoe UI" panose="020B0502040204020203" pitchFamily="34" charset="0"/>
              </a:rPr>
              <a:t>(Custom AI)</a:t>
            </a:r>
          </a:p>
          <a:p>
            <a:pPr algn="ctr" defTabSz="932418">
              <a:defRPr/>
            </a:pPr>
            <a:r>
              <a:rPr lang="en-US" sz="1600" b="1" kern="0" spc="50" dirty="0">
                <a:solidFill>
                  <a:srgbClr val="505050"/>
                </a:solidFill>
                <a:latin typeface="Segoe UI" panose="020B0502040204020203" pitchFamily="34" charset="0"/>
                <a:cs typeface="Segoe UI" panose="020B0502040204020203" pitchFamily="34" charset="0"/>
              </a:rPr>
              <a:t>Domain Matter Experts</a:t>
            </a:r>
          </a:p>
        </p:txBody>
      </p:sp>
      <p:sp>
        <p:nvSpPr>
          <p:cNvPr id="17" name="Oval 16">
            <a:extLst>
              <a:ext uri="{FF2B5EF4-FFF2-40B4-BE49-F238E27FC236}">
                <a16:creationId xmlns:a16="http://schemas.microsoft.com/office/drawing/2014/main" id="{FF5C7C1A-6666-8442-A07D-D905D1997A56}"/>
              </a:ext>
            </a:extLst>
          </p:cNvPr>
          <p:cNvSpPr/>
          <p:nvPr/>
        </p:nvSpPr>
        <p:spPr bwMode="auto">
          <a:xfrm>
            <a:off x="5672000" y="2178666"/>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353535"/>
                  </a:gs>
                  <a:gs pos="100000">
                    <a:srgbClr val="353535"/>
                  </a:gs>
                </a:gsLst>
                <a:lin ang="5400000" scaled="0"/>
              </a:gradFill>
              <a:latin typeface="Segoe UI Semilight"/>
            </a:endParaRPr>
          </a:p>
        </p:txBody>
      </p:sp>
      <p:sp>
        <p:nvSpPr>
          <p:cNvPr id="24" name="TextBox 23">
            <a:extLst>
              <a:ext uri="{FF2B5EF4-FFF2-40B4-BE49-F238E27FC236}">
                <a16:creationId xmlns:a16="http://schemas.microsoft.com/office/drawing/2014/main" id="{20DCC275-2874-EF4F-B7AC-BB9E01CEACDF}"/>
              </a:ext>
            </a:extLst>
          </p:cNvPr>
          <p:cNvSpPr txBox="1"/>
          <p:nvPr/>
        </p:nvSpPr>
        <p:spPr>
          <a:xfrm>
            <a:off x="257775" y="3896976"/>
            <a:ext cx="1061445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Cognitive Services will continue to add services around Pre-Built AI and Custom AI (*)</a:t>
            </a:r>
          </a:p>
          <a:p>
            <a:pPr marL="285750" indent="-285750">
              <a:buFont typeface="Arial" panose="020B0604020202020204" pitchFamily="34" charset="0"/>
              <a:buChar char="•"/>
            </a:pPr>
            <a:r>
              <a:rPr lang="en-US" dirty="0"/>
              <a:t>Pre-Built AI Cognitive Services – surfaced via REST API endpoints, ready to consume by AI developers</a:t>
            </a:r>
          </a:p>
          <a:p>
            <a:pPr marL="742950" lvl="1" indent="-285750">
              <a:buFont typeface="Arial" panose="020B0604020202020204" pitchFamily="34" charset="0"/>
              <a:buChar char="•"/>
            </a:pPr>
            <a:r>
              <a:rPr lang="en-US" dirty="0"/>
              <a:t>Target Persona: Application Developers</a:t>
            </a:r>
          </a:p>
          <a:p>
            <a:pPr marL="285750" indent="-285750">
              <a:buFont typeface="Arial" panose="020B0604020202020204" pitchFamily="34" charset="0"/>
              <a:buChar char="•"/>
            </a:pPr>
            <a:r>
              <a:rPr lang="en-US" dirty="0"/>
              <a:t>Customizable AI Cognitive Services - surfaced via a concept we call Active Learning with specialized web UI portals for each custom service.  Active Learning allows humans to provide a feedback loop to improve the performance of the overall system.  REST APIs included for automation and prediction endpoints.</a:t>
            </a:r>
          </a:p>
          <a:p>
            <a:pPr marL="742950" lvl="1" indent="-285750">
              <a:buFont typeface="Arial" panose="020B0604020202020204" pitchFamily="34" charset="0"/>
              <a:buChar char="•"/>
            </a:pPr>
            <a:r>
              <a:rPr lang="en-US" dirty="0"/>
              <a:t>Target Persona: Subject Matter Experts</a:t>
            </a:r>
          </a:p>
          <a:p>
            <a:pPr marL="742950" lvl="1" indent="-285750">
              <a:buFont typeface="Arial" panose="020B0604020202020204" pitchFamily="34" charset="0"/>
              <a:buChar char="•"/>
            </a:pPr>
            <a:r>
              <a:rPr lang="en-US" dirty="0"/>
              <a:t>Delivery Format: Active Learning + Specialized Web Portal + REST/SDK</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54181192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Cognitive Services AI -&gt; Pre-Built &amp; Customizable AI</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kern="0" dirty="0">
                  <a:latin typeface="+mj-lt"/>
                </a:rPr>
                <a:t>Goal is to empower all AI personas and developers</a:t>
              </a:r>
              <a:endParaRPr lang="en-US" kern="0" dirty="0">
                <a:ln>
                  <a:solidFill>
                    <a:srgbClr val="FFFFFF">
                      <a:alpha val="0"/>
                    </a:srgbClr>
                  </a:solidFill>
                </a:ln>
                <a:latin typeface="+mj-lt"/>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6877E52-F26E-724D-ACFF-4987C8B50DCB}"/>
              </a:ext>
            </a:extLst>
          </p:cNvPr>
          <p:cNvSpPr/>
          <p:nvPr/>
        </p:nvSpPr>
        <p:spPr>
          <a:xfrm>
            <a:off x="1094844" y="1333492"/>
            <a:ext cx="3075603" cy="318286"/>
          </a:xfrm>
          <a:prstGeom prst="rect">
            <a:avLst/>
          </a:prstGeom>
          <a:noFill/>
          <a:ln>
            <a:noFill/>
          </a:ln>
        </p:spPr>
        <p:txBody>
          <a:bodyPr wrap="square" rtlCol="0" anchor="ctr">
            <a:spAutoFit/>
          </a:bodyPr>
          <a:lstStyle/>
          <a:p>
            <a:pPr algn="ctr" defTabSz="932418">
              <a:defRPr/>
            </a:pPr>
            <a:r>
              <a:rPr lang="en-US" sz="1428" b="1" kern="0" spc="50" dirty="0">
                <a:solidFill>
                  <a:srgbClr val="505050"/>
                </a:solidFill>
                <a:latin typeface="Segoe UI" panose="020B0502040204020203" pitchFamily="34" charset="0"/>
                <a:cs typeface="Segoe UI" panose="020B0502040204020203" pitchFamily="34" charset="0"/>
              </a:rPr>
              <a:t>Microsoft ML &amp; AI Products</a:t>
            </a:r>
          </a:p>
        </p:txBody>
      </p:sp>
      <p:sp>
        <p:nvSpPr>
          <p:cNvPr id="8" name="Rectangle 7">
            <a:extLst>
              <a:ext uri="{FF2B5EF4-FFF2-40B4-BE49-F238E27FC236}">
                <a16:creationId xmlns:a16="http://schemas.microsoft.com/office/drawing/2014/main" id="{825B2902-F9E5-B94B-9F12-5D74A0393ADE}"/>
              </a:ext>
            </a:extLst>
          </p:cNvPr>
          <p:cNvSpPr/>
          <p:nvPr/>
        </p:nvSpPr>
        <p:spPr>
          <a:xfrm>
            <a:off x="1158109" y="2237523"/>
            <a:ext cx="2846681" cy="490474"/>
          </a:xfrm>
          <a:prstGeom prst="rect">
            <a:avLst/>
          </a:prstGeom>
          <a:noFill/>
        </p:spPr>
        <p:txBody>
          <a:bodyPr wrap="square" rtlCol="0">
            <a:spAutoFit/>
          </a:bodyPr>
          <a:lstStyle/>
          <a:p>
            <a:pPr algn="ctr" defTabSz="932418">
              <a:defRPr/>
            </a:pPr>
            <a:r>
              <a:rPr lang="en-US" sz="1326" b="1" kern="0" spc="50" dirty="0">
                <a:solidFill>
                  <a:srgbClr val="0078D7"/>
                </a:solidFill>
                <a:latin typeface="Segoe UI" panose="020B0502040204020203" pitchFamily="34" charset="0"/>
                <a:cs typeface="Segoe UI" panose="020B0502040204020203" pitchFamily="34" charset="0"/>
              </a:rPr>
              <a:t>Consume </a:t>
            </a:r>
            <a:br>
              <a:rPr lang="en-US" sz="1199" b="1" kern="0" spc="50" dirty="0">
                <a:solidFill>
                  <a:srgbClr val="505050"/>
                </a:solidFill>
                <a:latin typeface="Segoe UI" panose="020B0502040204020203" pitchFamily="34" charset="0"/>
                <a:cs typeface="Segoe UI" panose="020B0502040204020203" pitchFamily="34" charset="0"/>
              </a:rPr>
            </a:br>
            <a:r>
              <a:rPr lang="en-US" sz="1199" kern="0" spc="50" dirty="0">
                <a:solidFill>
                  <a:srgbClr val="505050"/>
                </a:solidFill>
                <a:latin typeface="Segoe UI" panose="020B0502040204020203" pitchFamily="34" charset="0"/>
                <a:cs typeface="Segoe UI" panose="020B0502040204020203" pitchFamily="34" charset="0"/>
              </a:rPr>
              <a:t>(Pre-built AI)</a:t>
            </a:r>
          </a:p>
        </p:txBody>
      </p:sp>
      <p:sp>
        <p:nvSpPr>
          <p:cNvPr id="9" name="Rectangle 8">
            <a:extLst>
              <a:ext uri="{FF2B5EF4-FFF2-40B4-BE49-F238E27FC236}">
                <a16:creationId xmlns:a16="http://schemas.microsoft.com/office/drawing/2014/main" id="{BAA4CD11-B8AD-2441-87FF-4BF43F969591}"/>
              </a:ext>
            </a:extLst>
          </p:cNvPr>
          <p:cNvSpPr/>
          <p:nvPr/>
        </p:nvSpPr>
        <p:spPr>
          <a:xfrm>
            <a:off x="631540" y="3062996"/>
            <a:ext cx="1608693" cy="266687"/>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Cognitive Services</a:t>
            </a:r>
          </a:p>
        </p:txBody>
      </p:sp>
      <p:sp>
        <p:nvSpPr>
          <p:cNvPr id="10" name="Rectangle 9">
            <a:extLst>
              <a:ext uri="{FF2B5EF4-FFF2-40B4-BE49-F238E27FC236}">
                <a16:creationId xmlns:a16="http://schemas.microsoft.com/office/drawing/2014/main" id="{C2BFA7F4-E78B-0C4A-A381-45B60ED83CDD}"/>
              </a:ext>
            </a:extLst>
          </p:cNvPr>
          <p:cNvSpPr/>
          <p:nvPr/>
        </p:nvSpPr>
        <p:spPr>
          <a:xfrm>
            <a:off x="2744218" y="3061354"/>
            <a:ext cx="1418354" cy="599780"/>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CoreML &amp; Vision</a:t>
            </a:r>
            <a:br>
              <a:rPr lang="en-US" sz="1099" b="1" kern="0" spc="50" dirty="0">
                <a:solidFill>
                  <a:srgbClr val="505050"/>
                </a:solidFill>
                <a:latin typeface="Segoe UI" panose="020B0502040204020203" pitchFamily="34" charset="0"/>
                <a:cs typeface="Segoe UI" panose="020B0502040204020203" pitchFamily="34" charset="0"/>
              </a:rPr>
            </a:br>
            <a:r>
              <a:rPr lang="en-US" sz="1099" b="1" kern="0" spc="50" dirty="0">
                <a:solidFill>
                  <a:srgbClr val="505050"/>
                </a:solidFill>
                <a:latin typeface="Segoe UI" panose="020B0502040204020203" pitchFamily="34" charset="0"/>
                <a:cs typeface="Segoe UI" panose="020B0502040204020203" pitchFamily="34" charset="0"/>
              </a:rPr>
              <a:t>CNTK, TensorFlow</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(pre-trained)</a:t>
            </a:r>
          </a:p>
        </p:txBody>
      </p:sp>
      <p:cxnSp>
        <p:nvCxnSpPr>
          <p:cNvPr id="11" name="Straight Arrow Connector 10">
            <a:extLst>
              <a:ext uri="{FF2B5EF4-FFF2-40B4-BE49-F238E27FC236}">
                <a16:creationId xmlns:a16="http://schemas.microsoft.com/office/drawing/2014/main" id="{C93C09B7-14CA-364F-BEB6-9930CA92E682}"/>
              </a:ext>
            </a:extLst>
          </p:cNvPr>
          <p:cNvCxnSpPr>
            <a:cxnSpLocks/>
          </p:cNvCxnSpPr>
          <p:nvPr/>
        </p:nvCxnSpPr>
        <p:spPr>
          <a:xfrm>
            <a:off x="2542281" y="1691737"/>
            <a:ext cx="0" cy="55124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7B253153-A780-5644-953C-EA04C59E4F95}"/>
              </a:ext>
            </a:extLst>
          </p:cNvPr>
          <p:cNvSpPr/>
          <p:nvPr/>
        </p:nvSpPr>
        <p:spPr>
          <a:xfrm>
            <a:off x="5347542" y="3051815"/>
            <a:ext cx="2374576" cy="599780"/>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Azure Machine Learning Studio </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Azure Notebooks</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Automated ML</a:t>
            </a:r>
          </a:p>
        </p:txBody>
      </p:sp>
      <p:cxnSp>
        <p:nvCxnSpPr>
          <p:cNvPr id="13" name="Straight Connector 12">
            <a:extLst>
              <a:ext uri="{FF2B5EF4-FFF2-40B4-BE49-F238E27FC236}">
                <a16:creationId xmlns:a16="http://schemas.microsoft.com/office/drawing/2014/main" id="{A66135E7-1DA1-4549-A47E-D5E92CFBCC6C}"/>
              </a:ext>
            </a:extLst>
          </p:cNvPr>
          <p:cNvCxnSpPr>
            <a:cxnSpLocks/>
          </p:cNvCxnSpPr>
          <p:nvPr/>
        </p:nvCxnSpPr>
        <p:spPr>
          <a:xfrm flipV="1">
            <a:off x="2542281" y="1961908"/>
            <a:ext cx="3992549" cy="544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3F27ECFC-3668-614C-83EB-569CB96D6707}"/>
              </a:ext>
            </a:extLst>
          </p:cNvPr>
          <p:cNvCxnSpPr>
            <a:cxnSpLocks/>
            <a:endCxn id="12" idx="0"/>
          </p:cNvCxnSpPr>
          <p:nvPr/>
        </p:nvCxnSpPr>
        <p:spPr>
          <a:xfrm>
            <a:off x="6522391" y="1999177"/>
            <a:ext cx="12439" cy="1052638"/>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5947AB3-0FB3-4D44-B855-2AF57CEC8F27}"/>
              </a:ext>
            </a:extLst>
          </p:cNvPr>
          <p:cNvCxnSpPr>
            <a:cxnSpLocks/>
          </p:cNvCxnSpPr>
          <p:nvPr/>
        </p:nvCxnSpPr>
        <p:spPr>
          <a:xfrm flipV="1">
            <a:off x="1385203" y="2830661"/>
            <a:ext cx="2111472" cy="534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6142B65D-6A2A-BF4F-84EF-9B8158CF6B4D}"/>
              </a:ext>
            </a:extLst>
          </p:cNvPr>
          <p:cNvCxnSpPr>
            <a:cxnSpLocks/>
          </p:cNvCxnSpPr>
          <p:nvPr/>
        </p:nvCxnSpPr>
        <p:spPr>
          <a:xfrm>
            <a:off x="1385202" y="2836003"/>
            <a:ext cx="0" cy="22699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4000B7FF-C5F5-E246-A8CD-28A179663D25}"/>
              </a:ext>
            </a:extLst>
          </p:cNvPr>
          <p:cNvCxnSpPr/>
          <p:nvPr/>
        </p:nvCxnSpPr>
        <p:spPr>
          <a:xfrm>
            <a:off x="3485458" y="2835998"/>
            <a:ext cx="0" cy="22699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A2ECE800-124C-7A4C-99AB-0A57065A44EA}"/>
              </a:ext>
            </a:extLst>
          </p:cNvPr>
          <p:cNvCxnSpPr>
            <a:cxnSpLocks/>
            <a:stCxn id="8" idx="2"/>
            <a:endCxn id="8" idx="2"/>
          </p:cNvCxnSpPr>
          <p:nvPr/>
        </p:nvCxnSpPr>
        <p:spPr>
          <a:xfrm>
            <a:off x="2581450" y="2727997"/>
            <a:ext cx="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D5AFAF5-24F8-CB49-8768-C3B747146E10}"/>
              </a:ext>
            </a:extLst>
          </p:cNvPr>
          <p:cNvCxnSpPr>
            <a:cxnSpLocks/>
          </p:cNvCxnSpPr>
          <p:nvPr/>
        </p:nvCxnSpPr>
        <p:spPr>
          <a:xfrm>
            <a:off x="2542281" y="2679909"/>
            <a:ext cx="0" cy="14945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Rectangle 19">
            <a:extLst>
              <a:ext uri="{FF2B5EF4-FFF2-40B4-BE49-F238E27FC236}">
                <a16:creationId xmlns:a16="http://schemas.microsoft.com/office/drawing/2014/main" id="{5BC45899-ED1B-3744-82C2-995CB03C8492}"/>
              </a:ext>
            </a:extLst>
          </p:cNvPr>
          <p:cNvSpPr/>
          <p:nvPr/>
        </p:nvSpPr>
        <p:spPr>
          <a:xfrm>
            <a:off x="9812578" y="3020245"/>
            <a:ext cx="1826460" cy="768928"/>
          </a:xfrm>
          <a:prstGeom prst="rect">
            <a:avLst/>
          </a:prstGeom>
          <a:noFill/>
        </p:spPr>
        <p:txBody>
          <a:bodyPr wrap="square" rtlCol="0">
            <a:spAutoFit/>
          </a:bodyPr>
          <a:lstStyle/>
          <a:p>
            <a:pPr algn="ctr" defTabSz="932418"/>
            <a:r>
              <a:rPr lang="en-US" sz="1099" b="1" kern="0" spc="50" dirty="0">
                <a:solidFill>
                  <a:srgbClr val="505050"/>
                </a:solidFill>
                <a:latin typeface="Segoe UI" panose="020B0502040204020203" pitchFamily="34" charset="0"/>
                <a:cs typeface="Segoe UI" panose="020B0502040204020203" pitchFamily="34" charset="0"/>
              </a:rPr>
              <a:t>VS Tools for AI, R, Python</a:t>
            </a:r>
          </a:p>
          <a:p>
            <a:pPr algn="ctr" defTabSz="932418"/>
            <a:r>
              <a:rPr lang="en-US" sz="1099" b="1" kern="0" spc="50" dirty="0">
                <a:solidFill>
                  <a:srgbClr val="505050"/>
                </a:solidFill>
                <a:latin typeface="Segoe UI" panose="020B0502040204020203" pitchFamily="34" charset="0"/>
                <a:cs typeface="Segoe UI" panose="020B0502040204020203" pitchFamily="34" charset="0"/>
              </a:rPr>
              <a:t>Machine Learning .NET </a:t>
            </a:r>
          </a:p>
          <a:p>
            <a:pPr algn="ctr" defTabSz="932418"/>
            <a:r>
              <a:rPr lang="en-US" sz="1099" b="1" kern="0" spc="50" dirty="0">
                <a:solidFill>
                  <a:srgbClr val="505050"/>
                </a:solidFill>
                <a:latin typeface="Segoe UI" panose="020B0502040204020203" pitchFamily="34" charset="0"/>
                <a:cs typeface="Segoe UI" panose="020B0502040204020203" pitchFamily="34" charset="0"/>
              </a:rPr>
              <a:t>Azure ML service</a:t>
            </a:r>
          </a:p>
          <a:p>
            <a:pPr algn="ctr" defTabSz="932418"/>
            <a:r>
              <a:rPr lang="en-US" sz="1099" b="1" kern="0" spc="50" dirty="0">
                <a:solidFill>
                  <a:srgbClr val="505050"/>
                </a:solidFill>
                <a:latin typeface="Segoe UI" panose="020B0502040204020203" pitchFamily="34" charset="0"/>
                <a:cs typeface="Segoe UI" panose="020B0502040204020203" pitchFamily="34" charset="0"/>
              </a:rPr>
              <a:t>Azure ML Python SDK</a:t>
            </a:r>
          </a:p>
        </p:txBody>
      </p:sp>
      <p:sp>
        <p:nvSpPr>
          <p:cNvPr id="21" name="Oval 20">
            <a:extLst>
              <a:ext uri="{FF2B5EF4-FFF2-40B4-BE49-F238E27FC236}">
                <a16:creationId xmlns:a16="http://schemas.microsoft.com/office/drawing/2014/main" id="{BB57562B-5BE8-8740-921D-CE8A2C0945F8}"/>
              </a:ext>
            </a:extLst>
          </p:cNvPr>
          <p:cNvSpPr/>
          <p:nvPr/>
        </p:nvSpPr>
        <p:spPr bwMode="auto">
          <a:xfrm>
            <a:off x="2451914" y="1876991"/>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353535"/>
                  </a:gs>
                  <a:gs pos="100000">
                    <a:srgbClr val="353535"/>
                  </a:gs>
                </a:gsLst>
                <a:lin ang="5400000" scaled="0"/>
              </a:gradFill>
              <a:latin typeface="Segoe UI Semilight"/>
            </a:endParaRPr>
          </a:p>
        </p:txBody>
      </p:sp>
      <p:sp>
        <p:nvSpPr>
          <p:cNvPr id="22" name="Oval 21">
            <a:extLst>
              <a:ext uri="{FF2B5EF4-FFF2-40B4-BE49-F238E27FC236}">
                <a16:creationId xmlns:a16="http://schemas.microsoft.com/office/drawing/2014/main" id="{F5173957-9051-A64B-A019-A26F8D4A7D23}"/>
              </a:ext>
            </a:extLst>
          </p:cNvPr>
          <p:cNvSpPr/>
          <p:nvPr/>
        </p:nvSpPr>
        <p:spPr bwMode="auto">
          <a:xfrm>
            <a:off x="6435492" y="1882230"/>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3" name="Oval 22">
            <a:extLst>
              <a:ext uri="{FF2B5EF4-FFF2-40B4-BE49-F238E27FC236}">
                <a16:creationId xmlns:a16="http://schemas.microsoft.com/office/drawing/2014/main" id="{957B0579-8F0F-D749-A1A3-DABF8C8F40BF}"/>
              </a:ext>
            </a:extLst>
          </p:cNvPr>
          <p:cNvSpPr/>
          <p:nvPr/>
        </p:nvSpPr>
        <p:spPr bwMode="auto">
          <a:xfrm>
            <a:off x="1311115" y="2745632"/>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4" name="Oval 23">
            <a:extLst>
              <a:ext uri="{FF2B5EF4-FFF2-40B4-BE49-F238E27FC236}">
                <a16:creationId xmlns:a16="http://schemas.microsoft.com/office/drawing/2014/main" id="{CF77D79F-56E7-7341-910D-85C4F66B0C4D}"/>
              </a:ext>
            </a:extLst>
          </p:cNvPr>
          <p:cNvSpPr/>
          <p:nvPr/>
        </p:nvSpPr>
        <p:spPr bwMode="auto">
          <a:xfrm>
            <a:off x="3395092" y="2767937"/>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5" name="Oval 24">
            <a:extLst>
              <a:ext uri="{FF2B5EF4-FFF2-40B4-BE49-F238E27FC236}">
                <a16:creationId xmlns:a16="http://schemas.microsoft.com/office/drawing/2014/main" id="{31CDEE50-91BA-0240-BE56-9C08A5A68AA6}"/>
              </a:ext>
            </a:extLst>
          </p:cNvPr>
          <p:cNvSpPr/>
          <p:nvPr/>
        </p:nvSpPr>
        <p:spPr bwMode="auto">
          <a:xfrm>
            <a:off x="4760950" y="2767937"/>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6" name="Oval 25">
            <a:extLst>
              <a:ext uri="{FF2B5EF4-FFF2-40B4-BE49-F238E27FC236}">
                <a16:creationId xmlns:a16="http://schemas.microsoft.com/office/drawing/2014/main" id="{7EB332F0-B2F2-6649-B359-32CF03A55B75}"/>
              </a:ext>
            </a:extLst>
          </p:cNvPr>
          <p:cNvSpPr/>
          <p:nvPr/>
        </p:nvSpPr>
        <p:spPr bwMode="auto">
          <a:xfrm>
            <a:off x="6439805" y="2754951"/>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sp>
        <p:nvSpPr>
          <p:cNvPr id="27" name="Arrow: Chevron 57">
            <a:extLst>
              <a:ext uri="{FF2B5EF4-FFF2-40B4-BE49-F238E27FC236}">
                <a16:creationId xmlns:a16="http://schemas.microsoft.com/office/drawing/2014/main" id="{29200B86-5BF6-2D4B-87EC-2DAF74B38EDF}"/>
              </a:ext>
            </a:extLst>
          </p:cNvPr>
          <p:cNvSpPr/>
          <p:nvPr/>
        </p:nvSpPr>
        <p:spPr bwMode="auto">
          <a:xfrm>
            <a:off x="497710" y="3793992"/>
            <a:ext cx="11377391" cy="259979"/>
          </a:xfrm>
          <a:prstGeom prst="chevron">
            <a:avLst/>
          </a:prstGeom>
          <a:solidFill>
            <a:srgbClr val="7F43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Rectangle 27">
            <a:extLst>
              <a:ext uri="{FF2B5EF4-FFF2-40B4-BE49-F238E27FC236}">
                <a16:creationId xmlns:a16="http://schemas.microsoft.com/office/drawing/2014/main" id="{B1854C70-2B90-7147-97D0-63971C4215F1}"/>
              </a:ext>
            </a:extLst>
          </p:cNvPr>
          <p:cNvSpPr/>
          <p:nvPr/>
        </p:nvSpPr>
        <p:spPr>
          <a:xfrm>
            <a:off x="651584" y="3798707"/>
            <a:ext cx="3552379" cy="280718"/>
          </a:xfrm>
          <a:prstGeom prst="rect">
            <a:avLst/>
          </a:prstGeom>
          <a:noFill/>
          <a:ln>
            <a:noFill/>
          </a:ln>
        </p:spPr>
        <p:txBody>
          <a:bodyPr wrap="square" rtlCol="0" anchor="ctr">
            <a:spAutoFit/>
          </a:bodyPr>
          <a:lstStyle/>
          <a:p>
            <a:pPr defTabSz="932418">
              <a:defRPr/>
            </a:pPr>
            <a:r>
              <a:rPr lang="en-US" sz="1224" b="1" kern="0" spc="50" dirty="0">
                <a:solidFill>
                  <a:srgbClr val="FFFFFF"/>
                </a:solidFill>
                <a:latin typeface="Segoe UI Light"/>
                <a:cs typeface="Segoe UI" panose="020B0502040204020203" pitchFamily="34" charset="0"/>
              </a:rPr>
              <a:t>Easier / Less control / Application Developers </a:t>
            </a:r>
          </a:p>
        </p:txBody>
      </p:sp>
      <p:sp>
        <p:nvSpPr>
          <p:cNvPr id="29" name="Rectangle 28">
            <a:extLst>
              <a:ext uri="{FF2B5EF4-FFF2-40B4-BE49-F238E27FC236}">
                <a16:creationId xmlns:a16="http://schemas.microsoft.com/office/drawing/2014/main" id="{CC41D7AB-A2D6-0444-979C-98F0AF68B049}"/>
              </a:ext>
            </a:extLst>
          </p:cNvPr>
          <p:cNvSpPr/>
          <p:nvPr/>
        </p:nvSpPr>
        <p:spPr>
          <a:xfrm>
            <a:off x="8034334" y="3777754"/>
            <a:ext cx="3310913" cy="286306"/>
          </a:xfrm>
          <a:prstGeom prst="rect">
            <a:avLst/>
          </a:prstGeom>
          <a:noFill/>
          <a:ln>
            <a:noFill/>
          </a:ln>
        </p:spPr>
        <p:txBody>
          <a:bodyPr wrap="square" rtlCol="0" anchor="ctr">
            <a:spAutoFit/>
          </a:bodyPr>
          <a:lstStyle/>
          <a:p>
            <a:pPr algn="r" defTabSz="932418">
              <a:defRPr/>
            </a:pPr>
            <a:r>
              <a:rPr lang="en-US" sz="1224" b="1" kern="0" spc="50" dirty="0">
                <a:solidFill>
                  <a:srgbClr val="FFFFFF"/>
                </a:solidFill>
                <a:latin typeface="Segoe UI Light"/>
                <a:cs typeface="Segoe UI" panose="020B0502040204020203" pitchFamily="34" charset="0"/>
              </a:rPr>
              <a:t>Harder / Full control / Data Scientists</a:t>
            </a:r>
          </a:p>
        </p:txBody>
      </p:sp>
      <p:sp>
        <p:nvSpPr>
          <p:cNvPr id="30" name="Rectangle 29">
            <a:extLst>
              <a:ext uri="{FF2B5EF4-FFF2-40B4-BE49-F238E27FC236}">
                <a16:creationId xmlns:a16="http://schemas.microsoft.com/office/drawing/2014/main" id="{7CB25A9A-52BC-7745-AA17-489FC4A725A0}"/>
              </a:ext>
            </a:extLst>
          </p:cNvPr>
          <p:cNvSpPr/>
          <p:nvPr/>
        </p:nvSpPr>
        <p:spPr>
          <a:xfrm>
            <a:off x="4013292" y="3053355"/>
            <a:ext cx="1608693" cy="768928"/>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Customizable</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Cognitive Services</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(Custom Vision, Custom Speech etc.)</a:t>
            </a:r>
          </a:p>
        </p:txBody>
      </p:sp>
      <p:cxnSp>
        <p:nvCxnSpPr>
          <p:cNvPr id="31" name="Straight Arrow Connector 30">
            <a:extLst>
              <a:ext uri="{FF2B5EF4-FFF2-40B4-BE49-F238E27FC236}">
                <a16:creationId xmlns:a16="http://schemas.microsoft.com/office/drawing/2014/main" id="{7A0C5B33-1EBA-C546-850C-959F97DDCABC}"/>
              </a:ext>
            </a:extLst>
          </p:cNvPr>
          <p:cNvCxnSpPr>
            <a:cxnSpLocks/>
          </p:cNvCxnSpPr>
          <p:nvPr/>
        </p:nvCxnSpPr>
        <p:spPr>
          <a:xfrm>
            <a:off x="4847402" y="2829363"/>
            <a:ext cx="0" cy="22860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B178788C-C7C1-4A49-B0EC-AE29C761920D}"/>
              </a:ext>
            </a:extLst>
          </p:cNvPr>
          <p:cNvCxnSpPr>
            <a:cxnSpLocks/>
          </p:cNvCxnSpPr>
          <p:nvPr/>
        </p:nvCxnSpPr>
        <p:spPr>
          <a:xfrm>
            <a:off x="4941682" y="2847699"/>
            <a:ext cx="5747499"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4B32DCFE-CE14-474F-A8CE-62AF8750230F}"/>
              </a:ext>
            </a:extLst>
          </p:cNvPr>
          <p:cNvCxnSpPr>
            <a:cxnSpLocks/>
          </p:cNvCxnSpPr>
          <p:nvPr/>
        </p:nvCxnSpPr>
        <p:spPr>
          <a:xfrm>
            <a:off x="8765250" y="2823215"/>
            <a:ext cx="0" cy="22860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BCC54579-0CB5-5544-A9A6-33C3C90A314A}"/>
              </a:ext>
            </a:extLst>
          </p:cNvPr>
          <p:cNvSpPr/>
          <p:nvPr/>
        </p:nvSpPr>
        <p:spPr>
          <a:xfrm>
            <a:off x="5758152" y="2244260"/>
            <a:ext cx="1533096" cy="490474"/>
          </a:xfrm>
          <a:prstGeom prst="rect">
            <a:avLst/>
          </a:prstGeom>
          <a:noFill/>
        </p:spPr>
        <p:txBody>
          <a:bodyPr wrap="square" rtlCol="0" anchor="ctr">
            <a:spAutoFit/>
          </a:bodyPr>
          <a:lstStyle/>
          <a:p>
            <a:pPr algn="ctr" defTabSz="932418">
              <a:defRPr/>
            </a:pPr>
            <a:r>
              <a:rPr lang="en-US" sz="1326" b="1" kern="0" spc="50" dirty="0">
                <a:solidFill>
                  <a:srgbClr val="0078D7"/>
                </a:solidFill>
                <a:latin typeface="Segoe UI" panose="020B0502040204020203" pitchFamily="34" charset="0"/>
                <a:cs typeface="Segoe UI" panose="020B0502040204020203" pitchFamily="34" charset="0"/>
              </a:rPr>
              <a:t>Build your own </a:t>
            </a:r>
            <a:r>
              <a:rPr lang="en-US" sz="1199" kern="0" spc="50" dirty="0">
                <a:solidFill>
                  <a:srgbClr val="505050"/>
                </a:solidFill>
                <a:latin typeface="Segoe UI" panose="020B0502040204020203" pitchFamily="34" charset="0"/>
                <a:cs typeface="Segoe UI" panose="020B0502040204020203" pitchFamily="34" charset="0"/>
              </a:rPr>
              <a:t>(Custom AI)</a:t>
            </a:r>
          </a:p>
        </p:txBody>
      </p:sp>
      <p:sp>
        <p:nvSpPr>
          <p:cNvPr id="35" name="Rectangle 34">
            <a:extLst>
              <a:ext uri="{FF2B5EF4-FFF2-40B4-BE49-F238E27FC236}">
                <a16:creationId xmlns:a16="http://schemas.microsoft.com/office/drawing/2014/main" id="{C8BC8BA2-B1FB-FC47-8BD9-B06FA88E448C}"/>
              </a:ext>
            </a:extLst>
          </p:cNvPr>
          <p:cNvSpPr/>
          <p:nvPr/>
        </p:nvSpPr>
        <p:spPr>
          <a:xfrm>
            <a:off x="7825245" y="3053355"/>
            <a:ext cx="1987332" cy="768928"/>
          </a:xfrm>
          <a:prstGeom prst="rect">
            <a:avLst/>
          </a:prstGeom>
          <a:noFill/>
        </p:spPr>
        <p:txBody>
          <a:bodyPr wrap="square" rtlCol="0">
            <a:spAutoFit/>
          </a:bodyPr>
          <a:lstStyle/>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Azure DSVM</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Azure Databricks</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Machine Learning Server</a:t>
            </a:r>
          </a:p>
          <a:p>
            <a:pPr algn="ctr" defTabSz="932418">
              <a:defRPr/>
            </a:pPr>
            <a:r>
              <a:rPr lang="en-US" sz="1099" b="1" kern="0" spc="50" dirty="0">
                <a:solidFill>
                  <a:srgbClr val="505050"/>
                </a:solidFill>
                <a:latin typeface="Segoe UI" panose="020B0502040204020203" pitchFamily="34" charset="0"/>
                <a:cs typeface="Segoe UI" panose="020B0502040204020203" pitchFamily="34" charset="0"/>
              </a:rPr>
              <a:t>SQL Server 2016/2017/2019</a:t>
            </a:r>
          </a:p>
        </p:txBody>
      </p:sp>
      <p:graphicFrame>
        <p:nvGraphicFramePr>
          <p:cNvPr id="36" name="Table 35">
            <a:extLst>
              <a:ext uri="{FF2B5EF4-FFF2-40B4-BE49-F238E27FC236}">
                <a16:creationId xmlns:a16="http://schemas.microsoft.com/office/drawing/2014/main" id="{CAA58206-59B0-0141-9950-6D2EF30825AE}"/>
              </a:ext>
            </a:extLst>
          </p:cNvPr>
          <p:cNvGraphicFramePr>
            <a:graphicFrameLocks noGrp="1"/>
          </p:cNvGraphicFramePr>
          <p:nvPr>
            <p:extLst>
              <p:ext uri="{D42A27DB-BD31-4B8C-83A1-F6EECF244321}">
                <p14:modId xmlns:p14="http://schemas.microsoft.com/office/powerpoint/2010/main" val="173326110"/>
              </p:ext>
            </p:extLst>
          </p:nvPr>
        </p:nvGraphicFramePr>
        <p:xfrm>
          <a:off x="497709" y="4042666"/>
          <a:ext cx="11377391" cy="2377440"/>
        </p:xfrm>
        <a:graphic>
          <a:graphicData uri="http://schemas.openxmlformats.org/drawingml/2006/table">
            <a:tbl>
              <a:tblPr>
                <a:tableStyleId>{5202B0CA-FC54-4496-8BCA-5EF66A818D29}</a:tableStyleId>
              </a:tblPr>
              <a:tblGrid>
                <a:gridCol w="3592004">
                  <a:extLst>
                    <a:ext uri="{9D8B030D-6E8A-4147-A177-3AD203B41FA5}">
                      <a16:colId xmlns:a16="http://schemas.microsoft.com/office/drawing/2014/main" val="548647743"/>
                    </a:ext>
                  </a:extLst>
                </a:gridCol>
                <a:gridCol w="3691152">
                  <a:extLst>
                    <a:ext uri="{9D8B030D-6E8A-4147-A177-3AD203B41FA5}">
                      <a16:colId xmlns:a16="http://schemas.microsoft.com/office/drawing/2014/main" val="274475097"/>
                    </a:ext>
                  </a:extLst>
                </a:gridCol>
                <a:gridCol w="4094235">
                  <a:extLst>
                    <a:ext uri="{9D8B030D-6E8A-4147-A177-3AD203B41FA5}">
                      <a16:colId xmlns:a16="http://schemas.microsoft.com/office/drawing/2014/main" val="951580272"/>
                    </a:ext>
                  </a:extLst>
                </a:gridCol>
              </a:tblGrid>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Novice</a:t>
                      </a:r>
                      <a:r>
                        <a:rPr lang="en-US" sz="1200" b="0" kern="0" spc="50" dirty="0">
                          <a:solidFill>
                            <a:srgbClr val="505050"/>
                          </a:solidFill>
                          <a:latin typeface="Segoe UI" panose="020B0502040204020203" pitchFamily="34" charset="0"/>
                          <a:cs typeface="Segoe UI" panose="020B0502040204020203" pitchFamily="34" charset="0"/>
                        </a:rPr>
                        <a:t> ML &amp; AI knowledge</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Intermediate</a:t>
                      </a:r>
                      <a:r>
                        <a:rPr lang="en-US" sz="1200" b="0" kern="0" spc="50" dirty="0">
                          <a:solidFill>
                            <a:srgbClr val="505050"/>
                          </a:solidFill>
                          <a:latin typeface="Segoe UI" panose="020B0502040204020203" pitchFamily="34" charset="0"/>
                          <a:cs typeface="Segoe UI" panose="020B0502040204020203" pitchFamily="34" charset="0"/>
                        </a:rPr>
                        <a:t> ML &amp; AI knowledge</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Advanced</a:t>
                      </a:r>
                      <a:r>
                        <a:rPr lang="en-US" sz="1200" b="0" kern="0" spc="50" dirty="0">
                          <a:solidFill>
                            <a:srgbClr val="505050"/>
                          </a:solidFill>
                          <a:latin typeface="Segoe UI" panose="020B0502040204020203" pitchFamily="34" charset="0"/>
                          <a:cs typeface="Segoe UI" panose="020B0502040204020203" pitchFamily="34" charset="0"/>
                        </a:rPr>
                        <a:t> ML &amp; AI knowledge</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3843019"/>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Consume</a:t>
                      </a:r>
                      <a:r>
                        <a:rPr lang="en-US" sz="1200" b="0" kern="0" spc="50" dirty="0">
                          <a:solidFill>
                            <a:srgbClr val="505050"/>
                          </a:solidFill>
                          <a:latin typeface="Segoe UI" panose="020B0502040204020203" pitchFamily="34" charset="0"/>
                          <a:cs typeface="Segoe UI" panose="020B0502040204020203" pitchFamily="34" charset="0"/>
                        </a:rPr>
                        <a:t> pre-built AI models</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Build your own </a:t>
                      </a:r>
                      <a:r>
                        <a:rPr lang="en-US" sz="1200" b="0" kern="0" spc="50" dirty="0">
                          <a:solidFill>
                            <a:srgbClr val="505050"/>
                          </a:solidFill>
                          <a:latin typeface="Segoe UI" panose="020B0502040204020203" pitchFamily="34" charset="0"/>
                          <a:cs typeface="Segoe UI" panose="020B0502040204020203" pitchFamily="34" charset="0"/>
                        </a:rPr>
                        <a:t>AI models with PaaS tools or specialized web portals</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Build your own </a:t>
                      </a:r>
                      <a:r>
                        <a:rPr lang="en-US" sz="1200" b="0" kern="0" spc="50" dirty="0">
                          <a:solidFill>
                            <a:srgbClr val="505050"/>
                          </a:solidFill>
                          <a:latin typeface="Segoe UI" panose="020B0502040204020203" pitchFamily="34" charset="0"/>
                          <a:cs typeface="Segoe UI" panose="020B0502040204020203" pitchFamily="34" charset="0"/>
                        </a:rPr>
                        <a:t>AI models however your like</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7208312"/>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Compute is provided </a:t>
                      </a:r>
                      <a:r>
                        <a:rPr lang="en-US" sz="1200" b="0" kern="0" spc="50" dirty="0">
                          <a:solidFill>
                            <a:srgbClr val="505050"/>
                          </a:solidFill>
                          <a:latin typeface="Segoe UI" panose="020B0502040204020203" pitchFamily="34" charset="0"/>
                          <a:cs typeface="Segoe UI" panose="020B0502040204020203" pitchFamily="34" charset="0"/>
                        </a:rPr>
                        <a:t>for Azure services</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Compute is provided </a:t>
                      </a:r>
                      <a:r>
                        <a:rPr lang="en-US" sz="1200" b="0" kern="0" spc="50" dirty="0">
                          <a:solidFill>
                            <a:srgbClr val="505050"/>
                          </a:solidFill>
                          <a:latin typeface="Segoe UI" panose="020B0502040204020203" pitchFamily="34" charset="0"/>
                          <a:cs typeface="Segoe UI" panose="020B0502040204020203" pitchFamily="34" charset="0"/>
                        </a:rPr>
                        <a:t>for Azure services (via PaaS)</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Provide</a:t>
                      </a:r>
                      <a:r>
                        <a:rPr lang="en-US" sz="1200" b="0" kern="0" spc="50" dirty="0">
                          <a:solidFill>
                            <a:srgbClr val="505050"/>
                          </a:solidFill>
                          <a:latin typeface="Segoe UI" panose="020B0502040204020203" pitchFamily="34" charset="0"/>
                          <a:cs typeface="Segoe UI" panose="020B0502040204020203" pitchFamily="34" charset="0"/>
                        </a:rPr>
                        <a:t> </a:t>
                      </a:r>
                      <a:r>
                        <a:rPr lang="en-US" sz="1200" b="1" kern="0" spc="50" dirty="0">
                          <a:solidFill>
                            <a:srgbClr val="505050"/>
                          </a:solidFill>
                          <a:latin typeface="Segoe UI" panose="020B0502040204020203" pitchFamily="34" charset="0"/>
                          <a:cs typeface="Segoe UI" panose="020B0502040204020203" pitchFamily="34" charset="0"/>
                        </a:rPr>
                        <a:t>your own compute </a:t>
                      </a:r>
                      <a:r>
                        <a:rPr lang="en-US" sz="1200" b="0" kern="0" spc="50" dirty="0">
                          <a:solidFill>
                            <a:srgbClr val="505050"/>
                          </a:solidFill>
                          <a:latin typeface="Segoe UI" panose="020B0502040204020203" pitchFamily="34" charset="0"/>
                          <a:cs typeface="Segoe UI" panose="020B0502040204020203" pitchFamily="34" charset="0"/>
                        </a:rPr>
                        <a:t>AI infrastructure (cloud, on-premises) or </a:t>
                      </a:r>
                      <a:r>
                        <a:rPr lang="en-US" sz="1200" b="1" kern="0" spc="50" dirty="0">
                          <a:solidFill>
                            <a:srgbClr val="505050"/>
                          </a:solidFill>
                          <a:latin typeface="Segoe UI" panose="020B0502040204020203" pitchFamily="34" charset="0"/>
                          <a:cs typeface="Segoe UI" panose="020B0502040204020203" pitchFamily="34" charset="0"/>
                        </a:rPr>
                        <a:t>leverage Azure PaaS compute services</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2250627"/>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No coding required for building </a:t>
                      </a:r>
                      <a:r>
                        <a:rPr lang="en-US" sz="1200" b="0" kern="0" spc="50" dirty="0">
                          <a:solidFill>
                            <a:srgbClr val="505050"/>
                          </a:solidFill>
                          <a:latin typeface="Segoe UI" panose="020B0502040204020203" pitchFamily="34" charset="0"/>
                          <a:cs typeface="Segoe UI" panose="020B0502040204020203" pitchFamily="34" charset="0"/>
                        </a:rPr>
                        <a:t>models.  Code only for consuming models</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UI web driven &amp; code-first development </a:t>
                      </a:r>
                      <a:r>
                        <a:rPr lang="en-US" sz="1200" b="0" kern="0" spc="50" dirty="0">
                          <a:solidFill>
                            <a:srgbClr val="505050"/>
                          </a:solidFill>
                          <a:latin typeface="Segoe UI" panose="020B0502040204020203" pitchFamily="34" charset="0"/>
                          <a:cs typeface="Segoe UI" panose="020B0502040204020203" pitchFamily="34" charset="0"/>
                        </a:rPr>
                        <a:t>environments</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Code-first development environments </a:t>
                      </a:r>
                      <a:r>
                        <a:rPr lang="en-US" sz="1200" b="0" kern="0" spc="50" dirty="0">
                          <a:solidFill>
                            <a:srgbClr val="505050"/>
                          </a:solidFill>
                          <a:latin typeface="Segoe UI" panose="020B0502040204020203" pitchFamily="34" charset="0"/>
                          <a:cs typeface="Segoe UI" panose="020B0502040204020203" pitchFamily="34" charset="0"/>
                        </a:rPr>
                        <a:t>for building &amp; consuming AI/ML models</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2605983"/>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Azure PaaS &amp; pre-build model customer support</a:t>
                      </a:r>
                      <a:endParaRPr lang="en-US" sz="1200" b="0" kern="0" spc="50" dirty="0">
                        <a:solidFill>
                          <a:srgbClr val="505050"/>
                        </a:solidFill>
                        <a:latin typeface="Segoe UI" panose="020B0502040204020203" pitchFamily="34" charset="0"/>
                        <a:cs typeface="Segoe UI" panose="020B0502040204020203" pitchFamily="34" charset="0"/>
                      </a:endParaRP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Azure PaaS customer support</a:t>
                      </a:r>
                      <a:r>
                        <a:rPr lang="en-US" sz="1200" b="0" kern="0" spc="50" dirty="0">
                          <a:solidFill>
                            <a:srgbClr val="505050"/>
                          </a:solidFill>
                          <a:latin typeface="Segoe UI" panose="020B0502040204020203" pitchFamily="34" charset="0"/>
                          <a:cs typeface="Segoe UI" panose="020B0502040204020203" pitchFamily="34" charset="0"/>
                        </a:rPr>
                        <a:t>.  Custom models are responsibility of developer.</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spc="50" dirty="0">
                          <a:solidFill>
                            <a:srgbClr val="505050"/>
                          </a:solidFill>
                          <a:latin typeface="Segoe UI" panose="020B0502040204020203" pitchFamily="34" charset="0"/>
                          <a:cs typeface="Segoe UI" panose="020B0502040204020203" pitchFamily="34" charset="0"/>
                        </a:rPr>
                        <a:t>Azure PaaS, IaaS &amp; software (i.e. SQL Server) customer support</a:t>
                      </a:r>
                      <a:r>
                        <a:rPr lang="en-US" sz="1200" b="0" kern="0" spc="50" dirty="0">
                          <a:solidFill>
                            <a:srgbClr val="505050"/>
                          </a:solidFill>
                          <a:latin typeface="Segoe UI" panose="020B0502040204020203" pitchFamily="34" charset="0"/>
                          <a:cs typeface="Segoe UI" panose="020B0502040204020203" pitchFamily="34" charset="0"/>
                        </a:rPr>
                        <a:t>.  Custom models are responsibility of developer</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326100"/>
                  </a:ext>
                </a:extLst>
              </a:tr>
              <a:tr h="1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spc="50" dirty="0">
                          <a:solidFill>
                            <a:srgbClr val="505050"/>
                          </a:solidFill>
                          <a:latin typeface="Segoe UI" panose="020B0502040204020203" pitchFamily="34" charset="0"/>
                          <a:cs typeface="Segoe UI" panose="020B0502040204020203" pitchFamily="34" charset="0"/>
                        </a:rPr>
                        <a:t>Azure cloud services utilized</a:t>
                      </a:r>
                    </a:p>
                  </a:txBody>
                  <a:tcPr marL="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spc="50" dirty="0">
                          <a:solidFill>
                            <a:srgbClr val="505050"/>
                          </a:solidFill>
                          <a:latin typeface="Segoe UI" panose="020B0502040204020203" pitchFamily="34" charset="0"/>
                          <a:cs typeface="Segoe UI" panose="020B0502040204020203" pitchFamily="34" charset="0"/>
                        </a:rPr>
                        <a:t>Azure cloud services utilized</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spc="50" dirty="0">
                          <a:solidFill>
                            <a:srgbClr val="505050"/>
                          </a:solidFill>
                          <a:latin typeface="Segoe UI" panose="020B0502040204020203" pitchFamily="34" charset="0"/>
                          <a:cs typeface="Segoe UI" panose="020B0502040204020203" pitchFamily="34" charset="0"/>
                        </a:rPr>
                        <a:t>Azure cloud services utilized or 100% on-premises options</a:t>
                      </a:r>
                    </a:p>
                  </a:txBody>
                  <a:tcPr marL="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3992002"/>
                  </a:ext>
                </a:extLst>
              </a:tr>
            </a:tbl>
          </a:graphicData>
        </a:graphic>
      </p:graphicFrame>
      <p:sp>
        <p:nvSpPr>
          <p:cNvPr id="37" name="Oval 36">
            <a:extLst>
              <a:ext uri="{FF2B5EF4-FFF2-40B4-BE49-F238E27FC236}">
                <a16:creationId xmlns:a16="http://schemas.microsoft.com/office/drawing/2014/main" id="{14F2DE32-8BC9-0344-AC6F-41D7FF7538BD}"/>
              </a:ext>
            </a:extLst>
          </p:cNvPr>
          <p:cNvSpPr/>
          <p:nvPr/>
        </p:nvSpPr>
        <p:spPr bwMode="auto">
          <a:xfrm>
            <a:off x="8664252" y="2755508"/>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cxnSp>
        <p:nvCxnSpPr>
          <p:cNvPr id="38" name="Straight Arrow Connector 37">
            <a:extLst>
              <a:ext uri="{FF2B5EF4-FFF2-40B4-BE49-F238E27FC236}">
                <a16:creationId xmlns:a16="http://schemas.microsoft.com/office/drawing/2014/main" id="{75A5B922-A9BF-B34B-A465-3D0D053C4723}"/>
              </a:ext>
            </a:extLst>
          </p:cNvPr>
          <p:cNvCxnSpPr>
            <a:cxnSpLocks/>
          </p:cNvCxnSpPr>
          <p:nvPr/>
        </p:nvCxnSpPr>
        <p:spPr>
          <a:xfrm>
            <a:off x="10696104" y="2811307"/>
            <a:ext cx="0" cy="22860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Oval 38">
            <a:extLst>
              <a:ext uri="{FF2B5EF4-FFF2-40B4-BE49-F238E27FC236}">
                <a16:creationId xmlns:a16="http://schemas.microsoft.com/office/drawing/2014/main" id="{F6015C04-61DB-9E48-A7F0-758A5113BCDD}"/>
              </a:ext>
            </a:extLst>
          </p:cNvPr>
          <p:cNvSpPr/>
          <p:nvPr/>
        </p:nvSpPr>
        <p:spPr bwMode="auto">
          <a:xfrm>
            <a:off x="10588384" y="2767937"/>
            <a:ext cx="180732" cy="180732"/>
          </a:xfrm>
          <a:prstGeom prst="ellipse">
            <a:avLst/>
          </a:prstGeom>
          <a:solidFill>
            <a:srgbClr val="0078D7"/>
          </a:solidFill>
          <a:ln w="158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353535"/>
                  </a:gs>
                  <a:gs pos="100000">
                    <a:srgbClr val="353535"/>
                  </a:gs>
                </a:gsLst>
                <a:lin ang="5400000" scaled="0"/>
              </a:gradFill>
              <a:latin typeface="Segoe UI Semilight"/>
            </a:endParaRPr>
          </a:p>
        </p:txBody>
      </p:sp>
      <p:cxnSp>
        <p:nvCxnSpPr>
          <p:cNvPr id="40" name="Straight Connector 39">
            <a:extLst>
              <a:ext uri="{FF2B5EF4-FFF2-40B4-BE49-F238E27FC236}">
                <a16:creationId xmlns:a16="http://schemas.microsoft.com/office/drawing/2014/main" id="{89AC42D6-58EB-8B4C-8DE0-D0355BB064C3}"/>
              </a:ext>
            </a:extLst>
          </p:cNvPr>
          <p:cNvCxnSpPr>
            <a:cxnSpLocks/>
          </p:cNvCxnSpPr>
          <p:nvPr/>
        </p:nvCxnSpPr>
        <p:spPr>
          <a:xfrm flipV="1">
            <a:off x="4004790" y="4053971"/>
            <a:ext cx="0" cy="2601473"/>
          </a:xfrm>
          <a:prstGeom prst="line">
            <a:avLst/>
          </a:prstGeom>
          <a:ln w="9525"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9F117693-A67C-0A4B-88CF-C13174765204}"/>
              </a:ext>
            </a:extLst>
          </p:cNvPr>
          <p:cNvCxnSpPr>
            <a:cxnSpLocks/>
          </p:cNvCxnSpPr>
          <p:nvPr/>
        </p:nvCxnSpPr>
        <p:spPr>
          <a:xfrm flipV="1">
            <a:off x="7722118" y="4011663"/>
            <a:ext cx="0" cy="2601473"/>
          </a:xfrm>
          <a:prstGeom prst="line">
            <a:avLst/>
          </a:prstGeom>
          <a:ln w="9525"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4F65D35B-5F6D-9448-A93E-A1B9D0349622}"/>
              </a:ext>
            </a:extLst>
          </p:cNvPr>
          <p:cNvSpPr/>
          <p:nvPr/>
        </p:nvSpPr>
        <p:spPr>
          <a:xfrm>
            <a:off x="532358" y="2681385"/>
            <a:ext cx="1737360" cy="725426"/>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22E754A-9D01-8D44-848A-16AA9FDDDA6D}"/>
              </a:ext>
            </a:extLst>
          </p:cNvPr>
          <p:cNvSpPr/>
          <p:nvPr/>
        </p:nvSpPr>
        <p:spPr>
          <a:xfrm>
            <a:off x="4103657" y="2698902"/>
            <a:ext cx="1401481" cy="106963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284767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noProof="0" dirty="0"/>
              <a:t>Containers for Azure</a:t>
            </a:r>
            <a:r>
              <a:rPr lang="en-US" sz="3600" b="1" dirty="0"/>
              <a:t> Cloud, On-Premises &amp; Edge</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kern="0" dirty="0">
                  <a:latin typeface="+mj-lt"/>
                </a:rPr>
                <a:t>Run on Azure or on-premises</a:t>
              </a:r>
              <a:endParaRPr lang="en-US" kern="0" dirty="0">
                <a:ln>
                  <a:solidFill>
                    <a:srgbClr val="FFFFFF">
                      <a:alpha val="0"/>
                    </a:srgbClr>
                  </a:solidFill>
                </a:ln>
                <a:latin typeface="+mj-lt"/>
                <a:ea typeface="Segoe UI" pitchFamily="34" charset="0"/>
                <a:cs typeface="Segoe UI" pitchFamily="34" charset="0"/>
              </a:endParaRPr>
            </a:p>
          </p:txBody>
        </p:sp>
      </p:grpSp>
      <p:sp>
        <p:nvSpPr>
          <p:cNvPr id="17" name="TextBox 16">
            <a:extLst>
              <a:ext uri="{FF2B5EF4-FFF2-40B4-BE49-F238E27FC236}">
                <a16:creationId xmlns:a16="http://schemas.microsoft.com/office/drawing/2014/main" id="{5952A573-14A3-8E47-BB46-E4A0E44ABBA7}"/>
              </a:ext>
            </a:extLst>
          </p:cNvPr>
          <p:cNvSpPr txBox="1"/>
          <p:nvPr/>
        </p:nvSpPr>
        <p:spPr>
          <a:xfrm>
            <a:off x="146565" y="1400911"/>
            <a:ext cx="9553490" cy="5663089"/>
          </a:xfrm>
          <a:prstGeom prst="rect">
            <a:avLst/>
          </a:prstGeom>
          <a:noFill/>
        </p:spPr>
        <p:txBody>
          <a:bodyPr wrap="square" rtlCol="0">
            <a:spAutoFit/>
          </a:bodyPr>
          <a:lstStyle/>
          <a:p>
            <a:r>
              <a:rPr lang="en-US" sz="2000" b="1" dirty="0"/>
              <a:t>Flexible Consumption &amp; Deployment Model</a:t>
            </a:r>
          </a:p>
          <a:p>
            <a:pPr marL="285750" indent="-285750">
              <a:buFont typeface="Arial" panose="020B0604020202020204" pitchFamily="34" charset="0"/>
              <a:buChar char="•"/>
            </a:pPr>
            <a:r>
              <a:rPr lang="en-US" dirty="0"/>
              <a:t>Can run via Azure REST APIs hosted by Microsoft</a:t>
            </a:r>
          </a:p>
          <a:p>
            <a:pPr marL="285750" indent="-285750">
              <a:buFont typeface="Arial" panose="020B0604020202020204" pitchFamily="34" charset="0"/>
              <a:buChar char="•"/>
            </a:pPr>
            <a:r>
              <a:rPr lang="en-US" dirty="0"/>
              <a:t>Can run using Docker Containers (wherever Docker runs(*))</a:t>
            </a:r>
          </a:p>
          <a:p>
            <a:pPr marL="285750" indent="-285750">
              <a:buFont typeface="Arial" panose="020B0604020202020204" pitchFamily="34" charset="0"/>
              <a:buChar char="•"/>
            </a:pPr>
            <a:endParaRPr lang="en-US" dirty="0"/>
          </a:p>
          <a:p>
            <a:endParaRPr lang="en-US" dirty="0"/>
          </a:p>
          <a:p>
            <a:r>
              <a:rPr lang="en-US" b="1" dirty="0"/>
              <a:t>Benefits</a:t>
            </a:r>
          </a:p>
          <a:p>
            <a:pPr marL="285750" indent="-285750">
              <a:buFont typeface="Arial" panose="020B0604020202020204" pitchFamily="34" charset="0"/>
              <a:buChar char="•"/>
            </a:pPr>
            <a:r>
              <a:rPr lang="en-US" b="1" dirty="0"/>
              <a:t>Control over data</a:t>
            </a:r>
            <a:r>
              <a:rPr lang="en-US" dirty="0"/>
              <a:t>: Allow customers to use Cognitive Services with complete control over their data</a:t>
            </a:r>
          </a:p>
          <a:p>
            <a:pPr marL="285750" indent="-285750">
              <a:buFont typeface="Arial" panose="020B0604020202020204" pitchFamily="34" charset="0"/>
              <a:buChar char="•"/>
            </a:pPr>
            <a:r>
              <a:rPr lang="en-US" b="1" dirty="0"/>
              <a:t>Control over model updates</a:t>
            </a:r>
            <a:r>
              <a:rPr lang="en-US" dirty="0"/>
              <a:t>: Provide customers flexibility in versioning and updating of models deployed in their solutions.  Customers can stay on a specific Docker version</a:t>
            </a:r>
          </a:p>
          <a:p>
            <a:pPr marL="285750" indent="-285750">
              <a:buFont typeface="Arial" panose="020B0604020202020204" pitchFamily="34" charset="0"/>
              <a:buChar char="•"/>
            </a:pPr>
            <a:r>
              <a:rPr lang="en-US" b="1" dirty="0"/>
              <a:t>Portable architecture</a:t>
            </a:r>
            <a:r>
              <a:rPr lang="en-US" dirty="0"/>
              <a:t>: Enable the creation of a portable application architecture that can be deployed in the cloud, on-premises and the edge. Containers can also be deployed directly to Azure Kubernetes Service, Azure Container Instances, or to a Kubernetes cluster deployed to Azure Stack.</a:t>
            </a:r>
          </a:p>
          <a:p>
            <a:pPr marL="285750" indent="-285750">
              <a:buFont typeface="Arial" panose="020B0604020202020204" pitchFamily="34" charset="0"/>
              <a:buChar char="•"/>
            </a:pPr>
            <a:r>
              <a:rPr lang="en-US" b="1" dirty="0"/>
              <a:t>High throughput / low latency</a:t>
            </a:r>
            <a:r>
              <a:rPr lang="en-US" dirty="0"/>
              <a:t>: Provide customers the ability to scale for high throughput and low latency requirements by enabling Cognitive Services to run in Azure Kubernetes Service physically close to their application logic and data</a:t>
            </a:r>
          </a:p>
          <a:p>
            <a:endParaRPr lang="en-US" dirty="0"/>
          </a:p>
          <a:p>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3C471DCE-3905-E944-9CF8-3B5DE1EE87E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97546" y="1291745"/>
            <a:ext cx="2767914" cy="2356022"/>
          </a:xfrm>
          <a:prstGeom prst="rect">
            <a:avLst/>
          </a:prstGeom>
        </p:spPr>
      </p:pic>
    </p:spTree>
    <p:extLst>
      <p:ext uri="{BB962C8B-B14F-4D97-AF65-F5344CB8AC3E}">
        <p14:creationId xmlns:p14="http://schemas.microsoft.com/office/powerpoint/2010/main" val="75328275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7775" y="152567"/>
            <a:ext cx="11653523" cy="717228"/>
          </a:xfrm>
        </p:spPr>
        <p:txBody>
          <a:bodyPr>
            <a:normAutofit/>
          </a:bodyPr>
          <a:lstStyle/>
          <a:p>
            <a:r>
              <a:rPr lang="en-US" sz="3600" b="1" dirty="0"/>
              <a:t>Simplified Billing &amp; Bundling of Services</a:t>
            </a:r>
            <a:endParaRPr lang="en-US" sz="3600" b="1" noProof="0" dirty="0"/>
          </a:p>
        </p:txBody>
      </p:sp>
      <p:grpSp>
        <p:nvGrpSpPr>
          <p:cNvPr id="3" name="Group 2"/>
          <p:cNvGrpSpPr/>
          <p:nvPr/>
        </p:nvGrpSpPr>
        <p:grpSpPr>
          <a:xfrm>
            <a:off x="1" y="869795"/>
            <a:ext cx="12192000" cy="5494877"/>
            <a:chOff x="434975" y="1123536"/>
            <a:chExt cx="11322050" cy="5241552"/>
          </a:xfrm>
        </p:grpSpPr>
        <p:sp>
          <p:nvSpPr>
            <p:cNvPr id="5" name="Rectangle 4"/>
            <p:cNvSpPr/>
            <p:nvPr/>
          </p:nvSpPr>
          <p:spPr>
            <a:xfrm>
              <a:off x="434975" y="1483823"/>
              <a:ext cx="11322050" cy="4881265"/>
            </a:xfrm>
            <a:prstGeom prst="rect">
              <a:avLst/>
            </a:prstGeom>
            <a:solidFill>
              <a:schemeClr val="bg1">
                <a:lumMod val="95000"/>
              </a:schemeClr>
            </a:solidFill>
            <a:ln w="317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400" kern="0" dirty="0">
                <a:solidFill>
                  <a:sysClr val="windowText" lastClr="000000"/>
                </a:solidFill>
                <a:latin typeface="+mj-lt"/>
              </a:endParaRPr>
            </a:p>
          </p:txBody>
        </p:sp>
        <p:sp>
          <p:nvSpPr>
            <p:cNvPr id="6" name="Rectangle 5"/>
            <p:cNvSpPr/>
            <p:nvPr/>
          </p:nvSpPr>
          <p:spPr>
            <a:xfrm>
              <a:off x="434975" y="1123536"/>
              <a:ext cx="11322050" cy="369332"/>
            </a:xfrm>
            <a:prstGeom prst="rect">
              <a:avLst/>
            </a:prstGeom>
            <a:solidFill>
              <a:schemeClr val="bg1">
                <a:lumMod val="85000"/>
              </a:schemeClr>
            </a:solidFill>
          </p:spPr>
          <p:txBody>
            <a:bodyPr wrap="square" lIns="91427" tIns="45713" rIns="91427" bIns="45713">
              <a:noAutofit/>
            </a:bodyPr>
            <a:lstStyle/>
            <a:p>
              <a:pPr algn="ctr" defTabSz="914225">
                <a:spcBef>
                  <a:spcPts val="600"/>
                </a:spcBef>
                <a:spcAft>
                  <a:spcPts val="600"/>
                </a:spcAft>
              </a:pPr>
              <a:r>
                <a:rPr lang="en-US" kern="0" dirty="0">
                  <a:ln>
                    <a:solidFill>
                      <a:srgbClr val="FFFFFF">
                        <a:alpha val="0"/>
                      </a:srgbClr>
                    </a:solidFill>
                  </a:ln>
                  <a:latin typeface="+mj-lt"/>
                  <a:ea typeface="Segoe UI" pitchFamily="34" charset="0"/>
                  <a:cs typeface="Segoe UI" pitchFamily="34" charset="0"/>
                </a:rPr>
                <a:t>Simplifying billing &amp; bundling services</a:t>
              </a:r>
            </a:p>
          </p:txBody>
        </p:sp>
      </p:grpSp>
      <p:sp>
        <p:nvSpPr>
          <p:cNvPr id="17" name="TextBox 16">
            <a:extLst>
              <a:ext uri="{FF2B5EF4-FFF2-40B4-BE49-F238E27FC236}">
                <a16:creationId xmlns:a16="http://schemas.microsoft.com/office/drawing/2014/main" id="{5952A573-14A3-8E47-BB46-E4A0E44ABBA7}"/>
              </a:ext>
            </a:extLst>
          </p:cNvPr>
          <p:cNvSpPr txBox="1"/>
          <p:nvPr/>
        </p:nvSpPr>
        <p:spPr>
          <a:xfrm>
            <a:off x="146564" y="1400911"/>
            <a:ext cx="11592355" cy="4031873"/>
          </a:xfrm>
          <a:prstGeom prst="rect">
            <a:avLst/>
          </a:prstGeom>
          <a:noFill/>
        </p:spPr>
        <p:txBody>
          <a:bodyPr wrap="square" rtlCol="0">
            <a:spAutoFit/>
          </a:bodyPr>
          <a:lstStyle/>
          <a:p>
            <a:r>
              <a:rPr lang="en-US" sz="2000" b="1" dirty="0"/>
              <a:t>Simplified Billing</a:t>
            </a:r>
          </a:p>
          <a:p>
            <a:pPr marL="285750" indent="-285750">
              <a:buFont typeface="Arial" panose="020B0604020202020204" pitchFamily="34" charset="0"/>
              <a:buChar char="•"/>
            </a:pPr>
            <a:r>
              <a:rPr lang="en-US" dirty="0"/>
              <a:t>Recent introduction of simplified billing via a single API key</a:t>
            </a:r>
          </a:p>
          <a:p>
            <a:pPr marL="742950" lvl="1" indent="-285750">
              <a:buFont typeface="Arial" panose="020B0604020202020204" pitchFamily="34" charset="0"/>
              <a:buChar char="•"/>
            </a:pPr>
            <a:r>
              <a:rPr lang="en-US" dirty="0"/>
              <a:t>Single API tied to a region allows multiple services to share a single billing price point &amp; tier</a:t>
            </a:r>
          </a:p>
          <a:p>
            <a:pPr marL="742950" lvl="1" indent="-285750">
              <a:buFont typeface="Arial" panose="020B0604020202020204" pitchFamily="34" charset="0"/>
              <a:buChar char="•"/>
            </a:pPr>
            <a:r>
              <a:rPr lang="en-US" dirty="0"/>
              <a:t>Single API key can be used for Docker operationalization of Cognitive Services</a:t>
            </a:r>
          </a:p>
          <a:p>
            <a:pPr marL="285750" indent="-285750">
              <a:buFont typeface="Arial" panose="020B0604020202020204" pitchFamily="34" charset="0"/>
              <a:buChar char="•"/>
            </a:pPr>
            <a:r>
              <a:rPr lang="en-US" dirty="0"/>
              <a:t>Upcoming changes will simplify this further</a:t>
            </a:r>
          </a:p>
          <a:p>
            <a:endParaRPr lang="en-US" dirty="0"/>
          </a:p>
          <a:p>
            <a:r>
              <a:rPr lang="en-US" sz="2000" b="1" dirty="0"/>
              <a:t>Bundling</a:t>
            </a:r>
          </a:p>
          <a:p>
            <a:pPr marL="285750" indent="-285750">
              <a:buFont typeface="Arial" panose="020B0604020202020204" pitchFamily="34" charset="0"/>
              <a:buChar char="•"/>
            </a:pPr>
            <a:r>
              <a:rPr lang="en-US" dirty="0"/>
              <a:t>Certain Cognitive services gravitate to each other (“tribes”)</a:t>
            </a:r>
          </a:p>
          <a:p>
            <a:pPr marL="285750" indent="-285750">
              <a:buFont typeface="Arial" panose="020B0604020202020204" pitchFamily="34" charset="0"/>
              <a:buChar char="•"/>
            </a:pPr>
            <a:r>
              <a:rPr lang="en-US" dirty="0"/>
              <a:t>Plan on bundling some of that functionality together in services</a:t>
            </a:r>
          </a:p>
          <a:p>
            <a:pPr marL="285750" indent="-285750">
              <a:buFont typeface="Arial" panose="020B0604020202020204" pitchFamily="34" charset="0"/>
              <a:buChar char="•"/>
            </a:pPr>
            <a:r>
              <a:rPr lang="en-US" dirty="0"/>
              <a:t>Cognitive Search Skill Sets -&gt; Text Analytics, OCR, Document management</a:t>
            </a:r>
          </a:p>
          <a:p>
            <a:pPr marL="285750" indent="-285750">
              <a:buFont typeface="Arial" panose="020B0604020202020204" pitchFamily="34" charset="0"/>
              <a:buChar char="•"/>
            </a:pPr>
            <a:endParaRPr lang="en-US" dirty="0"/>
          </a:p>
          <a:p>
            <a:endParaRPr lang="en-US" dirty="0"/>
          </a:p>
          <a:p>
            <a:r>
              <a:rPr lang="en-US" b="1" dirty="0"/>
              <a:t>Domain Specific Pre-Built Services</a:t>
            </a:r>
          </a:p>
          <a:p>
            <a:pPr marL="285750" indent="-285750">
              <a:buFont typeface="Arial" panose="020B0604020202020204" pitchFamily="34" charset="0"/>
              <a:buChar char="•"/>
            </a:pPr>
            <a:r>
              <a:rPr lang="en-US" dirty="0"/>
              <a:t>Vertical Industry integration into pre-built services</a:t>
            </a:r>
          </a:p>
        </p:txBody>
      </p:sp>
      <p:pic>
        <p:nvPicPr>
          <p:cNvPr id="1026" name="Picture 2" descr="https://jj09.net/wp-content/uploads/2018/05/grok-overview.png">
            <a:extLst>
              <a:ext uri="{FF2B5EF4-FFF2-40B4-BE49-F238E27FC236}">
                <a16:creationId xmlns:a16="http://schemas.microsoft.com/office/drawing/2014/main" id="{09265C67-32A2-6345-9CBC-55BD99D4E51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51124" y="2671803"/>
            <a:ext cx="4669999" cy="239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538140"/>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934</Words>
  <Application>Microsoft Macintosh PowerPoint</Application>
  <PresentationFormat>Widescreen</PresentationFormat>
  <Paragraphs>140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Segoe UI</vt:lpstr>
      <vt:lpstr>Segoe UI Light</vt:lpstr>
      <vt:lpstr>Segoe UI Semibold</vt:lpstr>
      <vt:lpstr>Segoe UI Semilight</vt:lpstr>
      <vt:lpstr>Office Theme</vt:lpstr>
      <vt:lpstr>Azure Cognitive Services Strategy</vt:lpstr>
      <vt:lpstr>Microsoft AI Platform</vt:lpstr>
      <vt:lpstr>AI Ethics &amp; Compliance</vt:lpstr>
      <vt:lpstr>Cognitive Services AI -&gt; Pre-Built &amp; Customizable AI</vt:lpstr>
      <vt:lpstr>Cognitive Services AI -&gt; Pre-Built &amp; Customizable AI</vt:lpstr>
      <vt:lpstr>Containers for Azure Cloud, On-Premises &amp; Edge</vt:lpstr>
      <vt:lpstr>Simplified Billing &amp; Bundling of Services</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Cognitive Services Strategy</dc:title>
  <dc:subject/>
  <dc:creator>Bart Czernicki</dc:creator>
  <cp:keywords>Machine Intelligence</cp:keywords>
  <dc:description/>
  <cp:lastModifiedBy>Bart Czernicki</cp:lastModifiedBy>
  <cp:revision>53</cp:revision>
  <dcterms:created xsi:type="dcterms:W3CDTF">2019-02-06T15:20:42Z</dcterms:created>
  <dcterms:modified xsi:type="dcterms:W3CDTF">2019-11-18T16:25:45Z</dcterms:modified>
  <cp:category>Artificial Intelligence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2019-02-06T15:20:48-0500</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2b658366-cc5a-44e0-9fb3-00005c5c2797</vt:lpwstr>
  </property>
</Properties>
</file>