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75" r:id="rId2"/>
    <p:sldId id="266" r:id="rId3"/>
    <p:sldId id="274" r:id="rId4"/>
    <p:sldId id="276" r:id="rId5"/>
    <p:sldId id="277" r:id="rId6"/>
    <p:sldId id="278" r:id="rId7"/>
    <p:sldId id="279" r:id="rId8"/>
    <p:sldId id="280" r:id="rId9"/>
    <p:sldId id="281" r:id="rId10"/>
    <p:sldId id="284" r:id="rId11"/>
    <p:sldId id="282" r:id="rId12"/>
    <p:sldId id="285" r:id="rId13"/>
    <p:sldId id="2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09C04D-275A-0A43-8385-E301A4ED2F99}">
          <p14:sldIdLst>
            <p14:sldId id="275"/>
          </p14:sldIdLst>
        </p14:section>
        <p14:section name="Introduction" id="{994A1A7B-7C75-4D41-AC9A-EA3D2FB9B153}">
          <p14:sldIdLst>
            <p14:sldId id="266"/>
            <p14:sldId id="274"/>
            <p14:sldId id="276"/>
            <p14:sldId id="277"/>
            <p14:sldId id="278"/>
            <p14:sldId id="279"/>
            <p14:sldId id="280"/>
          </p14:sldIdLst>
        </p14:section>
        <p14:section name="Building a Model" id="{5FD85B74-7054-AE4A-8537-0679080160FE}">
          <p14:sldIdLst>
            <p14:sldId id="281"/>
            <p14:sldId id="284"/>
            <p14:sldId id="282"/>
            <p14:sldId id="285"/>
          </p14:sldIdLst>
        </p14:section>
        <p14:section name="Resources" id="{68B3F439-6283-CC47-AD9C-1F61A1DAA4B9}">
          <p14:sldIdLst>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6"/>
    <p:restoredTop sz="94629"/>
  </p:normalViewPr>
  <p:slideViewPr>
    <p:cSldViewPr snapToGrid="0" snapToObjects="1">
      <p:cViewPr varScale="1">
        <p:scale>
          <a:sx n="109" d="100"/>
          <a:sy n="109" d="100"/>
        </p:scale>
        <p:origin x="10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A0E633-DE53-464A-86EF-9D46CC3E2FF8}" type="doc">
      <dgm:prSet loTypeId="urn:microsoft.com/office/officeart/2005/8/layout/process1" loCatId="process" qsTypeId="urn:microsoft.com/office/officeart/2005/8/quickstyle/simple1" qsCatId="simple" csTypeId="urn:microsoft.com/office/officeart/2005/8/colors/accent1_2" csCatId="accent1" phldr="1"/>
      <dgm:spPr/>
    </dgm:pt>
    <dgm:pt modelId="{CD6D1E61-534C-4BDB-B37A-A22CD783E86A}">
      <dgm:prSet phldrT="[Text]"/>
      <dgm:spPr/>
      <dgm:t>
        <a:bodyPr/>
        <a:lstStyle/>
        <a:p>
          <a:r>
            <a:rPr lang="en-US" dirty="0"/>
            <a:t>Load Data</a:t>
          </a:r>
        </a:p>
      </dgm:t>
    </dgm:pt>
    <dgm:pt modelId="{CF37578B-8A63-4F50-9A95-CCCDB25C2DB8}" type="parTrans" cxnId="{085E3713-E977-4A15-914D-FA30FA52DCDA}">
      <dgm:prSet/>
      <dgm:spPr/>
      <dgm:t>
        <a:bodyPr/>
        <a:lstStyle/>
        <a:p>
          <a:endParaRPr lang="en-US"/>
        </a:p>
      </dgm:t>
    </dgm:pt>
    <dgm:pt modelId="{3702F958-8CF0-43A3-9F08-A47842F6F979}" type="sibTrans" cxnId="{085E3713-E977-4A15-914D-FA30FA52DCDA}">
      <dgm:prSet/>
      <dgm:spPr/>
      <dgm:t>
        <a:bodyPr/>
        <a:lstStyle/>
        <a:p>
          <a:endParaRPr lang="en-US" dirty="0"/>
        </a:p>
      </dgm:t>
    </dgm:pt>
    <dgm:pt modelId="{0AAD163A-6A13-44FA-9EE4-BCFC8D0770B1}">
      <dgm:prSet phldrT="[Text]"/>
      <dgm:spPr/>
      <dgm:t>
        <a:bodyPr vert="horz"/>
        <a:lstStyle/>
        <a:p>
          <a:r>
            <a:rPr lang="en-US" dirty="0"/>
            <a:t>Extract Features </a:t>
          </a:r>
        </a:p>
      </dgm:t>
    </dgm:pt>
    <dgm:pt modelId="{9F1B34C6-C82D-488A-BEDF-95E7BE7275E6}" type="parTrans" cxnId="{58785F71-A03A-44AA-B2F6-553F467C9495}">
      <dgm:prSet/>
      <dgm:spPr/>
      <dgm:t>
        <a:bodyPr/>
        <a:lstStyle/>
        <a:p>
          <a:endParaRPr lang="en-US"/>
        </a:p>
      </dgm:t>
    </dgm:pt>
    <dgm:pt modelId="{14EC41B3-2281-47E4-9E4D-C10F173DC302}" type="sibTrans" cxnId="{58785F71-A03A-44AA-B2F6-553F467C9495}">
      <dgm:prSet/>
      <dgm:spPr/>
      <dgm:t>
        <a:bodyPr/>
        <a:lstStyle/>
        <a:p>
          <a:endParaRPr lang="en-US"/>
        </a:p>
      </dgm:t>
    </dgm:pt>
    <dgm:pt modelId="{B067680A-4B58-46B2-9619-5D166B7CE76F}" type="pres">
      <dgm:prSet presAssocID="{FAA0E633-DE53-464A-86EF-9D46CC3E2FF8}" presName="Name0" presStyleCnt="0">
        <dgm:presLayoutVars>
          <dgm:dir/>
          <dgm:resizeHandles val="exact"/>
        </dgm:presLayoutVars>
      </dgm:prSet>
      <dgm:spPr/>
    </dgm:pt>
    <dgm:pt modelId="{AE19F727-B4C8-40AE-A927-32B867C8043B}" type="pres">
      <dgm:prSet presAssocID="{CD6D1E61-534C-4BDB-B37A-A22CD783E86A}" presName="node" presStyleLbl="node1" presStyleIdx="0" presStyleCnt="2">
        <dgm:presLayoutVars>
          <dgm:bulletEnabled val="1"/>
        </dgm:presLayoutVars>
      </dgm:prSet>
      <dgm:spPr/>
    </dgm:pt>
    <dgm:pt modelId="{60F576CC-0CE3-4075-BE5F-84F1EB8FB206}" type="pres">
      <dgm:prSet presAssocID="{3702F958-8CF0-43A3-9F08-A47842F6F979}" presName="sibTrans" presStyleLbl="sibTrans2D1" presStyleIdx="0" presStyleCnt="1"/>
      <dgm:spPr/>
    </dgm:pt>
    <dgm:pt modelId="{6F320F47-E3F7-4EF1-825A-E492B9259FE1}" type="pres">
      <dgm:prSet presAssocID="{3702F958-8CF0-43A3-9F08-A47842F6F979}" presName="connectorText" presStyleLbl="sibTrans2D1" presStyleIdx="0" presStyleCnt="1"/>
      <dgm:spPr/>
    </dgm:pt>
    <dgm:pt modelId="{8F33CAC6-4A67-4A0C-A26E-F9855DBE4113}" type="pres">
      <dgm:prSet presAssocID="{0AAD163A-6A13-44FA-9EE4-BCFC8D0770B1}" presName="node" presStyleLbl="node1" presStyleIdx="1" presStyleCnt="2">
        <dgm:presLayoutVars>
          <dgm:bulletEnabled val="1"/>
        </dgm:presLayoutVars>
      </dgm:prSet>
      <dgm:spPr>
        <a:xfrm>
          <a:off x="2152429" y="1937761"/>
          <a:ext cx="1491323" cy="1361110"/>
        </a:xfrm>
      </dgm:spPr>
    </dgm:pt>
  </dgm:ptLst>
  <dgm:cxnLst>
    <dgm:cxn modelId="{E02AC60A-32B0-49AF-BF5C-B35291D908CE}" type="presOf" srcId="{FAA0E633-DE53-464A-86EF-9D46CC3E2FF8}" destId="{B067680A-4B58-46B2-9619-5D166B7CE76F}" srcOrd="0" destOrd="0" presId="urn:microsoft.com/office/officeart/2005/8/layout/process1"/>
    <dgm:cxn modelId="{085E3713-E977-4A15-914D-FA30FA52DCDA}" srcId="{FAA0E633-DE53-464A-86EF-9D46CC3E2FF8}" destId="{CD6D1E61-534C-4BDB-B37A-A22CD783E86A}" srcOrd="0" destOrd="0" parTransId="{CF37578B-8A63-4F50-9A95-CCCDB25C2DB8}" sibTransId="{3702F958-8CF0-43A3-9F08-A47842F6F979}"/>
    <dgm:cxn modelId="{7A29E722-E4EA-463E-9320-75C3B3DC7836}" type="presOf" srcId="{0AAD163A-6A13-44FA-9EE4-BCFC8D0770B1}" destId="{8F33CAC6-4A67-4A0C-A26E-F9855DBE4113}" srcOrd="0" destOrd="0" presId="urn:microsoft.com/office/officeart/2005/8/layout/process1"/>
    <dgm:cxn modelId="{58785F71-A03A-44AA-B2F6-553F467C9495}" srcId="{FAA0E633-DE53-464A-86EF-9D46CC3E2FF8}" destId="{0AAD163A-6A13-44FA-9EE4-BCFC8D0770B1}" srcOrd="1" destOrd="0" parTransId="{9F1B34C6-C82D-488A-BEDF-95E7BE7275E6}" sibTransId="{14EC41B3-2281-47E4-9E4D-C10F173DC302}"/>
    <dgm:cxn modelId="{9E001874-EFA4-4C08-B35C-01344AFFFBBA}" type="presOf" srcId="{3702F958-8CF0-43A3-9F08-A47842F6F979}" destId="{60F576CC-0CE3-4075-BE5F-84F1EB8FB206}" srcOrd="0" destOrd="0" presId="urn:microsoft.com/office/officeart/2005/8/layout/process1"/>
    <dgm:cxn modelId="{65331BA3-B007-4766-8A28-B075E5BC4E02}" type="presOf" srcId="{3702F958-8CF0-43A3-9F08-A47842F6F979}" destId="{6F320F47-E3F7-4EF1-825A-E492B9259FE1}" srcOrd="1" destOrd="0" presId="urn:microsoft.com/office/officeart/2005/8/layout/process1"/>
    <dgm:cxn modelId="{3EA614B9-8D63-457D-A89B-C9E7FD112E91}" type="presOf" srcId="{CD6D1E61-534C-4BDB-B37A-A22CD783E86A}" destId="{AE19F727-B4C8-40AE-A927-32B867C8043B}" srcOrd="0" destOrd="0" presId="urn:microsoft.com/office/officeart/2005/8/layout/process1"/>
    <dgm:cxn modelId="{B5F87AA2-A647-4BDF-B33F-D4EA5575865C}" type="presParOf" srcId="{B067680A-4B58-46B2-9619-5D166B7CE76F}" destId="{AE19F727-B4C8-40AE-A927-32B867C8043B}" srcOrd="0" destOrd="0" presId="urn:microsoft.com/office/officeart/2005/8/layout/process1"/>
    <dgm:cxn modelId="{FA56DE50-3E92-438C-A5BE-B3CDEEC1D58E}" type="presParOf" srcId="{B067680A-4B58-46B2-9619-5D166B7CE76F}" destId="{60F576CC-0CE3-4075-BE5F-84F1EB8FB206}" srcOrd="1" destOrd="0" presId="urn:microsoft.com/office/officeart/2005/8/layout/process1"/>
    <dgm:cxn modelId="{0597A340-CFAA-4F5D-BA6B-27612BBA176D}" type="presParOf" srcId="{60F576CC-0CE3-4075-BE5F-84F1EB8FB206}" destId="{6F320F47-E3F7-4EF1-825A-E492B9259FE1}" srcOrd="0" destOrd="0" presId="urn:microsoft.com/office/officeart/2005/8/layout/process1"/>
    <dgm:cxn modelId="{19BAA422-C13D-49F8-9928-A89755AE1DE6}" type="presParOf" srcId="{B067680A-4B58-46B2-9619-5D166B7CE76F}" destId="{8F33CAC6-4A67-4A0C-A26E-F9855DBE4113}"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A0E633-DE53-464A-86EF-9D46CC3E2FF8}" type="doc">
      <dgm:prSet loTypeId="urn:microsoft.com/office/officeart/2005/8/layout/process1" loCatId="process" qsTypeId="urn:microsoft.com/office/officeart/2005/8/quickstyle/simple1" qsCatId="simple" csTypeId="urn:microsoft.com/office/officeart/2005/8/colors/accent1_2" csCatId="accent1" phldr="1"/>
      <dgm:spPr/>
    </dgm:pt>
    <dgm:pt modelId="{B14B51ED-634C-4AD1-B292-0C6B272A2EC9}">
      <dgm:prSet phldrT="[Text]"/>
      <dgm:spPr/>
      <dgm:t>
        <a:bodyPr vert="horz"/>
        <a:lstStyle/>
        <a:p>
          <a:r>
            <a:rPr lang="en-US" dirty="0"/>
            <a:t>Train Model </a:t>
          </a:r>
        </a:p>
      </dgm:t>
    </dgm:pt>
    <dgm:pt modelId="{85089105-4BB1-44B4-A1D7-8CB067F5B5BC}" type="parTrans" cxnId="{CB2752BD-2876-404C-B587-E1F118B77816}">
      <dgm:prSet/>
      <dgm:spPr/>
      <dgm:t>
        <a:bodyPr/>
        <a:lstStyle/>
        <a:p>
          <a:endParaRPr lang="en-US"/>
        </a:p>
      </dgm:t>
    </dgm:pt>
    <dgm:pt modelId="{70B53FA1-5562-4F69-8DDE-1C2AB458E00B}" type="sibTrans" cxnId="{CB2752BD-2876-404C-B587-E1F118B77816}">
      <dgm:prSet/>
      <dgm:spPr/>
      <dgm:t>
        <a:bodyPr/>
        <a:lstStyle/>
        <a:p>
          <a:endParaRPr lang="en-US" dirty="0"/>
        </a:p>
      </dgm:t>
    </dgm:pt>
    <dgm:pt modelId="{9C4EFFE0-5996-4348-A4B3-F21F856DF93E}">
      <dgm:prSet phldrT="[Text]"/>
      <dgm:spPr/>
      <dgm:t>
        <a:bodyPr vert="horz"/>
        <a:lstStyle/>
        <a:p>
          <a:r>
            <a:rPr lang="en-US" dirty="0"/>
            <a:t>Evaluate Model  </a:t>
          </a:r>
        </a:p>
      </dgm:t>
    </dgm:pt>
    <dgm:pt modelId="{EE8B7A4D-EB7C-4B84-BB5E-9D6B5E3714A3}" type="parTrans" cxnId="{506DF3D5-0DA5-4F11-B382-BB28D35DC3D7}">
      <dgm:prSet/>
      <dgm:spPr/>
      <dgm:t>
        <a:bodyPr/>
        <a:lstStyle/>
        <a:p>
          <a:endParaRPr lang="en-US"/>
        </a:p>
      </dgm:t>
    </dgm:pt>
    <dgm:pt modelId="{1802F4EE-8CC6-4FB1-BD83-9225B52FCCDD}" type="sibTrans" cxnId="{506DF3D5-0DA5-4F11-B382-BB28D35DC3D7}">
      <dgm:prSet/>
      <dgm:spPr/>
      <dgm:t>
        <a:bodyPr/>
        <a:lstStyle/>
        <a:p>
          <a:endParaRPr lang="en-US"/>
        </a:p>
      </dgm:t>
    </dgm:pt>
    <dgm:pt modelId="{B067680A-4B58-46B2-9619-5D166B7CE76F}" type="pres">
      <dgm:prSet presAssocID="{FAA0E633-DE53-464A-86EF-9D46CC3E2FF8}" presName="Name0" presStyleCnt="0">
        <dgm:presLayoutVars>
          <dgm:dir/>
          <dgm:resizeHandles val="exact"/>
        </dgm:presLayoutVars>
      </dgm:prSet>
      <dgm:spPr/>
    </dgm:pt>
    <dgm:pt modelId="{4D4DD813-2603-4ED3-BE87-F4B649C7AF9F}" type="pres">
      <dgm:prSet presAssocID="{B14B51ED-634C-4AD1-B292-0C6B272A2EC9}" presName="node" presStyleLbl="node1" presStyleIdx="0" presStyleCnt="2">
        <dgm:presLayoutVars>
          <dgm:bulletEnabled val="1"/>
        </dgm:presLayoutVars>
      </dgm:prSet>
      <dgm:spPr>
        <a:xfrm>
          <a:off x="4673188" y="1937761"/>
          <a:ext cx="1492503" cy="1361110"/>
        </a:xfrm>
      </dgm:spPr>
    </dgm:pt>
    <dgm:pt modelId="{611A43A3-2900-4EAE-8896-C6FC80A44456}" type="pres">
      <dgm:prSet presAssocID="{70B53FA1-5562-4F69-8DDE-1C2AB458E00B}" presName="sibTrans" presStyleLbl="sibTrans2D1" presStyleIdx="0" presStyleCnt="1"/>
      <dgm:spPr/>
    </dgm:pt>
    <dgm:pt modelId="{580545E4-E735-45CC-A474-7C4C96DC6AE0}" type="pres">
      <dgm:prSet presAssocID="{70B53FA1-5562-4F69-8DDE-1C2AB458E00B}" presName="connectorText" presStyleLbl="sibTrans2D1" presStyleIdx="0" presStyleCnt="1"/>
      <dgm:spPr/>
    </dgm:pt>
    <dgm:pt modelId="{44AA6DD7-4412-46FA-86A1-E66843CD770F}" type="pres">
      <dgm:prSet presAssocID="{9C4EFFE0-5996-4348-A4B3-F21F856DF93E}" presName="node" presStyleLbl="node1" presStyleIdx="1" presStyleCnt="2">
        <dgm:presLayoutVars>
          <dgm:bulletEnabled val="1"/>
        </dgm:presLayoutVars>
      </dgm:prSet>
      <dgm:spPr>
        <a:xfrm>
          <a:off x="7073099" y="1937761"/>
          <a:ext cx="1487807" cy="1361110"/>
        </a:xfrm>
      </dgm:spPr>
    </dgm:pt>
  </dgm:ptLst>
  <dgm:cxnLst>
    <dgm:cxn modelId="{E02AC60A-32B0-49AF-BF5C-B35291D908CE}" type="presOf" srcId="{FAA0E633-DE53-464A-86EF-9D46CC3E2FF8}" destId="{B067680A-4B58-46B2-9619-5D166B7CE76F}" srcOrd="0" destOrd="0" presId="urn:microsoft.com/office/officeart/2005/8/layout/process1"/>
    <dgm:cxn modelId="{C6D95E32-FAD8-450B-9D47-B65ADC4C0D23}" type="presOf" srcId="{70B53FA1-5562-4F69-8DDE-1C2AB458E00B}" destId="{611A43A3-2900-4EAE-8896-C6FC80A44456}" srcOrd="0" destOrd="0" presId="urn:microsoft.com/office/officeart/2005/8/layout/process1"/>
    <dgm:cxn modelId="{576E0B4D-ADDB-404D-8354-58617A9A90EB}" type="presOf" srcId="{70B53FA1-5562-4F69-8DDE-1C2AB458E00B}" destId="{580545E4-E735-45CC-A474-7C4C96DC6AE0}" srcOrd="1" destOrd="0" presId="urn:microsoft.com/office/officeart/2005/8/layout/process1"/>
    <dgm:cxn modelId="{B88CB355-FF69-45C9-9400-1221C1532189}" type="presOf" srcId="{B14B51ED-634C-4AD1-B292-0C6B272A2EC9}" destId="{4D4DD813-2603-4ED3-BE87-F4B649C7AF9F}" srcOrd="0" destOrd="0" presId="urn:microsoft.com/office/officeart/2005/8/layout/process1"/>
    <dgm:cxn modelId="{382A09B1-83D4-4A7D-9F87-C08B6692AB2F}" type="presOf" srcId="{9C4EFFE0-5996-4348-A4B3-F21F856DF93E}" destId="{44AA6DD7-4412-46FA-86A1-E66843CD770F}" srcOrd="0" destOrd="0" presId="urn:microsoft.com/office/officeart/2005/8/layout/process1"/>
    <dgm:cxn modelId="{CB2752BD-2876-404C-B587-E1F118B77816}" srcId="{FAA0E633-DE53-464A-86EF-9D46CC3E2FF8}" destId="{B14B51ED-634C-4AD1-B292-0C6B272A2EC9}" srcOrd="0" destOrd="0" parTransId="{85089105-4BB1-44B4-A1D7-8CB067F5B5BC}" sibTransId="{70B53FA1-5562-4F69-8DDE-1C2AB458E00B}"/>
    <dgm:cxn modelId="{506DF3D5-0DA5-4F11-B382-BB28D35DC3D7}" srcId="{FAA0E633-DE53-464A-86EF-9D46CC3E2FF8}" destId="{9C4EFFE0-5996-4348-A4B3-F21F856DF93E}" srcOrd="1" destOrd="0" parTransId="{EE8B7A4D-EB7C-4B84-BB5E-9D6B5E3714A3}" sibTransId="{1802F4EE-8CC6-4FB1-BD83-9225B52FCCDD}"/>
    <dgm:cxn modelId="{5B8992A7-9846-434F-B271-AB93B1E49799}" type="presParOf" srcId="{B067680A-4B58-46B2-9619-5D166B7CE76F}" destId="{4D4DD813-2603-4ED3-BE87-F4B649C7AF9F}" srcOrd="0" destOrd="0" presId="urn:microsoft.com/office/officeart/2005/8/layout/process1"/>
    <dgm:cxn modelId="{98A34447-97F8-41A9-9012-6FF9776E2C4E}" type="presParOf" srcId="{B067680A-4B58-46B2-9619-5D166B7CE76F}" destId="{611A43A3-2900-4EAE-8896-C6FC80A44456}" srcOrd="1" destOrd="0" presId="urn:microsoft.com/office/officeart/2005/8/layout/process1"/>
    <dgm:cxn modelId="{B00E354B-D06F-4E65-A1D3-1785A6D5B79F}" type="presParOf" srcId="{611A43A3-2900-4EAE-8896-C6FC80A44456}" destId="{580545E4-E735-45CC-A474-7C4C96DC6AE0}" srcOrd="0" destOrd="0" presId="urn:microsoft.com/office/officeart/2005/8/layout/process1"/>
    <dgm:cxn modelId="{341BC04A-6024-4E39-A5C9-C77D6BCA0095}" type="presParOf" srcId="{B067680A-4B58-46B2-9619-5D166B7CE76F}" destId="{44AA6DD7-4412-46FA-86A1-E66843CD770F}"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9F727-B4C8-40AE-A927-32B867C8043B}">
      <dsp:nvSpPr>
        <dsp:cNvPr id="0" name=""/>
        <dsp:cNvSpPr/>
      </dsp:nvSpPr>
      <dsp:spPr>
        <a:xfrm>
          <a:off x="666" y="254537"/>
          <a:ext cx="1421531" cy="852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Load Data</a:t>
          </a:r>
        </a:p>
      </dsp:txBody>
      <dsp:txXfrm>
        <a:off x="25647" y="279518"/>
        <a:ext cx="1371569" cy="802956"/>
      </dsp:txXfrm>
    </dsp:sp>
    <dsp:sp modelId="{60F576CC-0CE3-4075-BE5F-84F1EB8FB206}">
      <dsp:nvSpPr>
        <dsp:cNvPr id="0" name=""/>
        <dsp:cNvSpPr/>
      </dsp:nvSpPr>
      <dsp:spPr>
        <a:xfrm>
          <a:off x="1564350" y="504727"/>
          <a:ext cx="301364" cy="3525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1564350" y="575235"/>
        <a:ext cx="210955" cy="211523"/>
      </dsp:txXfrm>
    </dsp:sp>
    <dsp:sp modelId="{8F33CAC6-4A67-4A0C-A26E-F9855DBE4113}">
      <dsp:nvSpPr>
        <dsp:cNvPr id="0" name=""/>
        <dsp:cNvSpPr/>
      </dsp:nvSpPr>
      <dsp:spPr>
        <a:xfrm>
          <a:off x="1990810" y="254537"/>
          <a:ext cx="1421531" cy="852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Extract Features </a:t>
          </a:r>
        </a:p>
      </dsp:txBody>
      <dsp:txXfrm>
        <a:off x="2015791" y="279518"/>
        <a:ext cx="1371569" cy="8029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DD813-2603-4ED3-BE87-F4B649C7AF9F}">
      <dsp:nvSpPr>
        <dsp:cNvPr id="0" name=""/>
        <dsp:cNvSpPr/>
      </dsp:nvSpPr>
      <dsp:spPr>
        <a:xfrm>
          <a:off x="666" y="302135"/>
          <a:ext cx="1420574" cy="8523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Train Model </a:t>
          </a:r>
        </a:p>
      </dsp:txBody>
      <dsp:txXfrm>
        <a:off x="25630" y="327099"/>
        <a:ext cx="1370646" cy="802416"/>
      </dsp:txXfrm>
    </dsp:sp>
    <dsp:sp modelId="{611A43A3-2900-4EAE-8896-C6FC80A44456}">
      <dsp:nvSpPr>
        <dsp:cNvPr id="0" name=""/>
        <dsp:cNvSpPr/>
      </dsp:nvSpPr>
      <dsp:spPr>
        <a:xfrm>
          <a:off x="1563298" y="552156"/>
          <a:ext cx="301161" cy="352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1563298" y="622616"/>
        <a:ext cx="210813" cy="211382"/>
      </dsp:txXfrm>
    </dsp:sp>
    <dsp:sp modelId="{44AA6DD7-4412-46FA-86A1-E66843CD770F}">
      <dsp:nvSpPr>
        <dsp:cNvPr id="0" name=""/>
        <dsp:cNvSpPr/>
      </dsp:nvSpPr>
      <dsp:spPr>
        <a:xfrm>
          <a:off x="1989470" y="302135"/>
          <a:ext cx="1420574" cy="8523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Evaluate Model  </a:t>
          </a:r>
        </a:p>
      </dsp:txBody>
      <dsp:txXfrm>
        <a:off x="2014434" y="327099"/>
        <a:ext cx="1370646" cy="80241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32CE4-F0E1-AC43-AFFB-5103990AE0B9}" type="datetimeFigureOut">
              <a:rPr lang="en-US" smtClean="0"/>
              <a:t>2/24/19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D1952-8DD4-5748-AFE7-FA3A4F314C98}" type="slidenum">
              <a:rPr lang="en-US" smtClean="0"/>
              <a:t>‹#›</a:t>
            </a:fld>
            <a:endParaRPr lang="en-US" dirty="0"/>
          </a:p>
        </p:txBody>
      </p:sp>
    </p:spTree>
    <p:extLst>
      <p:ext uri="{BB962C8B-B14F-4D97-AF65-F5344CB8AC3E}">
        <p14:creationId xmlns:p14="http://schemas.microsoft.com/office/powerpoint/2010/main" val="3576321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1055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F1941-1EF8-9F4E-ACED-2473403E8E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9D9021-7E73-A245-B658-21B436C746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F7886F-C765-BF4E-9C38-96E05CB8619C}"/>
              </a:ext>
            </a:extLst>
          </p:cNvPr>
          <p:cNvSpPr>
            <a:spLocks noGrp="1"/>
          </p:cNvSpPr>
          <p:nvPr>
            <p:ph type="dt" sz="half" idx="10"/>
          </p:nvPr>
        </p:nvSpPr>
        <p:spPr/>
        <p:txBody>
          <a:bodyPr/>
          <a:lstStyle/>
          <a:p>
            <a:fld id="{C5950ECE-C842-1743-B0FF-73789B8A5EA3}" type="datetimeFigureOut">
              <a:rPr lang="en-US" smtClean="0"/>
              <a:t>2/24/19</a:t>
            </a:fld>
            <a:endParaRPr lang="en-US" dirty="0"/>
          </a:p>
        </p:txBody>
      </p:sp>
      <p:sp>
        <p:nvSpPr>
          <p:cNvPr id="5" name="Footer Placeholder 4">
            <a:extLst>
              <a:ext uri="{FF2B5EF4-FFF2-40B4-BE49-F238E27FC236}">
                <a16:creationId xmlns:a16="http://schemas.microsoft.com/office/drawing/2014/main" id="{3A11F477-8BC0-AA4B-8430-BF8B4D40A5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D8BD5E-03E8-BB47-8B13-C006693AB1C5}"/>
              </a:ext>
            </a:extLst>
          </p:cNvPr>
          <p:cNvSpPr>
            <a:spLocks noGrp="1"/>
          </p:cNvSpPr>
          <p:nvPr>
            <p:ph type="sldNum" sz="quarter" idx="12"/>
          </p:nvPr>
        </p:nvSpPr>
        <p:spPr/>
        <p:txBody>
          <a:bodyPr/>
          <a:lstStyle/>
          <a:p>
            <a:fld id="{DA508C2D-EF4C-2F49-82EC-E76B67909ED0}" type="slidenum">
              <a:rPr lang="en-US" smtClean="0"/>
              <a:t>‹#›</a:t>
            </a:fld>
            <a:endParaRPr lang="en-US" dirty="0"/>
          </a:p>
        </p:txBody>
      </p:sp>
    </p:spTree>
    <p:extLst>
      <p:ext uri="{BB962C8B-B14F-4D97-AF65-F5344CB8AC3E}">
        <p14:creationId xmlns:p14="http://schemas.microsoft.com/office/powerpoint/2010/main" val="1800441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52A92-3265-5241-8AC2-D187654F80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6F6A56-66BA-6C4D-B0DE-708F007F57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8E0974-9302-0347-B097-01BC59382A8A}"/>
              </a:ext>
            </a:extLst>
          </p:cNvPr>
          <p:cNvSpPr>
            <a:spLocks noGrp="1"/>
          </p:cNvSpPr>
          <p:nvPr>
            <p:ph type="dt" sz="half" idx="10"/>
          </p:nvPr>
        </p:nvSpPr>
        <p:spPr/>
        <p:txBody>
          <a:bodyPr/>
          <a:lstStyle/>
          <a:p>
            <a:fld id="{C5950ECE-C842-1743-B0FF-73789B8A5EA3}" type="datetimeFigureOut">
              <a:rPr lang="en-US" smtClean="0"/>
              <a:t>2/24/19</a:t>
            </a:fld>
            <a:endParaRPr lang="en-US" dirty="0"/>
          </a:p>
        </p:txBody>
      </p:sp>
      <p:sp>
        <p:nvSpPr>
          <p:cNvPr id="5" name="Footer Placeholder 4">
            <a:extLst>
              <a:ext uri="{FF2B5EF4-FFF2-40B4-BE49-F238E27FC236}">
                <a16:creationId xmlns:a16="http://schemas.microsoft.com/office/drawing/2014/main" id="{60F5B7EB-3BCC-2D46-B307-8711C30897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EEE019-A7A4-724D-AC89-58468AD544E3}"/>
              </a:ext>
            </a:extLst>
          </p:cNvPr>
          <p:cNvSpPr>
            <a:spLocks noGrp="1"/>
          </p:cNvSpPr>
          <p:nvPr>
            <p:ph type="sldNum" sz="quarter" idx="12"/>
          </p:nvPr>
        </p:nvSpPr>
        <p:spPr/>
        <p:txBody>
          <a:bodyPr/>
          <a:lstStyle/>
          <a:p>
            <a:fld id="{DA508C2D-EF4C-2F49-82EC-E76B67909ED0}" type="slidenum">
              <a:rPr lang="en-US" smtClean="0"/>
              <a:t>‹#›</a:t>
            </a:fld>
            <a:endParaRPr lang="en-US" dirty="0"/>
          </a:p>
        </p:txBody>
      </p:sp>
    </p:spTree>
    <p:extLst>
      <p:ext uri="{BB962C8B-B14F-4D97-AF65-F5344CB8AC3E}">
        <p14:creationId xmlns:p14="http://schemas.microsoft.com/office/powerpoint/2010/main" val="3843592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BE14AE-D9ED-1C4C-A654-D97BB05FD5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6C776F-55FC-7642-9C6F-F7D5166FF3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8FE00C-CE54-4C4F-86ED-EF267DF73AC5}"/>
              </a:ext>
            </a:extLst>
          </p:cNvPr>
          <p:cNvSpPr>
            <a:spLocks noGrp="1"/>
          </p:cNvSpPr>
          <p:nvPr>
            <p:ph type="dt" sz="half" idx="10"/>
          </p:nvPr>
        </p:nvSpPr>
        <p:spPr/>
        <p:txBody>
          <a:bodyPr/>
          <a:lstStyle/>
          <a:p>
            <a:fld id="{C5950ECE-C842-1743-B0FF-73789B8A5EA3}" type="datetimeFigureOut">
              <a:rPr lang="en-US" smtClean="0"/>
              <a:t>2/24/19</a:t>
            </a:fld>
            <a:endParaRPr lang="en-US" dirty="0"/>
          </a:p>
        </p:txBody>
      </p:sp>
      <p:sp>
        <p:nvSpPr>
          <p:cNvPr id="5" name="Footer Placeholder 4">
            <a:extLst>
              <a:ext uri="{FF2B5EF4-FFF2-40B4-BE49-F238E27FC236}">
                <a16:creationId xmlns:a16="http://schemas.microsoft.com/office/drawing/2014/main" id="{8988D3BF-FE91-4B4E-A2D3-AB01C14A651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ACA93E-4667-A047-9B24-ACB170590B03}"/>
              </a:ext>
            </a:extLst>
          </p:cNvPr>
          <p:cNvSpPr>
            <a:spLocks noGrp="1"/>
          </p:cNvSpPr>
          <p:nvPr>
            <p:ph type="sldNum" sz="quarter" idx="12"/>
          </p:nvPr>
        </p:nvSpPr>
        <p:spPr/>
        <p:txBody>
          <a:bodyPr/>
          <a:lstStyle/>
          <a:p>
            <a:fld id="{DA508C2D-EF4C-2F49-82EC-E76B67909ED0}" type="slidenum">
              <a:rPr lang="en-US" smtClean="0"/>
              <a:t>‹#›</a:t>
            </a:fld>
            <a:endParaRPr lang="en-US" dirty="0"/>
          </a:p>
        </p:txBody>
      </p:sp>
    </p:spTree>
    <p:extLst>
      <p:ext uri="{BB962C8B-B14F-4D97-AF65-F5344CB8AC3E}">
        <p14:creationId xmlns:p14="http://schemas.microsoft.com/office/powerpoint/2010/main" val="2079721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1676347"/>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68927" y="286381"/>
            <a:ext cx="11653523" cy="927940"/>
          </a:xfrm>
          <a:prstGeom prst="rect">
            <a:avLst/>
          </a:prstGeom>
        </p:spPr>
        <p:txBody>
          <a:bodyPr/>
          <a:lstStyle>
            <a:lvl1pPr algn="l">
              <a:defRPr sz="4800">
                <a:solidFill>
                  <a:schemeClr val="tx2"/>
                </a:solidFill>
              </a:defRPr>
            </a:lvl1pPr>
          </a:lstStyle>
          <a:p>
            <a:r>
              <a:rPr lang="en-US" dirty="0"/>
              <a:t>Click to edit Master title style</a:t>
            </a:r>
          </a:p>
        </p:txBody>
      </p:sp>
      <p:sp>
        <p:nvSpPr>
          <p:cNvPr id="6" name="Slide Number Placeholder 4"/>
          <p:cNvSpPr>
            <a:spLocks noGrp="1"/>
          </p:cNvSpPr>
          <p:nvPr>
            <p:ph type="sldNum" sz="quarter" idx="4"/>
          </p:nvPr>
        </p:nvSpPr>
        <p:spPr>
          <a:xfrm>
            <a:off x="11367166" y="6629336"/>
            <a:ext cx="555597" cy="133860"/>
          </a:xfrm>
          <a:prstGeom prst="rect">
            <a:avLst/>
          </a:prstGeom>
        </p:spPr>
        <p:txBody>
          <a:bodyPr vert="horz" lIns="91440" tIns="0" rIns="0" bIns="0" rtlCol="0" anchor="ctr"/>
          <a:lstStyle>
            <a:lvl1pPr algn="r" defTabSz="914192" fontAlgn="auto">
              <a:spcBef>
                <a:spcPts val="0"/>
              </a:spcBef>
              <a:spcAft>
                <a:spcPts val="0"/>
              </a:spcAft>
              <a:defRPr lang="en-US" sz="882" b="0" kern="1200">
                <a:solidFill>
                  <a:srgbClr val="505050"/>
                </a:solidFill>
                <a:latin typeface="+mn-lt"/>
                <a:ea typeface="+mn-ea"/>
                <a:cs typeface="+mn-cs"/>
              </a:defRPr>
            </a:lvl1pPr>
          </a:lstStyle>
          <a:p>
            <a:pPr>
              <a:defRPr/>
            </a:pPr>
            <a:fld id="{75FAD755-3BD0-2447-A9DF-109DAABEFD99}" type="slidenum">
              <a:rPr/>
              <a:pPr>
                <a:defRPr/>
              </a:pPr>
              <a:t>‹#›</a:t>
            </a:fld>
            <a:endParaRPr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69239" y="6481588"/>
            <a:ext cx="898127" cy="191293"/>
          </a:xfrm>
          <a:prstGeom prst="rect">
            <a:avLst/>
          </a:prstGeom>
        </p:spPr>
      </p:pic>
    </p:spTree>
    <p:extLst>
      <p:ext uri="{BB962C8B-B14F-4D97-AF65-F5344CB8AC3E}">
        <p14:creationId xmlns:p14="http://schemas.microsoft.com/office/powerpoint/2010/main" val="1729057615"/>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EB27B-E1BB-CF42-9C0A-C3AE4E9E9E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AC7839-9424-BB46-A85C-CE38FDAD07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E6FEF0-31AB-B846-85C2-28A535FBACF7}"/>
              </a:ext>
            </a:extLst>
          </p:cNvPr>
          <p:cNvSpPr>
            <a:spLocks noGrp="1"/>
          </p:cNvSpPr>
          <p:nvPr>
            <p:ph type="dt" sz="half" idx="10"/>
          </p:nvPr>
        </p:nvSpPr>
        <p:spPr/>
        <p:txBody>
          <a:bodyPr/>
          <a:lstStyle/>
          <a:p>
            <a:fld id="{C5950ECE-C842-1743-B0FF-73789B8A5EA3}" type="datetimeFigureOut">
              <a:rPr lang="en-US" smtClean="0"/>
              <a:t>2/24/19</a:t>
            </a:fld>
            <a:endParaRPr lang="en-US" dirty="0"/>
          </a:p>
        </p:txBody>
      </p:sp>
      <p:sp>
        <p:nvSpPr>
          <p:cNvPr id="5" name="Footer Placeholder 4">
            <a:extLst>
              <a:ext uri="{FF2B5EF4-FFF2-40B4-BE49-F238E27FC236}">
                <a16:creationId xmlns:a16="http://schemas.microsoft.com/office/drawing/2014/main" id="{EB33412A-BE9E-BE4B-8979-2BC47229CF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8E3BFDF-C982-1F4F-BE46-D5053CAB2B9C}"/>
              </a:ext>
            </a:extLst>
          </p:cNvPr>
          <p:cNvSpPr>
            <a:spLocks noGrp="1"/>
          </p:cNvSpPr>
          <p:nvPr>
            <p:ph type="sldNum" sz="quarter" idx="12"/>
          </p:nvPr>
        </p:nvSpPr>
        <p:spPr/>
        <p:txBody>
          <a:bodyPr/>
          <a:lstStyle/>
          <a:p>
            <a:fld id="{DA508C2D-EF4C-2F49-82EC-E76B67909ED0}" type="slidenum">
              <a:rPr lang="en-US" smtClean="0"/>
              <a:t>‹#›</a:t>
            </a:fld>
            <a:endParaRPr lang="en-US" dirty="0"/>
          </a:p>
        </p:txBody>
      </p:sp>
    </p:spTree>
    <p:extLst>
      <p:ext uri="{BB962C8B-B14F-4D97-AF65-F5344CB8AC3E}">
        <p14:creationId xmlns:p14="http://schemas.microsoft.com/office/powerpoint/2010/main" val="3819633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1113F-2018-4541-954F-5ED490F23F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4F77C6-39CE-964B-B50E-44B786B22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861D52-BEB3-7649-9E1A-AFF8939C1C49}"/>
              </a:ext>
            </a:extLst>
          </p:cNvPr>
          <p:cNvSpPr>
            <a:spLocks noGrp="1"/>
          </p:cNvSpPr>
          <p:nvPr>
            <p:ph type="dt" sz="half" idx="10"/>
          </p:nvPr>
        </p:nvSpPr>
        <p:spPr/>
        <p:txBody>
          <a:bodyPr/>
          <a:lstStyle/>
          <a:p>
            <a:fld id="{C5950ECE-C842-1743-B0FF-73789B8A5EA3}" type="datetimeFigureOut">
              <a:rPr lang="en-US" smtClean="0"/>
              <a:t>2/24/19</a:t>
            </a:fld>
            <a:endParaRPr lang="en-US" dirty="0"/>
          </a:p>
        </p:txBody>
      </p:sp>
      <p:sp>
        <p:nvSpPr>
          <p:cNvPr id="5" name="Footer Placeholder 4">
            <a:extLst>
              <a:ext uri="{FF2B5EF4-FFF2-40B4-BE49-F238E27FC236}">
                <a16:creationId xmlns:a16="http://schemas.microsoft.com/office/drawing/2014/main" id="{3B7E36B8-E20F-EF47-8639-D4B2BC885A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56F5E85-705F-A84F-BE5A-FC6F5C7E2D13}"/>
              </a:ext>
            </a:extLst>
          </p:cNvPr>
          <p:cNvSpPr>
            <a:spLocks noGrp="1"/>
          </p:cNvSpPr>
          <p:nvPr>
            <p:ph type="sldNum" sz="quarter" idx="12"/>
          </p:nvPr>
        </p:nvSpPr>
        <p:spPr/>
        <p:txBody>
          <a:bodyPr/>
          <a:lstStyle/>
          <a:p>
            <a:fld id="{DA508C2D-EF4C-2F49-82EC-E76B67909ED0}" type="slidenum">
              <a:rPr lang="en-US" smtClean="0"/>
              <a:t>‹#›</a:t>
            </a:fld>
            <a:endParaRPr lang="en-US" dirty="0"/>
          </a:p>
        </p:txBody>
      </p:sp>
    </p:spTree>
    <p:extLst>
      <p:ext uri="{BB962C8B-B14F-4D97-AF65-F5344CB8AC3E}">
        <p14:creationId xmlns:p14="http://schemas.microsoft.com/office/powerpoint/2010/main" val="1991941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D8603-1785-9D48-B656-38D31EA25E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FF310-2562-454E-9F82-C5C88537C1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5AA6E5-E656-DD46-AA54-377D403A34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FC4D49-BAD8-E64C-9F81-2D6EA78AEB2D}"/>
              </a:ext>
            </a:extLst>
          </p:cNvPr>
          <p:cNvSpPr>
            <a:spLocks noGrp="1"/>
          </p:cNvSpPr>
          <p:nvPr>
            <p:ph type="dt" sz="half" idx="10"/>
          </p:nvPr>
        </p:nvSpPr>
        <p:spPr/>
        <p:txBody>
          <a:bodyPr/>
          <a:lstStyle/>
          <a:p>
            <a:fld id="{C5950ECE-C842-1743-B0FF-73789B8A5EA3}" type="datetimeFigureOut">
              <a:rPr lang="en-US" smtClean="0"/>
              <a:t>2/24/19</a:t>
            </a:fld>
            <a:endParaRPr lang="en-US" dirty="0"/>
          </a:p>
        </p:txBody>
      </p:sp>
      <p:sp>
        <p:nvSpPr>
          <p:cNvPr id="6" name="Footer Placeholder 5">
            <a:extLst>
              <a:ext uri="{FF2B5EF4-FFF2-40B4-BE49-F238E27FC236}">
                <a16:creationId xmlns:a16="http://schemas.microsoft.com/office/drawing/2014/main" id="{2C14ECCF-5EC8-A341-B18F-F8DF20940A0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5E8D9CE-7D02-CF42-98A2-8A86C9504B16}"/>
              </a:ext>
            </a:extLst>
          </p:cNvPr>
          <p:cNvSpPr>
            <a:spLocks noGrp="1"/>
          </p:cNvSpPr>
          <p:nvPr>
            <p:ph type="sldNum" sz="quarter" idx="12"/>
          </p:nvPr>
        </p:nvSpPr>
        <p:spPr/>
        <p:txBody>
          <a:bodyPr/>
          <a:lstStyle/>
          <a:p>
            <a:fld id="{DA508C2D-EF4C-2F49-82EC-E76B67909ED0}" type="slidenum">
              <a:rPr lang="en-US" smtClean="0"/>
              <a:t>‹#›</a:t>
            </a:fld>
            <a:endParaRPr lang="en-US" dirty="0"/>
          </a:p>
        </p:txBody>
      </p:sp>
    </p:spTree>
    <p:extLst>
      <p:ext uri="{BB962C8B-B14F-4D97-AF65-F5344CB8AC3E}">
        <p14:creationId xmlns:p14="http://schemas.microsoft.com/office/powerpoint/2010/main" val="2455351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55972-8877-A742-B204-78CCF1F38B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64D620-CC7E-4E47-84CC-501A546EFD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AFD397-4D26-F142-9B5F-46DFA35323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398BA9-F943-8A47-875C-651359433D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FEA69E-7462-FF42-8897-E74DBECCA2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EB950F-E8EA-F54C-806D-FBA91644B393}"/>
              </a:ext>
            </a:extLst>
          </p:cNvPr>
          <p:cNvSpPr>
            <a:spLocks noGrp="1"/>
          </p:cNvSpPr>
          <p:nvPr>
            <p:ph type="dt" sz="half" idx="10"/>
          </p:nvPr>
        </p:nvSpPr>
        <p:spPr/>
        <p:txBody>
          <a:bodyPr/>
          <a:lstStyle/>
          <a:p>
            <a:fld id="{C5950ECE-C842-1743-B0FF-73789B8A5EA3}" type="datetimeFigureOut">
              <a:rPr lang="en-US" smtClean="0"/>
              <a:t>2/24/19</a:t>
            </a:fld>
            <a:endParaRPr lang="en-US" dirty="0"/>
          </a:p>
        </p:txBody>
      </p:sp>
      <p:sp>
        <p:nvSpPr>
          <p:cNvPr id="8" name="Footer Placeholder 7">
            <a:extLst>
              <a:ext uri="{FF2B5EF4-FFF2-40B4-BE49-F238E27FC236}">
                <a16:creationId xmlns:a16="http://schemas.microsoft.com/office/drawing/2014/main" id="{7FE9BE39-9B88-B44D-9C7F-487702658DF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60FA327-84DD-8B46-BE60-FA041A5BC635}"/>
              </a:ext>
            </a:extLst>
          </p:cNvPr>
          <p:cNvSpPr>
            <a:spLocks noGrp="1"/>
          </p:cNvSpPr>
          <p:nvPr>
            <p:ph type="sldNum" sz="quarter" idx="12"/>
          </p:nvPr>
        </p:nvSpPr>
        <p:spPr/>
        <p:txBody>
          <a:bodyPr/>
          <a:lstStyle/>
          <a:p>
            <a:fld id="{DA508C2D-EF4C-2F49-82EC-E76B67909ED0}" type="slidenum">
              <a:rPr lang="en-US" smtClean="0"/>
              <a:t>‹#›</a:t>
            </a:fld>
            <a:endParaRPr lang="en-US" dirty="0"/>
          </a:p>
        </p:txBody>
      </p:sp>
    </p:spTree>
    <p:extLst>
      <p:ext uri="{BB962C8B-B14F-4D97-AF65-F5344CB8AC3E}">
        <p14:creationId xmlns:p14="http://schemas.microsoft.com/office/powerpoint/2010/main" val="1731472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FBA06-1494-3944-BF99-DA43ED2446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3FB74B-A7E8-9644-81A2-FD8A62C7C2BE}"/>
              </a:ext>
            </a:extLst>
          </p:cNvPr>
          <p:cNvSpPr>
            <a:spLocks noGrp="1"/>
          </p:cNvSpPr>
          <p:nvPr>
            <p:ph type="dt" sz="half" idx="10"/>
          </p:nvPr>
        </p:nvSpPr>
        <p:spPr/>
        <p:txBody>
          <a:bodyPr/>
          <a:lstStyle/>
          <a:p>
            <a:fld id="{C5950ECE-C842-1743-B0FF-73789B8A5EA3}" type="datetimeFigureOut">
              <a:rPr lang="en-US" smtClean="0"/>
              <a:t>2/24/19</a:t>
            </a:fld>
            <a:endParaRPr lang="en-US" dirty="0"/>
          </a:p>
        </p:txBody>
      </p:sp>
      <p:sp>
        <p:nvSpPr>
          <p:cNvPr id="4" name="Footer Placeholder 3">
            <a:extLst>
              <a:ext uri="{FF2B5EF4-FFF2-40B4-BE49-F238E27FC236}">
                <a16:creationId xmlns:a16="http://schemas.microsoft.com/office/drawing/2014/main" id="{801682C1-F929-5B46-B5E9-AE49C7D5BAD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073B4DE-0656-7E4C-8D38-0B4FA5A015AF}"/>
              </a:ext>
            </a:extLst>
          </p:cNvPr>
          <p:cNvSpPr>
            <a:spLocks noGrp="1"/>
          </p:cNvSpPr>
          <p:nvPr>
            <p:ph type="sldNum" sz="quarter" idx="12"/>
          </p:nvPr>
        </p:nvSpPr>
        <p:spPr/>
        <p:txBody>
          <a:bodyPr/>
          <a:lstStyle/>
          <a:p>
            <a:fld id="{DA508C2D-EF4C-2F49-82EC-E76B67909ED0}" type="slidenum">
              <a:rPr lang="en-US" smtClean="0"/>
              <a:t>‹#›</a:t>
            </a:fld>
            <a:endParaRPr lang="en-US" dirty="0"/>
          </a:p>
        </p:txBody>
      </p:sp>
    </p:spTree>
    <p:extLst>
      <p:ext uri="{BB962C8B-B14F-4D97-AF65-F5344CB8AC3E}">
        <p14:creationId xmlns:p14="http://schemas.microsoft.com/office/powerpoint/2010/main" val="3648741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57A10C-F5DB-DF4E-9BA6-C1E817FA6AAD}"/>
              </a:ext>
            </a:extLst>
          </p:cNvPr>
          <p:cNvSpPr>
            <a:spLocks noGrp="1"/>
          </p:cNvSpPr>
          <p:nvPr>
            <p:ph type="dt" sz="half" idx="10"/>
          </p:nvPr>
        </p:nvSpPr>
        <p:spPr/>
        <p:txBody>
          <a:bodyPr/>
          <a:lstStyle/>
          <a:p>
            <a:fld id="{C5950ECE-C842-1743-B0FF-73789B8A5EA3}" type="datetimeFigureOut">
              <a:rPr lang="en-US" smtClean="0"/>
              <a:t>2/24/19</a:t>
            </a:fld>
            <a:endParaRPr lang="en-US" dirty="0"/>
          </a:p>
        </p:txBody>
      </p:sp>
      <p:sp>
        <p:nvSpPr>
          <p:cNvPr id="3" name="Footer Placeholder 2">
            <a:extLst>
              <a:ext uri="{FF2B5EF4-FFF2-40B4-BE49-F238E27FC236}">
                <a16:creationId xmlns:a16="http://schemas.microsoft.com/office/drawing/2014/main" id="{1398A58E-2E65-F741-B556-404951FD83F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A0F210-E13F-194D-A992-E358D84FA2B9}"/>
              </a:ext>
            </a:extLst>
          </p:cNvPr>
          <p:cNvSpPr>
            <a:spLocks noGrp="1"/>
          </p:cNvSpPr>
          <p:nvPr>
            <p:ph type="sldNum" sz="quarter" idx="12"/>
          </p:nvPr>
        </p:nvSpPr>
        <p:spPr/>
        <p:txBody>
          <a:bodyPr/>
          <a:lstStyle/>
          <a:p>
            <a:fld id="{DA508C2D-EF4C-2F49-82EC-E76B67909ED0}" type="slidenum">
              <a:rPr lang="en-US" smtClean="0"/>
              <a:t>‹#›</a:t>
            </a:fld>
            <a:endParaRPr lang="en-US" dirty="0"/>
          </a:p>
        </p:txBody>
      </p:sp>
    </p:spTree>
    <p:extLst>
      <p:ext uri="{BB962C8B-B14F-4D97-AF65-F5344CB8AC3E}">
        <p14:creationId xmlns:p14="http://schemas.microsoft.com/office/powerpoint/2010/main" val="2641410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B56CA-C1EA-BF43-96C2-A684980EB6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CDEC1E-64D6-264B-97C1-BD3508F943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9BCBF2-0735-9D4C-B5E9-2465ACBB1E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D09522-F9FD-9D44-AA34-802D4A09678A}"/>
              </a:ext>
            </a:extLst>
          </p:cNvPr>
          <p:cNvSpPr>
            <a:spLocks noGrp="1"/>
          </p:cNvSpPr>
          <p:nvPr>
            <p:ph type="dt" sz="half" idx="10"/>
          </p:nvPr>
        </p:nvSpPr>
        <p:spPr/>
        <p:txBody>
          <a:bodyPr/>
          <a:lstStyle/>
          <a:p>
            <a:fld id="{C5950ECE-C842-1743-B0FF-73789B8A5EA3}" type="datetimeFigureOut">
              <a:rPr lang="en-US" smtClean="0"/>
              <a:t>2/24/19</a:t>
            </a:fld>
            <a:endParaRPr lang="en-US" dirty="0"/>
          </a:p>
        </p:txBody>
      </p:sp>
      <p:sp>
        <p:nvSpPr>
          <p:cNvPr id="6" name="Footer Placeholder 5">
            <a:extLst>
              <a:ext uri="{FF2B5EF4-FFF2-40B4-BE49-F238E27FC236}">
                <a16:creationId xmlns:a16="http://schemas.microsoft.com/office/drawing/2014/main" id="{CFBFBDFE-F878-0545-AF91-B9F78009D7D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86549DF-A860-C646-A4B3-4210F9D3DE40}"/>
              </a:ext>
            </a:extLst>
          </p:cNvPr>
          <p:cNvSpPr>
            <a:spLocks noGrp="1"/>
          </p:cNvSpPr>
          <p:nvPr>
            <p:ph type="sldNum" sz="quarter" idx="12"/>
          </p:nvPr>
        </p:nvSpPr>
        <p:spPr/>
        <p:txBody>
          <a:bodyPr/>
          <a:lstStyle/>
          <a:p>
            <a:fld id="{DA508C2D-EF4C-2F49-82EC-E76B67909ED0}" type="slidenum">
              <a:rPr lang="en-US" smtClean="0"/>
              <a:t>‹#›</a:t>
            </a:fld>
            <a:endParaRPr lang="en-US" dirty="0"/>
          </a:p>
        </p:txBody>
      </p:sp>
    </p:spTree>
    <p:extLst>
      <p:ext uri="{BB962C8B-B14F-4D97-AF65-F5344CB8AC3E}">
        <p14:creationId xmlns:p14="http://schemas.microsoft.com/office/powerpoint/2010/main" val="1270485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1012-3F8F-B54D-98DD-529C808CE2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BC3D98-C90D-5E45-994C-D0F97EC442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F8DFCB7-7036-1C41-A7EE-A8C1752A8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9FF6E3-AE91-EF45-9F0B-C1F06779B397}"/>
              </a:ext>
            </a:extLst>
          </p:cNvPr>
          <p:cNvSpPr>
            <a:spLocks noGrp="1"/>
          </p:cNvSpPr>
          <p:nvPr>
            <p:ph type="dt" sz="half" idx="10"/>
          </p:nvPr>
        </p:nvSpPr>
        <p:spPr/>
        <p:txBody>
          <a:bodyPr/>
          <a:lstStyle/>
          <a:p>
            <a:fld id="{C5950ECE-C842-1743-B0FF-73789B8A5EA3}" type="datetimeFigureOut">
              <a:rPr lang="en-US" smtClean="0"/>
              <a:t>2/24/19</a:t>
            </a:fld>
            <a:endParaRPr lang="en-US" dirty="0"/>
          </a:p>
        </p:txBody>
      </p:sp>
      <p:sp>
        <p:nvSpPr>
          <p:cNvPr id="6" name="Footer Placeholder 5">
            <a:extLst>
              <a:ext uri="{FF2B5EF4-FFF2-40B4-BE49-F238E27FC236}">
                <a16:creationId xmlns:a16="http://schemas.microsoft.com/office/drawing/2014/main" id="{AD5E4384-FF7E-0142-9053-7F3AD5FC1B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449D77-3B5C-284D-A910-C529783626C2}"/>
              </a:ext>
            </a:extLst>
          </p:cNvPr>
          <p:cNvSpPr>
            <a:spLocks noGrp="1"/>
          </p:cNvSpPr>
          <p:nvPr>
            <p:ph type="sldNum" sz="quarter" idx="12"/>
          </p:nvPr>
        </p:nvSpPr>
        <p:spPr/>
        <p:txBody>
          <a:bodyPr/>
          <a:lstStyle/>
          <a:p>
            <a:fld id="{DA508C2D-EF4C-2F49-82EC-E76B67909ED0}" type="slidenum">
              <a:rPr lang="en-US" smtClean="0"/>
              <a:t>‹#›</a:t>
            </a:fld>
            <a:endParaRPr lang="en-US" dirty="0"/>
          </a:p>
        </p:txBody>
      </p:sp>
    </p:spTree>
    <p:extLst>
      <p:ext uri="{BB962C8B-B14F-4D97-AF65-F5344CB8AC3E}">
        <p14:creationId xmlns:p14="http://schemas.microsoft.com/office/powerpoint/2010/main" val="1501457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24541A-A3BB-824D-AD0B-3DC23E2AF0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B1CBA1-9742-9B46-B00B-0CC9870991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9D6AA7-FEE8-5849-BECC-EECFC8AD8E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50ECE-C842-1743-B0FF-73789B8A5EA3}" type="datetimeFigureOut">
              <a:rPr lang="en-US" smtClean="0"/>
              <a:t>2/24/19</a:t>
            </a:fld>
            <a:endParaRPr lang="en-US" dirty="0"/>
          </a:p>
        </p:txBody>
      </p:sp>
      <p:sp>
        <p:nvSpPr>
          <p:cNvPr id="5" name="Footer Placeholder 4">
            <a:extLst>
              <a:ext uri="{FF2B5EF4-FFF2-40B4-BE49-F238E27FC236}">
                <a16:creationId xmlns:a16="http://schemas.microsoft.com/office/drawing/2014/main" id="{7DDD7660-D1B3-7B49-9CD6-2726203FEF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177C806-F24F-1843-B73A-D045044F61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508C2D-EF4C-2F49-82EC-E76B67909ED0}" type="slidenum">
              <a:rPr lang="en-US" smtClean="0"/>
              <a:t>‹#›</a:t>
            </a:fld>
            <a:endParaRPr lang="en-US" dirty="0"/>
          </a:p>
        </p:txBody>
      </p:sp>
    </p:spTree>
    <p:extLst>
      <p:ext uri="{BB962C8B-B14F-4D97-AF65-F5344CB8AC3E}">
        <p14:creationId xmlns:p14="http://schemas.microsoft.com/office/powerpoint/2010/main" val="1554875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13.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microsoft.com/office/2007/relationships/hdphoto" Target="../media/hdphoto1.wdp"/><Relationship Id="rId9" Type="http://schemas.openxmlformats.org/officeDocument/2006/relationships/image" Target="../media/image8.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image" Target="../media/image21.tif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dotnet/machinelearning-samples"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24.sv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23.pn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image" Target="../media/image26.svg"/><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CEC40-0560-48B8-BCF3-85E3433C74F4}"/>
              </a:ext>
            </a:extLst>
          </p:cNvPr>
          <p:cNvSpPr>
            <a:spLocks noGrp="1"/>
          </p:cNvSpPr>
          <p:nvPr>
            <p:ph type="ctrTitle"/>
          </p:nvPr>
        </p:nvSpPr>
        <p:spPr>
          <a:xfrm>
            <a:off x="1524000" y="1899137"/>
            <a:ext cx="9144000" cy="1453177"/>
          </a:xfrm>
        </p:spPr>
        <p:txBody>
          <a:bodyPr>
            <a:normAutofit fontScale="90000"/>
          </a:bodyPr>
          <a:lstStyle/>
          <a:p>
            <a:br>
              <a:rPr lang="en-US" dirty="0"/>
            </a:br>
            <a:r>
              <a:rPr lang="en-US" sz="4000" i="1" dirty="0"/>
              <a:t>An open source and cross-platform</a:t>
            </a:r>
            <a:br>
              <a:rPr lang="en-US" sz="4000" i="1" dirty="0"/>
            </a:br>
            <a:r>
              <a:rPr lang="en-US" sz="4000" i="1" dirty="0"/>
              <a:t>machine </a:t>
            </a:r>
            <a:r>
              <a:rPr lang="en-US" sz="4000" i="1"/>
              <a:t>learning framework</a:t>
            </a:r>
            <a:endParaRPr lang="en-US" sz="4000" i="1" dirty="0"/>
          </a:p>
        </p:txBody>
      </p:sp>
      <p:sp>
        <p:nvSpPr>
          <p:cNvPr id="3" name="Subtitle 2">
            <a:extLst>
              <a:ext uri="{FF2B5EF4-FFF2-40B4-BE49-F238E27FC236}">
                <a16:creationId xmlns:a16="http://schemas.microsoft.com/office/drawing/2014/main" id="{FDBBABF7-23FF-4883-8575-3F4DD3CA6CD0}"/>
              </a:ext>
            </a:extLst>
          </p:cNvPr>
          <p:cNvSpPr>
            <a:spLocks noGrp="1"/>
          </p:cNvSpPr>
          <p:nvPr>
            <p:ph type="subTitle" idx="1"/>
          </p:nvPr>
        </p:nvSpPr>
        <p:spPr>
          <a:xfrm>
            <a:off x="4932391" y="3499394"/>
            <a:ext cx="6298315" cy="2606294"/>
          </a:xfrm>
        </p:spPr>
        <p:txBody>
          <a:bodyPr>
            <a:normAutofit fontScale="92500"/>
          </a:bodyPr>
          <a:lstStyle/>
          <a:p>
            <a:pPr algn="l"/>
            <a:r>
              <a:rPr lang="en-US" sz="2800" dirty="0"/>
              <a:t>Bart Czernicki</a:t>
            </a:r>
          </a:p>
          <a:p>
            <a:pPr algn="l"/>
            <a:r>
              <a:rPr lang="en-US" sz="2800" dirty="0"/>
              <a:t>Technical Architect – Advanced Analytics &amp; AI</a:t>
            </a:r>
          </a:p>
          <a:p>
            <a:pPr algn="l"/>
            <a:r>
              <a:rPr lang="en-US" sz="2800" dirty="0"/>
              <a:t>baczerni@microsoft.com</a:t>
            </a:r>
          </a:p>
          <a:p>
            <a:pPr algn="l"/>
            <a:r>
              <a:rPr lang="en-US" sz="2800" dirty="0"/>
              <a:t>@bartczernicki</a:t>
            </a:r>
          </a:p>
          <a:p>
            <a:pPr algn="l"/>
            <a:r>
              <a:rPr lang="en-US" sz="2800" dirty="0"/>
              <a:t>https://www.linkedin.com/in/bartczernicki</a:t>
            </a:r>
          </a:p>
          <a:p>
            <a:pPr algn="l"/>
            <a:endParaRPr lang="en-US" sz="2800" dirty="0"/>
          </a:p>
        </p:txBody>
      </p:sp>
      <p:sp>
        <p:nvSpPr>
          <p:cNvPr id="6" name="TextBox 5">
            <a:extLst>
              <a:ext uri="{FF2B5EF4-FFF2-40B4-BE49-F238E27FC236}">
                <a16:creationId xmlns:a16="http://schemas.microsoft.com/office/drawing/2014/main" id="{FCCE406D-AE6C-4D44-8503-31110D6586B6}"/>
              </a:ext>
            </a:extLst>
          </p:cNvPr>
          <p:cNvSpPr txBox="1"/>
          <p:nvPr/>
        </p:nvSpPr>
        <p:spPr>
          <a:xfrm>
            <a:off x="5011615" y="252119"/>
            <a:ext cx="2168769" cy="1951819"/>
          </a:xfrm>
          <a:prstGeom prst="rect">
            <a:avLst/>
          </a:prstGeom>
          <a:solidFill>
            <a:srgbClr val="7030A0"/>
          </a:solidFill>
        </p:spPr>
        <p:txBody>
          <a:bodyPr wrap="square" lIns="0" tIns="0" rIns="0" bIns="0" rtlCol="0" anchor="ctr" anchorCtr="0">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5330" b="0" i="0" u="none" strike="noStrike" kern="1200" cap="none" spc="0" normalizeH="0" baseline="0" noProof="0" dirty="0">
                <a:ln>
                  <a:noFill/>
                </a:ln>
                <a:solidFill>
                  <a:srgbClr val="FFFFFF"/>
                </a:solidFill>
                <a:effectLst/>
                <a:uLnTx/>
                <a:uFillTx/>
                <a:latin typeface="Segoe UI Light"/>
                <a:ea typeface="+mn-ea"/>
                <a:cs typeface="+mn-cs"/>
              </a:rPr>
              <a:t>ML.NET</a:t>
            </a:r>
          </a:p>
        </p:txBody>
      </p:sp>
      <p:pic>
        <p:nvPicPr>
          <p:cNvPr id="5" name="Picture 4">
            <a:extLst>
              <a:ext uri="{FF2B5EF4-FFF2-40B4-BE49-F238E27FC236}">
                <a16:creationId xmlns:a16="http://schemas.microsoft.com/office/drawing/2014/main" id="{ED26A006-070B-B447-8880-A0F2276A5BE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0176" y="3608742"/>
            <a:ext cx="1788006" cy="2387598"/>
          </a:xfrm>
          <a:prstGeom prst="rect">
            <a:avLst/>
          </a:prstGeom>
        </p:spPr>
      </p:pic>
    </p:spTree>
    <p:extLst>
      <p:ext uri="{BB962C8B-B14F-4D97-AF65-F5344CB8AC3E}">
        <p14:creationId xmlns:p14="http://schemas.microsoft.com/office/powerpoint/2010/main" val="2188091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7775" y="152567"/>
            <a:ext cx="11653523" cy="717228"/>
          </a:xfrm>
        </p:spPr>
        <p:txBody>
          <a:bodyPr>
            <a:normAutofit/>
          </a:bodyPr>
          <a:lstStyle/>
          <a:p>
            <a:r>
              <a:rPr lang="en-US" sz="3600" b="1" dirty="0"/>
              <a:t>ML.NET – Getting Started &amp; Demos</a:t>
            </a:r>
            <a:endParaRPr lang="en-US" sz="3600" b="1" noProof="0" dirty="0"/>
          </a:p>
        </p:txBody>
      </p:sp>
      <p:grpSp>
        <p:nvGrpSpPr>
          <p:cNvPr id="3" name="Group 2"/>
          <p:cNvGrpSpPr/>
          <p:nvPr/>
        </p:nvGrpSpPr>
        <p:grpSpPr>
          <a:xfrm>
            <a:off x="1" y="869795"/>
            <a:ext cx="12192000" cy="5494877"/>
            <a:chOff x="434975" y="1123536"/>
            <a:chExt cx="11322050" cy="5241552"/>
          </a:xfrm>
        </p:grpSpPr>
        <p:sp>
          <p:nvSpPr>
            <p:cNvPr id="5" name="Rectangle 4"/>
            <p:cNvSpPr/>
            <p:nvPr/>
          </p:nvSpPr>
          <p:spPr>
            <a:xfrm>
              <a:off x="434975" y="1483823"/>
              <a:ext cx="11322050" cy="4881265"/>
            </a:xfrm>
            <a:prstGeom prst="rect">
              <a:avLst/>
            </a:prstGeom>
            <a:solidFill>
              <a:schemeClr val="bg1">
                <a:lumMod val="95000"/>
              </a:schemeClr>
            </a:solidFill>
            <a:ln w="317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400" kern="0" dirty="0">
                <a:solidFill>
                  <a:sysClr val="windowText" lastClr="000000"/>
                </a:solidFill>
                <a:latin typeface="+mj-lt"/>
              </a:endParaRPr>
            </a:p>
          </p:txBody>
        </p:sp>
        <p:sp>
          <p:nvSpPr>
            <p:cNvPr id="6" name="Rectangle 5"/>
            <p:cNvSpPr/>
            <p:nvPr/>
          </p:nvSpPr>
          <p:spPr>
            <a:xfrm>
              <a:off x="434975" y="1123536"/>
              <a:ext cx="11322050" cy="369332"/>
            </a:xfrm>
            <a:prstGeom prst="rect">
              <a:avLst/>
            </a:prstGeom>
            <a:solidFill>
              <a:schemeClr val="bg1">
                <a:lumMod val="85000"/>
              </a:schemeClr>
            </a:solidFill>
          </p:spPr>
          <p:txBody>
            <a:bodyPr wrap="square" lIns="91427" tIns="45713" rIns="91427" bIns="45713">
              <a:noAutofit/>
            </a:bodyPr>
            <a:lstStyle/>
            <a:p>
              <a:pPr algn="ctr" defTabSz="914225">
                <a:spcBef>
                  <a:spcPts val="600"/>
                </a:spcBef>
                <a:spcAft>
                  <a:spcPts val="600"/>
                </a:spcAft>
              </a:pPr>
              <a:r>
                <a:rPr lang="en-US" b="1" kern="0" dirty="0">
                  <a:ln>
                    <a:solidFill>
                      <a:srgbClr val="FFFFFF">
                        <a:alpha val="0"/>
                      </a:srgbClr>
                    </a:solidFill>
                  </a:ln>
                  <a:latin typeface="+mj-lt"/>
                  <a:ea typeface="Segoe UI" pitchFamily="34" charset="0"/>
                  <a:cs typeface="Segoe UI" pitchFamily="34" charset="0"/>
                </a:rPr>
                <a:t>Getting Started with ML.NET</a:t>
              </a:r>
            </a:p>
          </p:txBody>
        </p:sp>
      </p:grpSp>
      <p:sp>
        <p:nvSpPr>
          <p:cNvPr id="106" name="TextBox 105">
            <a:extLst>
              <a:ext uri="{FF2B5EF4-FFF2-40B4-BE49-F238E27FC236}">
                <a16:creationId xmlns:a16="http://schemas.microsoft.com/office/drawing/2014/main" id="{EE829BF0-672C-AD4D-9D7F-A8720ABBFC1C}"/>
              </a:ext>
            </a:extLst>
          </p:cNvPr>
          <p:cNvSpPr txBox="1"/>
          <p:nvPr/>
        </p:nvSpPr>
        <p:spPr>
          <a:xfrm>
            <a:off x="3042180" y="1975057"/>
            <a:ext cx="6084712" cy="3262432"/>
          </a:xfrm>
          <a:prstGeom prst="rect">
            <a:avLst/>
          </a:prstGeom>
          <a:noFill/>
        </p:spPr>
        <p:txBody>
          <a:bodyPr wrap="square" rtlCol="0">
            <a:spAutoFit/>
          </a:bodyPr>
          <a:lstStyle/>
          <a:p>
            <a:r>
              <a:rPr lang="en-US" sz="2000" b="1" dirty="0"/>
              <a:t>Demo - Getting Started with ML.NET</a:t>
            </a:r>
          </a:p>
          <a:p>
            <a:pPr marL="285750" indent="-285750">
              <a:buFont typeface="Arial" panose="020B0604020202020204" pitchFamily="34" charset="0"/>
              <a:buChar char="•"/>
            </a:pPr>
            <a:r>
              <a:rPr lang="en-US" dirty="0"/>
              <a:t>Bringing in ML.NET into your project</a:t>
            </a:r>
          </a:p>
          <a:p>
            <a:pPr marL="285750" indent="-285750">
              <a:buFont typeface="Arial" panose="020B0604020202020204" pitchFamily="34" charset="0"/>
              <a:buChar char="•"/>
            </a:pPr>
            <a:r>
              <a:rPr lang="en-US" dirty="0"/>
              <a:t>Related NuGet packages</a:t>
            </a:r>
          </a:p>
          <a:p>
            <a:pPr marL="742950" lvl="1" indent="-285750">
              <a:buFont typeface="Arial" panose="020B0604020202020204" pitchFamily="34" charset="0"/>
              <a:buChar char="•"/>
            </a:pPr>
            <a:r>
              <a:rPr lang="en-US" b="1" dirty="0"/>
              <a:t>https://www.nuget.org/profiles/MLNET</a:t>
            </a:r>
          </a:p>
          <a:p>
            <a:endParaRPr lang="en-US" sz="2000" b="1" dirty="0"/>
          </a:p>
          <a:p>
            <a:endParaRPr lang="en-US" sz="2000" b="1" dirty="0"/>
          </a:p>
          <a:p>
            <a:r>
              <a:rPr lang="en-US" sz="2000" b="1" dirty="0"/>
              <a:t>Demo – Cross-Platform Machine Learning</a:t>
            </a:r>
          </a:p>
          <a:p>
            <a:pPr marL="285750" indent="-285750">
              <a:buFont typeface="Arial" panose="020B0604020202020204" pitchFamily="34" charset="0"/>
              <a:buChar char="•"/>
            </a:pPr>
            <a:r>
              <a:rPr lang="en-US" dirty="0"/>
              <a:t>.NET Core &amp; Machine Learning on macOS</a:t>
            </a:r>
          </a:p>
          <a:p>
            <a:pPr marL="285750" indent="-285750">
              <a:buFont typeface="Arial" panose="020B0604020202020204" pitchFamily="34" charset="0"/>
              <a:buChar char="•"/>
            </a:pPr>
            <a:r>
              <a:rPr lang="en-US" dirty="0"/>
              <a:t>GitHub Location of Demo</a:t>
            </a:r>
          </a:p>
          <a:p>
            <a:pPr marL="742950" lvl="1" indent="-285750">
              <a:buFont typeface="Arial" panose="020B0604020202020204" pitchFamily="34" charset="0"/>
              <a:buChar char="•"/>
            </a:pPr>
            <a:r>
              <a:rPr lang="en-US" b="1" dirty="0"/>
              <a:t>https://github.com/bartczernicki/baseballhof-macos</a:t>
            </a:r>
          </a:p>
          <a:p>
            <a:pPr lvl="1"/>
            <a:endParaRPr lang="en-US" dirty="0"/>
          </a:p>
        </p:txBody>
      </p:sp>
    </p:spTree>
    <p:extLst>
      <p:ext uri="{BB962C8B-B14F-4D97-AF65-F5344CB8AC3E}">
        <p14:creationId xmlns:p14="http://schemas.microsoft.com/office/powerpoint/2010/main" val="2201411196"/>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7775" y="152567"/>
            <a:ext cx="11653523" cy="717228"/>
          </a:xfrm>
        </p:spPr>
        <p:txBody>
          <a:bodyPr>
            <a:normAutofit/>
          </a:bodyPr>
          <a:lstStyle/>
          <a:p>
            <a:r>
              <a:rPr lang="en-US" sz="3600" b="1" dirty="0"/>
              <a:t>ML.NET and ONNX Integration</a:t>
            </a:r>
            <a:endParaRPr lang="en-US" sz="3600" b="1" noProof="0" dirty="0"/>
          </a:p>
        </p:txBody>
      </p:sp>
      <p:grpSp>
        <p:nvGrpSpPr>
          <p:cNvPr id="3" name="Group 2"/>
          <p:cNvGrpSpPr/>
          <p:nvPr/>
        </p:nvGrpSpPr>
        <p:grpSpPr>
          <a:xfrm>
            <a:off x="1" y="869795"/>
            <a:ext cx="12192000" cy="5494877"/>
            <a:chOff x="434975" y="1123536"/>
            <a:chExt cx="11322050" cy="5241552"/>
          </a:xfrm>
        </p:grpSpPr>
        <p:sp>
          <p:nvSpPr>
            <p:cNvPr id="5" name="Rectangle 4"/>
            <p:cNvSpPr/>
            <p:nvPr/>
          </p:nvSpPr>
          <p:spPr>
            <a:xfrm>
              <a:off x="434975" y="1483823"/>
              <a:ext cx="11322050" cy="4881265"/>
            </a:xfrm>
            <a:prstGeom prst="rect">
              <a:avLst/>
            </a:prstGeom>
            <a:solidFill>
              <a:schemeClr val="bg1">
                <a:lumMod val="95000"/>
              </a:schemeClr>
            </a:solidFill>
            <a:ln w="317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400" kern="0" dirty="0">
                <a:solidFill>
                  <a:sysClr val="windowText" lastClr="000000"/>
                </a:solidFill>
                <a:latin typeface="+mj-lt"/>
              </a:endParaRPr>
            </a:p>
          </p:txBody>
        </p:sp>
        <p:sp>
          <p:nvSpPr>
            <p:cNvPr id="6" name="Rectangle 5"/>
            <p:cNvSpPr/>
            <p:nvPr/>
          </p:nvSpPr>
          <p:spPr>
            <a:xfrm>
              <a:off x="434975" y="1123536"/>
              <a:ext cx="11322050" cy="369332"/>
            </a:xfrm>
            <a:prstGeom prst="rect">
              <a:avLst/>
            </a:prstGeom>
            <a:solidFill>
              <a:schemeClr val="bg1">
                <a:lumMod val="85000"/>
              </a:schemeClr>
            </a:solidFill>
          </p:spPr>
          <p:txBody>
            <a:bodyPr wrap="square" lIns="91427" tIns="45713" rIns="91427" bIns="45713">
              <a:noAutofit/>
            </a:bodyPr>
            <a:lstStyle/>
            <a:p>
              <a:pPr algn="ctr" defTabSz="914225">
                <a:spcBef>
                  <a:spcPts val="600"/>
                </a:spcBef>
                <a:spcAft>
                  <a:spcPts val="600"/>
                </a:spcAft>
              </a:pPr>
              <a:r>
                <a:rPr lang="en-US" b="1" kern="0" dirty="0">
                  <a:ln>
                    <a:solidFill>
                      <a:srgbClr val="FFFFFF">
                        <a:alpha val="0"/>
                      </a:srgbClr>
                    </a:solidFill>
                  </a:ln>
                  <a:latin typeface="+mj-lt"/>
                  <a:ea typeface="Segoe UI" pitchFamily="34" charset="0"/>
                  <a:cs typeface="Segoe UI" pitchFamily="34" charset="0"/>
                </a:rPr>
                <a:t>Open and Interoperable Artificial Intelligence</a:t>
              </a:r>
            </a:p>
          </p:txBody>
        </p:sp>
      </p:grpSp>
      <p:grpSp>
        <p:nvGrpSpPr>
          <p:cNvPr id="106" name="Group 105">
            <a:extLst>
              <a:ext uri="{FF2B5EF4-FFF2-40B4-BE49-F238E27FC236}">
                <a16:creationId xmlns:a16="http://schemas.microsoft.com/office/drawing/2014/main" id="{14D43F96-9C8B-3848-AC09-E5DD2EFB8AF3}"/>
              </a:ext>
            </a:extLst>
          </p:cNvPr>
          <p:cNvGrpSpPr/>
          <p:nvPr/>
        </p:nvGrpSpPr>
        <p:grpSpPr>
          <a:xfrm>
            <a:off x="379088" y="1467909"/>
            <a:ext cx="11193829" cy="3377381"/>
            <a:chOff x="412954" y="2027902"/>
            <a:chExt cx="11193829" cy="3377381"/>
          </a:xfrm>
        </p:grpSpPr>
        <p:pic>
          <p:nvPicPr>
            <p:cNvPr id="107" name="Seamless-horizontal@2x.png" descr="Seamless-horizontal@2x.png">
              <a:extLst>
                <a:ext uri="{FF2B5EF4-FFF2-40B4-BE49-F238E27FC236}">
                  <a16:creationId xmlns:a16="http://schemas.microsoft.com/office/drawing/2014/main" id="{2B0CC5D6-FD36-9548-99CE-7E08DFBD457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12954" y="2027902"/>
              <a:ext cx="11193829" cy="3377381"/>
            </a:xfrm>
            <a:prstGeom prst="rect">
              <a:avLst/>
            </a:prstGeom>
            <a:solidFill>
              <a:srgbClr val="E6E6E6"/>
            </a:solidFill>
            <a:ln w="12700">
              <a:miter lim="400000"/>
            </a:ln>
          </p:spPr>
        </p:pic>
        <p:sp>
          <p:nvSpPr>
            <p:cNvPr id="108" name="Hexagon 107">
              <a:extLst>
                <a:ext uri="{FF2B5EF4-FFF2-40B4-BE49-F238E27FC236}">
                  <a16:creationId xmlns:a16="http://schemas.microsoft.com/office/drawing/2014/main" id="{498FF912-214E-0F49-9989-3205E2DD0966}"/>
                </a:ext>
              </a:extLst>
            </p:cNvPr>
            <p:cNvSpPr/>
            <p:nvPr/>
          </p:nvSpPr>
          <p:spPr bwMode="auto">
            <a:xfrm>
              <a:off x="4144297" y="2131142"/>
              <a:ext cx="3753336" cy="3193026"/>
            </a:xfrm>
            <a:prstGeom prst="hexagon">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grpSp>
      <p:pic>
        <p:nvPicPr>
          <p:cNvPr id="109" name="Picture 108" descr="PyTorch">
            <a:extLst>
              <a:ext uri="{FF2B5EF4-FFF2-40B4-BE49-F238E27FC236}">
                <a16:creationId xmlns:a16="http://schemas.microsoft.com/office/drawing/2014/main" id="{0213E383-5854-2645-A6AA-F7BA8F1A443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60005" y="1762137"/>
            <a:ext cx="1397942" cy="280959"/>
          </a:xfrm>
          <a:prstGeom prst="rect">
            <a:avLst/>
          </a:prstGeom>
        </p:spPr>
      </p:pic>
      <p:grpSp>
        <p:nvGrpSpPr>
          <p:cNvPr id="110" name="Group 109">
            <a:extLst>
              <a:ext uri="{FF2B5EF4-FFF2-40B4-BE49-F238E27FC236}">
                <a16:creationId xmlns:a16="http://schemas.microsoft.com/office/drawing/2014/main" id="{6C80EFDC-F818-4B43-9F5D-634EE5C9B0B2}"/>
              </a:ext>
            </a:extLst>
          </p:cNvPr>
          <p:cNvGrpSpPr/>
          <p:nvPr/>
        </p:nvGrpSpPr>
        <p:grpSpPr>
          <a:xfrm>
            <a:off x="728577" y="1723341"/>
            <a:ext cx="3792863" cy="2923398"/>
            <a:chOff x="762443" y="1767141"/>
            <a:chExt cx="3792863" cy="2923398"/>
          </a:xfrm>
        </p:grpSpPr>
        <p:pic>
          <p:nvPicPr>
            <p:cNvPr id="111" name="Picture 110">
              <a:extLst>
                <a:ext uri="{FF2B5EF4-FFF2-40B4-BE49-F238E27FC236}">
                  <a16:creationId xmlns:a16="http://schemas.microsoft.com/office/drawing/2014/main" id="{2ABDC204-3480-A248-97D6-CBD17B7D785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924009" y="1767141"/>
              <a:ext cx="1122265" cy="406821"/>
            </a:xfrm>
            <a:prstGeom prst="rect">
              <a:avLst/>
            </a:prstGeom>
          </p:spPr>
        </p:pic>
        <p:grpSp>
          <p:nvGrpSpPr>
            <p:cNvPr id="112" name="Group 111">
              <a:extLst>
                <a:ext uri="{FF2B5EF4-FFF2-40B4-BE49-F238E27FC236}">
                  <a16:creationId xmlns:a16="http://schemas.microsoft.com/office/drawing/2014/main" id="{9C5CB8C8-8ADD-D74E-AC6F-A040FCAA9EF8}"/>
                </a:ext>
              </a:extLst>
            </p:cNvPr>
            <p:cNvGrpSpPr/>
            <p:nvPr/>
          </p:nvGrpSpPr>
          <p:grpSpPr>
            <a:xfrm>
              <a:off x="762443" y="2382244"/>
              <a:ext cx="3792863" cy="2308295"/>
              <a:chOff x="762443" y="2382244"/>
              <a:chExt cx="3792863" cy="2308295"/>
            </a:xfrm>
          </p:grpSpPr>
          <p:pic>
            <p:nvPicPr>
              <p:cNvPr id="113" name="Picture 11" descr="Picture 11">
                <a:extLst>
                  <a:ext uri="{FF2B5EF4-FFF2-40B4-BE49-F238E27FC236}">
                    <a16:creationId xmlns:a16="http://schemas.microsoft.com/office/drawing/2014/main" id="{3A3D71F0-C8CA-D747-8AAC-2C08FC56951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64853" y="2899099"/>
                <a:ext cx="1326960" cy="696654"/>
              </a:xfrm>
              <a:prstGeom prst="rect">
                <a:avLst/>
              </a:prstGeom>
              <a:ln w="12700">
                <a:miter lim="400000"/>
              </a:ln>
            </p:spPr>
          </p:pic>
          <p:pic>
            <p:nvPicPr>
              <p:cNvPr id="114" name="Picture 13" descr="Picture 13">
                <a:extLst>
                  <a:ext uri="{FF2B5EF4-FFF2-40B4-BE49-F238E27FC236}">
                    <a16:creationId xmlns:a16="http://schemas.microsoft.com/office/drawing/2014/main" id="{0B02C156-AF94-AA4B-9317-B3FDFE611469}"/>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414279" y="3654577"/>
                <a:ext cx="631995" cy="631995"/>
              </a:xfrm>
              <a:prstGeom prst="rect">
                <a:avLst/>
              </a:prstGeom>
              <a:ln w="12700">
                <a:miter lim="400000"/>
              </a:ln>
            </p:spPr>
          </p:pic>
          <p:pic>
            <p:nvPicPr>
              <p:cNvPr id="115" name="Picture 15" descr="Picture 15">
                <a:extLst>
                  <a:ext uri="{FF2B5EF4-FFF2-40B4-BE49-F238E27FC236}">
                    <a16:creationId xmlns:a16="http://schemas.microsoft.com/office/drawing/2014/main" id="{0AA38877-238C-B54F-B84D-EA3E90258969}"/>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528987" y="3105620"/>
                <a:ext cx="1068057" cy="365207"/>
              </a:xfrm>
              <a:prstGeom prst="rect">
                <a:avLst/>
              </a:prstGeom>
              <a:ln w="12700">
                <a:miter lim="400000"/>
              </a:ln>
            </p:spPr>
          </p:pic>
          <p:pic>
            <p:nvPicPr>
              <p:cNvPr id="116" name="Picture 21" descr="Picture 21">
                <a:extLst>
                  <a:ext uri="{FF2B5EF4-FFF2-40B4-BE49-F238E27FC236}">
                    <a16:creationId xmlns:a16="http://schemas.microsoft.com/office/drawing/2014/main" id="{8A094307-374F-AC4E-A40C-BEF235847021}"/>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558405" y="3702646"/>
                <a:ext cx="468051" cy="501732"/>
              </a:xfrm>
              <a:prstGeom prst="rect">
                <a:avLst/>
              </a:prstGeom>
              <a:ln w="12700">
                <a:miter lim="400000"/>
              </a:ln>
            </p:spPr>
          </p:pic>
          <p:pic>
            <p:nvPicPr>
              <p:cNvPr id="117" name="Picture 33" descr="Picture 33">
                <a:extLst>
                  <a:ext uri="{FF2B5EF4-FFF2-40B4-BE49-F238E27FC236}">
                    <a16:creationId xmlns:a16="http://schemas.microsoft.com/office/drawing/2014/main" id="{79C61E98-2BDB-CD45-A8B4-ECDF5FB99885}"/>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62443" y="2390558"/>
                <a:ext cx="1713051" cy="358975"/>
              </a:xfrm>
              <a:prstGeom prst="rect">
                <a:avLst/>
              </a:prstGeom>
              <a:ln w="12700">
                <a:miter lim="400000"/>
              </a:ln>
            </p:spPr>
          </p:pic>
          <p:pic>
            <p:nvPicPr>
              <p:cNvPr id="118" name="Picture 43" descr="Picture 43">
                <a:extLst>
                  <a:ext uri="{FF2B5EF4-FFF2-40B4-BE49-F238E27FC236}">
                    <a16:creationId xmlns:a16="http://schemas.microsoft.com/office/drawing/2014/main" id="{B210FAF6-294C-F548-8C0F-1A04627BAD83}"/>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86138" y="3727013"/>
                <a:ext cx="1284390" cy="407512"/>
              </a:xfrm>
              <a:prstGeom prst="rect">
                <a:avLst/>
              </a:prstGeom>
              <a:ln w="12700">
                <a:miter lim="400000"/>
              </a:ln>
            </p:spPr>
          </p:pic>
          <p:pic>
            <p:nvPicPr>
              <p:cNvPr id="119" name="pasted-image-296.png" descr="pasted-image-296.png">
                <a:extLst>
                  <a:ext uri="{FF2B5EF4-FFF2-40B4-BE49-F238E27FC236}">
                    <a16:creationId xmlns:a16="http://schemas.microsoft.com/office/drawing/2014/main" id="{C9ED59D0-D875-A24B-8824-88B5F1963AA5}"/>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528987" y="4438761"/>
                <a:ext cx="2026319" cy="251778"/>
              </a:xfrm>
              <a:prstGeom prst="rect">
                <a:avLst/>
              </a:prstGeom>
              <a:ln w="12700">
                <a:miter lim="400000"/>
              </a:ln>
            </p:spPr>
          </p:pic>
          <p:pic>
            <p:nvPicPr>
              <p:cNvPr id="120" name="Picture 119">
                <a:extLst>
                  <a:ext uri="{FF2B5EF4-FFF2-40B4-BE49-F238E27FC236}">
                    <a16:creationId xmlns:a16="http://schemas.microsoft.com/office/drawing/2014/main" id="{98238373-A959-344E-B980-819043E3A2FA}"/>
                  </a:ext>
                </a:extLst>
              </p:cNvPr>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a:off x="3177637" y="2382244"/>
                <a:ext cx="473284" cy="431695"/>
              </a:xfrm>
              <a:prstGeom prst="rect">
                <a:avLst/>
              </a:prstGeom>
            </p:spPr>
          </p:pic>
          <p:pic>
            <p:nvPicPr>
              <p:cNvPr id="121" name="Picture 120">
                <a:extLst>
                  <a:ext uri="{FF2B5EF4-FFF2-40B4-BE49-F238E27FC236}">
                    <a16:creationId xmlns:a16="http://schemas.microsoft.com/office/drawing/2014/main" id="{EE18A328-B2EF-5841-9BA0-69153A6B608B}"/>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907970" y="4317378"/>
                <a:ext cx="969744" cy="373161"/>
              </a:xfrm>
              <a:prstGeom prst="rect">
                <a:avLst/>
              </a:prstGeom>
            </p:spPr>
          </p:pic>
        </p:grpSp>
      </p:grpSp>
      <p:grpSp>
        <p:nvGrpSpPr>
          <p:cNvPr id="122" name="Group 121">
            <a:extLst>
              <a:ext uri="{FF2B5EF4-FFF2-40B4-BE49-F238E27FC236}">
                <a16:creationId xmlns:a16="http://schemas.microsoft.com/office/drawing/2014/main" id="{898C7C91-C74A-444C-8729-61B3735F6681}"/>
              </a:ext>
            </a:extLst>
          </p:cNvPr>
          <p:cNvGrpSpPr/>
          <p:nvPr/>
        </p:nvGrpSpPr>
        <p:grpSpPr>
          <a:xfrm>
            <a:off x="379088" y="1469892"/>
            <a:ext cx="11193829" cy="3377381"/>
            <a:chOff x="412953" y="2038162"/>
            <a:chExt cx="11193829" cy="3377381"/>
          </a:xfrm>
        </p:grpSpPr>
        <p:pic>
          <p:nvPicPr>
            <p:cNvPr id="123" name="Seamless-horizontal@2x.png" descr="Seamless-horizontal@2x.png">
              <a:extLst>
                <a:ext uri="{FF2B5EF4-FFF2-40B4-BE49-F238E27FC236}">
                  <a16:creationId xmlns:a16="http://schemas.microsoft.com/office/drawing/2014/main" id="{D84ACD59-035E-7544-98BD-EC174F2D0600}"/>
                </a:ext>
              </a:extLst>
            </p:cNvPr>
            <p:cNvPicPr>
              <a:picLocks noChangeAspect="1"/>
            </p:cNvPicPr>
            <p:nvPr/>
          </p:nvPicPr>
          <p:blipFill rotWithShape="1">
            <a:blip r:embed="rId2" cstate="email">
              <a:clrChange>
                <a:clrFrom>
                  <a:srgbClr val="EDEDED"/>
                </a:clrFrom>
                <a:clrTo>
                  <a:srgbClr val="EDEDED">
                    <a:alpha val="0"/>
                  </a:srgbClr>
                </a:clrTo>
              </a:clrChange>
              <a:extLst>
                <a:ext uri="{28A0092B-C50C-407E-A947-70E740481C1C}">
                  <a14:useLocalDpi xmlns:a14="http://schemas.microsoft.com/office/drawing/2010/main"/>
                </a:ext>
              </a:extLst>
            </a:blip>
            <a:srcRect/>
            <a:stretch/>
          </p:blipFill>
          <p:spPr>
            <a:xfrm>
              <a:off x="412953" y="2038162"/>
              <a:ext cx="11193829" cy="3377381"/>
            </a:xfrm>
            <a:prstGeom prst="rect">
              <a:avLst/>
            </a:prstGeom>
            <a:ln w="12700">
              <a:miter lim="400000"/>
            </a:ln>
          </p:spPr>
        </p:pic>
        <p:pic>
          <p:nvPicPr>
            <p:cNvPr id="124" name="ONNX-logo-reverse@2x.png" descr="ONNX">
              <a:extLst>
                <a:ext uri="{FF2B5EF4-FFF2-40B4-BE49-F238E27FC236}">
                  <a16:creationId xmlns:a16="http://schemas.microsoft.com/office/drawing/2014/main" id="{3035DF3C-96D0-3E4E-97DD-00798141C6C0}"/>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4911979" y="3438056"/>
              <a:ext cx="2323797" cy="577592"/>
            </a:xfrm>
            <a:prstGeom prst="rect">
              <a:avLst/>
            </a:prstGeom>
            <a:ln w="12700">
              <a:miter lim="400000"/>
            </a:ln>
          </p:spPr>
        </p:pic>
      </p:grpSp>
      <p:sp>
        <p:nvSpPr>
          <p:cNvPr id="125" name="desktop" title="a desktop PC">
            <a:extLst>
              <a:ext uri="{FF2B5EF4-FFF2-40B4-BE49-F238E27FC236}">
                <a16:creationId xmlns:a16="http://schemas.microsoft.com/office/drawing/2014/main" id="{646E50B0-173D-8649-9231-5B8513546684}"/>
              </a:ext>
            </a:extLst>
          </p:cNvPr>
          <p:cNvSpPr>
            <a:spLocks noChangeAspect="1" noEditPoints="1"/>
          </p:cNvSpPr>
          <p:nvPr/>
        </p:nvSpPr>
        <p:spPr bwMode="auto">
          <a:xfrm>
            <a:off x="8303647" y="1842830"/>
            <a:ext cx="694759" cy="683415"/>
          </a:xfrm>
          <a:custGeom>
            <a:avLst/>
            <a:gdLst>
              <a:gd name="T0" fmla="*/ 245 w 245"/>
              <a:gd name="T1" fmla="*/ 67 h 241"/>
              <a:gd name="T2" fmla="*/ 245 w 245"/>
              <a:gd name="T3" fmla="*/ 138 h 241"/>
              <a:gd name="T4" fmla="*/ 0 w 245"/>
              <a:gd name="T5" fmla="*/ 138 h 241"/>
              <a:gd name="T6" fmla="*/ 0 w 245"/>
              <a:gd name="T7" fmla="*/ 0 h 241"/>
              <a:gd name="T8" fmla="*/ 245 w 245"/>
              <a:gd name="T9" fmla="*/ 0 h 241"/>
              <a:gd name="T10" fmla="*/ 245 w 245"/>
              <a:gd name="T11" fmla="*/ 67 h 241"/>
              <a:gd name="T12" fmla="*/ 224 w 245"/>
              <a:gd name="T13" fmla="*/ 222 h 241"/>
              <a:gd name="T14" fmla="*/ 212 w 245"/>
              <a:gd name="T15" fmla="*/ 204 h 241"/>
              <a:gd name="T16" fmla="*/ 33 w 245"/>
              <a:gd name="T17" fmla="*/ 204 h 241"/>
              <a:gd name="T18" fmla="*/ 7 w 245"/>
              <a:gd name="T19" fmla="*/ 241 h 241"/>
              <a:gd name="T20" fmla="*/ 238 w 245"/>
              <a:gd name="T21" fmla="*/ 241 h 241"/>
              <a:gd name="T22" fmla="*/ 224 w 245"/>
              <a:gd name="T23" fmla="*/ 222 h 241"/>
              <a:gd name="T24" fmla="*/ 79 w 245"/>
              <a:gd name="T25" fmla="*/ 172 h 241"/>
              <a:gd name="T26" fmla="*/ 165 w 245"/>
              <a:gd name="T27" fmla="*/ 172 h 241"/>
              <a:gd name="T28" fmla="*/ 123 w 245"/>
              <a:gd name="T29" fmla="*/ 139 h 241"/>
              <a:gd name="T30" fmla="*/ 123 w 245"/>
              <a:gd name="T31" fmla="*/ 17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5" h="241">
                <a:moveTo>
                  <a:pt x="245" y="67"/>
                </a:moveTo>
                <a:lnTo>
                  <a:pt x="245" y="138"/>
                </a:lnTo>
                <a:lnTo>
                  <a:pt x="0" y="138"/>
                </a:lnTo>
                <a:lnTo>
                  <a:pt x="0" y="0"/>
                </a:lnTo>
                <a:lnTo>
                  <a:pt x="245" y="0"/>
                </a:lnTo>
                <a:lnTo>
                  <a:pt x="245" y="67"/>
                </a:lnTo>
                <a:moveTo>
                  <a:pt x="224" y="222"/>
                </a:moveTo>
                <a:lnTo>
                  <a:pt x="212" y="204"/>
                </a:lnTo>
                <a:lnTo>
                  <a:pt x="33" y="204"/>
                </a:lnTo>
                <a:lnTo>
                  <a:pt x="7" y="241"/>
                </a:lnTo>
                <a:lnTo>
                  <a:pt x="238" y="241"/>
                </a:lnTo>
                <a:lnTo>
                  <a:pt x="224" y="222"/>
                </a:lnTo>
                <a:moveTo>
                  <a:pt x="79" y="172"/>
                </a:moveTo>
                <a:lnTo>
                  <a:pt x="165" y="172"/>
                </a:lnTo>
                <a:moveTo>
                  <a:pt x="123" y="139"/>
                </a:moveTo>
                <a:lnTo>
                  <a:pt x="123" y="171"/>
                </a:ln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nvGrpSpPr>
          <p:cNvPr id="126" name="Group 125">
            <a:extLst>
              <a:ext uri="{FF2B5EF4-FFF2-40B4-BE49-F238E27FC236}">
                <a16:creationId xmlns:a16="http://schemas.microsoft.com/office/drawing/2014/main" id="{643ECC30-908A-3041-A3CE-024C33191D2C}"/>
              </a:ext>
            </a:extLst>
          </p:cNvPr>
          <p:cNvGrpSpPr/>
          <p:nvPr/>
        </p:nvGrpSpPr>
        <p:grpSpPr>
          <a:xfrm>
            <a:off x="9771625" y="1818541"/>
            <a:ext cx="717450" cy="731992"/>
            <a:chOff x="10186338" y="2278175"/>
            <a:chExt cx="717450" cy="731992"/>
          </a:xfrm>
        </p:grpSpPr>
        <p:sp>
          <p:nvSpPr>
            <p:cNvPr id="127" name="TextBox 126">
              <a:extLst>
                <a:ext uri="{FF2B5EF4-FFF2-40B4-BE49-F238E27FC236}">
                  <a16:creationId xmlns:a16="http://schemas.microsoft.com/office/drawing/2014/main" id="{3BD7FD44-C168-0D4D-8901-3F2900A1430B}"/>
                </a:ext>
              </a:extLst>
            </p:cNvPr>
            <p:cNvSpPr txBox="1"/>
            <p:nvPr/>
          </p:nvSpPr>
          <p:spPr>
            <a:xfrm>
              <a:off x="10318848" y="2496549"/>
              <a:ext cx="431207" cy="276999"/>
            </a:xfrm>
            <a:prstGeom prst="rect">
              <a:avLst/>
            </a:prstGeom>
            <a:noFill/>
          </p:spPr>
          <p:txBody>
            <a:bodyPr wrap="none" lIns="0" tIns="0" rIns="0" bIns="0" rtlCol="0">
              <a:spAutoFit/>
            </a:bodyPr>
            <a:lstStyle/>
            <a:p>
              <a:pPr algn="ctr"/>
              <a:r>
                <a:rPr lang="en-US" sz="1800" dirty="0">
                  <a:gradFill>
                    <a:gsLst>
                      <a:gs pos="2917">
                        <a:schemeClr val="tx1"/>
                      </a:gs>
                      <a:gs pos="30000">
                        <a:schemeClr val="tx1"/>
                      </a:gs>
                    </a:gsLst>
                    <a:lin ang="5400000" scaled="0"/>
                  </a:gradFill>
                </a:rPr>
                <a:t>CPU</a:t>
              </a:r>
            </a:p>
          </p:txBody>
        </p:sp>
        <p:sp>
          <p:nvSpPr>
            <p:cNvPr id="128" name="chip" title="Icon of a computer chip">
              <a:extLst>
                <a:ext uri="{FF2B5EF4-FFF2-40B4-BE49-F238E27FC236}">
                  <a16:creationId xmlns:a16="http://schemas.microsoft.com/office/drawing/2014/main" id="{40D8F6E8-FD82-0545-8861-807F759FCE51}"/>
                </a:ext>
              </a:extLst>
            </p:cNvPr>
            <p:cNvSpPr>
              <a:spLocks noChangeAspect="1" noEditPoints="1"/>
            </p:cNvSpPr>
            <p:nvPr/>
          </p:nvSpPr>
          <p:spPr bwMode="auto">
            <a:xfrm>
              <a:off x="10186338" y="2278175"/>
              <a:ext cx="717450" cy="731992"/>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129" name="Group 128">
            <a:extLst>
              <a:ext uri="{FF2B5EF4-FFF2-40B4-BE49-F238E27FC236}">
                <a16:creationId xmlns:a16="http://schemas.microsoft.com/office/drawing/2014/main" id="{A9A90831-94F1-D349-B93C-ECA6245B7CD5}"/>
              </a:ext>
            </a:extLst>
          </p:cNvPr>
          <p:cNvGrpSpPr/>
          <p:nvPr/>
        </p:nvGrpSpPr>
        <p:grpSpPr>
          <a:xfrm>
            <a:off x="8229566" y="2492037"/>
            <a:ext cx="3033638" cy="2007874"/>
            <a:chOff x="8263432" y="2535837"/>
            <a:chExt cx="3033638" cy="2007874"/>
          </a:xfrm>
        </p:grpSpPr>
        <p:sp>
          <p:nvSpPr>
            <p:cNvPr id="130" name="CellPhone_E8EA" title="Icon of a cellphone">
              <a:extLst>
                <a:ext uri="{FF2B5EF4-FFF2-40B4-BE49-F238E27FC236}">
                  <a16:creationId xmlns:a16="http://schemas.microsoft.com/office/drawing/2014/main" id="{1DC5F27B-3EA0-9242-BD26-C50E25DDED96}"/>
                </a:ext>
              </a:extLst>
            </p:cNvPr>
            <p:cNvSpPr>
              <a:spLocks noChangeAspect="1" noEditPoints="1"/>
            </p:cNvSpPr>
            <p:nvPr/>
          </p:nvSpPr>
          <p:spPr bwMode="auto">
            <a:xfrm>
              <a:off x="8547533" y="3013033"/>
              <a:ext cx="274721" cy="457793"/>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131" name="cloud" title="Icon of a cloud">
              <a:extLst>
                <a:ext uri="{FF2B5EF4-FFF2-40B4-BE49-F238E27FC236}">
                  <a16:creationId xmlns:a16="http://schemas.microsoft.com/office/drawing/2014/main" id="{B930E41E-B4B8-CE48-B486-247879C0B476}"/>
                </a:ext>
              </a:extLst>
            </p:cNvPr>
            <p:cNvSpPr>
              <a:spLocks noChangeAspect="1"/>
            </p:cNvSpPr>
            <p:nvPr/>
          </p:nvSpPr>
          <p:spPr bwMode="auto">
            <a:xfrm>
              <a:off x="8263432" y="3907333"/>
              <a:ext cx="848794" cy="540764"/>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nvGrpSpPr>
            <p:cNvPr id="132" name="Group 131">
              <a:extLst>
                <a:ext uri="{FF2B5EF4-FFF2-40B4-BE49-F238E27FC236}">
                  <a16:creationId xmlns:a16="http://schemas.microsoft.com/office/drawing/2014/main" id="{02262DDE-289A-994D-9AE7-3D4AC68E3645}"/>
                </a:ext>
              </a:extLst>
            </p:cNvPr>
            <p:cNvGrpSpPr/>
            <p:nvPr/>
          </p:nvGrpSpPr>
          <p:grpSpPr>
            <a:xfrm>
              <a:off x="10567473" y="2535837"/>
              <a:ext cx="717450" cy="731992"/>
              <a:chOff x="10186338" y="2278175"/>
              <a:chExt cx="717450" cy="731992"/>
            </a:xfrm>
          </p:grpSpPr>
          <p:sp>
            <p:nvSpPr>
              <p:cNvPr id="139" name="TextBox 138">
                <a:extLst>
                  <a:ext uri="{FF2B5EF4-FFF2-40B4-BE49-F238E27FC236}">
                    <a16:creationId xmlns:a16="http://schemas.microsoft.com/office/drawing/2014/main" id="{4F5A3A5D-389B-D34E-AFB8-02006F462E72}"/>
                  </a:ext>
                </a:extLst>
              </p:cNvPr>
              <p:cNvSpPr txBox="1"/>
              <p:nvPr/>
            </p:nvSpPr>
            <p:spPr>
              <a:xfrm>
                <a:off x="10310833" y="2496549"/>
                <a:ext cx="447238" cy="276999"/>
              </a:xfrm>
              <a:prstGeom prst="rect">
                <a:avLst/>
              </a:prstGeom>
              <a:noFill/>
            </p:spPr>
            <p:txBody>
              <a:bodyPr wrap="none" lIns="0" tIns="0" rIns="0" bIns="0" rtlCol="0">
                <a:spAutoFit/>
              </a:bodyPr>
              <a:lstStyle/>
              <a:p>
                <a:pPr algn="ctr"/>
                <a:r>
                  <a:rPr lang="en-US" sz="1800" dirty="0">
                    <a:gradFill>
                      <a:gsLst>
                        <a:gs pos="2917">
                          <a:schemeClr val="tx1"/>
                        </a:gs>
                        <a:gs pos="30000">
                          <a:schemeClr val="tx1"/>
                        </a:gs>
                      </a:gsLst>
                      <a:lin ang="5400000" scaled="0"/>
                    </a:gradFill>
                  </a:rPr>
                  <a:t>GPU</a:t>
                </a:r>
              </a:p>
            </p:txBody>
          </p:sp>
          <p:sp>
            <p:nvSpPr>
              <p:cNvPr id="140" name="chip" title="Icon of a computer chip">
                <a:extLst>
                  <a:ext uri="{FF2B5EF4-FFF2-40B4-BE49-F238E27FC236}">
                    <a16:creationId xmlns:a16="http://schemas.microsoft.com/office/drawing/2014/main" id="{010A7C99-8074-F342-BDBE-98C45B54E5BA}"/>
                  </a:ext>
                </a:extLst>
              </p:cNvPr>
              <p:cNvSpPr>
                <a:spLocks noChangeAspect="1" noEditPoints="1"/>
              </p:cNvSpPr>
              <p:nvPr/>
            </p:nvSpPr>
            <p:spPr bwMode="auto">
              <a:xfrm>
                <a:off x="10186338" y="2278175"/>
                <a:ext cx="717450" cy="731992"/>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133" name="Group 132">
              <a:extLst>
                <a:ext uri="{FF2B5EF4-FFF2-40B4-BE49-F238E27FC236}">
                  <a16:creationId xmlns:a16="http://schemas.microsoft.com/office/drawing/2014/main" id="{7DC25C9F-D3FD-594E-9CB4-58E51F1BA7FD}"/>
                </a:ext>
              </a:extLst>
            </p:cNvPr>
            <p:cNvGrpSpPr/>
            <p:nvPr/>
          </p:nvGrpSpPr>
          <p:grpSpPr>
            <a:xfrm>
              <a:off x="9787040" y="3202383"/>
              <a:ext cx="717450" cy="731992"/>
              <a:chOff x="10186338" y="2278175"/>
              <a:chExt cx="717450" cy="731992"/>
            </a:xfrm>
          </p:grpSpPr>
          <p:sp>
            <p:nvSpPr>
              <p:cNvPr id="137" name="TextBox 136">
                <a:extLst>
                  <a:ext uri="{FF2B5EF4-FFF2-40B4-BE49-F238E27FC236}">
                    <a16:creationId xmlns:a16="http://schemas.microsoft.com/office/drawing/2014/main" id="{975B1CC8-9810-5941-AD4F-13B72CC06297}"/>
                  </a:ext>
                </a:extLst>
              </p:cNvPr>
              <p:cNvSpPr txBox="1"/>
              <p:nvPr/>
            </p:nvSpPr>
            <p:spPr>
              <a:xfrm>
                <a:off x="10289706" y="2496549"/>
                <a:ext cx="489493" cy="246221"/>
              </a:xfrm>
              <a:prstGeom prst="rect">
                <a:avLst/>
              </a:prstGeom>
              <a:noFill/>
            </p:spPr>
            <p:txBody>
              <a:bodyPr wrap="none" lIns="0" tIns="0" rIns="0" bIns="0" rtlCol="0">
                <a:spAutoFit/>
              </a:bodyPr>
              <a:lstStyle/>
              <a:p>
                <a:pPr algn="ctr"/>
                <a:r>
                  <a:rPr lang="en-US" sz="1600" dirty="0">
                    <a:gradFill>
                      <a:gsLst>
                        <a:gs pos="2917">
                          <a:schemeClr val="tx1"/>
                        </a:gs>
                        <a:gs pos="30000">
                          <a:schemeClr val="tx1"/>
                        </a:gs>
                      </a:gsLst>
                      <a:lin ang="5400000" scaled="0"/>
                    </a:gradFill>
                  </a:rPr>
                  <a:t>FPGA</a:t>
                </a:r>
              </a:p>
            </p:txBody>
          </p:sp>
          <p:sp>
            <p:nvSpPr>
              <p:cNvPr id="138" name="chip" title="Icon of a computer chip">
                <a:extLst>
                  <a:ext uri="{FF2B5EF4-FFF2-40B4-BE49-F238E27FC236}">
                    <a16:creationId xmlns:a16="http://schemas.microsoft.com/office/drawing/2014/main" id="{2D5E2543-FEA6-E144-952A-69C5F768E9F7}"/>
                  </a:ext>
                </a:extLst>
              </p:cNvPr>
              <p:cNvSpPr>
                <a:spLocks noChangeAspect="1" noEditPoints="1"/>
              </p:cNvSpPr>
              <p:nvPr/>
            </p:nvSpPr>
            <p:spPr bwMode="auto">
              <a:xfrm>
                <a:off x="10186338" y="2278175"/>
                <a:ext cx="717450" cy="731992"/>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134" name="Group 133">
              <a:extLst>
                <a:ext uri="{FF2B5EF4-FFF2-40B4-BE49-F238E27FC236}">
                  <a16:creationId xmlns:a16="http://schemas.microsoft.com/office/drawing/2014/main" id="{6454443F-6BBD-664E-9B38-778E38BE7421}"/>
                </a:ext>
              </a:extLst>
            </p:cNvPr>
            <p:cNvGrpSpPr/>
            <p:nvPr/>
          </p:nvGrpSpPr>
          <p:grpSpPr>
            <a:xfrm>
              <a:off x="10579620" y="3811719"/>
              <a:ext cx="717450" cy="731992"/>
              <a:chOff x="10186338" y="2278175"/>
              <a:chExt cx="717450" cy="731992"/>
            </a:xfrm>
          </p:grpSpPr>
          <p:sp>
            <p:nvSpPr>
              <p:cNvPr id="135" name="TextBox 134">
                <a:extLst>
                  <a:ext uri="{FF2B5EF4-FFF2-40B4-BE49-F238E27FC236}">
                    <a16:creationId xmlns:a16="http://schemas.microsoft.com/office/drawing/2014/main" id="{9082CCC6-DDDC-5F41-A754-67A9EBE083AB}"/>
                  </a:ext>
                </a:extLst>
              </p:cNvPr>
              <p:cNvSpPr txBox="1"/>
              <p:nvPr/>
            </p:nvSpPr>
            <p:spPr>
              <a:xfrm>
                <a:off x="10322855" y="2496549"/>
                <a:ext cx="423194" cy="246221"/>
              </a:xfrm>
              <a:prstGeom prst="rect">
                <a:avLst/>
              </a:prstGeom>
              <a:noFill/>
            </p:spPr>
            <p:txBody>
              <a:bodyPr wrap="none" lIns="0" tIns="0" rIns="0" bIns="0" rtlCol="0">
                <a:spAutoFit/>
              </a:bodyPr>
              <a:lstStyle/>
              <a:p>
                <a:pPr algn="ctr"/>
                <a:r>
                  <a:rPr lang="en-US" sz="1600" dirty="0">
                    <a:gradFill>
                      <a:gsLst>
                        <a:gs pos="2917">
                          <a:schemeClr val="tx1"/>
                        </a:gs>
                        <a:gs pos="30000">
                          <a:schemeClr val="tx1"/>
                        </a:gs>
                      </a:gsLst>
                      <a:lin ang="5400000" scaled="0"/>
                    </a:gradFill>
                  </a:rPr>
                  <a:t>ASIC</a:t>
                </a:r>
              </a:p>
            </p:txBody>
          </p:sp>
          <p:sp>
            <p:nvSpPr>
              <p:cNvPr id="136" name="chip" title="Icon of a computer chip">
                <a:extLst>
                  <a:ext uri="{FF2B5EF4-FFF2-40B4-BE49-F238E27FC236}">
                    <a16:creationId xmlns:a16="http://schemas.microsoft.com/office/drawing/2014/main" id="{F0C6BCCC-9336-4B41-AF35-DCFB3A2C7FED}"/>
                  </a:ext>
                </a:extLst>
              </p:cNvPr>
              <p:cNvSpPr>
                <a:spLocks noChangeAspect="1" noEditPoints="1"/>
              </p:cNvSpPr>
              <p:nvPr/>
            </p:nvSpPr>
            <p:spPr bwMode="auto">
              <a:xfrm>
                <a:off x="10186338" y="2278175"/>
                <a:ext cx="717450" cy="731992"/>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pic>
        <p:nvPicPr>
          <p:cNvPr id="141" name="Picture 140">
            <a:extLst>
              <a:ext uri="{FF2B5EF4-FFF2-40B4-BE49-F238E27FC236}">
                <a16:creationId xmlns:a16="http://schemas.microsoft.com/office/drawing/2014/main" id="{A1C25BAF-574E-6847-9A12-5F13DD961B54}"/>
              </a:ext>
            </a:extLst>
          </p:cNvPr>
          <p:cNvPicPr>
            <a:picLocks noChangeAspect="1"/>
          </p:cNvPicPr>
          <p:nvPr/>
        </p:nvPicPr>
        <p:blipFill>
          <a:blip r:embed="rId15" cstate="email">
            <a:clrChange>
              <a:clrFrom>
                <a:srgbClr val="F8F8F8"/>
              </a:clrFrom>
              <a:clrTo>
                <a:srgbClr val="F8F8F8">
                  <a:alpha val="0"/>
                </a:srgbClr>
              </a:clrTo>
            </a:clrChange>
            <a:extLst>
              <a:ext uri="{28A0092B-C50C-407E-A947-70E740481C1C}">
                <a14:useLocalDpi xmlns:a14="http://schemas.microsoft.com/office/drawing/2010/main"/>
              </a:ext>
            </a:extLst>
          </a:blip>
          <a:stretch>
            <a:fillRect/>
          </a:stretch>
        </p:blipFill>
        <p:spPr>
          <a:xfrm>
            <a:off x="2916130" y="2151079"/>
            <a:ext cx="898451" cy="947017"/>
          </a:xfrm>
          <a:prstGeom prst="rect">
            <a:avLst/>
          </a:prstGeom>
        </p:spPr>
      </p:pic>
      <p:sp>
        <p:nvSpPr>
          <p:cNvPr id="2" name="Rectangle 1">
            <a:extLst>
              <a:ext uri="{FF2B5EF4-FFF2-40B4-BE49-F238E27FC236}">
                <a16:creationId xmlns:a16="http://schemas.microsoft.com/office/drawing/2014/main" id="{D35BA377-207E-744B-976E-6A89B1181FE6}"/>
              </a:ext>
            </a:extLst>
          </p:cNvPr>
          <p:cNvSpPr/>
          <p:nvPr/>
        </p:nvSpPr>
        <p:spPr>
          <a:xfrm>
            <a:off x="379087" y="5039306"/>
            <a:ext cx="11193829" cy="1200329"/>
          </a:xfrm>
          <a:prstGeom prst="rect">
            <a:avLst/>
          </a:prstGeom>
        </p:spPr>
        <p:txBody>
          <a:bodyPr wrap="square">
            <a:spAutoFit/>
          </a:bodyPr>
          <a:lstStyle/>
          <a:p>
            <a:r>
              <a:rPr lang="en-US" b="1" dirty="0"/>
              <a:t>With ML.NET you enable your organizations to continue to grow with using the latest popular open-source AI &amp; Machine Learning frameworks, while being able to consume these models in existing .NET investments.  This means models trained in different ecosystems can be brought directly next to your .NET business application business logic without having to change/re-platform your applications.</a:t>
            </a:r>
          </a:p>
        </p:txBody>
      </p:sp>
    </p:spTree>
    <p:extLst>
      <p:ext uri="{BB962C8B-B14F-4D97-AF65-F5344CB8AC3E}">
        <p14:creationId xmlns:p14="http://schemas.microsoft.com/office/powerpoint/2010/main" val="1477457517"/>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7775" y="152567"/>
            <a:ext cx="11653523" cy="717228"/>
          </a:xfrm>
        </p:spPr>
        <p:txBody>
          <a:bodyPr>
            <a:normAutofit/>
          </a:bodyPr>
          <a:lstStyle/>
          <a:p>
            <a:r>
              <a:rPr lang="en-US" sz="3600" b="1" dirty="0"/>
              <a:t>ML.NET – Advanced Demo with ONNX</a:t>
            </a:r>
            <a:endParaRPr lang="en-US" sz="3600" b="1" noProof="0" dirty="0"/>
          </a:p>
        </p:txBody>
      </p:sp>
      <p:grpSp>
        <p:nvGrpSpPr>
          <p:cNvPr id="3" name="Group 2"/>
          <p:cNvGrpSpPr/>
          <p:nvPr/>
        </p:nvGrpSpPr>
        <p:grpSpPr>
          <a:xfrm>
            <a:off x="1" y="869795"/>
            <a:ext cx="12192000" cy="5494877"/>
            <a:chOff x="434975" y="1123536"/>
            <a:chExt cx="11322050" cy="5241552"/>
          </a:xfrm>
        </p:grpSpPr>
        <p:sp>
          <p:nvSpPr>
            <p:cNvPr id="5" name="Rectangle 4"/>
            <p:cNvSpPr/>
            <p:nvPr/>
          </p:nvSpPr>
          <p:spPr>
            <a:xfrm>
              <a:off x="434975" y="1483823"/>
              <a:ext cx="11322050" cy="4881265"/>
            </a:xfrm>
            <a:prstGeom prst="rect">
              <a:avLst/>
            </a:prstGeom>
            <a:solidFill>
              <a:schemeClr val="bg1">
                <a:lumMod val="95000"/>
              </a:schemeClr>
            </a:solidFill>
            <a:ln w="317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400" kern="0" dirty="0">
                <a:solidFill>
                  <a:sysClr val="windowText" lastClr="000000"/>
                </a:solidFill>
                <a:latin typeface="+mj-lt"/>
              </a:endParaRPr>
            </a:p>
          </p:txBody>
        </p:sp>
        <p:sp>
          <p:nvSpPr>
            <p:cNvPr id="6" name="Rectangle 5"/>
            <p:cNvSpPr/>
            <p:nvPr/>
          </p:nvSpPr>
          <p:spPr>
            <a:xfrm>
              <a:off x="434975" y="1123536"/>
              <a:ext cx="11322050" cy="369332"/>
            </a:xfrm>
            <a:prstGeom prst="rect">
              <a:avLst/>
            </a:prstGeom>
            <a:solidFill>
              <a:schemeClr val="bg1">
                <a:lumMod val="85000"/>
              </a:schemeClr>
            </a:solidFill>
          </p:spPr>
          <p:txBody>
            <a:bodyPr wrap="square" lIns="91427" tIns="45713" rIns="91427" bIns="45713">
              <a:noAutofit/>
            </a:bodyPr>
            <a:lstStyle/>
            <a:p>
              <a:pPr algn="ctr" defTabSz="914225">
                <a:spcBef>
                  <a:spcPts val="600"/>
                </a:spcBef>
                <a:spcAft>
                  <a:spcPts val="600"/>
                </a:spcAft>
              </a:pPr>
              <a:r>
                <a:rPr lang="en-US" b="1" kern="0" dirty="0">
                  <a:ln>
                    <a:solidFill>
                      <a:srgbClr val="FFFFFF">
                        <a:alpha val="0"/>
                      </a:srgbClr>
                    </a:solidFill>
                  </a:ln>
                  <a:latin typeface="+mj-lt"/>
                  <a:ea typeface="Segoe UI" pitchFamily="34" charset="0"/>
                  <a:cs typeface="Segoe UI" pitchFamily="34" charset="0"/>
                </a:rPr>
                <a:t>Integration with ONNX</a:t>
              </a:r>
            </a:p>
          </p:txBody>
        </p:sp>
      </p:grpSp>
      <p:sp>
        <p:nvSpPr>
          <p:cNvPr id="106" name="TextBox 105">
            <a:extLst>
              <a:ext uri="{FF2B5EF4-FFF2-40B4-BE49-F238E27FC236}">
                <a16:creationId xmlns:a16="http://schemas.microsoft.com/office/drawing/2014/main" id="{EE829BF0-672C-AD4D-9D7F-A8720ABBFC1C}"/>
              </a:ext>
            </a:extLst>
          </p:cNvPr>
          <p:cNvSpPr txBox="1"/>
          <p:nvPr/>
        </p:nvSpPr>
        <p:spPr>
          <a:xfrm>
            <a:off x="3110088" y="2371519"/>
            <a:ext cx="7850989" cy="2369880"/>
          </a:xfrm>
          <a:prstGeom prst="rect">
            <a:avLst/>
          </a:prstGeom>
          <a:noFill/>
        </p:spPr>
        <p:txBody>
          <a:bodyPr wrap="square" rtlCol="0">
            <a:spAutoFit/>
          </a:bodyPr>
          <a:lstStyle/>
          <a:p>
            <a:r>
              <a:rPr lang="en-US" sz="2000" b="1" dirty="0"/>
              <a:t>Demo – Advanced ML.NET Demo</a:t>
            </a:r>
          </a:p>
          <a:p>
            <a:pPr marL="285750" indent="-285750">
              <a:buFont typeface="Arial" panose="020B0604020202020204" pitchFamily="34" charset="0"/>
              <a:buChar char="•"/>
            </a:pPr>
            <a:r>
              <a:rPr lang="en-US" dirty="0"/>
              <a:t>Build multiple models leveraging .NET memory caching</a:t>
            </a:r>
          </a:p>
          <a:p>
            <a:pPr marL="285750" indent="-285750">
              <a:buFont typeface="Arial" panose="020B0604020202020204" pitchFamily="34" charset="0"/>
              <a:buChar char="•"/>
            </a:pPr>
            <a:r>
              <a:rPr lang="en-US" dirty="0"/>
              <a:t>Dynamically change the Required Features and Labels</a:t>
            </a:r>
          </a:p>
          <a:p>
            <a:pPr marL="285750" indent="-285750">
              <a:buFont typeface="Arial" panose="020B0604020202020204" pitchFamily="34" charset="0"/>
              <a:buChar char="•"/>
            </a:pPr>
            <a:r>
              <a:rPr lang="en-US" dirty="0"/>
              <a:t>Persist the models in an ONNX format</a:t>
            </a:r>
          </a:p>
          <a:p>
            <a:pPr marL="742950" lvl="1" indent="-285750">
              <a:buFont typeface="Arial" panose="020B0604020202020204" pitchFamily="34" charset="0"/>
              <a:buChar char="•"/>
            </a:pPr>
            <a:r>
              <a:rPr lang="en-US" b="1" dirty="0"/>
              <a:t>https://github.com/bartczernicki/MLDotNet-BaseballClassification</a:t>
            </a:r>
          </a:p>
          <a:p>
            <a:pPr marL="285750" indent="-285750">
              <a:buFont typeface="Arial" panose="020B0604020202020204" pitchFamily="34" charset="0"/>
              <a:buChar char="•"/>
            </a:pPr>
            <a:r>
              <a:rPr lang="en-US" dirty="0"/>
              <a:t>Integrate with Visual Studio AI Tools</a:t>
            </a:r>
          </a:p>
          <a:p>
            <a:pPr marL="285750" indent="-285750">
              <a:buFont typeface="Arial" panose="020B0604020202020204" pitchFamily="34" charset="0"/>
              <a:buChar char="•"/>
            </a:pPr>
            <a:r>
              <a:rPr lang="en-US" dirty="0"/>
              <a:t>Integrate with WinML Tools </a:t>
            </a:r>
          </a:p>
          <a:p>
            <a:endParaRPr lang="en-US" sz="2000" b="1" dirty="0"/>
          </a:p>
        </p:txBody>
      </p:sp>
    </p:spTree>
    <p:extLst>
      <p:ext uri="{BB962C8B-B14F-4D97-AF65-F5344CB8AC3E}">
        <p14:creationId xmlns:p14="http://schemas.microsoft.com/office/powerpoint/2010/main" val="4076410013"/>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7775" y="152567"/>
            <a:ext cx="11653523" cy="717228"/>
          </a:xfrm>
        </p:spPr>
        <p:txBody>
          <a:bodyPr>
            <a:normAutofit/>
          </a:bodyPr>
          <a:lstStyle/>
          <a:p>
            <a:r>
              <a:rPr lang="en-US" sz="3600" b="1" dirty="0"/>
              <a:t>ML.NET Resources</a:t>
            </a:r>
            <a:endParaRPr lang="en-US" sz="3600" b="1" noProof="0" dirty="0"/>
          </a:p>
        </p:txBody>
      </p:sp>
      <p:grpSp>
        <p:nvGrpSpPr>
          <p:cNvPr id="3" name="Group 2"/>
          <p:cNvGrpSpPr/>
          <p:nvPr/>
        </p:nvGrpSpPr>
        <p:grpSpPr>
          <a:xfrm>
            <a:off x="1" y="869795"/>
            <a:ext cx="12192000" cy="5494877"/>
            <a:chOff x="434975" y="1123536"/>
            <a:chExt cx="11322050" cy="5241552"/>
          </a:xfrm>
        </p:grpSpPr>
        <p:sp>
          <p:nvSpPr>
            <p:cNvPr id="5" name="Rectangle 4"/>
            <p:cNvSpPr/>
            <p:nvPr/>
          </p:nvSpPr>
          <p:spPr>
            <a:xfrm>
              <a:off x="434975" y="1483823"/>
              <a:ext cx="11322050" cy="4881265"/>
            </a:xfrm>
            <a:prstGeom prst="rect">
              <a:avLst/>
            </a:prstGeom>
            <a:solidFill>
              <a:schemeClr val="bg1">
                <a:lumMod val="95000"/>
              </a:schemeClr>
            </a:solidFill>
            <a:ln w="317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400" kern="0" dirty="0">
                <a:solidFill>
                  <a:sysClr val="windowText" lastClr="000000"/>
                </a:solidFill>
                <a:latin typeface="+mj-lt"/>
              </a:endParaRPr>
            </a:p>
          </p:txBody>
        </p:sp>
        <p:sp>
          <p:nvSpPr>
            <p:cNvPr id="6" name="Rectangle 5"/>
            <p:cNvSpPr/>
            <p:nvPr/>
          </p:nvSpPr>
          <p:spPr>
            <a:xfrm>
              <a:off x="434975" y="1123536"/>
              <a:ext cx="11322050" cy="369332"/>
            </a:xfrm>
            <a:prstGeom prst="rect">
              <a:avLst/>
            </a:prstGeom>
            <a:solidFill>
              <a:schemeClr val="bg1">
                <a:lumMod val="85000"/>
              </a:schemeClr>
            </a:solidFill>
          </p:spPr>
          <p:txBody>
            <a:bodyPr wrap="square" lIns="91427" tIns="45713" rIns="91427" bIns="45713">
              <a:noAutofit/>
            </a:bodyPr>
            <a:lstStyle/>
            <a:p>
              <a:pPr algn="ctr" defTabSz="914225">
                <a:spcBef>
                  <a:spcPts val="600"/>
                </a:spcBef>
                <a:spcAft>
                  <a:spcPts val="600"/>
                </a:spcAft>
              </a:pPr>
              <a:r>
                <a:rPr lang="en-US" b="1" kern="0" dirty="0">
                  <a:ln>
                    <a:solidFill>
                      <a:srgbClr val="FFFFFF">
                        <a:alpha val="0"/>
                      </a:srgbClr>
                    </a:solidFill>
                  </a:ln>
                  <a:latin typeface="+mj-lt"/>
                  <a:ea typeface="Segoe UI" pitchFamily="34" charset="0"/>
                  <a:cs typeface="Segoe UI" pitchFamily="34" charset="0"/>
                </a:rPr>
                <a:t>Online Links and Information</a:t>
              </a:r>
            </a:p>
          </p:txBody>
        </p:sp>
      </p:grpSp>
      <p:sp>
        <p:nvSpPr>
          <p:cNvPr id="42" name="TextBox 41">
            <a:extLst>
              <a:ext uri="{FF2B5EF4-FFF2-40B4-BE49-F238E27FC236}">
                <a16:creationId xmlns:a16="http://schemas.microsoft.com/office/drawing/2014/main" id="{49D9FDB1-40DE-C14D-9A2A-C525209A1BC6}"/>
              </a:ext>
            </a:extLst>
          </p:cNvPr>
          <p:cNvSpPr txBox="1"/>
          <p:nvPr/>
        </p:nvSpPr>
        <p:spPr>
          <a:xfrm>
            <a:off x="163990" y="1262498"/>
            <a:ext cx="11592355" cy="5386090"/>
          </a:xfrm>
          <a:prstGeom prst="rect">
            <a:avLst/>
          </a:prstGeom>
          <a:noFill/>
        </p:spPr>
        <p:txBody>
          <a:bodyPr wrap="square" rtlCol="0">
            <a:spAutoFit/>
          </a:bodyPr>
          <a:lstStyle/>
          <a:p>
            <a:r>
              <a:rPr lang="en-US" sz="1400" b="1" dirty="0"/>
              <a:t>Main GitHub Page</a:t>
            </a:r>
          </a:p>
          <a:p>
            <a:pPr marL="285750" indent="-285750">
              <a:buFont typeface="Arial" panose="020B0604020202020204" pitchFamily="34" charset="0"/>
              <a:buChar char="•"/>
            </a:pPr>
            <a:r>
              <a:rPr lang="en-US" sz="1400" dirty="0"/>
              <a:t>https://github.com/dotnet/machinelearning</a:t>
            </a:r>
          </a:p>
          <a:p>
            <a:pPr marL="742950" lvl="1" indent="-285750">
              <a:buFont typeface="Arial" panose="020B0604020202020204" pitchFamily="34" charset="0"/>
              <a:buChar char="•"/>
            </a:pPr>
            <a:r>
              <a:rPr lang="en-US" sz="1400" dirty="0"/>
              <a:t>Main source code repository.  Access to releases, reported bugs, upcoming project Kanban charts</a:t>
            </a:r>
          </a:p>
          <a:p>
            <a:endParaRPr lang="en-US" sz="1400" dirty="0"/>
          </a:p>
          <a:p>
            <a:r>
              <a:rPr lang="en-US" sz="1400" b="1" dirty="0"/>
              <a:t>ML.NET Documentation</a:t>
            </a:r>
          </a:p>
          <a:p>
            <a:pPr marL="285750" indent="-285750">
              <a:buFont typeface="Arial" panose="020B0604020202020204" pitchFamily="34" charset="0"/>
              <a:buChar char="•"/>
            </a:pPr>
            <a:r>
              <a:rPr lang="en-US" sz="1400" dirty="0"/>
              <a:t>https://docs.microsoft.com/en-us/dotnet/machine-learning/</a:t>
            </a:r>
          </a:p>
          <a:p>
            <a:pPr marL="742950" lvl="1" indent="-285750">
              <a:buFont typeface="Arial" panose="020B0604020202020204" pitchFamily="34" charset="0"/>
              <a:buChar char="•"/>
            </a:pPr>
            <a:r>
              <a:rPr lang="en-US" sz="1400" dirty="0"/>
              <a:t>Coalesced area for ML.NET guides &amp; documentation</a:t>
            </a:r>
          </a:p>
          <a:p>
            <a:endParaRPr lang="en-US" sz="1400" dirty="0"/>
          </a:p>
          <a:p>
            <a:r>
              <a:rPr lang="en-US" sz="1400" b="1" dirty="0"/>
              <a:t>ML.NET Cookbook</a:t>
            </a:r>
          </a:p>
          <a:p>
            <a:pPr marL="285750" indent="-285750">
              <a:buFont typeface="Arial" panose="020B0604020202020204" pitchFamily="34" charset="0"/>
              <a:buChar char="•"/>
            </a:pPr>
            <a:r>
              <a:rPr lang="en-US" sz="1400" dirty="0"/>
              <a:t>https://github.com/dotnet/machinelearning/blob/aa302109eaddf3c3e3be01ae89865e479f6d16d6/docs/code/MlNetCookBook.md</a:t>
            </a:r>
          </a:p>
          <a:p>
            <a:pPr marL="742950" lvl="1" indent="-285750">
              <a:buFont typeface="Arial" panose="020B0604020202020204" pitchFamily="34" charset="0"/>
              <a:buChar char="•"/>
            </a:pPr>
            <a:r>
              <a:rPr lang="en-US" sz="1400" dirty="0"/>
              <a:t>Document that provides small code samples on how to perform certain tasks in ML.NET (i.e. load data)</a:t>
            </a:r>
          </a:p>
          <a:p>
            <a:endParaRPr lang="en-US" sz="1400" dirty="0"/>
          </a:p>
          <a:p>
            <a:r>
              <a:rPr lang="en-US" sz="1400" b="1" dirty="0"/>
              <a:t>ML.NET Samples (End-to-end)</a:t>
            </a:r>
          </a:p>
          <a:p>
            <a:pPr marL="285750" indent="-285750">
              <a:buFont typeface="Arial" panose="020B0604020202020204" pitchFamily="34" charset="0"/>
              <a:buChar char="•"/>
            </a:pPr>
            <a:r>
              <a:rPr lang="en-US" sz="1400" dirty="0"/>
              <a:t>https://github.com/dotnet/machinelearning-samples</a:t>
            </a:r>
          </a:p>
          <a:p>
            <a:pPr marL="742950" lvl="1" indent="-285750">
              <a:buFont typeface="Arial" panose="020B0604020202020204" pitchFamily="34" charset="0"/>
              <a:buChar char="•"/>
            </a:pPr>
            <a:r>
              <a:rPr lang="en-US" sz="1400" dirty="0"/>
              <a:t>ML.NET samples organized by ML tasks (i.e. Classification, Regression etc.)</a:t>
            </a:r>
          </a:p>
          <a:p>
            <a:endParaRPr lang="en-US" sz="1400" dirty="0"/>
          </a:p>
          <a:p>
            <a:r>
              <a:rPr lang="en-US" sz="1400" b="1" dirty="0"/>
              <a:t>Unpublished ML.NET Samples</a:t>
            </a:r>
          </a:p>
          <a:p>
            <a:pPr marL="285750" indent="-285750">
              <a:buFont typeface="Arial" panose="020B0604020202020204" pitchFamily="34" charset="0"/>
              <a:buChar char="•"/>
            </a:pPr>
            <a:r>
              <a:rPr lang="en-US" sz="1400" dirty="0"/>
              <a:t>https://github.com/dotnet/machinelearning/tree/master/docs/samples/Microsoft.ML.Samples</a:t>
            </a:r>
          </a:p>
          <a:p>
            <a:pPr marL="742950" lvl="1" indent="-285750">
              <a:buFont typeface="Arial" panose="020B0604020202020204" pitchFamily="34" charset="0"/>
              <a:buChar char="•"/>
            </a:pPr>
            <a:r>
              <a:rPr lang="en-US" sz="1400" dirty="0"/>
              <a:t>Some more advanced code samples, usage of specific algorithms, usage of ONNX transforms etc.</a:t>
            </a:r>
          </a:p>
          <a:p>
            <a:endParaRPr lang="en-US" sz="1400" dirty="0"/>
          </a:p>
          <a:p>
            <a:r>
              <a:rPr lang="en-US" sz="1400" b="1" dirty="0"/>
              <a:t>List of Related ML.NET NuGet Packages</a:t>
            </a:r>
          </a:p>
          <a:p>
            <a:pPr marL="285750" indent="-285750">
              <a:buFont typeface="Arial" panose="020B0604020202020204" pitchFamily="34" charset="0"/>
              <a:buChar char="•"/>
            </a:pPr>
            <a:r>
              <a:rPr lang="en-US" sz="1400" dirty="0"/>
              <a:t>https://www.nuget.org/profiles/MLNET</a:t>
            </a:r>
          </a:p>
          <a:p>
            <a:endParaRPr lang="en-US" dirty="0"/>
          </a:p>
          <a:p>
            <a:endParaRPr lang="en-US" dirty="0"/>
          </a:p>
        </p:txBody>
      </p:sp>
    </p:spTree>
    <p:extLst>
      <p:ext uri="{BB962C8B-B14F-4D97-AF65-F5344CB8AC3E}">
        <p14:creationId xmlns:p14="http://schemas.microsoft.com/office/powerpoint/2010/main" val="1292000401"/>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06F530F-5390-425F-AEED-3BFA51B781F9}"/>
              </a:ext>
            </a:extLst>
          </p:cNvPr>
          <p:cNvPicPr>
            <a:picLocks noChangeAspect="1"/>
          </p:cNvPicPr>
          <p:nvPr/>
        </p:nvPicPr>
        <p:blipFill>
          <a:blip r:embed="rId3" cstate="email">
            <a:duotone>
              <a:prstClr val="black"/>
              <a:schemeClr val="accent5">
                <a:tint val="45000"/>
                <a:satMod val="400000"/>
              </a:scheme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tretch>
            <a:fillRect/>
          </a:stretch>
        </p:blipFill>
        <p:spPr>
          <a:xfrm>
            <a:off x="594360" y="3328416"/>
            <a:ext cx="11276838" cy="1280160"/>
          </a:xfrm>
          <a:prstGeom prst="rect">
            <a:avLst/>
          </a:prstGeom>
        </p:spPr>
      </p:pic>
      <p:pic>
        <p:nvPicPr>
          <p:cNvPr id="8" name="Picture 7">
            <a:extLst>
              <a:ext uri="{FF2B5EF4-FFF2-40B4-BE49-F238E27FC236}">
                <a16:creationId xmlns:a16="http://schemas.microsoft.com/office/drawing/2014/main" id="{E22F6AF2-4561-4B9F-A5FE-62C1D2C45453}"/>
              </a:ext>
            </a:extLst>
          </p:cNvPr>
          <p:cNvPicPr>
            <a:picLocks noChangeAspect="1"/>
          </p:cNvPicPr>
          <p:nvPr/>
        </p:nvPicPr>
        <p:blipFill>
          <a:blip r:embed="rId5"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594360" y="3328416"/>
            <a:ext cx="11276838" cy="1280160"/>
          </a:xfrm>
          <a:prstGeom prst="rect">
            <a:avLst/>
          </a:prstGeom>
        </p:spPr>
      </p:pic>
      <p:pic>
        <p:nvPicPr>
          <p:cNvPr id="9" name="Picture 8">
            <a:extLst>
              <a:ext uri="{FF2B5EF4-FFF2-40B4-BE49-F238E27FC236}">
                <a16:creationId xmlns:a16="http://schemas.microsoft.com/office/drawing/2014/main" id="{2A6D9994-90F4-49EC-8128-F3E6B70DEB16}"/>
              </a:ext>
            </a:extLst>
          </p:cNvPr>
          <p:cNvPicPr>
            <a:picLocks noChangeAspect="1"/>
          </p:cNvPicPr>
          <p:nvPr/>
        </p:nvPicPr>
        <p:blipFill>
          <a:blip r:embed="rId6"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592851" y="3328416"/>
            <a:ext cx="11276838" cy="1280160"/>
          </a:xfrm>
          <a:prstGeom prst="rect">
            <a:avLst/>
          </a:prstGeom>
        </p:spPr>
      </p:pic>
      <p:pic>
        <p:nvPicPr>
          <p:cNvPr id="10" name="Picture 9">
            <a:extLst>
              <a:ext uri="{FF2B5EF4-FFF2-40B4-BE49-F238E27FC236}">
                <a16:creationId xmlns:a16="http://schemas.microsoft.com/office/drawing/2014/main" id="{0203A4AE-B66F-4512-ADA8-F015273E9564}"/>
              </a:ext>
            </a:extLst>
          </p:cNvPr>
          <p:cNvPicPr>
            <a:picLocks noChangeAspect="1"/>
          </p:cNvPicPr>
          <p:nvPr/>
        </p:nvPicPr>
        <p:blipFill>
          <a:blip r:embed="rId7"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594360" y="3326907"/>
            <a:ext cx="11276838" cy="1280160"/>
          </a:xfrm>
          <a:prstGeom prst="rect">
            <a:avLst/>
          </a:prstGeom>
          <a:ln>
            <a:noFill/>
          </a:ln>
        </p:spPr>
      </p:pic>
      <p:pic>
        <p:nvPicPr>
          <p:cNvPr id="4" name="Picture 3">
            <a:extLst>
              <a:ext uri="{FF2B5EF4-FFF2-40B4-BE49-F238E27FC236}">
                <a16:creationId xmlns:a16="http://schemas.microsoft.com/office/drawing/2014/main" id="{8FE41A97-2E31-47C3-8FF0-27AC84E5A6C7}"/>
              </a:ext>
            </a:extLst>
          </p:cNvPr>
          <p:cNvPicPr>
            <a:picLocks noChangeAspect="1"/>
          </p:cNvPicPr>
          <p:nvPr/>
        </p:nvPicPr>
        <p:blipFill>
          <a:blip r:embed="rId8"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593002" y="3324508"/>
            <a:ext cx="11276838" cy="1280160"/>
          </a:xfrm>
          <a:prstGeom prst="rect">
            <a:avLst/>
          </a:prstGeom>
        </p:spPr>
      </p:pic>
      <p:pic>
        <p:nvPicPr>
          <p:cNvPr id="5" name="Picture 4">
            <a:extLst>
              <a:ext uri="{FF2B5EF4-FFF2-40B4-BE49-F238E27FC236}">
                <a16:creationId xmlns:a16="http://schemas.microsoft.com/office/drawing/2014/main" id="{38549705-5880-418C-AF41-F0A8B4B7A0EB}"/>
              </a:ext>
            </a:extLst>
          </p:cNvPr>
          <p:cNvPicPr>
            <a:picLocks noChangeAspect="1"/>
          </p:cNvPicPr>
          <p:nvPr/>
        </p:nvPicPr>
        <p:blipFill>
          <a:blip r:embed="rId9"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591493" y="3328416"/>
            <a:ext cx="11276838" cy="1280160"/>
          </a:xfrm>
          <a:prstGeom prst="rect">
            <a:avLst/>
          </a:prstGeom>
        </p:spPr>
      </p:pic>
      <p:pic>
        <p:nvPicPr>
          <p:cNvPr id="6" name="Picture 5">
            <a:extLst>
              <a:ext uri="{FF2B5EF4-FFF2-40B4-BE49-F238E27FC236}">
                <a16:creationId xmlns:a16="http://schemas.microsoft.com/office/drawing/2014/main" id="{D608F15D-4C6A-42E4-8268-E905AF342C58}"/>
              </a:ext>
            </a:extLst>
          </p:cNvPr>
          <p:cNvPicPr>
            <a:picLocks noChangeAspect="1"/>
          </p:cNvPicPr>
          <p:nvPr/>
        </p:nvPicPr>
        <p:blipFill>
          <a:blip r:embed="rId10"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594360" y="3328416"/>
            <a:ext cx="11276838" cy="1280160"/>
          </a:xfrm>
          <a:prstGeom prst="rect">
            <a:avLst/>
          </a:prstGeom>
        </p:spPr>
      </p:pic>
      <p:grpSp>
        <p:nvGrpSpPr>
          <p:cNvPr id="11" name="Group 10">
            <a:extLst>
              <a:ext uri="{FF2B5EF4-FFF2-40B4-BE49-F238E27FC236}">
                <a16:creationId xmlns:a16="http://schemas.microsoft.com/office/drawing/2014/main" id="{DA42050F-7310-4038-A09C-1578DF22C1BE}"/>
              </a:ext>
            </a:extLst>
          </p:cNvPr>
          <p:cNvGrpSpPr/>
          <p:nvPr/>
        </p:nvGrpSpPr>
        <p:grpSpPr>
          <a:xfrm>
            <a:off x="337625" y="1899137"/>
            <a:ext cx="1664677" cy="1664677"/>
            <a:chOff x="337625" y="1899137"/>
            <a:chExt cx="1664677" cy="1664677"/>
          </a:xfrm>
          <a:solidFill>
            <a:schemeClr val="bg1">
              <a:lumMod val="85000"/>
            </a:schemeClr>
          </a:solidFill>
        </p:grpSpPr>
        <p:sp>
          <p:nvSpPr>
            <p:cNvPr id="12" name="Rectangle 11">
              <a:extLst>
                <a:ext uri="{FF2B5EF4-FFF2-40B4-BE49-F238E27FC236}">
                  <a16:creationId xmlns:a16="http://schemas.microsoft.com/office/drawing/2014/main" id="{9B14355D-6F78-4BD1-9AF1-F83E573C86BB}"/>
                </a:ext>
              </a:extLst>
            </p:cNvPr>
            <p:cNvSpPr/>
            <p:nvPr/>
          </p:nvSpPr>
          <p:spPr bwMode="auto">
            <a:xfrm>
              <a:off x="337625"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3" name="Picture 12">
              <a:extLst>
                <a:ext uri="{FF2B5EF4-FFF2-40B4-BE49-F238E27FC236}">
                  <a16:creationId xmlns:a16="http://schemas.microsoft.com/office/drawing/2014/main" id="{77CF6F54-DBD4-4F85-96A6-0C0A58CAC9D9}"/>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659269" y="1990251"/>
              <a:ext cx="1037844" cy="1062990"/>
            </a:xfrm>
            <a:prstGeom prst="rect">
              <a:avLst/>
            </a:prstGeom>
            <a:grpFill/>
          </p:spPr>
        </p:pic>
        <p:sp>
          <p:nvSpPr>
            <p:cNvPr id="14" name="TextBox 13">
              <a:extLst>
                <a:ext uri="{FF2B5EF4-FFF2-40B4-BE49-F238E27FC236}">
                  <a16:creationId xmlns:a16="http://schemas.microsoft.com/office/drawing/2014/main" id="{E73912D8-5CEB-44C6-8D31-EECDA41E0228}"/>
                </a:ext>
              </a:extLst>
            </p:cNvPr>
            <p:cNvSpPr txBox="1"/>
            <p:nvPr/>
          </p:nvSpPr>
          <p:spPr>
            <a:xfrm>
              <a:off x="344033" y="3143061"/>
              <a:ext cx="1620528"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rPr>
                <a:t>DESKTOP</a:t>
              </a:r>
            </a:p>
          </p:txBody>
        </p:sp>
      </p:grpSp>
      <p:grpSp>
        <p:nvGrpSpPr>
          <p:cNvPr id="15" name="Group 14">
            <a:extLst>
              <a:ext uri="{FF2B5EF4-FFF2-40B4-BE49-F238E27FC236}">
                <a16:creationId xmlns:a16="http://schemas.microsoft.com/office/drawing/2014/main" id="{D451A81F-1D09-4CBC-848D-52E1B4457265}"/>
              </a:ext>
            </a:extLst>
          </p:cNvPr>
          <p:cNvGrpSpPr/>
          <p:nvPr/>
        </p:nvGrpSpPr>
        <p:grpSpPr>
          <a:xfrm>
            <a:off x="3640207" y="1899137"/>
            <a:ext cx="1697073" cy="1664677"/>
            <a:chOff x="3654584" y="1899137"/>
            <a:chExt cx="1675508" cy="1664677"/>
          </a:xfrm>
          <a:solidFill>
            <a:schemeClr val="bg1">
              <a:lumMod val="65000"/>
            </a:schemeClr>
          </a:solidFill>
        </p:grpSpPr>
        <p:sp>
          <p:nvSpPr>
            <p:cNvPr id="16" name="Rectangle 15">
              <a:extLst>
                <a:ext uri="{FF2B5EF4-FFF2-40B4-BE49-F238E27FC236}">
                  <a16:creationId xmlns:a16="http://schemas.microsoft.com/office/drawing/2014/main" id="{DB6B8554-FF76-4659-9DB2-CA9C722279FE}"/>
                </a:ext>
              </a:extLst>
            </p:cNvPr>
            <p:cNvSpPr/>
            <p:nvPr/>
          </p:nvSpPr>
          <p:spPr bwMode="auto">
            <a:xfrm>
              <a:off x="3665415"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7" name="Picture 16">
              <a:extLst>
                <a:ext uri="{FF2B5EF4-FFF2-40B4-BE49-F238E27FC236}">
                  <a16:creationId xmlns:a16="http://schemas.microsoft.com/office/drawing/2014/main" id="{4B9393CE-AC2D-4ED7-999B-17F118EE02D3}"/>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3994590" y="1990253"/>
              <a:ext cx="1003554" cy="1062990"/>
            </a:xfrm>
            <a:prstGeom prst="rect">
              <a:avLst/>
            </a:prstGeom>
            <a:grpFill/>
          </p:spPr>
        </p:pic>
        <p:sp>
          <p:nvSpPr>
            <p:cNvPr id="18" name="TextBox 17">
              <a:extLst>
                <a:ext uri="{FF2B5EF4-FFF2-40B4-BE49-F238E27FC236}">
                  <a16:creationId xmlns:a16="http://schemas.microsoft.com/office/drawing/2014/main" id="{D8076300-D85F-4E35-9947-CFF2941B129D}"/>
                </a:ext>
              </a:extLst>
            </p:cNvPr>
            <p:cNvSpPr txBox="1"/>
            <p:nvPr/>
          </p:nvSpPr>
          <p:spPr>
            <a:xfrm>
              <a:off x="3654584" y="3143061"/>
              <a:ext cx="1665837"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rPr>
                <a:t>CLOUD</a:t>
              </a:r>
            </a:p>
          </p:txBody>
        </p:sp>
      </p:grpSp>
      <p:grpSp>
        <p:nvGrpSpPr>
          <p:cNvPr id="19" name="Group 18">
            <a:extLst>
              <a:ext uri="{FF2B5EF4-FFF2-40B4-BE49-F238E27FC236}">
                <a16:creationId xmlns:a16="http://schemas.microsoft.com/office/drawing/2014/main" id="{D20A0903-6EFD-4316-A0C1-EB54350F3D01}"/>
              </a:ext>
            </a:extLst>
          </p:cNvPr>
          <p:cNvGrpSpPr/>
          <p:nvPr/>
        </p:nvGrpSpPr>
        <p:grpSpPr>
          <a:xfrm>
            <a:off x="1999308" y="1899137"/>
            <a:ext cx="1666889" cy="1664677"/>
            <a:chOff x="1999308" y="1899137"/>
            <a:chExt cx="1666889" cy="1664677"/>
          </a:xfrm>
          <a:solidFill>
            <a:schemeClr val="bg1">
              <a:lumMod val="75000"/>
            </a:schemeClr>
          </a:solidFill>
        </p:grpSpPr>
        <p:sp>
          <p:nvSpPr>
            <p:cNvPr id="20" name="Rectangle 19">
              <a:extLst>
                <a:ext uri="{FF2B5EF4-FFF2-40B4-BE49-F238E27FC236}">
                  <a16:creationId xmlns:a16="http://schemas.microsoft.com/office/drawing/2014/main" id="{758ABCED-62E0-41C0-A9CA-668F6867BC0A}"/>
                </a:ext>
              </a:extLst>
            </p:cNvPr>
            <p:cNvSpPr/>
            <p:nvPr/>
          </p:nvSpPr>
          <p:spPr bwMode="auto">
            <a:xfrm>
              <a:off x="2001520"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1" name="Picture 20">
              <a:extLst>
                <a:ext uri="{FF2B5EF4-FFF2-40B4-BE49-F238E27FC236}">
                  <a16:creationId xmlns:a16="http://schemas.microsoft.com/office/drawing/2014/main" id="{94C39C9B-5352-4BD5-882B-205E754BE7B7}"/>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2341452" y="1981200"/>
              <a:ext cx="969264" cy="1062990"/>
            </a:xfrm>
            <a:prstGeom prst="rect">
              <a:avLst/>
            </a:prstGeom>
            <a:grpFill/>
          </p:spPr>
        </p:pic>
        <p:sp>
          <p:nvSpPr>
            <p:cNvPr id="22" name="TextBox 21">
              <a:extLst>
                <a:ext uri="{FF2B5EF4-FFF2-40B4-BE49-F238E27FC236}">
                  <a16:creationId xmlns:a16="http://schemas.microsoft.com/office/drawing/2014/main" id="{49575548-02F5-4341-A635-AF5DD2627B8C}"/>
                </a:ext>
              </a:extLst>
            </p:cNvPr>
            <p:cNvSpPr txBox="1"/>
            <p:nvPr/>
          </p:nvSpPr>
          <p:spPr>
            <a:xfrm>
              <a:off x="1999308" y="3143061"/>
              <a:ext cx="1665837"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rPr>
                <a:t>WEB</a:t>
              </a:r>
            </a:p>
          </p:txBody>
        </p:sp>
      </p:grpSp>
      <p:grpSp>
        <p:nvGrpSpPr>
          <p:cNvPr id="23" name="Group 22">
            <a:extLst>
              <a:ext uri="{FF2B5EF4-FFF2-40B4-BE49-F238E27FC236}">
                <a16:creationId xmlns:a16="http://schemas.microsoft.com/office/drawing/2014/main" id="{3CBE835D-6CD2-4FFF-94F8-7D59B57AB2DE}"/>
              </a:ext>
            </a:extLst>
          </p:cNvPr>
          <p:cNvGrpSpPr/>
          <p:nvPr/>
        </p:nvGrpSpPr>
        <p:grpSpPr>
          <a:xfrm>
            <a:off x="5329310" y="1899137"/>
            <a:ext cx="1664677" cy="1664677"/>
            <a:chOff x="5329310" y="1899137"/>
            <a:chExt cx="1664677" cy="1664677"/>
          </a:xfrm>
          <a:solidFill>
            <a:schemeClr val="bg1">
              <a:lumMod val="50000"/>
            </a:schemeClr>
          </a:solidFill>
        </p:grpSpPr>
        <p:sp>
          <p:nvSpPr>
            <p:cNvPr id="24" name="Rectangle 23">
              <a:extLst>
                <a:ext uri="{FF2B5EF4-FFF2-40B4-BE49-F238E27FC236}">
                  <a16:creationId xmlns:a16="http://schemas.microsoft.com/office/drawing/2014/main" id="{CF9A4D1E-FDFF-46C8-8895-2EBAE04EA936}"/>
                </a:ext>
              </a:extLst>
            </p:cNvPr>
            <p:cNvSpPr/>
            <p:nvPr/>
          </p:nvSpPr>
          <p:spPr bwMode="auto">
            <a:xfrm>
              <a:off x="5329310"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5" name="Picture 24">
              <a:extLst>
                <a:ext uri="{FF2B5EF4-FFF2-40B4-BE49-F238E27FC236}">
                  <a16:creationId xmlns:a16="http://schemas.microsoft.com/office/drawing/2014/main" id="{DB13D58C-777D-4D54-A8EE-3F1FF468DC7E}"/>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5812828" y="1990253"/>
              <a:ext cx="688086" cy="1062990"/>
            </a:xfrm>
            <a:prstGeom prst="rect">
              <a:avLst/>
            </a:prstGeom>
            <a:grpFill/>
          </p:spPr>
        </p:pic>
        <p:sp>
          <p:nvSpPr>
            <p:cNvPr id="26" name="TextBox 25">
              <a:extLst>
                <a:ext uri="{FF2B5EF4-FFF2-40B4-BE49-F238E27FC236}">
                  <a16:creationId xmlns:a16="http://schemas.microsoft.com/office/drawing/2014/main" id="{84621255-4ECC-4669-A703-60BB06A2820A}"/>
                </a:ext>
              </a:extLst>
            </p:cNvPr>
            <p:cNvSpPr txBox="1"/>
            <p:nvPr/>
          </p:nvSpPr>
          <p:spPr>
            <a:xfrm>
              <a:off x="5355169" y="3143061"/>
              <a:ext cx="1620528"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rPr>
                <a:t>MOBILE</a:t>
              </a:r>
            </a:p>
          </p:txBody>
        </p:sp>
      </p:grpSp>
      <p:grpSp>
        <p:nvGrpSpPr>
          <p:cNvPr id="27" name="Group 26">
            <a:extLst>
              <a:ext uri="{FF2B5EF4-FFF2-40B4-BE49-F238E27FC236}">
                <a16:creationId xmlns:a16="http://schemas.microsoft.com/office/drawing/2014/main" id="{4E67F2A2-4082-43E0-93BC-DC139029A6D7}"/>
              </a:ext>
            </a:extLst>
          </p:cNvPr>
          <p:cNvGrpSpPr/>
          <p:nvPr/>
        </p:nvGrpSpPr>
        <p:grpSpPr>
          <a:xfrm>
            <a:off x="10320997" y="1899137"/>
            <a:ext cx="1664677" cy="1664677"/>
            <a:chOff x="10320997" y="1899137"/>
            <a:chExt cx="1664677" cy="1664677"/>
          </a:xfrm>
          <a:solidFill>
            <a:srgbClr val="7030A0"/>
          </a:solidFill>
        </p:grpSpPr>
        <p:sp>
          <p:nvSpPr>
            <p:cNvPr id="28" name="Rectangle 27">
              <a:extLst>
                <a:ext uri="{FF2B5EF4-FFF2-40B4-BE49-F238E27FC236}">
                  <a16:creationId xmlns:a16="http://schemas.microsoft.com/office/drawing/2014/main" id="{C9A6C96D-12DB-4A5D-A2A3-FCAE75B0C507}"/>
                </a:ext>
              </a:extLst>
            </p:cNvPr>
            <p:cNvSpPr/>
            <p:nvPr/>
          </p:nvSpPr>
          <p:spPr bwMode="auto">
            <a:xfrm>
              <a:off x="10320997"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9" name="Picture 28">
              <a:extLst>
                <a:ext uri="{FF2B5EF4-FFF2-40B4-BE49-F238E27FC236}">
                  <a16:creationId xmlns:a16="http://schemas.microsoft.com/office/drawing/2014/main" id="{188CCCC6-0862-4514-BF17-326AC906AF27}"/>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10650773" y="1981200"/>
              <a:ext cx="934974" cy="1062990"/>
            </a:xfrm>
            <a:prstGeom prst="rect">
              <a:avLst/>
            </a:prstGeom>
            <a:grpFill/>
          </p:spPr>
        </p:pic>
        <p:sp>
          <p:nvSpPr>
            <p:cNvPr id="30" name="TextBox 29">
              <a:extLst>
                <a:ext uri="{FF2B5EF4-FFF2-40B4-BE49-F238E27FC236}">
                  <a16:creationId xmlns:a16="http://schemas.microsoft.com/office/drawing/2014/main" id="{95BAB6A4-9A6B-4267-B74D-74E09DACC329}"/>
                </a:ext>
              </a:extLst>
            </p:cNvPr>
            <p:cNvSpPr txBox="1"/>
            <p:nvPr/>
          </p:nvSpPr>
          <p:spPr>
            <a:xfrm>
              <a:off x="10356525" y="3143061"/>
              <a:ext cx="1585000"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rPr>
                <a:t>ML</a:t>
              </a:r>
            </a:p>
          </p:txBody>
        </p:sp>
      </p:grpSp>
      <p:sp>
        <p:nvSpPr>
          <p:cNvPr id="31" name="TextBox 30">
            <a:extLst>
              <a:ext uri="{FF2B5EF4-FFF2-40B4-BE49-F238E27FC236}">
                <a16:creationId xmlns:a16="http://schemas.microsoft.com/office/drawing/2014/main" id="{1CD1D29F-37BF-4D24-AC4A-2C08C465BBFB}"/>
              </a:ext>
            </a:extLst>
          </p:cNvPr>
          <p:cNvSpPr txBox="1"/>
          <p:nvPr/>
        </p:nvSpPr>
        <p:spPr>
          <a:xfrm>
            <a:off x="5339443" y="4261754"/>
            <a:ext cx="1664208" cy="1664208"/>
          </a:xfrm>
          <a:prstGeom prst="rect">
            <a:avLst/>
          </a:prstGeom>
          <a:solidFill>
            <a:srgbClr val="7030A0"/>
          </a:solidFill>
        </p:spPr>
        <p:txBody>
          <a:bodyPr wrap="square" lIns="0" tIns="0" rIns="0" bIns="0" rtlCol="0" anchor="ctr" anchorCtr="0">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5330" b="0" i="0" u="none" strike="noStrike" kern="1200" cap="none" spc="0" normalizeH="0" baseline="0" noProof="0" dirty="0">
                <a:ln>
                  <a:noFill/>
                </a:ln>
                <a:solidFill>
                  <a:srgbClr val="FFFFFF"/>
                </a:solidFill>
                <a:effectLst/>
                <a:uLnTx/>
                <a:uFillTx/>
                <a:latin typeface="Segoe UI Light"/>
                <a:ea typeface="+mn-ea"/>
                <a:cs typeface="+mn-cs"/>
              </a:rPr>
              <a:t>.NET</a:t>
            </a:r>
          </a:p>
        </p:txBody>
      </p:sp>
      <p:sp>
        <p:nvSpPr>
          <p:cNvPr id="32" name="Title 1">
            <a:extLst>
              <a:ext uri="{FF2B5EF4-FFF2-40B4-BE49-F238E27FC236}">
                <a16:creationId xmlns:a16="http://schemas.microsoft.com/office/drawing/2014/main" id="{0D391427-DAD4-4E86-A28D-617D43DFC181}"/>
              </a:ext>
            </a:extLst>
          </p:cNvPr>
          <p:cNvSpPr txBox="1">
            <a:spLocks/>
          </p:cNvSpPr>
          <p:nvPr/>
        </p:nvSpPr>
        <p:spPr>
          <a:xfrm>
            <a:off x="459030" y="139939"/>
            <a:ext cx="11526644" cy="1097205"/>
          </a:xfrm>
          <a:prstGeom prst="rect">
            <a:avLst/>
          </a:prstGeom>
        </p:spPr>
        <p:txBody>
          <a:bodyPr lIns="146095" tIns="9131" rIns="146095"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marL="0" marR="0" lvl="0" indent="0" algn="ctr" defTabSz="913055" rtl="0" eaLnBrk="1" fontAlgn="auto" latinLnBrk="0" hangingPunct="1">
              <a:lnSpc>
                <a:spcPct val="90000"/>
              </a:lnSpc>
              <a:spcBef>
                <a:spcPts val="0"/>
              </a:spcBef>
              <a:spcAft>
                <a:spcPts val="0"/>
              </a:spcAft>
              <a:buClrTx/>
              <a:buSzTx/>
              <a:buFontTx/>
              <a:buNone/>
              <a:tabLst/>
              <a:defRPr/>
            </a:pPr>
            <a:r>
              <a:rPr kumimoji="0" lang="en-US" sz="5333" b="0" i="0" u="none" strike="noStrike" kern="1200" cap="none" spc="-100" normalizeH="0" baseline="0" noProof="0" dirty="0">
                <a:ln w="3175">
                  <a:noFill/>
                </a:ln>
                <a:solidFill>
                  <a:srgbClr val="505050"/>
                </a:solidFill>
                <a:effectLst/>
                <a:uLnTx/>
                <a:uFillTx/>
                <a:latin typeface="Segoe UI Light"/>
                <a:ea typeface="+mn-ea"/>
                <a:cs typeface="Segoe UI" pitchFamily="34" charset="0"/>
              </a:rPr>
              <a:t>Your platform for building </a:t>
            </a:r>
            <a:r>
              <a:rPr kumimoji="0" lang="en-US" sz="5333" b="0" i="0" u="none" strike="noStrike" kern="1200" cap="none" spc="-100" normalizeH="0" baseline="0" noProof="0" dirty="0">
                <a:ln w="3175">
                  <a:noFill/>
                </a:ln>
                <a:solidFill>
                  <a:srgbClr val="505050"/>
                </a:solidFill>
                <a:effectLst/>
                <a:uLnTx/>
                <a:uFillTx/>
                <a:latin typeface="Segoe UI Semibold" panose="020B0702040204020203" pitchFamily="34" charset="0"/>
                <a:ea typeface="+mn-ea"/>
                <a:cs typeface="Segoe UI" pitchFamily="34" charset="0"/>
              </a:rPr>
              <a:t>anything</a:t>
            </a:r>
          </a:p>
        </p:txBody>
      </p:sp>
      <p:grpSp>
        <p:nvGrpSpPr>
          <p:cNvPr id="33" name="Group 32">
            <a:extLst>
              <a:ext uri="{FF2B5EF4-FFF2-40B4-BE49-F238E27FC236}">
                <a16:creationId xmlns:a16="http://schemas.microsoft.com/office/drawing/2014/main" id="{2754D4AA-FDB3-4766-8576-1C50D2C307F8}"/>
              </a:ext>
            </a:extLst>
          </p:cNvPr>
          <p:cNvGrpSpPr/>
          <p:nvPr/>
        </p:nvGrpSpPr>
        <p:grpSpPr>
          <a:xfrm>
            <a:off x="8620412" y="1899137"/>
            <a:ext cx="1701365" cy="1664677"/>
            <a:chOff x="8620412" y="1899137"/>
            <a:chExt cx="1701365" cy="1664677"/>
          </a:xfrm>
          <a:solidFill>
            <a:schemeClr val="tx1">
              <a:lumMod val="75000"/>
              <a:lumOff val="25000"/>
            </a:schemeClr>
          </a:solidFill>
        </p:grpSpPr>
        <p:sp>
          <p:nvSpPr>
            <p:cNvPr id="34" name="Rectangle 33">
              <a:extLst>
                <a:ext uri="{FF2B5EF4-FFF2-40B4-BE49-F238E27FC236}">
                  <a16:creationId xmlns:a16="http://schemas.microsoft.com/office/drawing/2014/main" id="{3F0A397A-0E9E-4432-8FE6-B820E331708F}"/>
                </a:ext>
              </a:extLst>
            </p:cNvPr>
            <p:cNvSpPr/>
            <p:nvPr/>
          </p:nvSpPr>
          <p:spPr bwMode="auto">
            <a:xfrm>
              <a:off x="8657100"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5" name="Picture 34">
              <a:extLst>
                <a:ext uri="{FF2B5EF4-FFF2-40B4-BE49-F238E27FC236}">
                  <a16:creationId xmlns:a16="http://schemas.microsoft.com/office/drawing/2014/main" id="{97258BAE-CAA1-441E-B52D-5F286D26810B}"/>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9006689" y="1981200"/>
              <a:ext cx="907542" cy="1062990"/>
            </a:xfrm>
            <a:prstGeom prst="rect">
              <a:avLst/>
            </a:prstGeom>
            <a:grpFill/>
          </p:spPr>
        </p:pic>
        <p:sp>
          <p:nvSpPr>
            <p:cNvPr id="36" name="TextBox 35">
              <a:extLst>
                <a:ext uri="{FF2B5EF4-FFF2-40B4-BE49-F238E27FC236}">
                  <a16:creationId xmlns:a16="http://schemas.microsoft.com/office/drawing/2014/main" id="{FA0DA941-4FA4-4335-8237-7B726613F65D}"/>
                </a:ext>
              </a:extLst>
            </p:cNvPr>
            <p:cNvSpPr txBox="1"/>
            <p:nvPr/>
          </p:nvSpPr>
          <p:spPr>
            <a:xfrm>
              <a:off x="8620412" y="3143061"/>
              <a:ext cx="1665837"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rPr>
                <a:t>IoT</a:t>
              </a:r>
            </a:p>
          </p:txBody>
        </p:sp>
      </p:grpSp>
      <p:grpSp>
        <p:nvGrpSpPr>
          <p:cNvPr id="37" name="Group 36">
            <a:extLst>
              <a:ext uri="{FF2B5EF4-FFF2-40B4-BE49-F238E27FC236}">
                <a16:creationId xmlns:a16="http://schemas.microsoft.com/office/drawing/2014/main" id="{2B31F26A-7AB6-4215-BADE-5BAFE7DC1088}"/>
              </a:ext>
            </a:extLst>
          </p:cNvPr>
          <p:cNvGrpSpPr/>
          <p:nvPr/>
        </p:nvGrpSpPr>
        <p:grpSpPr>
          <a:xfrm>
            <a:off x="6964450" y="1899137"/>
            <a:ext cx="1700620" cy="1664677"/>
            <a:chOff x="6993205" y="1899137"/>
            <a:chExt cx="1664677" cy="1664677"/>
          </a:xfrm>
          <a:solidFill>
            <a:schemeClr val="tx1">
              <a:lumMod val="65000"/>
              <a:lumOff val="35000"/>
            </a:schemeClr>
          </a:solidFill>
        </p:grpSpPr>
        <p:sp>
          <p:nvSpPr>
            <p:cNvPr id="38" name="Rectangle 37">
              <a:extLst>
                <a:ext uri="{FF2B5EF4-FFF2-40B4-BE49-F238E27FC236}">
                  <a16:creationId xmlns:a16="http://schemas.microsoft.com/office/drawing/2014/main" id="{987716F8-FCFB-40CC-A4F3-F41B91691068}"/>
                </a:ext>
              </a:extLst>
            </p:cNvPr>
            <p:cNvSpPr/>
            <p:nvPr/>
          </p:nvSpPr>
          <p:spPr bwMode="auto">
            <a:xfrm>
              <a:off x="6993205"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9" name="Picture 38">
              <a:extLst>
                <a:ext uri="{FF2B5EF4-FFF2-40B4-BE49-F238E27FC236}">
                  <a16:creationId xmlns:a16="http://schemas.microsoft.com/office/drawing/2014/main" id="{5543A5BA-50FD-49A4-AD2A-73A1F09A1F74}"/>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7311804" y="1990253"/>
              <a:ext cx="969264" cy="1062990"/>
            </a:xfrm>
            <a:prstGeom prst="rect">
              <a:avLst/>
            </a:prstGeom>
            <a:grpFill/>
          </p:spPr>
        </p:pic>
        <p:sp>
          <p:nvSpPr>
            <p:cNvPr id="40" name="TextBox 39">
              <a:extLst>
                <a:ext uri="{FF2B5EF4-FFF2-40B4-BE49-F238E27FC236}">
                  <a16:creationId xmlns:a16="http://schemas.microsoft.com/office/drawing/2014/main" id="{97005A6E-D827-4930-ABB2-FA99317743AB}"/>
                </a:ext>
              </a:extLst>
            </p:cNvPr>
            <p:cNvSpPr txBox="1"/>
            <p:nvPr/>
          </p:nvSpPr>
          <p:spPr>
            <a:xfrm>
              <a:off x="7010445" y="3143061"/>
              <a:ext cx="1620528"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rPr>
                <a:t>GAMING</a:t>
              </a:r>
            </a:p>
          </p:txBody>
        </p:sp>
      </p:grpSp>
    </p:spTree>
    <p:extLst>
      <p:ext uri="{BB962C8B-B14F-4D97-AF65-F5344CB8AC3E}">
        <p14:creationId xmlns:p14="http://schemas.microsoft.com/office/powerpoint/2010/main" val="38180152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50"/>
                                        <p:tgtEl>
                                          <p:spTgt spid="11"/>
                                        </p:tgtEl>
                                      </p:cBhvr>
                                    </p:animEffect>
                                  </p:childTnLst>
                                </p:cTn>
                              </p:par>
                            </p:childTnLst>
                          </p:cTn>
                        </p:par>
                        <p:par>
                          <p:cTn id="12" fill="hold">
                            <p:stCondLst>
                              <p:cond delay="1250"/>
                            </p:stCondLst>
                            <p:childTnLst>
                              <p:par>
                                <p:cTn id="13" presetID="22" presetClass="entr" presetSubtype="4"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par>
                          <p:cTn id="16" fill="hold">
                            <p:stCondLst>
                              <p:cond delay="1750"/>
                            </p:stCondLst>
                            <p:childTnLst>
                              <p:par>
                                <p:cTn id="17" presetID="10" presetClass="entr" presetSubtype="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250"/>
                                        <p:tgtEl>
                                          <p:spTgt spid="19"/>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250"/>
                                        <p:tgtEl>
                                          <p:spTgt spid="15"/>
                                        </p:tgtEl>
                                      </p:cBhvr>
                                    </p:animEffect>
                                  </p:childTnLst>
                                </p:cTn>
                              </p:par>
                            </p:childTnLst>
                          </p:cTn>
                        </p:par>
                        <p:par>
                          <p:cTn id="28" fill="hold">
                            <p:stCondLst>
                              <p:cond delay="2750"/>
                            </p:stCondLst>
                            <p:childTnLst>
                              <p:par>
                                <p:cTn id="29" presetID="22" presetClass="entr" presetSubtype="4"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par>
                          <p:cTn id="32" fill="hold">
                            <p:stCondLst>
                              <p:cond delay="3250"/>
                            </p:stCondLst>
                            <p:childTnLst>
                              <p:par>
                                <p:cTn id="33" presetID="10" presetClass="entr" presetSubtype="0"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250"/>
                                        <p:tgtEl>
                                          <p:spTgt spid="23"/>
                                        </p:tgtEl>
                                      </p:cBhvr>
                                    </p:animEffect>
                                  </p:childTnLst>
                                </p:cTn>
                              </p:par>
                            </p:childTnLst>
                          </p:cTn>
                        </p:par>
                        <p:par>
                          <p:cTn id="36" fill="hold">
                            <p:stCondLst>
                              <p:cond delay="3500"/>
                            </p:stCondLst>
                            <p:childTnLst>
                              <p:par>
                                <p:cTn id="37" presetID="22" presetClass="entr" presetSubtype="4"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250"/>
                                        <p:tgtEl>
                                          <p:spTgt spid="37"/>
                                        </p:tgtEl>
                                      </p:cBhvr>
                                    </p:animEffect>
                                  </p:childTnLst>
                                </p:cTn>
                              </p:par>
                            </p:childTnLst>
                          </p:cTn>
                        </p:par>
                        <p:par>
                          <p:cTn id="44" fill="hold">
                            <p:stCondLst>
                              <p:cond delay="4250"/>
                            </p:stCondLst>
                            <p:childTnLst>
                              <p:par>
                                <p:cTn id="45" presetID="22" presetClass="entr" presetSubtype="4"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00"/>
                                        <p:tgtEl>
                                          <p:spTgt spid="9"/>
                                        </p:tgtEl>
                                      </p:cBhvr>
                                    </p:animEffect>
                                  </p:childTnLst>
                                </p:cTn>
                              </p:par>
                            </p:childTnLst>
                          </p:cTn>
                        </p:par>
                        <p:par>
                          <p:cTn id="48" fill="hold">
                            <p:stCondLst>
                              <p:cond delay="4750"/>
                            </p:stCondLst>
                            <p:childTnLst>
                              <p:par>
                                <p:cTn id="49" presetID="10" presetClass="entr" presetSubtype="0" fill="hold"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250"/>
                                        <p:tgtEl>
                                          <p:spTgt spid="33"/>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par>
                          <p:cTn id="56" fill="hold">
                            <p:stCondLst>
                              <p:cond delay="5500"/>
                            </p:stCondLst>
                            <p:childTnLst>
                              <p:par>
                                <p:cTn id="57" presetID="10" presetClass="entr" presetSubtype="0" fill="hold"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7775" y="152567"/>
            <a:ext cx="11653523" cy="717228"/>
          </a:xfrm>
        </p:spPr>
        <p:txBody>
          <a:bodyPr>
            <a:normAutofit/>
          </a:bodyPr>
          <a:lstStyle/>
          <a:p>
            <a:r>
              <a:rPr lang="en-US" sz="3600" b="1" dirty="0"/>
              <a:t>What is ML.NET?</a:t>
            </a:r>
            <a:endParaRPr lang="en-US" sz="3600" b="1" noProof="0" dirty="0"/>
          </a:p>
        </p:txBody>
      </p:sp>
      <p:grpSp>
        <p:nvGrpSpPr>
          <p:cNvPr id="3" name="Group 2"/>
          <p:cNvGrpSpPr/>
          <p:nvPr/>
        </p:nvGrpSpPr>
        <p:grpSpPr>
          <a:xfrm>
            <a:off x="1" y="869795"/>
            <a:ext cx="12192000" cy="5494877"/>
            <a:chOff x="434975" y="1123536"/>
            <a:chExt cx="11322050" cy="5241552"/>
          </a:xfrm>
        </p:grpSpPr>
        <p:sp>
          <p:nvSpPr>
            <p:cNvPr id="5" name="Rectangle 4"/>
            <p:cNvSpPr/>
            <p:nvPr/>
          </p:nvSpPr>
          <p:spPr>
            <a:xfrm>
              <a:off x="434975" y="1483823"/>
              <a:ext cx="11322050" cy="4881265"/>
            </a:xfrm>
            <a:prstGeom prst="rect">
              <a:avLst/>
            </a:prstGeom>
            <a:solidFill>
              <a:schemeClr val="bg1">
                <a:lumMod val="95000"/>
              </a:schemeClr>
            </a:solidFill>
            <a:ln w="317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400" kern="0" dirty="0">
                <a:solidFill>
                  <a:sysClr val="windowText" lastClr="000000"/>
                </a:solidFill>
                <a:latin typeface="+mj-lt"/>
              </a:endParaRPr>
            </a:p>
          </p:txBody>
        </p:sp>
        <p:sp>
          <p:nvSpPr>
            <p:cNvPr id="6" name="Rectangle 5"/>
            <p:cNvSpPr/>
            <p:nvPr/>
          </p:nvSpPr>
          <p:spPr>
            <a:xfrm>
              <a:off x="434975" y="1123536"/>
              <a:ext cx="11322050" cy="369332"/>
            </a:xfrm>
            <a:prstGeom prst="rect">
              <a:avLst/>
            </a:prstGeom>
            <a:solidFill>
              <a:schemeClr val="bg1">
                <a:lumMod val="85000"/>
              </a:schemeClr>
            </a:solidFill>
          </p:spPr>
          <p:txBody>
            <a:bodyPr wrap="square" lIns="91427" tIns="45713" rIns="91427" bIns="45713">
              <a:noAutofit/>
            </a:bodyPr>
            <a:lstStyle/>
            <a:p>
              <a:pPr algn="ctr" defTabSz="914225">
                <a:spcBef>
                  <a:spcPts val="600"/>
                </a:spcBef>
                <a:spcAft>
                  <a:spcPts val="600"/>
                </a:spcAft>
              </a:pPr>
              <a:r>
                <a:rPr lang="en-US" b="1" kern="0" dirty="0">
                  <a:ln>
                    <a:solidFill>
                      <a:srgbClr val="FFFFFF">
                        <a:alpha val="0"/>
                      </a:srgbClr>
                    </a:solidFill>
                  </a:ln>
                  <a:latin typeface="+mj-lt"/>
                  <a:ea typeface="Segoe UI" pitchFamily="34" charset="0"/>
                  <a:cs typeface="Segoe UI" pitchFamily="34" charset="0"/>
                </a:rPr>
                <a:t>Another Microsoft AI &amp; Machine Learning Framework?</a:t>
              </a:r>
            </a:p>
          </p:txBody>
        </p:sp>
      </p:grpSp>
      <p:sp>
        <p:nvSpPr>
          <p:cNvPr id="33" name="TextBox 32">
            <a:extLst>
              <a:ext uri="{FF2B5EF4-FFF2-40B4-BE49-F238E27FC236}">
                <a16:creationId xmlns:a16="http://schemas.microsoft.com/office/drawing/2014/main" id="{E2543C45-60D1-B44E-B9DC-D7CF2F7EF72D}"/>
              </a:ext>
            </a:extLst>
          </p:cNvPr>
          <p:cNvSpPr txBox="1"/>
          <p:nvPr/>
        </p:nvSpPr>
        <p:spPr>
          <a:xfrm>
            <a:off x="163990" y="1262498"/>
            <a:ext cx="11592355" cy="5386090"/>
          </a:xfrm>
          <a:prstGeom prst="rect">
            <a:avLst/>
          </a:prstGeom>
          <a:noFill/>
        </p:spPr>
        <p:txBody>
          <a:bodyPr wrap="square" rtlCol="0">
            <a:spAutoFit/>
          </a:bodyPr>
          <a:lstStyle/>
          <a:p>
            <a:r>
              <a:rPr lang="en-US" sz="2000" b="1" dirty="0"/>
              <a:t>Focus on .NET Developers</a:t>
            </a:r>
          </a:p>
          <a:p>
            <a:pPr marL="285750" indent="-285750">
              <a:buFont typeface="Arial" panose="020B0604020202020204" pitchFamily="34" charset="0"/>
              <a:buChar char="•"/>
            </a:pPr>
            <a:r>
              <a:rPr lang="en-US" dirty="0"/>
              <a:t>Empower existing .NET developers to craft AI &amp; ML solutions</a:t>
            </a:r>
          </a:p>
          <a:p>
            <a:pPr marL="285750" indent="-285750">
              <a:buFont typeface="Arial" panose="020B0604020202020204" pitchFamily="34" charset="0"/>
              <a:buChar char="•"/>
            </a:pPr>
            <a:r>
              <a:rPr lang="en-US" dirty="0"/>
              <a:t>Leverage existing skillsets in C#, .NET, Visual Studio, ASP.NET, Windows Forms, UWP etc.</a:t>
            </a:r>
          </a:p>
          <a:p>
            <a:pPr marL="285750" indent="-285750">
              <a:buFont typeface="Arial" panose="020B0604020202020204" pitchFamily="34" charset="0"/>
              <a:buChar char="•"/>
            </a:pPr>
            <a:r>
              <a:rPr lang="en-US" dirty="0"/>
              <a:t>Leverage existing applications, web applications and infuse ML functionality (standard app lifecycle)</a:t>
            </a:r>
          </a:p>
          <a:p>
            <a:endParaRPr lang="en-US" dirty="0"/>
          </a:p>
          <a:p>
            <a:r>
              <a:rPr lang="en-US" b="1" dirty="0"/>
              <a:t>Open Source</a:t>
            </a:r>
          </a:p>
          <a:p>
            <a:pPr marL="285750" indent="-285750">
              <a:buFont typeface="Arial" panose="020B0604020202020204" pitchFamily="34" charset="0"/>
              <a:buChar char="•"/>
            </a:pPr>
            <a:r>
              <a:rPr lang="en-US" dirty="0"/>
              <a:t>Delivered via NuGet package(s)</a:t>
            </a:r>
          </a:p>
          <a:p>
            <a:pPr marL="285750" indent="-285750">
              <a:buFont typeface="Arial" panose="020B0604020202020204" pitchFamily="34" charset="0"/>
              <a:buChar char="•"/>
            </a:pPr>
            <a:r>
              <a:rPr lang="en-US" dirty="0"/>
              <a:t>Open Source with source code available on GitHub: https://github.com/dotnet/machinelearning</a:t>
            </a:r>
          </a:p>
          <a:p>
            <a:pPr marL="742950" lvl="1" indent="-285750">
              <a:buFont typeface="Arial" panose="020B0604020202020204" pitchFamily="34" charset="0"/>
              <a:buChar char="•"/>
            </a:pPr>
            <a:r>
              <a:rPr lang="en-US" dirty="0"/>
              <a:t>Open: Can track releases, future versions etc.</a:t>
            </a:r>
          </a:p>
          <a:p>
            <a:pPr marL="742950" lvl="1" indent="-285750">
              <a:buFont typeface="Arial" panose="020B0604020202020204" pitchFamily="34" charset="0"/>
              <a:buChar char="•"/>
            </a:pPr>
            <a:r>
              <a:rPr lang="en-US" dirty="0"/>
              <a:t>Fast release cadence</a:t>
            </a:r>
          </a:p>
          <a:p>
            <a:pPr marL="285750" indent="-285750">
              <a:buFont typeface="Arial" panose="020B0604020202020204" pitchFamily="34" charset="0"/>
              <a:buChar char="•"/>
            </a:pPr>
            <a:r>
              <a:rPr lang="en-US" dirty="0"/>
              <a:t>No cost license (FREE) &amp; permissive MIT license: Commercial use, distribution etc.</a:t>
            </a:r>
          </a:p>
          <a:p>
            <a:pPr marL="285750" indent="-285750">
              <a:buFont typeface="Arial" panose="020B0604020202020204" pitchFamily="34" charset="0"/>
              <a:buChar char="•"/>
            </a:pPr>
            <a:r>
              <a:rPr lang="en-US" dirty="0"/>
              <a:t>Part of .NET Core 3.0: Currently works with .NET Core 2.x, formally part of .NET Core 3.0</a:t>
            </a:r>
          </a:p>
          <a:p>
            <a:pPr marL="285750" indent="-285750">
              <a:buFont typeface="Arial" panose="020B0604020202020204" pitchFamily="34" charset="0"/>
              <a:buChar char="•"/>
            </a:pPr>
            <a:r>
              <a:rPr lang="en-US" dirty="0"/>
              <a:t>Cross-platform: Windows, macOS &amp; Linux (wherever .NET Core is supported)</a:t>
            </a:r>
          </a:p>
          <a:p>
            <a:pPr marL="285750" indent="-285750">
              <a:buFont typeface="Arial" panose="020B0604020202020204" pitchFamily="34" charset="0"/>
              <a:buChar char="•"/>
            </a:pPr>
            <a:endParaRPr lang="en-US" dirty="0"/>
          </a:p>
          <a:p>
            <a:r>
              <a:rPr lang="en-US" b="1" dirty="0"/>
              <a:t>Built on Standards</a:t>
            </a:r>
          </a:p>
          <a:p>
            <a:pPr marL="285750" indent="-285750">
              <a:buFont typeface="Arial" panose="020B0604020202020204" pitchFamily="34" charset="0"/>
              <a:buChar char="•"/>
            </a:pPr>
            <a:r>
              <a:rPr lang="en-US" dirty="0"/>
              <a:t>Standard ML algorithms are incorporated with ML best practices in mind</a:t>
            </a:r>
          </a:p>
          <a:p>
            <a:pPr marL="285750" indent="-285750">
              <a:buFont typeface="Arial" panose="020B0604020202020204" pitchFamily="34" charset="0"/>
              <a:buChar char="•"/>
            </a:pPr>
            <a:r>
              <a:rPr lang="en-US" dirty="0"/>
              <a:t>Integration with ONNX (Open Neural Network Exchange) – Interoperable Artificial Intelligence</a:t>
            </a:r>
          </a:p>
          <a:p>
            <a:pPr marL="742950" lvl="1" indent="-285750">
              <a:buFont typeface="Arial" panose="020B0604020202020204" pitchFamily="34" charset="0"/>
              <a:buChar char="•"/>
            </a:pPr>
            <a:r>
              <a:rPr lang="en-US" dirty="0"/>
              <a:t>Ability to import/export models between different Operating Systems, frameworks, languages (Python/R)</a:t>
            </a:r>
          </a:p>
          <a:p>
            <a:endParaRPr lang="en-US" dirty="0"/>
          </a:p>
        </p:txBody>
      </p:sp>
    </p:spTree>
    <p:extLst>
      <p:ext uri="{BB962C8B-B14F-4D97-AF65-F5344CB8AC3E}">
        <p14:creationId xmlns:p14="http://schemas.microsoft.com/office/powerpoint/2010/main" val="179696802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7775" y="152567"/>
            <a:ext cx="11653523" cy="717228"/>
          </a:xfrm>
        </p:spPr>
        <p:txBody>
          <a:bodyPr>
            <a:normAutofit/>
          </a:bodyPr>
          <a:lstStyle/>
          <a:p>
            <a:r>
              <a:rPr lang="en-US" sz="3600" b="1" dirty="0"/>
              <a:t>Where is ML.NET used?</a:t>
            </a:r>
            <a:endParaRPr lang="en-US" sz="3600" b="1" noProof="0" dirty="0"/>
          </a:p>
        </p:txBody>
      </p:sp>
      <p:grpSp>
        <p:nvGrpSpPr>
          <p:cNvPr id="3" name="Group 2"/>
          <p:cNvGrpSpPr/>
          <p:nvPr/>
        </p:nvGrpSpPr>
        <p:grpSpPr>
          <a:xfrm>
            <a:off x="1" y="869795"/>
            <a:ext cx="12192000" cy="5494877"/>
            <a:chOff x="434975" y="1123536"/>
            <a:chExt cx="11322050" cy="5241552"/>
          </a:xfrm>
        </p:grpSpPr>
        <p:sp>
          <p:nvSpPr>
            <p:cNvPr id="5" name="Rectangle 4"/>
            <p:cNvSpPr/>
            <p:nvPr/>
          </p:nvSpPr>
          <p:spPr>
            <a:xfrm>
              <a:off x="434975" y="1483823"/>
              <a:ext cx="11322050" cy="4881265"/>
            </a:xfrm>
            <a:prstGeom prst="rect">
              <a:avLst/>
            </a:prstGeom>
            <a:solidFill>
              <a:schemeClr val="bg1">
                <a:lumMod val="95000"/>
              </a:schemeClr>
            </a:solidFill>
            <a:ln w="317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400" kern="0" dirty="0">
                <a:solidFill>
                  <a:sysClr val="windowText" lastClr="000000"/>
                </a:solidFill>
                <a:latin typeface="+mj-lt"/>
              </a:endParaRPr>
            </a:p>
          </p:txBody>
        </p:sp>
        <p:sp>
          <p:nvSpPr>
            <p:cNvPr id="6" name="Rectangle 5"/>
            <p:cNvSpPr/>
            <p:nvPr/>
          </p:nvSpPr>
          <p:spPr>
            <a:xfrm>
              <a:off x="434975" y="1123536"/>
              <a:ext cx="11322050" cy="369332"/>
            </a:xfrm>
            <a:prstGeom prst="rect">
              <a:avLst/>
            </a:prstGeom>
            <a:solidFill>
              <a:schemeClr val="bg1">
                <a:lumMod val="85000"/>
              </a:schemeClr>
            </a:solidFill>
          </p:spPr>
          <p:txBody>
            <a:bodyPr wrap="square" lIns="91427" tIns="45713" rIns="91427" bIns="45713">
              <a:noAutofit/>
            </a:bodyPr>
            <a:lstStyle/>
            <a:p>
              <a:pPr algn="ctr" defTabSz="914225">
                <a:spcBef>
                  <a:spcPts val="600"/>
                </a:spcBef>
                <a:spcAft>
                  <a:spcPts val="600"/>
                </a:spcAft>
              </a:pPr>
              <a:r>
                <a:rPr lang="en-US" b="1" kern="0" dirty="0">
                  <a:latin typeface="+mj-lt"/>
                </a:rPr>
                <a:t>You are probably have used it already without knowing!</a:t>
              </a:r>
              <a:endParaRPr lang="en-US" b="1" kern="0" dirty="0">
                <a:ln>
                  <a:solidFill>
                    <a:srgbClr val="FFFFFF">
                      <a:alpha val="0"/>
                    </a:srgbClr>
                  </a:solidFill>
                </a:ln>
                <a:latin typeface="+mj-lt"/>
                <a:ea typeface="Segoe UI" pitchFamily="34" charset="0"/>
                <a:cs typeface="Segoe UI" pitchFamily="34" charset="0"/>
              </a:endParaRPr>
            </a:p>
          </p:txBody>
        </p:sp>
      </p:grpSp>
      <p:sp>
        <p:nvSpPr>
          <p:cNvPr id="7" name="Pentagon 19">
            <a:extLst>
              <a:ext uri="{FF2B5EF4-FFF2-40B4-BE49-F238E27FC236}">
                <a16:creationId xmlns:a16="http://schemas.microsoft.com/office/drawing/2014/main" id="{269376B1-6410-4B4F-A9C9-E2A4E4DFB020}"/>
              </a:ext>
            </a:extLst>
          </p:cNvPr>
          <p:cNvSpPr/>
          <p:nvPr/>
        </p:nvSpPr>
        <p:spPr bwMode="auto">
          <a:xfrm>
            <a:off x="1524648" y="1459670"/>
            <a:ext cx="9142703" cy="614863"/>
          </a:xfrm>
          <a:prstGeom prst="homePlate">
            <a:avLst/>
          </a:prstGeom>
          <a:solidFill>
            <a:srgbClr val="3F3F3F">
              <a:lumMod val="60000"/>
              <a:lumOff val="40000"/>
            </a:srgbClr>
          </a:solidFill>
          <a:ln w="25400" cap="flat" cmpd="sng" algn="ctr">
            <a:noFill/>
            <a:prstDash val="solid"/>
            <a:headEnd type="none" w="med" len="med"/>
            <a:tailEnd type="none" w="med" len="med"/>
          </a:ln>
          <a:effectLst/>
        </p:spPr>
        <p:txBody>
          <a:bodyPr vert="horz" wrap="square" lIns="137141" tIns="0" rIns="68567" bIns="0" numCol="1" rtlCol="0" anchor="ctr" anchorCtr="0" compatLnSpc="1">
            <a:prstTxWarp prst="textNoShape">
              <a:avLst/>
            </a:prstTxWarp>
          </a:bodyPr>
          <a:lstStyle/>
          <a:p>
            <a:pPr marL="0" marR="0" lvl="0" indent="0" algn="l" defTabSz="68544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38" normalizeH="0" baseline="0" noProof="0" dirty="0">
              <a:ln>
                <a:noFill/>
              </a:ln>
              <a:gradFill>
                <a:gsLst>
                  <a:gs pos="0">
                    <a:srgbClr val="FFFFFF"/>
                  </a:gs>
                  <a:gs pos="100000">
                    <a:srgbClr val="FFFFFF"/>
                  </a:gs>
                </a:gsLst>
                <a:lin ang="16200000" scaled="0"/>
              </a:gradFill>
              <a:effectLst/>
              <a:uLnTx/>
              <a:uFillTx/>
              <a:latin typeface="Segoe UI Light"/>
              <a:ea typeface="ＭＳ Ｐゴシック" charset="0"/>
              <a:cs typeface="+mn-cs"/>
            </a:endParaRPr>
          </a:p>
        </p:txBody>
      </p:sp>
      <p:sp>
        <p:nvSpPr>
          <p:cNvPr id="8" name="Pentagon 19">
            <a:extLst>
              <a:ext uri="{FF2B5EF4-FFF2-40B4-BE49-F238E27FC236}">
                <a16:creationId xmlns:a16="http://schemas.microsoft.com/office/drawing/2014/main" id="{BF2D4489-7652-8D43-AC8D-204AD8AD00B6}"/>
              </a:ext>
            </a:extLst>
          </p:cNvPr>
          <p:cNvSpPr/>
          <p:nvPr/>
        </p:nvSpPr>
        <p:spPr bwMode="auto">
          <a:xfrm>
            <a:off x="1511046" y="2517032"/>
            <a:ext cx="9142703" cy="729753"/>
          </a:xfrm>
          <a:prstGeom prst="homePlate">
            <a:avLst/>
          </a:prstGeom>
          <a:solidFill>
            <a:srgbClr val="3F3F3F">
              <a:lumMod val="60000"/>
              <a:lumOff val="40000"/>
            </a:srgbClr>
          </a:solidFill>
          <a:ln w="25400" cap="flat" cmpd="sng" algn="ctr">
            <a:noFill/>
            <a:prstDash val="solid"/>
            <a:headEnd type="none" w="med" len="med"/>
            <a:tailEnd type="none" w="med" len="med"/>
          </a:ln>
          <a:effectLst/>
        </p:spPr>
        <p:txBody>
          <a:bodyPr vert="horz" wrap="square" lIns="137141" tIns="0" rIns="68567" bIns="0" numCol="1" rtlCol="0" anchor="ctr" anchorCtr="0" compatLnSpc="1">
            <a:prstTxWarp prst="textNoShape">
              <a:avLst/>
            </a:prstTxWarp>
          </a:bodyPr>
          <a:lstStyle/>
          <a:p>
            <a:pPr marL="0" marR="0" lvl="0" indent="0" algn="l" defTabSz="68544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38" normalizeH="0" baseline="0" noProof="0" dirty="0">
              <a:ln>
                <a:noFill/>
              </a:ln>
              <a:gradFill>
                <a:gsLst>
                  <a:gs pos="0">
                    <a:srgbClr val="FFFFFF"/>
                  </a:gs>
                  <a:gs pos="100000">
                    <a:srgbClr val="FFFFFF"/>
                  </a:gs>
                </a:gsLst>
                <a:lin ang="16200000" scaled="0"/>
              </a:gradFill>
              <a:effectLst/>
              <a:uLnTx/>
              <a:uFillTx/>
              <a:latin typeface="Segoe UI Light"/>
              <a:ea typeface="ＭＳ Ｐゴシック" charset="0"/>
              <a:cs typeface="+mn-cs"/>
            </a:endParaRPr>
          </a:p>
        </p:txBody>
      </p:sp>
      <p:sp>
        <p:nvSpPr>
          <p:cNvPr id="9" name="Pentagon 19">
            <a:extLst>
              <a:ext uri="{FF2B5EF4-FFF2-40B4-BE49-F238E27FC236}">
                <a16:creationId xmlns:a16="http://schemas.microsoft.com/office/drawing/2014/main" id="{1A17CB96-69BA-2349-8658-7735A33DE37F}"/>
              </a:ext>
            </a:extLst>
          </p:cNvPr>
          <p:cNvSpPr/>
          <p:nvPr/>
        </p:nvSpPr>
        <p:spPr bwMode="auto">
          <a:xfrm>
            <a:off x="1524645" y="3661454"/>
            <a:ext cx="9142703" cy="729753"/>
          </a:xfrm>
          <a:prstGeom prst="homePlate">
            <a:avLst/>
          </a:prstGeom>
          <a:solidFill>
            <a:srgbClr val="3F3F3F">
              <a:lumMod val="60000"/>
              <a:lumOff val="40000"/>
            </a:srgbClr>
          </a:solidFill>
          <a:ln w="25400" cap="flat" cmpd="sng" algn="ctr">
            <a:noFill/>
            <a:prstDash val="solid"/>
            <a:headEnd type="none" w="med" len="med"/>
            <a:tailEnd type="none" w="med" len="med"/>
          </a:ln>
          <a:effectLst/>
        </p:spPr>
        <p:txBody>
          <a:bodyPr vert="horz" wrap="square" lIns="137141" tIns="0" rIns="68567" bIns="0" numCol="1" rtlCol="0" anchor="ctr" anchorCtr="0" compatLnSpc="1">
            <a:prstTxWarp prst="textNoShape">
              <a:avLst/>
            </a:prstTxWarp>
          </a:bodyPr>
          <a:lstStyle/>
          <a:p>
            <a:pPr marL="0" marR="0" lvl="0" indent="0" algn="l" defTabSz="68544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38" normalizeH="0" baseline="0" noProof="0" dirty="0">
              <a:ln>
                <a:noFill/>
              </a:ln>
              <a:gradFill>
                <a:gsLst>
                  <a:gs pos="0">
                    <a:srgbClr val="FFFFFF"/>
                  </a:gs>
                  <a:gs pos="100000">
                    <a:srgbClr val="FFFFFF"/>
                  </a:gs>
                </a:gsLst>
                <a:lin ang="16200000" scaled="0"/>
              </a:gradFill>
              <a:effectLst/>
              <a:uLnTx/>
              <a:uFillTx/>
              <a:latin typeface="Segoe UI Light"/>
              <a:ea typeface="ＭＳ Ｐゴシック" charset="0"/>
              <a:cs typeface="+mn-cs"/>
            </a:endParaRPr>
          </a:p>
        </p:txBody>
      </p:sp>
      <p:sp>
        <p:nvSpPr>
          <p:cNvPr id="10" name="Pentagon 19">
            <a:extLst>
              <a:ext uri="{FF2B5EF4-FFF2-40B4-BE49-F238E27FC236}">
                <a16:creationId xmlns:a16="http://schemas.microsoft.com/office/drawing/2014/main" id="{1B4732E3-1A15-A047-949D-49088AC26DD6}"/>
              </a:ext>
            </a:extLst>
          </p:cNvPr>
          <p:cNvSpPr/>
          <p:nvPr/>
        </p:nvSpPr>
        <p:spPr bwMode="auto">
          <a:xfrm>
            <a:off x="1511046" y="4828662"/>
            <a:ext cx="9142703" cy="729753"/>
          </a:xfrm>
          <a:prstGeom prst="homePlate">
            <a:avLst/>
          </a:prstGeom>
          <a:solidFill>
            <a:srgbClr val="3F3F3F">
              <a:lumMod val="60000"/>
              <a:lumOff val="40000"/>
            </a:srgbClr>
          </a:solidFill>
          <a:ln w="25400" cap="flat" cmpd="sng" algn="ctr">
            <a:noFill/>
            <a:prstDash val="solid"/>
            <a:headEnd type="none" w="med" len="med"/>
            <a:tailEnd type="none" w="med" len="med"/>
          </a:ln>
          <a:effectLst/>
        </p:spPr>
        <p:txBody>
          <a:bodyPr vert="horz" wrap="square" lIns="137141" tIns="0" rIns="68567" bIns="0" numCol="1" rtlCol="0" anchor="ctr" anchorCtr="0" compatLnSpc="1">
            <a:prstTxWarp prst="textNoShape">
              <a:avLst/>
            </a:prstTxWarp>
          </a:bodyPr>
          <a:lstStyle/>
          <a:p>
            <a:pPr marL="0" marR="0" lvl="0" indent="0" algn="l" defTabSz="68544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38" normalizeH="0" baseline="0" noProof="0" dirty="0">
              <a:ln>
                <a:noFill/>
              </a:ln>
              <a:gradFill>
                <a:gsLst>
                  <a:gs pos="0">
                    <a:srgbClr val="FFFFFF"/>
                  </a:gs>
                  <a:gs pos="100000">
                    <a:srgbClr val="FFFFFF"/>
                  </a:gs>
                </a:gsLst>
                <a:lin ang="16200000" scaled="0"/>
              </a:gradFill>
              <a:effectLst/>
              <a:uLnTx/>
              <a:uFillTx/>
              <a:latin typeface="Segoe UI Light"/>
              <a:ea typeface="ＭＳ Ｐゴシック" charset="0"/>
              <a:cs typeface="+mn-cs"/>
            </a:endParaRPr>
          </a:p>
        </p:txBody>
      </p:sp>
      <p:grpSp>
        <p:nvGrpSpPr>
          <p:cNvPr id="11" name="Group 10">
            <a:extLst>
              <a:ext uri="{FF2B5EF4-FFF2-40B4-BE49-F238E27FC236}">
                <a16:creationId xmlns:a16="http://schemas.microsoft.com/office/drawing/2014/main" id="{745885A3-7DBD-F048-ABFF-8E5EFF6129D8}"/>
              </a:ext>
            </a:extLst>
          </p:cNvPr>
          <p:cNvGrpSpPr/>
          <p:nvPr/>
        </p:nvGrpSpPr>
        <p:grpSpPr>
          <a:xfrm>
            <a:off x="1338128" y="2430935"/>
            <a:ext cx="904554" cy="904553"/>
            <a:chOff x="926432" y="2738619"/>
            <a:chExt cx="904554" cy="904553"/>
          </a:xfrm>
        </p:grpSpPr>
        <p:sp>
          <p:nvSpPr>
            <p:cNvPr id="12" name="Oval 11">
              <a:extLst>
                <a:ext uri="{FF2B5EF4-FFF2-40B4-BE49-F238E27FC236}">
                  <a16:creationId xmlns:a16="http://schemas.microsoft.com/office/drawing/2014/main" id="{001C04ED-CD09-CA41-9F10-211A56614C0E}"/>
                </a:ext>
              </a:extLst>
            </p:cNvPr>
            <p:cNvSpPr/>
            <p:nvPr/>
          </p:nvSpPr>
          <p:spPr bwMode="auto">
            <a:xfrm>
              <a:off x="926432" y="2738619"/>
              <a:ext cx="904554" cy="904553"/>
            </a:xfrm>
            <a:prstGeom prst="ellipse">
              <a:avLst/>
            </a:prstGeom>
            <a:solidFill>
              <a:schemeClr val="bg1"/>
            </a:solidFill>
            <a:ln w="73025" cap="flat" cmpd="sng" algn="ctr">
              <a:solidFill>
                <a:schemeClr val="bg1"/>
              </a:solidFill>
              <a:prstDash val="solid"/>
              <a:headEnd type="none" w="med" len="med"/>
              <a:tailEnd type="none" w="med" len="med"/>
            </a:ln>
            <a:effectLst/>
          </p:spPr>
          <p:txBody>
            <a:bodyPr vert="horz" wrap="square" lIns="68567" tIns="34285" rIns="68567" bIns="34285" numCol="1" rtlCol="0" anchor="ctr" anchorCtr="0" compatLnSpc="1">
              <a:prstTxWarp prst="textNoShape">
                <a:avLst/>
              </a:prstTxWarp>
            </a:bodyPr>
            <a:lstStyle/>
            <a:p>
              <a:pPr marL="0" marR="0" lvl="0" indent="0" algn="ctr" defTabSz="685442" rtl="0" eaLnBrk="1" fontAlgn="base" latinLnBrk="0" hangingPunct="1">
                <a:lnSpc>
                  <a:spcPct val="90000"/>
                </a:lnSpc>
                <a:spcBef>
                  <a:spcPct val="0"/>
                </a:spcBef>
                <a:spcAft>
                  <a:spcPct val="0"/>
                </a:spcAft>
                <a:buClrTx/>
                <a:buSzTx/>
                <a:buFontTx/>
                <a:buNone/>
                <a:tabLst/>
                <a:defRPr/>
              </a:pPr>
              <a:endParaRPr kumimoji="0" lang="en-US" sz="1500" b="0" i="0" u="none" strike="noStrike" kern="0" cap="none" spc="-38"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13" name="Picture 2" descr="Image result for excel icon">
              <a:extLst>
                <a:ext uri="{FF2B5EF4-FFF2-40B4-BE49-F238E27FC236}">
                  <a16:creationId xmlns:a16="http://schemas.microsoft.com/office/drawing/2014/main" id="{E1D52D31-4F27-ED47-BDB1-F0D214AA7FD3}"/>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115684" y="2932192"/>
              <a:ext cx="552569" cy="5361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4C03AA05-5025-3B41-96CA-E9F435178583}"/>
              </a:ext>
            </a:extLst>
          </p:cNvPr>
          <p:cNvGrpSpPr/>
          <p:nvPr/>
        </p:nvGrpSpPr>
        <p:grpSpPr>
          <a:xfrm>
            <a:off x="1351726" y="3569009"/>
            <a:ext cx="904554" cy="904553"/>
            <a:chOff x="1194206" y="4212717"/>
            <a:chExt cx="904554" cy="904553"/>
          </a:xfrm>
        </p:grpSpPr>
        <p:sp>
          <p:nvSpPr>
            <p:cNvPr id="15" name="Oval 14">
              <a:extLst>
                <a:ext uri="{FF2B5EF4-FFF2-40B4-BE49-F238E27FC236}">
                  <a16:creationId xmlns:a16="http://schemas.microsoft.com/office/drawing/2014/main" id="{E58CBE87-298D-184A-A17D-756E52FC8D32}"/>
                </a:ext>
              </a:extLst>
            </p:cNvPr>
            <p:cNvSpPr/>
            <p:nvPr/>
          </p:nvSpPr>
          <p:spPr bwMode="auto">
            <a:xfrm>
              <a:off x="1194206" y="4212717"/>
              <a:ext cx="904554" cy="904553"/>
            </a:xfrm>
            <a:prstGeom prst="ellipse">
              <a:avLst/>
            </a:prstGeom>
            <a:solidFill>
              <a:schemeClr val="bg1"/>
            </a:solidFill>
            <a:ln w="73025" cap="flat" cmpd="sng" algn="ctr">
              <a:solidFill>
                <a:schemeClr val="bg1"/>
              </a:solidFill>
              <a:prstDash val="solid"/>
              <a:headEnd type="none" w="med" len="med"/>
              <a:tailEnd type="none" w="med" len="med"/>
            </a:ln>
            <a:effectLst/>
          </p:spPr>
          <p:txBody>
            <a:bodyPr vert="horz" wrap="square" lIns="68567" tIns="34285" rIns="68567" bIns="34285" numCol="1" rtlCol="0" anchor="ctr" anchorCtr="0" compatLnSpc="1">
              <a:prstTxWarp prst="textNoShape">
                <a:avLst/>
              </a:prstTxWarp>
            </a:bodyPr>
            <a:lstStyle/>
            <a:p>
              <a:pPr marL="0" marR="0" lvl="0" indent="0" algn="ctr" defTabSz="685442" rtl="0" eaLnBrk="1" fontAlgn="base" latinLnBrk="0" hangingPunct="1">
                <a:lnSpc>
                  <a:spcPct val="90000"/>
                </a:lnSpc>
                <a:spcBef>
                  <a:spcPct val="0"/>
                </a:spcBef>
                <a:spcAft>
                  <a:spcPct val="0"/>
                </a:spcAft>
                <a:buClrTx/>
                <a:buSzTx/>
                <a:buFontTx/>
                <a:buNone/>
                <a:tabLst/>
                <a:defRPr/>
              </a:pPr>
              <a:endParaRPr kumimoji="0" lang="en-US" sz="1500" b="0" i="0" u="none" strike="noStrike" kern="0" cap="none" spc="-38"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16" name="Picture 4" descr="Image result for powerpoint icon">
              <a:extLst>
                <a:ext uri="{FF2B5EF4-FFF2-40B4-BE49-F238E27FC236}">
                  <a16:creationId xmlns:a16="http://schemas.microsoft.com/office/drawing/2014/main" id="{2C71E68C-AAC5-8946-85F3-0EE7D4C0CA50}"/>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394133" y="4430656"/>
              <a:ext cx="502522" cy="4934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58F070D5-76F6-064B-9C32-99C31D8A1067}"/>
              </a:ext>
            </a:extLst>
          </p:cNvPr>
          <p:cNvGrpSpPr/>
          <p:nvPr/>
        </p:nvGrpSpPr>
        <p:grpSpPr>
          <a:xfrm>
            <a:off x="1365326" y="1387108"/>
            <a:ext cx="904554" cy="904553"/>
            <a:chOff x="926432" y="1399720"/>
            <a:chExt cx="904554" cy="904553"/>
          </a:xfrm>
        </p:grpSpPr>
        <p:sp>
          <p:nvSpPr>
            <p:cNvPr id="19" name="Oval 18">
              <a:extLst>
                <a:ext uri="{FF2B5EF4-FFF2-40B4-BE49-F238E27FC236}">
                  <a16:creationId xmlns:a16="http://schemas.microsoft.com/office/drawing/2014/main" id="{9B00C8A4-8B4A-7745-BF90-38E9EB9236EA}"/>
                </a:ext>
              </a:extLst>
            </p:cNvPr>
            <p:cNvSpPr/>
            <p:nvPr/>
          </p:nvSpPr>
          <p:spPr bwMode="auto">
            <a:xfrm>
              <a:off x="926432" y="1399720"/>
              <a:ext cx="904554" cy="904553"/>
            </a:xfrm>
            <a:prstGeom prst="ellipse">
              <a:avLst/>
            </a:prstGeom>
            <a:solidFill>
              <a:schemeClr val="bg1"/>
            </a:solidFill>
            <a:ln w="73025" cap="flat" cmpd="sng" algn="ctr">
              <a:solidFill>
                <a:schemeClr val="bg1"/>
              </a:solidFill>
              <a:prstDash val="solid"/>
              <a:headEnd type="none" w="med" len="med"/>
              <a:tailEnd type="none" w="med" len="med"/>
            </a:ln>
            <a:effectLst/>
          </p:spPr>
          <p:txBody>
            <a:bodyPr vert="horz" wrap="square" lIns="68567" tIns="34285" rIns="68567" bIns="34285" numCol="1" rtlCol="0" anchor="ctr" anchorCtr="0" compatLnSpc="1">
              <a:prstTxWarp prst="textNoShape">
                <a:avLst/>
              </a:prstTxWarp>
            </a:bodyPr>
            <a:lstStyle/>
            <a:p>
              <a:pPr marL="0" marR="0" lvl="0" indent="0" algn="ctr" defTabSz="685442" rtl="0" eaLnBrk="1" fontAlgn="base" latinLnBrk="0" hangingPunct="1">
                <a:lnSpc>
                  <a:spcPct val="90000"/>
                </a:lnSpc>
                <a:spcBef>
                  <a:spcPct val="0"/>
                </a:spcBef>
                <a:spcAft>
                  <a:spcPct val="0"/>
                </a:spcAft>
                <a:buClrTx/>
                <a:buSzTx/>
                <a:buFontTx/>
                <a:buNone/>
                <a:tabLst/>
                <a:defRPr/>
              </a:pPr>
              <a:endParaRPr kumimoji="0" lang="en-US" sz="1500" b="0" i="0" u="none" strike="noStrike" kern="0" cap="none" spc="-38"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20" name="Picture 6" descr="Image result for bing icon">
              <a:extLst>
                <a:ext uri="{FF2B5EF4-FFF2-40B4-BE49-F238E27FC236}">
                  <a16:creationId xmlns:a16="http://schemas.microsoft.com/office/drawing/2014/main" id="{37AC290F-099F-C249-BA64-DD605E753FC9}"/>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105308" y="1565527"/>
              <a:ext cx="573319" cy="5733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a:extLst>
              <a:ext uri="{FF2B5EF4-FFF2-40B4-BE49-F238E27FC236}">
                <a16:creationId xmlns:a16="http://schemas.microsoft.com/office/drawing/2014/main" id="{A5141CC6-13A9-374E-8F3B-D12A6D14EA4A}"/>
              </a:ext>
            </a:extLst>
          </p:cNvPr>
          <p:cNvGrpSpPr/>
          <p:nvPr/>
        </p:nvGrpSpPr>
        <p:grpSpPr>
          <a:xfrm>
            <a:off x="1351726" y="4741261"/>
            <a:ext cx="904554" cy="904553"/>
            <a:chOff x="1215976" y="5551616"/>
            <a:chExt cx="904554" cy="904553"/>
          </a:xfrm>
        </p:grpSpPr>
        <p:sp>
          <p:nvSpPr>
            <p:cNvPr id="22" name="Oval 21">
              <a:extLst>
                <a:ext uri="{FF2B5EF4-FFF2-40B4-BE49-F238E27FC236}">
                  <a16:creationId xmlns:a16="http://schemas.microsoft.com/office/drawing/2014/main" id="{77DA58A5-1392-7E45-A37A-BCE0AD8BED6F}"/>
                </a:ext>
              </a:extLst>
            </p:cNvPr>
            <p:cNvSpPr/>
            <p:nvPr/>
          </p:nvSpPr>
          <p:spPr bwMode="auto">
            <a:xfrm>
              <a:off x="1215976" y="5551616"/>
              <a:ext cx="904554" cy="904553"/>
            </a:xfrm>
            <a:prstGeom prst="ellipse">
              <a:avLst/>
            </a:prstGeom>
            <a:solidFill>
              <a:schemeClr val="bg1"/>
            </a:solidFill>
            <a:ln w="73025" cap="flat" cmpd="sng" algn="ctr">
              <a:solidFill>
                <a:schemeClr val="bg1"/>
              </a:solidFill>
              <a:prstDash val="solid"/>
              <a:headEnd type="none" w="med" len="med"/>
              <a:tailEnd type="none" w="med" len="med"/>
            </a:ln>
            <a:effectLst/>
          </p:spPr>
          <p:txBody>
            <a:bodyPr vert="horz" wrap="square" lIns="68567" tIns="34285" rIns="68567" bIns="34285" numCol="1" rtlCol="0" anchor="ctr" anchorCtr="0" compatLnSpc="1">
              <a:prstTxWarp prst="textNoShape">
                <a:avLst/>
              </a:prstTxWarp>
            </a:bodyPr>
            <a:lstStyle/>
            <a:p>
              <a:pPr marL="0" marR="0" lvl="0" indent="0" algn="ctr" defTabSz="685442" rtl="0" eaLnBrk="1" fontAlgn="base" latinLnBrk="0" hangingPunct="1">
                <a:lnSpc>
                  <a:spcPct val="90000"/>
                </a:lnSpc>
                <a:spcBef>
                  <a:spcPct val="0"/>
                </a:spcBef>
                <a:spcAft>
                  <a:spcPct val="0"/>
                </a:spcAft>
                <a:buClrTx/>
                <a:buSzTx/>
                <a:buFontTx/>
                <a:buNone/>
                <a:tabLst/>
                <a:defRPr/>
              </a:pPr>
              <a:endParaRPr kumimoji="0" lang="en-US" sz="1500" b="0" i="0" u="none" strike="noStrike" kern="0" cap="none" spc="-38"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23" name="Picture 8" descr="Image result for Windows icon">
              <a:extLst>
                <a:ext uri="{FF2B5EF4-FFF2-40B4-BE49-F238E27FC236}">
                  <a16:creationId xmlns:a16="http://schemas.microsoft.com/office/drawing/2014/main" id="{EE028AB0-1CA9-C14E-9804-A18DD94ECB99}"/>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438592" y="5789865"/>
              <a:ext cx="452551" cy="454065"/>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Rectangle 23">
            <a:extLst>
              <a:ext uri="{FF2B5EF4-FFF2-40B4-BE49-F238E27FC236}">
                <a16:creationId xmlns:a16="http://schemas.microsoft.com/office/drawing/2014/main" id="{0001F80D-4449-E44E-A137-5AE7F346A2C3}"/>
              </a:ext>
            </a:extLst>
          </p:cNvPr>
          <p:cNvSpPr/>
          <p:nvPr/>
        </p:nvSpPr>
        <p:spPr>
          <a:xfrm>
            <a:off x="2597904" y="4901149"/>
            <a:ext cx="4919937" cy="584775"/>
          </a:xfrm>
          <a:prstGeom prst="rect">
            <a:avLst/>
          </a:prstGeom>
        </p:spPr>
        <p:txBody>
          <a:bodyPr wrap="none">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Windows 10 </a:t>
            </a:r>
            <a:r>
              <a:rPr kumimoji="0" lang="en-US" sz="200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(Windows Defender)</a:t>
            </a:r>
            <a:endParaRPr kumimoji="0" lang="en-US" sz="320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endParaRPr>
          </a:p>
        </p:txBody>
      </p:sp>
      <p:sp>
        <p:nvSpPr>
          <p:cNvPr id="25" name="Rectangle 24">
            <a:extLst>
              <a:ext uri="{FF2B5EF4-FFF2-40B4-BE49-F238E27FC236}">
                <a16:creationId xmlns:a16="http://schemas.microsoft.com/office/drawing/2014/main" id="{D3188FA6-86A9-764E-81B3-6E540EDC6DEC}"/>
              </a:ext>
            </a:extLst>
          </p:cNvPr>
          <p:cNvSpPr/>
          <p:nvPr/>
        </p:nvSpPr>
        <p:spPr>
          <a:xfrm>
            <a:off x="2597904" y="3726672"/>
            <a:ext cx="7497344" cy="584775"/>
          </a:xfrm>
          <a:prstGeom prst="rect">
            <a:avLst/>
          </a:prstGeom>
        </p:spPr>
        <p:txBody>
          <a:bodyPr wrap="square">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Power Point </a:t>
            </a:r>
            <a:r>
              <a:rPr kumimoji="0" lang="en-US" sz="200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(Design Ideas)</a:t>
            </a:r>
            <a:endParaRPr kumimoji="0" lang="en-US" sz="320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endParaRPr>
          </a:p>
        </p:txBody>
      </p:sp>
      <p:sp>
        <p:nvSpPr>
          <p:cNvPr id="26" name="Rectangle 25">
            <a:extLst>
              <a:ext uri="{FF2B5EF4-FFF2-40B4-BE49-F238E27FC236}">
                <a16:creationId xmlns:a16="http://schemas.microsoft.com/office/drawing/2014/main" id="{0C5E7A25-EEA5-1F48-939D-E9C0B2AEBE8B}"/>
              </a:ext>
            </a:extLst>
          </p:cNvPr>
          <p:cNvSpPr/>
          <p:nvPr/>
        </p:nvSpPr>
        <p:spPr>
          <a:xfrm>
            <a:off x="2597904" y="2588350"/>
            <a:ext cx="4272773" cy="584775"/>
          </a:xfrm>
          <a:prstGeom prst="rect">
            <a:avLst/>
          </a:prstGeom>
        </p:spPr>
        <p:txBody>
          <a:bodyPr wrap="none">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Excel </a:t>
            </a:r>
            <a:r>
              <a:rPr kumimoji="0" lang="en-US" sz="2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(Chart Recommendations)</a:t>
            </a:r>
            <a:endParaRPr kumimoji="0" lang="en-US" sz="32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endParaRPr>
          </a:p>
        </p:txBody>
      </p:sp>
      <p:sp>
        <p:nvSpPr>
          <p:cNvPr id="27" name="Rectangle 26">
            <a:extLst>
              <a:ext uri="{FF2B5EF4-FFF2-40B4-BE49-F238E27FC236}">
                <a16:creationId xmlns:a16="http://schemas.microsoft.com/office/drawing/2014/main" id="{D6BB4B4B-96F2-1548-8EF3-ECA9E96E417F}"/>
              </a:ext>
            </a:extLst>
          </p:cNvPr>
          <p:cNvSpPr/>
          <p:nvPr/>
        </p:nvSpPr>
        <p:spPr>
          <a:xfrm>
            <a:off x="2597904" y="1551541"/>
            <a:ext cx="3757119" cy="584775"/>
          </a:xfrm>
          <a:prstGeom prst="rect">
            <a:avLst/>
          </a:prstGeom>
        </p:spPr>
        <p:txBody>
          <a:bodyPr wrap="none">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Bing</a:t>
            </a:r>
            <a:r>
              <a:rPr kumimoji="0" lang="en-US" sz="3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 </a:t>
            </a:r>
            <a:r>
              <a:rPr kumimoji="0" lang="en-US" sz="3200" b="1"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Ads</a:t>
            </a:r>
            <a:r>
              <a:rPr kumimoji="0" lang="en-US" sz="32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 </a:t>
            </a:r>
            <a:r>
              <a:rPr kumimoji="0" lang="en-US" sz="2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(Ad Predictions)</a:t>
            </a:r>
            <a:endParaRPr kumimoji="0" lang="en-US" sz="32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8" name="Rectangle 27">
            <a:extLst>
              <a:ext uri="{FF2B5EF4-FFF2-40B4-BE49-F238E27FC236}">
                <a16:creationId xmlns:a16="http://schemas.microsoft.com/office/drawing/2014/main" id="{548F431C-504F-004C-BF8A-50EF2B576857}"/>
              </a:ext>
            </a:extLst>
          </p:cNvPr>
          <p:cNvSpPr/>
          <p:nvPr/>
        </p:nvSpPr>
        <p:spPr>
          <a:xfrm>
            <a:off x="5380365" y="5715874"/>
            <a:ext cx="1146724" cy="461665"/>
          </a:xfrm>
          <a:prstGeom prst="rect">
            <a:avLst/>
          </a:prstGeom>
        </p:spPr>
        <p:txBody>
          <a:bodyPr wrap="none">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more</a:t>
            </a:r>
          </a:p>
        </p:txBody>
      </p:sp>
    </p:spTree>
    <p:extLst>
      <p:ext uri="{BB962C8B-B14F-4D97-AF65-F5344CB8AC3E}">
        <p14:creationId xmlns:p14="http://schemas.microsoft.com/office/powerpoint/2010/main" val="1892651357"/>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7775" y="152567"/>
            <a:ext cx="11653523" cy="717228"/>
          </a:xfrm>
        </p:spPr>
        <p:txBody>
          <a:bodyPr>
            <a:normAutofit/>
          </a:bodyPr>
          <a:lstStyle/>
          <a:p>
            <a:r>
              <a:rPr lang="en-US" sz="3600" b="1" dirty="0"/>
              <a:t>Where is ML.NET used?</a:t>
            </a:r>
            <a:endParaRPr lang="en-US" sz="3600" b="1" noProof="0" dirty="0"/>
          </a:p>
        </p:txBody>
      </p:sp>
      <p:grpSp>
        <p:nvGrpSpPr>
          <p:cNvPr id="3" name="Group 2"/>
          <p:cNvGrpSpPr/>
          <p:nvPr/>
        </p:nvGrpSpPr>
        <p:grpSpPr>
          <a:xfrm>
            <a:off x="1" y="869795"/>
            <a:ext cx="12192000" cy="5494877"/>
            <a:chOff x="434975" y="1123536"/>
            <a:chExt cx="11322050" cy="5241552"/>
          </a:xfrm>
        </p:grpSpPr>
        <p:sp>
          <p:nvSpPr>
            <p:cNvPr id="5" name="Rectangle 4"/>
            <p:cNvSpPr/>
            <p:nvPr/>
          </p:nvSpPr>
          <p:spPr>
            <a:xfrm>
              <a:off x="434975" y="1483823"/>
              <a:ext cx="11322050" cy="4881265"/>
            </a:xfrm>
            <a:prstGeom prst="rect">
              <a:avLst/>
            </a:prstGeom>
            <a:solidFill>
              <a:schemeClr val="bg1">
                <a:lumMod val="95000"/>
              </a:schemeClr>
            </a:solidFill>
            <a:ln w="317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400" kern="0" dirty="0">
                <a:solidFill>
                  <a:sysClr val="windowText" lastClr="000000"/>
                </a:solidFill>
                <a:latin typeface="+mj-lt"/>
              </a:endParaRPr>
            </a:p>
          </p:txBody>
        </p:sp>
        <p:sp>
          <p:nvSpPr>
            <p:cNvPr id="6" name="Rectangle 5"/>
            <p:cNvSpPr/>
            <p:nvPr/>
          </p:nvSpPr>
          <p:spPr>
            <a:xfrm>
              <a:off x="434975" y="1123536"/>
              <a:ext cx="11322050" cy="369332"/>
            </a:xfrm>
            <a:prstGeom prst="rect">
              <a:avLst/>
            </a:prstGeom>
            <a:solidFill>
              <a:schemeClr val="bg1">
                <a:lumMod val="85000"/>
              </a:schemeClr>
            </a:solidFill>
          </p:spPr>
          <p:txBody>
            <a:bodyPr wrap="square" lIns="91427" tIns="45713" rIns="91427" bIns="45713">
              <a:noAutofit/>
            </a:bodyPr>
            <a:lstStyle/>
            <a:p>
              <a:pPr algn="ctr" defTabSz="914225">
                <a:spcBef>
                  <a:spcPts val="600"/>
                </a:spcBef>
                <a:spcAft>
                  <a:spcPts val="600"/>
                </a:spcAft>
              </a:pPr>
              <a:r>
                <a:rPr lang="en-US" b="1" kern="0" dirty="0">
                  <a:latin typeface="+mj-lt"/>
                </a:rPr>
                <a:t>PowerPoint Use-Case</a:t>
              </a:r>
              <a:endParaRPr lang="en-US" b="1" kern="0" dirty="0">
                <a:ln>
                  <a:solidFill>
                    <a:srgbClr val="FFFFFF">
                      <a:alpha val="0"/>
                    </a:srgbClr>
                  </a:solidFill>
                </a:ln>
                <a:latin typeface="+mj-lt"/>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67D35B74-2A55-4B43-9E28-D284F78B1A32}"/>
              </a:ext>
            </a:extLst>
          </p:cNvPr>
          <p:cNvSpPr txBox="1"/>
          <p:nvPr/>
        </p:nvSpPr>
        <p:spPr>
          <a:xfrm>
            <a:off x="542904" y="2017918"/>
            <a:ext cx="4650419" cy="3348609"/>
          </a:xfrm>
          <a:prstGeom prst="rect">
            <a:avLst/>
          </a:prstGeom>
          <a:noFill/>
        </p:spPr>
        <p:txBody>
          <a:bodyPr wrap="square" lIns="0" tIns="0" rIns="0" bIns="0" rtlCol="0" anchor="ctr" anchorCtr="0">
            <a:spAutoFit/>
          </a:bodyPr>
          <a:lstStyle/>
          <a:p>
            <a:pPr marL="0" marR="0" lvl="0" indent="0" algn="l" defTabSz="914400" rtl="0" eaLnBrk="1" fontAlgn="auto" latinLnBrk="0" hangingPunct="1">
              <a:lnSpc>
                <a:spcPct val="90000"/>
              </a:lnSpc>
              <a:spcBef>
                <a:spcPts val="2400"/>
              </a:spcBef>
              <a:spcAft>
                <a:spcPts val="0"/>
              </a:spcAft>
              <a:buClrTx/>
              <a:buSzTx/>
              <a:buFontTx/>
              <a:buNone/>
              <a:tabLst/>
              <a:defRPr/>
            </a:pPr>
            <a:r>
              <a:rPr kumimoji="0" lang="en-US" sz="2000" b="0" i="0" u="none" strike="noStrike" kern="1200" cap="none" spc="0" normalizeH="0" baseline="0" noProof="0" dirty="0">
                <a:ln>
                  <a:noFill/>
                </a:ln>
                <a:gradFill>
                  <a:gsLst>
                    <a:gs pos="30000">
                      <a:srgbClr val="0078D4"/>
                    </a:gs>
                    <a:gs pos="46500">
                      <a:srgbClr val="0078D4"/>
                    </a:gs>
                  </a:gsLst>
                  <a:lin ang="5400000" scaled="0"/>
                </a:gradFill>
                <a:effectLst/>
                <a:uLnTx/>
                <a:uFillTx/>
                <a:ea typeface="+mn-ea"/>
                <a:cs typeface="Segoe UI Semibold" panose="020B0702040204020203" pitchFamily="34" charset="0"/>
              </a:rPr>
              <a:t>Example Use Case</a:t>
            </a:r>
          </a:p>
          <a:p>
            <a:pPr marL="0" marR="0" lvl="0" indent="0" algn="l" defTabSz="914400" rtl="0" eaLnBrk="1" fontAlgn="auto" latinLnBrk="0" hangingPunct="1">
              <a:lnSpc>
                <a:spcPct val="90000"/>
              </a:lnSpc>
              <a:spcBef>
                <a:spcPts val="2400"/>
              </a:spcBef>
              <a:spcAft>
                <a:spcPts val="600"/>
              </a:spcAft>
              <a:buClrTx/>
              <a:buSzTx/>
              <a:buFontTx/>
              <a:buNone/>
              <a:tabLst/>
              <a:defRPr/>
            </a:pPr>
            <a:r>
              <a:rPr kumimoji="0" lang="en-US" sz="3600" b="0" i="0" u="none" strike="noStrike" kern="1200" cap="none" spc="-30" normalizeH="0" baseline="0" noProof="0" dirty="0">
                <a:ln>
                  <a:noFill/>
                </a:ln>
                <a:gradFill>
                  <a:gsLst>
                    <a:gs pos="46500">
                      <a:srgbClr val="1A1A1A"/>
                    </a:gs>
                    <a:gs pos="60000">
                      <a:srgbClr val="1A1A1A"/>
                    </a:gs>
                  </a:gsLst>
                  <a:lin ang="5400000" scaled="0"/>
                </a:gradFill>
                <a:effectLst/>
                <a:uLnTx/>
                <a:uFillTx/>
                <a:ea typeface="+mn-ea"/>
                <a:cs typeface="Segoe UI" panose="020B0502040204020203" pitchFamily="34" charset="0"/>
              </a:rPr>
              <a:t>PowerPoint Designer with ML.NET</a:t>
            </a:r>
            <a:endParaRPr lang="en-US" sz="3600" spc="-30" dirty="0">
              <a:gradFill>
                <a:gsLst>
                  <a:gs pos="46500">
                    <a:srgbClr val="1A1A1A"/>
                  </a:gs>
                  <a:gs pos="60000">
                    <a:srgbClr val="1A1A1A"/>
                  </a:gs>
                </a:gsLst>
                <a:lin ang="5400000" scaled="0"/>
              </a:gradFill>
              <a:cs typeface="Segoe UI" panose="020B0502040204020203" pitchFamily="34" charset="0"/>
            </a:endParaRPr>
          </a:p>
          <a:p>
            <a:pPr marL="285750" indent="-285750">
              <a:lnSpc>
                <a:spcPct val="90000"/>
              </a:lnSpc>
              <a:spcBef>
                <a:spcPts val="2400"/>
              </a:spcBef>
              <a:spcAft>
                <a:spcPts val="600"/>
              </a:spcAft>
              <a:buFont typeface="Arial" panose="020B0604020202020204" pitchFamily="34" charset="0"/>
              <a:buChar char="•"/>
              <a:defRPr/>
            </a:pPr>
            <a:r>
              <a:rPr lang="en-US" dirty="0"/>
              <a:t>Replaced rules-based engine with local machine learning based models using ML.NET</a:t>
            </a:r>
          </a:p>
          <a:p>
            <a:pPr marL="0" marR="0" lvl="0" indent="0" algn="l" defTabSz="914400" rtl="0" eaLnBrk="1" fontAlgn="auto" latinLnBrk="0" hangingPunct="1">
              <a:lnSpc>
                <a:spcPct val="90000"/>
              </a:lnSpc>
              <a:spcBef>
                <a:spcPts val="2400"/>
              </a:spcBef>
              <a:spcAft>
                <a:spcPts val="600"/>
              </a:spcAft>
              <a:buClrTx/>
              <a:buSzTx/>
              <a:buFontTx/>
              <a:buNone/>
              <a:tabLst/>
              <a:defRPr/>
            </a:pPr>
            <a:endParaRPr kumimoji="0" lang="en-US" sz="3600" b="0" i="0" u="none" strike="noStrike" kern="1200" cap="none" spc="-30" normalizeH="0" baseline="0" noProof="0" dirty="0">
              <a:ln>
                <a:noFill/>
              </a:ln>
              <a:gradFill>
                <a:gsLst>
                  <a:gs pos="46500">
                    <a:srgbClr val="1A1A1A"/>
                  </a:gs>
                  <a:gs pos="60000">
                    <a:srgbClr val="1A1A1A"/>
                  </a:gs>
                </a:gsLst>
                <a:lin ang="5400000" scaled="0"/>
              </a:gradFill>
              <a:effectLst/>
              <a:uLnTx/>
              <a:uFillTx/>
              <a:ea typeface="+mn-ea"/>
              <a:cs typeface="Segoe UI" panose="020B0502040204020203" pitchFamily="34" charset="0"/>
            </a:endParaRPr>
          </a:p>
        </p:txBody>
      </p:sp>
      <p:pic>
        <p:nvPicPr>
          <p:cNvPr id="2" name="Picture 1">
            <a:extLst>
              <a:ext uri="{FF2B5EF4-FFF2-40B4-BE49-F238E27FC236}">
                <a16:creationId xmlns:a16="http://schemas.microsoft.com/office/drawing/2014/main" id="{E98FDCE4-6306-E941-85D2-728DC872738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02913" y="1587023"/>
            <a:ext cx="6394187" cy="4262792"/>
          </a:xfrm>
          <a:prstGeom prst="rect">
            <a:avLst/>
          </a:prstGeom>
        </p:spPr>
      </p:pic>
    </p:spTree>
    <p:extLst>
      <p:ext uri="{BB962C8B-B14F-4D97-AF65-F5344CB8AC3E}">
        <p14:creationId xmlns:p14="http://schemas.microsoft.com/office/powerpoint/2010/main" val="792506706"/>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7775" y="152567"/>
            <a:ext cx="11653523" cy="717228"/>
          </a:xfrm>
        </p:spPr>
        <p:txBody>
          <a:bodyPr>
            <a:normAutofit/>
          </a:bodyPr>
          <a:lstStyle/>
          <a:p>
            <a:r>
              <a:rPr lang="en-US" sz="3600" b="1" dirty="0"/>
              <a:t>Where does ML.NET Fit Into Microsoft AI</a:t>
            </a:r>
            <a:endParaRPr lang="en-US" sz="3600" b="1" noProof="0" dirty="0"/>
          </a:p>
        </p:txBody>
      </p:sp>
      <p:grpSp>
        <p:nvGrpSpPr>
          <p:cNvPr id="3" name="Group 2"/>
          <p:cNvGrpSpPr/>
          <p:nvPr/>
        </p:nvGrpSpPr>
        <p:grpSpPr>
          <a:xfrm>
            <a:off x="1" y="869795"/>
            <a:ext cx="12192000" cy="5494877"/>
            <a:chOff x="434975" y="1123536"/>
            <a:chExt cx="11322050" cy="5241552"/>
          </a:xfrm>
        </p:grpSpPr>
        <p:sp>
          <p:nvSpPr>
            <p:cNvPr id="5" name="Rectangle 4"/>
            <p:cNvSpPr/>
            <p:nvPr/>
          </p:nvSpPr>
          <p:spPr>
            <a:xfrm>
              <a:off x="434975" y="1483823"/>
              <a:ext cx="11322050" cy="4881265"/>
            </a:xfrm>
            <a:prstGeom prst="rect">
              <a:avLst/>
            </a:prstGeom>
            <a:solidFill>
              <a:schemeClr val="bg1">
                <a:lumMod val="95000"/>
              </a:schemeClr>
            </a:solidFill>
            <a:ln w="317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400" kern="0" dirty="0">
                <a:solidFill>
                  <a:sysClr val="windowText" lastClr="000000"/>
                </a:solidFill>
                <a:latin typeface="+mj-lt"/>
              </a:endParaRPr>
            </a:p>
          </p:txBody>
        </p:sp>
        <p:sp>
          <p:nvSpPr>
            <p:cNvPr id="6" name="Rectangle 5"/>
            <p:cNvSpPr/>
            <p:nvPr/>
          </p:nvSpPr>
          <p:spPr>
            <a:xfrm>
              <a:off x="434975" y="1123536"/>
              <a:ext cx="11322050" cy="369332"/>
            </a:xfrm>
            <a:prstGeom prst="rect">
              <a:avLst/>
            </a:prstGeom>
            <a:solidFill>
              <a:schemeClr val="bg1">
                <a:lumMod val="85000"/>
              </a:schemeClr>
            </a:solidFill>
          </p:spPr>
          <p:txBody>
            <a:bodyPr wrap="square" lIns="91427" tIns="45713" rIns="91427" bIns="45713">
              <a:noAutofit/>
            </a:bodyPr>
            <a:lstStyle/>
            <a:p>
              <a:pPr algn="ctr" defTabSz="914225">
                <a:spcBef>
                  <a:spcPts val="600"/>
                </a:spcBef>
                <a:spcAft>
                  <a:spcPts val="600"/>
                </a:spcAft>
              </a:pPr>
              <a:r>
                <a:rPr lang="en-US" b="1" kern="0" dirty="0">
                  <a:latin typeface="+mj-lt"/>
                </a:rPr>
                <a:t>Powerful code-first framework, requires a developer skillset </a:t>
              </a:r>
              <a:endParaRPr lang="en-US" b="1" kern="0" dirty="0">
                <a:ln>
                  <a:solidFill>
                    <a:srgbClr val="FFFFFF">
                      <a:alpha val="0"/>
                    </a:srgbClr>
                  </a:solidFill>
                </a:ln>
                <a:latin typeface="+mj-lt"/>
                <a:ea typeface="Segoe UI" pitchFamily="34" charset="0"/>
                <a:cs typeface="Segoe UI" pitchFamily="34" charset="0"/>
              </a:endParaRPr>
            </a:p>
          </p:txBody>
        </p:sp>
      </p:grpSp>
      <p:sp>
        <p:nvSpPr>
          <p:cNvPr id="8" name="Rectangle 7">
            <a:extLst>
              <a:ext uri="{FF2B5EF4-FFF2-40B4-BE49-F238E27FC236}">
                <a16:creationId xmlns:a16="http://schemas.microsoft.com/office/drawing/2014/main" id="{112B118C-F51F-5642-B62B-DAAC2DA8DEEE}"/>
              </a:ext>
            </a:extLst>
          </p:cNvPr>
          <p:cNvSpPr/>
          <p:nvPr/>
        </p:nvSpPr>
        <p:spPr>
          <a:xfrm>
            <a:off x="1047952" y="1306110"/>
            <a:ext cx="3075603" cy="318286"/>
          </a:xfrm>
          <a:prstGeom prst="rect">
            <a:avLst/>
          </a:prstGeom>
          <a:noFill/>
          <a:ln>
            <a:noFill/>
          </a:ln>
        </p:spPr>
        <p:txBody>
          <a:bodyPr wrap="square" rtlCol="0" anchor="ctr">
            <a:spAutoFit/>
          </a:bodyPr>
          <a:lstStyle/>
          <a:p>
            <a:pPr algn="ctr" defTabSz="932418">
              <a:defRPr/>
            </a:pPr>
            <a:r>
              <a:rPr lang="en-US" sz="1428" b="1" kern="0" spc="50" dirty="0">
                <a:solidFill>
                  <a:srgbClr val="505050"/>
                </a:solidFill>
                <a:latin typeface="Segoe UI" panose="020B0502040204020203" pitchFamily="34" charset="0"/>
                <a:cs typeface="Segoe UI" panose="020B0502040204020203" pitchFamily="34" charset="0"/>
              </a:rPr>
              <a:t>Microsoft ML &amp; AI Products</a:t>
            </a:r>
          </a:p>
        </p:txBody>
      </p:sp>
      <p:sp>
        <p:nvSpPr>
          <p:cNvPr id="9" name="Rectangle 8">
            <a:extLst>
              <a:ext uri="{FF2B5EF4-FFF2-40B4-BE49-F238E27FC236}">
                <a16:creationId xmlns:a16="http://schemas.microsoft.com/office/drawing/2014/main" id="{68B51FE2-9167-B84B-A1F0-35D0EE6378FC}"/>
              </a:ext>
            </a:extLst>
          </p:cNvPr>
          <p:cNvSpPr/>
          <p:nvPr/>
        </p:nvSpPr>
        <p:spPr>
          <a:xfrm>
            <a:off x="1111217" y="2151526"/>
            <a:ext cx="2846681" cy="490474"/>
          </a:xfrm>
          <a:prstGeom prst="rect">
            <a:avLst/>
          </a:prstGeom>
          <a:noFill/>
        </p:spPr>
        <p:txBody>
          <a:bodyPr wrap="square" rtlCol="0">
            <a:spAutoFit/>
          </a:bodyPr>
          <a:lstStyle/>
          <a:p>
            <a:pPr algn="ctr" defTabSz="932418">
              <a:defRPr/>
            </a:pPr>
            <a:r>
              <a:rPr lang="en-US" sz="1326" b="1" kern="0" spc="50" dirty="0">
                <a:solidFill>
                  <a:srgbClr val="0078D7"/>
                </a:solidFill>
                <a:latin typeface="Segoe UI" panose="020B0502040204020203" pitchFamily="34" charset="0"/>
                <a:cs typeface="Segoe UI" panose="020B0502040204020203" pitchFamily="34" charset="0"/>
              </a:rPr>
              <a:t>Consume </a:t>
            </a:r>
            <a:br>
              <a:rPr lang="en-US" sz="1199" b="1" kern="0" spc="50" dirty="0">
                <a:solidFill>
                  <a:srgbClr val="505050"/>
                </a:solidFill>
                <a:latin typeface="Segoe UI" panose="020B0502040204020203" pitchFamily="34" charset="0"/>
                <a:cs typeface="Segoe UI" panose="020B0502040204020203" pitchFamily="34" charset="0"/>
              </a:rPr>
            </a:br>
            <a:r>
              <a:rPr lang="en-US" sz="1199" kern="0" spc="50" dirty="0">
                <a:solidFill>
                  <a:srgbClr val="505050"/>
                </a:solidFill>
                <a:latin typeface="Segoe UI" panose="020B0502040204020203" pitchFamily="34" charset="0"/>
                <a:cs typeface="Segoe UI" panose="020B0502040204020203" pitchFamily="34" charset="0"/>
              </a:rPr>
              <a:t>(Pre-built AI)</a:t>
            </a:r>
          </a:p>
        </p:txBody>
      </p:sp>
      <p:sp>
        <p:nvSpPr>
          <p:cNvPr id="10" name="Rectangle 9">
            <a:extLst>
              <a:ext uri="{FF2B5EF4-FFF2-40B4-BE49-F238E27FC236}">
                <a16:creationId xmlns:a16="http://schemas.microsoft.com/office/drawing/2014/main" id="{98CEB2C5-0D3C-714F-9B3A-901D5C2CA19B}"/>
              </a:ext>
            </a:extLst>
          </p:cNvPr>
          <p:cNvSpPr/>
          <p:nvPr/>
        </p:nvSpPr>
        <p:spPr>
          <a:xfrm>
            <a:off x="584648" y="2976999"/>
            <a:ext cx="1608693" cy="266687"/>
          </a:xfrm>
          <a:prstGeom prst="rect">
            <a:avLst/>
          </a:prstGeom>
          <a:noFill/>
        </p:spPr>
        <p:txBody>
          <a:bodyPr wrap="square" rtlCol="0">
            <a:spAutoFit/>
          </a:bodyPr>
          <a:lstStyle/>
          <a:p>
            <a:pPr algn="ctr" defTabSz="932418">
              <a:defRPr/>
            </a:pPr>
            <a:r>
              <a:rPr lang="en-US" sz="1099" b="1" kern="0" spc="50" dirty="0">
                <a:solidFill>
                  <a:srgbClr val="505050"/>
                </a:solidFill>
                <a:latin typeface="Segoe UI" panose="020B0502040204020203" pitchFamily="34" charset="0"/>
                <a:cs typeface="Segoe UI" panose="020B0502040204020203" pitchFamily="34" charset="0"/>
              </a:rPr>
              <a:t>Cognitive Services</a:t>
            </a:r>
          </a:p>
        </p:txBody>
      </p:sp>
      <p:sp>
        <p:nvSpPr>
          <p:cNvPr id="11" name="Rectangle 10">
            <a:extLst>
              <a:ext uri="{FF2B5EF4-FFF2-40B4-BE49-F238E27FC236}">
                <a16:creationId xmlns:a16="http://schemas.microsoft.com/office/drawing/2014/main" id="{2A4A02B1-FFA9-DE41-9D20-BCEDFC48D09D}"/>
              </a:ext>
            </a:extLst>
          </p:cNvPr>
          <p:cNvSpPr/>
          <p:nvPr/>
        </p:nvSpPr>
        <p:spPr>
          <a:xfrm>
            <a:off x="2697326" y="2975357"/>
            <a:ext cx="1418354" cy="599780"/>
          </a:xfrm>
          <a:prstGeom prst="rect">
            <a:avLst/>
          </a:prstGeom>
          <a:noFill/>
        </p:spPr>
        <p:txBody>
          <a:bodyPr wrap="square" rtlCol="0">
            <a:spAutoFit/>
          </a:bodyPr>
          <a:lstStyle/>
          <a:p>
            <a:pPr algn="ctr" defTabSz="932418">
              <a:defRPr/>
            </a:pPr>
            <a:r>
              <a:rPr lang="en-US" sz="1099" b="1" kern="0" spc="50" dirty="0">
                <a:solidFill>
                  <a:srgbClr val="505050"/>
                </a:solidFill>
                <a:latin typeface="Segoe UI" panose="020B0502040204020203" pitchFamily="34" charset="0"/>
                <a:cs typeface="Segoe UI" panose="020B0502040204020203" pitchFamily="34" charset="0"/>
              </a:rPr>
              <a:t>CoreML &amp; Vision</a:t>
            </a:r>
            <a:br>
              <a:rPr lang="en-US" sz="1099" b="1" kern="0" spc="50" dirty="0">
                <a:solidFill>
                  <a:srgbClr val="505050"/>
                </a:solidFill>
                <a:latin typeface="Segoe UI" panose="020B0502040204020203" pitchFamily="34" charset="0"/>
                <a:cs typeface="Segoe UI" panose="020B0502040204020203" pitchFamily="34" charset="0"/>
              </a:rPr>
            </a:br>
            <a:r>
              <a:rPr lang="en-US" sz="1099" b="1" kern="0" spc="50" dirty="0">
                <a:solidFill>
                  <a:srgbClr val="505050"/>
                </a:solidFill>
                <a:latin typeface="Segoe UI" panose="020B0502040204020203" pitchFamily="34" charset="0"/>
                <a:cs typeface="Segoe UI" panose="020B0502040204020203" pitchFamily="34" charset="0"/>
              </a:rPr>
              <a:t>CNTK, TensorFlow</a:t>
            </a:r>
          </a:p>
          <a:p>
            <a:pPr algn="ctr" defTabSz="932418">
              <a:defRPr/>
            </a:pPr>
            <a:r>
              <a:rPr lang="en-US" sz="1099" b="1" kern="0" spc="50" dirty="0">
                <a:solidFill>
                  <a:srgbClr val="505050"/>
                </a:solidFill>
                <a:latin typeface="Segoe UI" panose="020B0502040204020203" pitchFamily="34" charset="0"/>
                <a:cs typeface="Segoe UI" panose="020B0502040204020203" pitchFamily="34" charset="0"/>
              </a:rPr>
              <a:t>(pre-trained)</a:t>
            </a:r>
          </a:p>
        </p:txBody>
      </p:sp>
      <p:cxnSp>
        <p:nvCxnSpPr>
          <p:cNvPr id="12" name="Straight Arrow Connector 11">
            <a:extLst>
              <a:ext uri="{FF2B5EF4-FFF2-40B4-BE49-F238E27FC236}">
                <a16:creationId xmlns:a16="http://schemas.microsoft.com/office/drawing/2014/main" id="{D3DA83F4-6DF0-FD45-A8C2-2FF6711F817D}"/>
              </a:ext>
            </a:extLst>
          </p:cNvPr>
          <p:cNvCxnSpPr>
            <a:cxnSpLocks/>
          </p:cNvCxnSpPr>
          <p:nvPr/>
        </p:nvCxnSpPr>
        <p:spPr>
          <a:xfrm>
            <a:off x="2495389" y="1605740"/>
            <a:ext cx="0" cy="55124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Rectangle 12">
            <a:extLst>
              <a:ext uri="{FF2B5EF4-FFF2-40B4-BE49-F238E27FC236}">
                <a16:creationId xmlns:a16="http://schemas.microsoft.com/office/drawing/2014/main" id="{C44895BA-29EE-6B4D-B038-CB13D30350AD}"/>
              </a:ext>
            </a:extLst>
          </p:cNvPr>
          <p:cNvSpPr/>
          <p:nvPr/>
        </p:nvSpPr>
        <p:spPr>
          <a:xfrm>
            <a:off x="5300650" y="2965818"/>
            <a:ext cx="2374576" cy="430631"/>
          </a:xfrm>
          <a:prstGeom prst="rect">
            <a:avLst/>
          </a:prstGeom>
          <a:noFill/>
        </p:spPr>
        <p:txBody>
          <a:bodyPr wrap="square" rtlCol="0">
            <a:spAutoFit/>
          </a:bodyPr>
          <a:lstStyle/>
          <a:p>
            <a:pPr algn="ctr" defTabSz="932418">
              <a:defRPr/>
            </a:pPr>
            <a:r>
              <a:rPr lang="en-US" sz="1099" b="1" kern="0" spc="50" dirty="0">
                <a:solidFill>
                  <a:srgbClr val="505050"/>
                </a:solidFill>
                <a:latin typeface="Segoe UI" panose="020B0502040204020203" pitchFamily="34" charset="0"/>
                <a:cs typeface="Segoe UI" panose="020B0502040204020203" pitchFamily="34" charset="0"/>
              </a:rPr>
              <a:t>Azure Machine Learning Studio </a:t>
            </a:r>
          </a:p>
          <a:p>
            <a:pPr algn="ctr" defTabSz="932418">
              <a:defRPr/>
            </a:pPr>
            <a:r>
              <a:rPr lang="en-US" sz="1099" b="1" kern="0" spc="50" dirty="0">
                <a:solidFill>
                  <a:srgbClr val="505050"/>
                </a:solidFill>
                <a:latin typeface="Segoe UI" panose="020B0502040204020203" pitchFamily="34" charset="0"/>
                <a:cs typeface="Segoe UI" panose="020B0502040204020203" pitchFamily="34" charset="0"/>
              </a:rPr>
              <a:t>Azure Notebooks</a:t>
            </a:r>
          </a:p>
        </p:txBody>
      </p:sp>
      <p:cxnSp>
        <p:nvCxnSpPr>
          <p:cNvPr id="14" name="Straight Connector 13">
            <a:extLst>
              <a:ext uri="{FF2B5EF4-FFF2-40B4-BE49-F238E27FC236}">
                <a16:creationId xmlns:a16="http://schemas.microsoft.com/office/drawing/2014/main" id="{BB6462D3-708C-1C4E-A395-3AEE33E1743A}"/>
              </a:ext>
            </a:extLst>
          </p:cNvPr>
          <p:cNvCxnSpPr>
            <a:cxnSpLocks/>
          </p:cNvCxnSpPr>
          <p:nvPr/>
        </p:nvCxnSpPr>
        <p:spPr>
          <a:xfrm flipV="1">
            <a:off x="2495389" y="1875911"/>
            <a:ext cx="3992549" cy="544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6F30FDA9-FF6E-A44E-85DD-53B32E2168EF}"/>
              </a:ext>
            </a:extLst>
          </p:cNvPr>
          <p:cNvCxnSpPr>
            <a:cxnSpLocks/>
          </p:cNvCxnSpPr>
          <p:nvPr/>
        </p:nvCxnSpPr>
        <p:spPr>
          <a:xfrm flipV="1">
            <a:off x="1338311" y="2744664"/>
            <a:ext cx="2111472" cy="534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D5EE41E8-61A8-6048-A6E3-C75909D6154B}"/>
              </a:ext>
            </a:extLst>
          </p:cNvPr>
          <p:cNvCxnSpPr>
            <a:cxnSpLocks/>
          </p:cNvCxnSpPr>
          <p:nvPr/>
        </p:nvCxnSpPr>
        <p:spPr>
          <a:xfrm>
            <a:off x="1338310" y="2750006"/>
            <a:ext cx="0" cy="226994"/>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0292DF41-141E-F646-BC61-ED19CF72D350}"/>
              </a:ext>
            </a:extLst>
          </p:cNvPr>
          <p:cNvCxnSpPr/>
          <p:nvPr/>
        </p:nvCxnSpPr>
        <p:spPr>
          <a:xfrm>
            <a:off x="3438566" y="2750001"/>
            <a:ext cx="0" cy="226994"/>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E71C3273-DA8F-7C41-B624-BF68203B27F6}"/>
              </a:ext>
            </a:extLst>
          </p:cNvPr>
          <p:cNvCxnSpPr>
            <a:cxnSpLocks/>
            <a:stCxn id="9" idx="2"/>
            <a:endCxn id="9" idx="2"/>
          </p:cNvCxnSpPr>
          <p:nvPr/>
        </p:nvCxnSpPr>
        <p:spPr>
          <a:xfrm>
            <a:off x="2534558" y="2642000"/>
            <a:ext cx="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A22B08-FC28-594A-87C4-0ECEC803B542}"/>
              </a:ext>
            </a:extLst>
          </p:cNvPr>
          <p:cNvCxnSpPr>
            <a:cxnSpLocks/>
          </p:cNvCxnSpPr>
          <p:nvPr/>
        </p:nvCxnSpPr>
        <p:spPr>
          <a:xfrm>
            <a:off x="2495389" y="2593912"/>
            <a:ext cx="0" cy="149454"/>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Rectangle 20">
            <a:extLst>
              <a:ext uri="{FF2B5EF4-FFF2-40B4-BE49-F238E27FC236}">
                <a16:creationId xmlns:a16="http://schemas.microsoft.com/office/drawing/2014/main" id="{2046DE04-FC8C-9744-9FC7-D7C314421D7B}"/>
              </a:ext>
            </a:extLst>
          </p:cNvPr>
          <p:cNvSpPr/>
          <p:nvPr/>
        </p:nvSpPr>
        <p:spPr>
          <a:xfrm>
            <a:off x="9765686" y="2934248"/>
            <a:ext cx="1826460" cy="768928"/>
          </a:xfrm>
          <a:prstGeom prst="rect">
            <a:avLst/>
          </a:prstGeom>
          <a:noFill/>
        </p:spPr>
        <p:txBody>
          <a:bodyPr wrap="square" rtlCol="0">
            <a:spAutoFit/>
          </a:bodyPr>
          <a:lstStyle/>
          <a:p>
            <a:pPr algn="ctr" defTabSz="932418"/>
            <a:r>
              <a:rPr lang="en-US" sz="1099" b="1" kern="0" spc="50" dirty="0">
                <a:solidFill>
                  <a:srgbClr val="505050"/>
                </a:solidFill>
                <a:latin typeface="Segoe UI" panose="020B0502040204020203" pitchFamily="34" charset="0"/>
                <a:cs typeface="Segoe UI" panose="020B0502040204020203" pitchFamily="34" charset="0"/>
              </a:rPr>
              <a:t>VS Tools for AI, R, Python</a:t>
            </a:r>
          </a:p>
          <a:p>
            <a:pPr algn="ctr" defTabSz="932418"/>
            <a:r>
              <a:rPr lang="en-US" sz="1099" b="1" kern="0" spc="50" dirty="0">
                <a:solidFill>
                  <a:srgbClr val="505050"/>
                </a:solidFill>
                <a:latin typeface="Segoe UI" panose="020B0502040204020203" pitchFamily="34" charset="0"/>
                <a:cs typeface="Segoe UI" panose="020B0502040204020203" pitchFamily="34" charset="0"/>
              </a:rPr>
              <a:t>Machine Learning .NET </a:t>
            </a:r>
          </a:p>
          <a:p>
            <a:pPr algn="ctr" defTabSz="932418"/>
            <a:r>
              <a:rPr lang="en-US" sz="1099" b="1" kern="0" spc="50" dirty="0">
                <a:solidFill>
                  <a:srgbClr val="505050"/>
                </a:solidFill>
                <a:latin typeface="Segoe UI" panose="020B0502040204020203" pitchFamily="34" charset="0"/>
                <a:cs typeface="Segoe UI" panose="020B0502040204020203" pitchFamily="34" charset="0"/>
              </a:rPr>
              <a:t>Azure ML service</a:t>
            </a:r>
          </a:p>
          <a:p>
            <a:pPr algn="ctr" defTabSz="932418"/>
            <a:r>
              <a:rPr lang="en-US" sz="1099" b="1" kern="0" spc="50" dirty="0">
                <a:solidFill>
                  <a:srgbClr val="505050"/>
                </a:solidFill>
                <a:latin typeface="Segoe UI" panose="020B0502040204020203" pitchFamily="34" charset="0"/>
                <a:cs typeface="Segoe UI" panose="020B0502040204020203" pitchFamily="34" charset="0"/>
              </a:rPr>
              <a:t>Azure ML Python SDK</a:t>
            </a:r>
          </a:p>
        </p:txBody>
      </p:sp>
      <p:sp>
        <p:nvSpPr>
          <p:cNvPr id="22" name="Oval 21">
            <a:extLst>
              <a:ext uri="{FF2B5EF4-FFF2-40B4-BE49-F238E27FC236}">
                <a16:creationId xmlns:a16="http://schemas.microsoft.com/office/drawing/2014/main" id="{B5A374D0-D476-4F45-A7A0-011A3FA78E18}"/>
              </a:ext>
            </a:extLst>
          </p:cNvPr>
          <p:cNvSpPr/>
          <p:nvPr/>
        </p:nvSpPr>
        <p:spPr bwMode="auto">
          <a:xfrm>
            <a:off x="2405022" y="1790994"/>
            <a:ext cx="180732" cy="180732"/>
          </a:xfrm>
          <a:prstGeom prst="ellipse">
            <a:avLst/>
          </a:prstGeom>
          <a:solidFill>
            <a:srgbClr val="0078D7"/>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353535"/>
                  </a:gs>
                  <a:gs pos="100000">
                    <a:srgbClr val="353535"/>
                  </a:gs>
                </a:gsLst>
                <a:lin ang="5400000" scaled="0"/>
              </a:gradFill>
              <a:latin typeface="Segoe UI Semilight"/>
            </a:endParaRPr>
          </a:p>
        </p:txBody>
      </p:sp>
      <p:sp>
        <p:nvSpPr>
          <p:cNvPr id="23" name="Oval 22">
            <a:extLst>
              <a:ext uri="{FF2B5EF4-FFF2-40B4-BE49-F238E27FC236}">
                <a16:creationId xmlns:a16="http://schemas.microsoft.com/office/drawing/2014/main" id="{8FE05401-E3F2-D542-B40D-3AE323F302CF}"/>
              </a:ext>
            </a:extLst>
          </p:cNvPr>
          <p:cNvSpPr/>
          <p:nvPr/>
        </p:nvSpPr>
        <p:spPr bwMode="auto">
          <a:xfrm>
            <a:off x="6388600" y="1796233"/>
            <a:ext cx="180732" cy="180732"/>
          </a:xfrm>
          <a:prstGeom prst="ellipse">
            <a:avLst/>
          </a:prstGeom>
          <a:solidFill>
            <a:srgbClr val="0078D7"/>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353535"/>
                  </a:gs>
                  <a:gs pos="100000">
                    <a:srgbClr val="353535"/>
                  </a:gs>
                </a:gsLst>
                <a:lin ang="5400000" scaled="0"/>
              </a:gradFill>
              <a:latin typeface="Segoe UI Semilight"/>
            </a:endParaRPr>
          </a:p>
        </p:txBody>
      </p:sp>
      <p:sp>
        <p:nvSpPr>
          <p:cNvPr id="24" name="Oval 23">
            <a:extLst>
              <a:ext uri="{FF2B5EF4-FFF2-40B4-BE49-F238E27FC236}">
                <a16:creationId xmlns:a16="http://schemas.microsoft.com/office/drawing/2014/main" id="{A5CD5414-799F-5648-AD7A-49505488B53D}"/>
              </a:ext>
            </a:extLst>
          </p:cNvPr>
          <p:cNvSpPr/>
          <p:nvPr/>
        </p:nvSpPr>
        <p:spPr bwMode="auto">
          <a:xfrm>
            <a:off x="1264223" y="2659635"/>
            <a:ext cx="180732" cy="180732"/>
          </a:xfrm>
          <a:prstGeom prst="ellipse">
            <a:avLst/>
          </a:prstGeom>
          <a:solidFill>
            <a:srgbClr val="0078D7"/>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353535"/>
                  </a:gs>
                  <a:gs pos="100000">
                    <a:srgbClr val="353535"/>
                  </a:gs>
                </a:gsLst>
                <a:lin ang="5400000" scaled="0"/>
              </a:gradFill>
              <a:latin typeface="Segoe UI Semilight"/>
            </a:endParaRPr>
          </a:p>
        </p:txBody>
      </p:sp>
      <p:sp>
        <p:nvSpPr>
          <p:cNvPr id="25" name="Oval 24">
            <a:extLst>
              <a:ext uri="{FF2B5EF4-FFF2-40B4-BE49-F238E27FC236}">
                <a16:creationId xmlns:a16="http://schemas.microsoft.com/office/drawing/2014/main" id="{E150FBEC-DD01-DD41-8FEC-936F8E1873F7}"/>
              </a:ext>
            </a:extLst>
          </p:cNvPr>
          <p:cNvSpPr/>
          <p:nvPr/>
        </p:nvSpPr>
        <p:spPr bwMode="auto">
          <a:xfrm>
            <a:off x="3348200" y="2681940"/>
            <a:ext cx="180732" cy="180732"/>
          </a:xfrm>
          <a:prstGeom prst="ellipse">
            <a:avLst/>
          </a:prstGeom>
          <a:solidFill>
            <a:srgbClr val="0078D7"/>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353535"/>
                  </a:gs>
                  <a:gs pos="100000">
                    <a:srgbClr val="353535"/>
                  </a:gs>
                </a:gsLst>
                <a:lin ang="5400000" scaled="0"/>
              </a:gradFill>
              <a:latin typeface="Segoe UI Semilight"/>
            </a:endParaRPr>
          </a:p>
        </p:txBody>
      </p:sp>
      <p:sp>
        <p:nvSpPr>
          <p:cNvPr id="26" name="Oval 25">
            <a:extLst>
              <a:ext uri="{FF2B5EF4-FFF2-40B4-BE49-F238E27FC236}">
                <a16:creationId xmlns:a16="http://schemas.microsoft.com/office/drawing/2014/main" id="{ED53C848-DE5B-034D-BEBD-3A36F7561B77}"/>
              </a:ext>
            </a:extLst>
          </p:cNvPr>
          <p:cNvSpPr/>
          <p:nvPr/>
        </p:nvSpPr>
        <p:spPr bwMode="auto">
          <a:xfrm>
            <a:off x="4714058" y="2681940"/>
            <a:ext cx="180732" cy="180732"/>
          </a:xfrm>
          <a:prstGeom prst="ellipse">
            <a:avLst/>
          </a:prstGeom>
          <a:solidFill>
            <a:srgbClr val="0078D7"/>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353535"/>
                  </a:gs>
                  <a:gs pos="100000">
                    <a:srgbClr val="353535"/>
                  </a:gs>
                </a:gsLst>
                <a:lin ang="5400000" scaled="0"/>
              </a:gradFill>
              <a:latin typeface="Segoe UI Semilight"/>
            </a:endParaRPr>
          </a:p>
        </p:txBody>
      </p:sp>
      <p:sp>
        <p:nvSpPr>
          <p:cNvPr id="27" name="Oval 26">
            <a:extLst>
              <a:ext uri="{FF2B5EF4-FFF2-40B4-BE49-F238E27FC236}">
                <a16:creationId xmlns:a16="http://schemas.microsoft.com/office/drawing/2014/main" id="{E35D6684-7A50-B048-A359-118666C693E2}"/>
              </a:ext>
            </a:extLst>
          </p:cNvPr>
          <p:cNvSpPr/>
          <p:nvPr/>
        </p:nvSpPr>
        <p:spPr bwMode="auto">
          <a:xfrm>
            <a:off x="6392913" y="2668954"/>
            <a:ext cx="180732" cy="180732"/>
          </a:xfrm>
          <a:prstGeom prst="ellipse">
            <a:avLst/>
          </a:prstGeom>
          <a:solidFill>
            <a:srgbClr val="0078D7"/>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353535"/>
                  </a:gs>
                  <a:gs pos="100000">
                    <a:srgbClr val="353535"/>
                  </a:gs>
                </a:gsLst>
                <a:lin ang="5400000" scaled="0"/>
              </a:gradFill>
              <a:latin typeface="Segoe UI Semilight"/>
            </a:endParaRPr>
          </a:p>
        </p:txBody>
      </p:sp>
      <p:sp>
        <p:nvSpPr>
          <p:cNvPr id="28" name="Arrow: Chevron 57">
            <a:extLst>
              <a:ext uri="{FF2B5EF4-FFF2-40B4-BE49-F238E27FC236}">
                <a16:creationId xmlns:a16="http://schemas.microsoft.com/office/drawing/2014/main" id="{022AE130-1C4A-C949-A423-39A85D497D3D}"/>
              </a:ext>
            </a:extLst>
          </p:cNvPr>
          <p:cNvSpPr/>
          <p:nvPr/>
        </p:nvSpPr>
        <p:spPr bwMode="auto">
          <a:xfrm>
            <a:off x="450818" y="3707995"/>
            <a:ext cx="11377391" cy="259979"/>
          </a:xfrm>
          <a:prstGeom prst="chevron">
            <a:avLst/>
          </a:prstGeom>
          <a:solidFill>
            <a:srgbClr val="7F43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9" name="Rectangle 28">
            <a:extLst>
              <a:ext uri="{FF2B5EF4-FFF2-40B4-BE49-F238E27FC236}">
                <a16:creationId xmlns:a16="http://schemas.microsoft.com/office/drawing/2014/main" id="{8B5DC6D5-A0E4-1C4B-99AC-4131E81E4123}"/>
              </a:ext>
            </a:extLst>
          </p:cNvPr>
          <p:cNvSpPr/>
          <p:nvPr/>
        </p:nvSpPr>
        <p:spPr>
          <a:xfrm>
            <a:off x="604692" y="3712710"/>
            <a:ext cx="3552379" cy="280718"/>
          </a:xfrm>
          <a:prstGeom prst="rect">
            <a:avLst/>
          </a:prstGeom>
          <a:noFill/>
          <a:ln>
            <a:noFill/>
          </a:ln>
        </p:spPr>
        <p:txBody>
          <a:bodyPr wrap="square" rtlCol="0" anchor="ctr">
            <a:spAutoFit/>
          </a:bodyPr>
          <a:lstStyle/>
          <a:p>
            <a:pPr defTabSz="932418">
              <a:defRPr/>
            </a:pPr>
            <a:r>
              <a:rPr lang="en-US" sz="1224" b="1" kern="0" spc="50" dirty="0">
                <a:solidFill>
                  <a:srgbClr val="FFFFFF"/>
                </a:solidFill>
                <a:latin typeface="Segoe UI Light"/>
                <a:cs typeface="Segoe UI" panose="020B0502040204020203" pitchFamily="34" charset="0"/>
              </a:rPr>
              <a:t>Easier / Less control / Application Developers </a:t>
            </a:r>
          </a:p>
        </p:txBody>
      </p:sp>
      <p:sp>
        <p:nvSpPr>
          <p:cNvPr id="30" name="Rectangle 29">
            <a:extLst>
              <a:ext uri="{FF2B5EF4-FFF2-40B4-BE49-F238E27FC236}">
                <a16:creationId xmlns:a16="http://schemas.microsoft.com/office/drawing/2014/main" id="{5D84161F-B3AA-D746-B1EB-44B712395316}"/>
              </a:ext>
            </a:extLst>
          </p:cNvPr>
          <p:cNvSpPr/>
          <p:nvPr/>
        </p:nvSpPr>
        <p:spPr>
          <a:xfrm>
            <a:off x="7987442" y="3691757"/>
            <a:ext cx="3310913" cy="286306"/>
          </a:xfrm>
          <a:prstGeom prst="rect">
            <a:avLst/>
          </a:prstGeom>
          <a:noFill/>
          <a:ln>
            <a:noFill/>
          </a:ln>
        </p:spPr>
        <p:txBody>
          <a:bodyPr wrap="square" rtlCol="0" anchor="ctr">
            <a:spAutoFit/>
          </a:bodyPr>
          <a:lstStyle/>
          <a:p>
            <a:pPr algn="r" defTabSz="932418">
              <a:defRPr/>
            </a:pPr>
            <a:r>
              <a:rPr lang="en-US" sz="1224" b="1" kern="0" spc="50" dirty="0">
                <a:solidFill>
                  <a:srgbClr val="FFFFFF"/>
                </a:solidFill>
                <a:latin typeface="Segoe UI Light"/>
                <a:cs typeface="Segoe UI" panose="020B0502040204020203" pitchFamily="34" charset="0"/>
              </a:rPr>
              <a:t>Harder / Full control / Data Scientists</a:t>
            </a:r>
          </a:p>
        </p:txBody>
      </p:sp>
      <p:sp>
        <p:nvSpPr>
          <p:cNvPr id="32" name="Rectangle 31">
            <a:extLst>
              <a:ext uri="{FF2B5EF4-FFF2-40B4-BE49-F238E27FC236}">
                <a16:creationId xmlns:a16="http://schemas.microsoft.com/office/drawing/2014/main" id="{EA227C42-7529-3244-833F-C14443CE6980}"/>
              </a:ext>
            </a:extLst>
          </p:cNvPr>
          <p:cNvSpPr/>
          <p:nvPr/>
        </p:nvSpPr>
        <p:spPr>
          <a:xfrm>
            <a:off x="3966400" y="2967358"/>
            <a:ext cx="1608693" cy="768928"/>
          </a:xfrm>
          <a:prstGeom prst="rect">
            <a:avLst/>
          </a:prstGeom>
          <a:noFill/>
        </p:spPr>
        <p:txBody>
          <a:bodyPr wrap="square" rtlCol="0">
            <a:spAutoFit/>
          </a:bodyPr>
          <a:lstStyle/>
          <a:p>
            <a:pPr algn="ctr" defTabSz="932418">
              <a:defRPr/>
            </a:pPr>
            <a:r>
              <a:rPr lang="en-US" sz="1099" b="1" kern="0" spc="50" dirty="0">
                <a:solidFill>
                  <a:srgbClr val="505050"/>
                </a:solidFill>
                <a:latin typeface="Segoe UI" panose="020B0502040204020203" pitchFamily="34" charset="0"/>
                <a:cs typeface="Segoe UI" panose="020B0502040204020203" pitchFamily="34" charset="0"/>
              </a:rPr>
              <a:t>Custom</a:t>
            </a:r>
          </a:p>
          <a:p>
            <a:pPr algn="ctr" defTabSz="932418">
              <a:defRPr/>
            </a:pPr>
            <a:r>
              <a:rPr lang="en-US" sz="1099" b="1" kern="0" spc="50" dirty="0">
                <a:solidFill>
                  <a:srgbClr val="505050"/>
                </a:solidFill>
                <a:latin typeface="Segoe UI" panose="020B0502040204020203" pitchFamily="34" charset="0"/>
                <a:cs typeface="Segoe UI" panose="020B0502040204020203" pitchFamily="34" charset="0"/>
              </a:rPr>
              <a:t>Cognitive Services</a:t>
            </a:r>
          </a:p>
          <a:p>
            <a:pPr algn="ctr" defTabSz="932418">
              <a:defRPr/>
            </a:pPr>
            <a:r>
              <a:rPr lang="en-US" sz="1099" b="1" kern="0" spc="50" dirty="0">
                <a:solidFill>
                  <a:srgbClr val="505050"/>
                </a:solidFill>
                <a:latin typeface="Segoe UI" panose="020B0502040204020203" pitchFamily="34" charset="0"/>
                <a:cs typeface="Segoe UI" panose="020B0502040204020203" pitchFamily="34" charset="0"/>
              </a:rPr>
              <a:t>(Custom Vision, Custom Speech)</a:t>
            </a:r>
          </a:p>
        </p:txBody>
      </p:sp>
      <p:cxnSp>
        <p:nvCxnSpPr>
          <p:cNvPr id="33" name="Straight Arrow Connector 32">
            <a:extLst>
              <a:ext uri="{FF2B5EF4-FFF2-40B4-BE49-F238E27FC236}">
                <a16:creationId xmlns:a16="http://schemas.microsoft.com/office/drawing/2014/main" id="{56E5C286-F9C5-6349-86B3-8797EDAB003E}"/>
              </a:ext>
            </a:extLst>
          </p:cNvPr>
          <p:cNvCxnSpPr>
            <a:cxnSpLocks/>
          </p:cNvCxnSpPr>
          <p:nvPr/>
        </p:nvCxnSpPr>
        <p:spPr>
          <a:xfrm>
            <a:off x="4800510" y="2743366"/>
            <a:ext cx="0" cy="22860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Connector 33">
            <a:extLst>
              <a:ext uri="{FF2B5EF4-FFF2-40B4-BE49-F238E27FC236}">
                <a16:creationId xmlns:a16="http://schemas.microsoft.com/office/drawing/2014/main" id="{D5C1EBA1-D7EB-F84F-900B-73F4A3C43B64}"/>
              </a:ext>
            </a:extLst>
          </p:cNvPr>
          <p:cNvCxnSpPr>
            <a:cxnSpLocks/>
          </p:cNvCxnSpPr>
          <p:nvPr/>
        </p:nvCxnSpPr>
        <p:spPr>
          <a:xfrm>
            <a:off x="4894790" y="2761702"/>
            <a:ext cx="5747499"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Arrow Connector 34">
            <a:extLst>
              <a:ext uri="{FF2B5EF4-FFF2-40B4-BE49-F238E27FC236}">
                <a16:creationId xmlns:a16="http://schemas.microsoft.com/office/drawing/2014/main" id="{A62F1E7C-32AE-894A-8BF6-5770691CED06}"/>
              </a:ext>
            </a:extLst>
          </p:cNvPr>
          <p:cNvCxnSpPr>
            <a:cxnSpLocks/>
          </p:cNvCxnSpPr>
          <p:nvPr/>
        </p:nvCxnSpPr>
        <p:spPr>
          <a:xfrm>
            <a:off x="8718358" y="2737218"/>
            <a:ext cx="0" cy="22860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7" name="Rectangle 36">
            <a:extLst>
              <a:ext uri="{FF2B5EF4-FFF2-40B4-BE49-F238E27FC236}">
                <a16:creationId xmlns:a16="http://schemas.microsoft.com/office/drawing/2014/main" id="{DE9115CA-F3DA-D643-8ECB-AC1A62D15237}"/>
              </a:ext>
            </a:extLst>
          </p:cNvPr>
          <p:cNvSpPr/>
          <p:nvPr/>
        </p:nvSpPr>
        <p:spPr>
          <a:xfrm>
            <a:off x="7731461" y="2967358"/>
            <a:ext cx="1987328" cy="768928"/>
          </a:xfrm>
          <a:prstGeom prst="rect">
            <a:avLst/>
          </a:prstGeom>
          <a:noFill/>
        </p:spPr>
        <p:txBody>
          <a:bodyPr wrap="square" rtlCol="0">
            <a:spAutoFit/>
          </a:bodyPr>
          <a:lstStyle/>
          <a:p>
            <a:pPr algn="ctr" defTabSz="932418">
              <a:defRPr/>
            </a:pPr>
            <a:r>
              <a:rPr lang="en-US" sz="1099" b="1" kern="0" spc="50" dirty="0">
                <a:solidFill>
                  <a:srgbClr val="505050"/>
                </a:solidFill>
                <a:latin typeface="Segoe UI" panose="020B0502040204020203" pitchFamily="34" charset="0"/>
                <a:cs typeface="Segoe UI" panose="020B0502040204020203" pitchFamily="34" charset="0"/>
              </a:rPr>
              <a:t>Azure DSVM</a:t>
            </a:r>
          </a:p>
          <a:p>
            <a:pPr algn="ctr" defTabSz="932418">
              <a:defRPr/>
            </a:pPr>
            <a:r>
              <a:rPr lang="en-US" sz="1099" b="1" kern="0" spc="50" dirty="0">
                <a:solidFill>
                  <a:srgbClr val="505050"/>
                </a:solidFill>
                <a:latin typeface="Segoe UI" panose="020B0502040204020203" pitchFamily="34" charset="0"/>
                <a:cs typeface="Segoe UI" panose="020B0502040204020203" pitchFamily="34" charset="0"/>
              </a:rPr>
              <a:t>Azure Databricks</a:t>
            </a:r>
          </a:p>
          <a:p>
            <a:pPr algn="ctr" defTabSz="932418">
              <a:defRPr/>
            </a:pPr>
            <a:r>
              <a:rPr lang="en-US" sz="1099" b="1" kern="0" spc="50" dirty="0">
                <a:solidFill>
                  <a:srgbClr val="505050"/>
                </a:solidFill>
                <a:latin typeface="Segoe UI" panose="020B0502040204020203" pitchFamily="34" charset="0"/>
                <a:cs typeface="Segoe UI" panose="020B0502040204020203" pitchFamily="34" charset="0"/>
              </a:rPr>
              <a:t>Machine Learning Server</a:t>
            </a:r>
          </a:p>
          <a:p>
            <a:pPr algn="ctr" defTabSz="932418">
              <a:defRPr/>
            </a:pPr>
            <a:r>
              <a:rPr lang="en-US" sz="1099" b="1" kern="0" spc="50" dirty="0">
                <a:solidFill>
                  <a:srgbClr val="505050"/>
                </a:solidFill>
                <a:latin typeface="Segoe UI" panose="020B0502040204020203" pitchFamily="34" charset="0"/>
                <a:cs typeface="Segoe UI" panose="020B0502040204020203" pitchFamily="34" charset="0"/>
              </a:rPr>
              <a:t>SQL Server 2016/2017/2019</a:t>
            </a:r>
          </a:p>
        </p:txBody>
      </p:sp>
      <p:graphicFrame>
        <p:nvGraphicFramePr>
          <p:cNvPr id="38" name="Table 37">
            <a:extLst>
              <a:ext uri="{FF2B5EF4-FFF2-40B4-BE49-F238E27FC236}">
                <a16:creationId xmlns:a16="http://schemas.microsoft.com/office/drawing/2014/main" id="{3D7814D5-93BC-6E48-B2F9-4C96C67EB3A5}"/>
              </a:ext>
            </a:extLst>
          </p:cNvPr>
          <p:cNvGraphicFramePr>
            <a:graphicFrameLocks noGrp="1"/>
          </p:cNvGraphicFramePr>
          <p:nvPr>
            <p:extLst>
              <p:ext uri="{D42A27DB-BD31-4B8C-83A1-F6EECF244321}">
                <p14:modId xmlns:p14="http://schemas.microsoft.com/office/powerpoint/2010/main" val="3433541533"/>
              </p:ext>
            </p:extLst>
          </p:nvPr>
        </p:nvGraphicFramePr>
        <p:xfrm>
          <a:off x="450819" y="4129123"/>
          <a:ext cx="11377391" cy="2194560"/>
        </p:xfrm>
        <a:graphic>
          <a:graphicData uri="http://schemas.openxmlformats.org/drawingml/2006/table">
            <a:tbl>
              <a:tblPr>
                <a:tableStyleId>{5202B0CA-FC54-4496-8BCA-5EF66A818D29}</a:tableStyleId>
              </a:tblPr>
              <a:tblGrid>
                <a:gridCol w="3592004">
                  <a:extLst>
                    <a:ext uri="{9D8B030D-6E8A-4147-A177-3AD203B41FA5}">
                      <a16:colId xmlns:a16="http://schemas.microsoft.com/office/drawing/2014/main" val="548647743"/>
                    </a:ext>
                  </a:extLst>
                </a:gridCol>
                <a:gridCol w="3691152">
                  <a:extLst>
                    <a:ext uri="{9D8B030D-6E8A-4147-A177-3AD203B41FA5}">
                      <a16:colId xmlns:a16="http://schemas.microsoft.com/office/drawing/2014/main" val="274475097"/>
                    </a:ext>
                  </a:extLst>
                </a:gridCol>
                <a:gridCol w="4094235">
                  <a:extLst>
                    <a:ext uri="{9D8B030D-6E8A-4147-A177-3AD203B41FA5}">
                      <a16:colId xmlns:a16="http://schemas.microsoft.com/office/drawing/2014/main" val="951580272"/>
                    </a:ext>
                  </a:extLst>
                </a:gridCol>
              </a:tblGrid>
              <a:tr h="1520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spc="50" dirty="0">
                          <a:solidFill>
                            <a:srgbClr val="505050"/>
                          </a:solidFill>
                          <a:latin typeface="Segoe UI" panose="020B0502040204020203" pitchFamily="34" charset="0"/>
                          <a:cs typeface="Segoe UI" panose="020B0502040204020203" pitchFamily="34" charset="0"/>
                        </a:rPr>
                        <a:t>Novice</a:t>
                      </a:r>
                      <a:r>
                        <a:rPr lang="en-US" sz="1200" b="0" kern="0" spc="50" dirty="0">
                          <a:solidFill>
                            <a:srgbClr val="505050"/>
                          </a:solidFill>
                          <a:latin typeface="Segoe UI" panose="020B0502040204020203" pitchFamily="34" charset="0"/>
                          <a:cs typeface="Segoe UI" panose="020B0502040204020203" pitchFamily="34" charset="0"/>
                        </a:rPr>
                        <a:t> ML &amp; AI knowledge</a:t>
                      </a:r>
                    </a:p>
                  </a:txBody>
                  <a:tcPr marL="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spc="50" dirty="0">
                          <a:solidFill>
                            <a:srgbClr val="505050"/>
                          </a:solidFill>
                          <a:latin typeface="Segoe UI" panose="020B0502040204020203" pitchFamily="34" charset="0"/>
                          <a:cs typeface="Segoe UI" panose="020B0502040204020203" pitchFamily="34" charset="0"/>
                        </a:rPr>
                        <a:t>Intermediate</a:t>
                      </a:r>
                      <a:r>
                        <a:rPr lang="en-US" sz="1200" b="0" kern="0" spc="50" dirty="0">
                          <a:solidFill>
                            <a:srgbClr val="505050"/>
                          </a:solidFill>
                          <a:latin typeface="Segoe UI" panose="020B0502040204020203" pitchFamily="34" charset="0"/>
                          <a:cs typeface="Segoe UI" panose="020B0502040204020203" pitchFamily="34" charset="0"/>
                        </a:rPr>
                        <a:t> ML &amp; AI knowledge</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spc="50" dirty="0">
                          <a:solidFill>
                            <a:srgbClr val="505050"/>
                          </a:solidFill>
                          <a:latin typeface="Segoe UI" panose="020B0502040204020203" pitchFamily="34" charset="0"/>
                          <a:cs typeface="Segoe UI" panose="020B0502040204020203" pitchFamily="34" charset="0"/>
                        </a:rPr>
                        <a:t>Advanced</a:t>
                      </a:r>
                      <a:r>
                        <a:rPr lang="en-US" sz="1200" b="0" kern="0" spc="50" dirty="0">
                          <a:solidFill>
                            <a:srgbClr val="505050"/>
                          </a:solidFill>
                          <a:latin typeface="Segoe UI" panose="020B0502040204020203" pitchFamily="34" charset="0"/>
                          <a:cs typeface="Segoe UI" panose="020B0502040204020203" pitchFamily="34" charset="0"/>
                        </a:rPr>
                        <a:t> ML &amp; AI knowledge</a:t>
                      </a:r>
                    </a:p>
                  </a:txBody>
                  <a:tcPr marL="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23843019"/>
                  </a:ext>
                </a:extLst>
              </a:tr>
              <a:tr h="1520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spc="50" dirty="0">
                          <a:solidFill>
                            <a:srgbClr val="505050"/>
                          </a:solidFill>
                          <a:latin typeface="Segoe UI" panose="020B0502040204020203" pitchFamily="34" charset="0"/>
                          <a:cs typeface="Segoe UI" panose="020B0502040204020203" pitchFamily="34" charset="0"/>
                        </a:rPr>
                        <a:t>Consume</a:t>
                      </a:r>
                      <a:r>
                        <a:rPr lang="en-US" sz="1200" b="0" kern="0" spc="50" dirty="0">
                          <a:solidFill>
                            <a:srgbClr val="505050"/>
                          </a:solidFill>
                          <a:latin typeface="Segoe UI" panose="020B0502040204020203" pitchFamily="34" charset="0"/>
                          <a:cs typeface="Segoe UI" panose="020B0502040204020203" pitchFamily="34" charset="0"/>
                        </a:rPr>
                        <a:t> pre-built AI models</a:t>
                      </a:r>
                    </a:p>
                  </a:txBody>
                  <a:tcPr marL="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spc="50" dirty="0">
                          <a:solidFill>
                            <a:srgbClr val="505050"/>
                          </a:solidFill>
                          <a:latin typeface="Segoe UI" panose="020B0502040204020203" pitchFamily="34" charset="0"/>
                          <a:cs typeface="Segoe UI" panose="020B0502040204020203" pitchFamily="34" charset="0"/>
                        </a:rPr>
                        <a:t>Build your own </a:t>
                      </a:r>
                      <a:r>
                        <a:rPr lang="en-US" sz="1200" b="0" kern="0" spc="50" dirty="0">
                          <a:solidFill>
                            <a:srgbClr val="505050"/>
                          </a:solidFill>
                          <a:latin typeface="Segoe UI" panose="020B0502040204020203" pitchFamily="34" charset="0"/>
                          <a:cs typeface="Segoe UI" panose="020B0502040204020203" pitchFamily="34" charset="0"/>
                        </a:rPr>
                        <a:t>AI models with PaaS tools</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spc="50" dirty="0">
                          <a:solidFill>
                            <a:srgbClr val="505050"/>
                          </a:solidFill>
                          <a:latin typeface="Segoe UI" panose="020B0502040204020203" pitchFamily="34" charset="0"/>
                          <a:cs typeface="Segoe UI" panose="020B0502040204020203" pitchFamily="34" charset="0"/>
                        </a:rPr>
                        <a:t>Build your own </a:t>
                      </a:r>
                      <a:r>
                        <a:rPr lang="en-US" sz="1200" b="0" kern="0" spc="50" dirty="0">
                          <a:solidFill>
                            <a:srgbClr val="505050"/>
                          </a:solidFill>
                          <a:latin typeface="Segoe UI" panose="020B0502040204020203" pitchFamily="34" charset="0"/>
                          <a:cs typeface="Segoe UI" panose="020B0502040204020203" pitchFamily="34" charset="0"/>
                        </a:rPr>
                        <a:t>AI models however your like</a:t>
                      </a:r>
                    </a:p>
                  </a:txBody>
                  <a:tcPr marL="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4067208312"/>
                  </a:ext>
                </a:extLst>
              </a:tr>
              <a:tr h="1520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spc="50" dirty="0">
                          <a:solidFill>
                            <a:srgbClr val="505050"/>
                          </a:solidFill>
                          <a:latin typeface="Segoe UI" panose="020B0502040204020203" pitchFamily="34" charset="0"/>
                          <a:cs typeface="Segoe UI" panose="020B0502040204020203" pitchFamily="34" charset="0"/>
                        </a:rPr>
                        <a:t>Compute is provided </a:t>
                      </a:r>
                      <a:r>
                        <a:rPr lang="en-US" sz="1200" b="0" kern="0" spc="50" dirty="0">
                          <a:solidFill>
                            <a:srgbClr val="505050"/>
                          </a:solidFill>
                          <a:latin typeface="Segoe UI" panose="020B0502040204020203" pitchFamily="34" charset="0"/>
                          <a:cs typeface="Segoe UI" panose="020B0502040204020203" pitchFamily="34" charset="0"/>
                        </a:rPr>
                        <a:t>for Azure services</a:t>
                      </a:r>
                    </a:p>
                  </a:txBody>
                  <a:tcPr marL="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spc="50" dirty="0">
                          <a:solidFill>
                            <a:srgbClr val="505050"/>
                          </a:solidFill>
                          <a:latin typeface="Segoe UI" panose="020B0502040204020203" pitchFamily="34" charset="0"/>
                          <a:cs typeface="Segoe UI" panose="020B0502040204020203" pitchFamily="34" charset="0"/>
                        </a:rPr>
                        <a:t>Compute is provided </a:t>
                      </a:r>
                      <a:r>
                        <a:rPr lang="en-US" sz="1200" b="0" kern="0" spc="50" dirty="0">
                          <a:solidFill>
                            <a:srgbClr val="505050"/>
                          </a:solidFill>
                          <a:latin typeface="Segoe UI" panose="020B0502040204020203" pitchFamily="34" charset="0"/>
                          <a:cs typeface="Segoe UI" panose="020B0502040204020203" pitchFamily="34" charset="0"/>
                        </a:rPr>
                        <a:t>for Azure services (via PaaS)</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spc="50" dirty="0">
                          <a:solidFill>
                            <a:srgbClr val="505050"/>
                          </a:solidFill>
                          <a:latin typeface="Segoe UI" panose="020B0502040204020203" pitchFamily="34" charset="0"/>
                          <a:cs typeface="Segoe UI" panose="020B0502040204020203" pitchFamily="34" charset="0"/>
                        </a:rPr>
                        <a:t>Provide</a:t>
                      </a:r>
                      <a:r>
                        <a:rPr lang="en-US" sz="1200" b="0" kern="0" spc="50" dirty="0">
                          <a:solidFill>
                            <a:srgbClr val="505050"/>
                          </a:solidFill>
                          <a:latin typeface="Segoe UI" panose="020B0502040204020203" pitchFamily="34" charset="0"/>
                          <a:cs typeface="Segoe UI" panose="020B0502040204020203" pitchFamily="34" charset="0"/>
                        </a:rPr>
                        <a:t> </a:t>
                      </a:r>
                      <a:r>
                        <a:rPr lang="en-US" sz="1200" b="1" kern="0" spc="50" dirty="0">
                          <a:solidFill>
                            <a:srgbClr val="505050"/>
                          </a:solidFill>
                          <a:latin typeface="Segoe UI" panose="020B0502040204020203" pitchFamily="34" charset="0"/>
                          <a:cs typeface="Segoe UI" panose="020B0502040204020203" pitchFamily="34" charset="0"/>
                        </a:rPr>
                        <a:t>your own compute </a:t>
                      </a:r>
                      <a:r>
                        <a:rPr lang="en-US" sz="1200" b="0" kern="0" spc="50" dirty="0">
                          <a:solidFill>
                            <a:srgbClr val="505050"/>
                          </a:solidFill>
                          <a:latin typeface="Segoe UI" panose="020B0502040204020203" pitchFamily="34" charset="0"/>
                          <a:cs typeface="Segoe UI" panose="020B0502040204020203" pitchFamily="34" charset="0"/>
                        </a:rPr>
                        <a:t>AI infrastructure (cloud, on-premises) or </a:t>
                      </a:r>
                      <a:r>
                        <a:rPr lang="en-US" sz="1200" b="1" kern="0" spc="50" dirty="0">
                          <a:solidFill>
                            <a:srgbClr val="505050"/>
                          </a:solidFill>
                          <a:latin typeface="Segoe UI" panose="020B0502040204020203" pitchFamily="34" charset="0"/>
                          <a:cs typeface="Segoe UI" panose="020B0502040204020203" pitchFamily="34" charset="0"/>
                        </a:rPr>
                        <a:t>leverage Azure PaaS compute services</a:t>
                      </a:r>
                    </a:p>
                  </a:txBody>
                  <a:tcPr marL="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372250627"/>
                  </a:ext>
                </a:extLst>
              </a:tr>
              <a:tr h="1520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spc="50" dirty="0">
                          <a:solidFill>
                            <a:srgbClr val="505050"/>
                          </a:solidFill>
                          <a:latin typeface="Segoe UI" panose="020B0502040204020203" pitchFamily="34" charset="0"/>
                          <a:cs typeface="Segoe UI" panose="020B0502040204020203" pitchFamily="34" charset="0"/>
                        </a:rPr>
                        <a:t>No coding required for building </a:t>
                      </a:r>
                      <a:r>
                        <a:rPr lang="en-US" sz="1200" b="0" kern="0" spc="50" dirty="0">
                          <a:solidFill>
                            <a:srgbClr val="505050"/>
                          </a:solidFill>
                          <a:latin typeface="Segoe UI" panose="020B0502040204020203" pitchFamily="34" charset="0"/>
                          <a:cs typeface="Segoe UI" panose="020B0502040204020203" pitchFamily="34" charset="0"/>
                        </a:rPr>
                        <a:t>models.  Code only for consuming models</a:t>
                      </a:r>
                    </a:p>
                  </a:txBody>
                  <a:tcPr marL="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spc="50" dirty="0">
                          <a:solidFill>
                            <a:srgbClr val="505050"/>
                          </a:solidFill>
                          <a:latin typeface="Segoe UI" panose="020B0502040204020203" pitchFamily="34" charset="0"/>
                          <a:cs typeface="Segoe UI" panose="020B0502040204020203" pitchFamily="34" charset="0"/>
                        </a:rPr>
                        <a:t>UI web driven &amp; code-first development </a:t>
                      </a:r>
                      <a:r>
                        <a:rPr lang="en-US" sz="1200" b="0" kern="0" spc="50" dirty="0">
                          <a:solidFill>
                            <a:srgbClr val="505050"/>
                          </a:solidFill>
                          <a:latin typeface="Segoe UI" panose="020B0502040204020203" pitchFamily="34" charset="0"/>
                          <a:cs typeface="Segoe UI" panose="020B0502040204020203" pitchFamily="34" charset="0"/>
                        </a:rPr>
                        <a:t>environments</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spc="50" dirty="0">
                          <a:solidFill>
                            <a:srgbClr val="505050"/>
                          </a:solidFill>
                          <a:latin typeface="Segoe UI" panose="020B0502040204020203" pitchFamily="34" charset="0"/>
                          <a:cs typeface="Segoe UI" panose="020B0502040204020203" pitchFamily="34" charset="0"/>
                        </a:rPr>
                        <a:t>Code-first development environments </a:t>
                      </a:r>
                      <a:r>
                        <a:rPr lang="en-US" sz="1200" b="0" kern="0" spc="50" dirty="0">
                          <a:solidFill>
                            <a:srgbClr val="505050"/>
                          </a:solidFill>
                          <a:latin typeface="Segoe UI" panose="020B0502040204020203" pitchFamily="34" charset="0"/>
                          <a:cs typeface="Segoe UI" panose="020B0502040204020203" pitchFamily="34" charset="0"/>
                        </a:rPr>
                        <a:t>for building &amp; consuming AI/ML models</a:t>
                      </a:r>
                    </a:p>
                  </a:txBody>
                  <a:tcPr marL="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222605983"/>
                  </a:ext>
                </a:extLst>
              </a:tr>
              <a:tr h="1520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spc="50" dirty="0">
                          <a:solidFill>
                            <a:srgbClr val="505050"/>
                          </a:solidFill>
                          <a:latin typeface="Segoe UI" panose="020B0502040204020203" pitchFamily="34" charset="0"/>
                          <a:cs typeface="Segoe UI" panose="020B0502040204020203" pitchFamily="34" charset="0"/>
                        </a:rPr>
                        <a:t>Azure PaaS &amp; pre-build model customer support</a:t>
                      </a:r>
                      <a:endParaRPr lang="en-US" sz="1200" b="0" kern="0" spc="50" dirty="0">
                        <a:solidFill>
                          <a:srgbClr val="505050"/>
                        </a:solidFill>
                        <a:latin typeface="Segoe UI" panose="020B0502040204020203" pitchFamily="34" charset="0"/>
                        <a:cs typeface="Segoe UI" panose="020B0502040204020203" pitchFamily="34" charset="0"/>
                      </a:endParaRPr>
                    </a:p>
                  </a:txBody>
                  <a:tcPr marL="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spc="50" dirty="0">
                          <a:solidFill>
                            <a:srgbClr val="505050"/>
                          </a:solidFill>
                          <a:latin typeface="Segoe UI" panose="020B0502040204020203" pitchFamily="34" charset="0"/>
                          <a:cs typeface="Segoe UI" panose="020B0502040204020203" pitchFamily="34" charset="0"/>
                        </a:rPr>
                        <a:t>Azure PaaS customer support</a:t>
                      </a:r>
                      <a:r>
                        <a:rPr lang="en-US" sz="1200" b="0" kern="0" spc="50" dirty="0">
                          <a:solidFill>
                            <a:srgbClr val="505050"/>
                          </a:solidFill>
                          <a:latin typeface="Segoe UI" panose="020B0502040204020203" pitchFamily="34" charset="0"/>
                          <a:cs typeface="Segoe UI" panose="020B0502040204020203" pitchFamily="34" charset="0"/>
                        </a:rPr>
                        <a:t>.  Custom models are responsibility of developer.</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spc="50" dirty="0">
                          <a:solidFill>
                            <a:srgbClr val="505050"/>
                          </a:solidFill>
                          <a:latin typeface="Segoe UI" panose="020B0502040204020203" pitchFamily="34" charset="0"/>
                          <a:cs typeface="Segoe UI" panose="020B0502040204020203" pitchFamily="34" charset="0"/>
                        </a:rPr>
                        <a:t>Azure PaaS, IaaS &amp; software (i.e. SQL Server) customer support</a:t>
                      </a:r>
                      <a:r>
                        <a:rPr lang="en-US" sz="1200" b="0" kern="0" spc="50" dirty="0">
                          <a:solidFill>
                            <a:srgbClr val="505050"/>
                          </a:solidFill>
                          <a:latin typeface="Segoe UI" panose="020B0502040204020203" pitchFamily="34" charset="0"/>
                          <a:cs typeface="Segoe UI" panose="020B0502040204020203" pitchFamily="34" charset="0"/>
                        </a:rPr>
                        <a:t>.  Custom models are responsibility of developer</a:t>
                      </a:r>
                    </a:p>
                  </a:txBody>
                  <a:tcPr marL="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773326100"/>
                  </a:ext>
                </a:extLst>
              </a:tr>
              <a:tr h="1520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0" spc="50" dirty="0">
                          <a:solidFill>
                            <a:srgbClr val="505050"/>
                          </a:solidFill>
                          <a:latin typeface="Segoe UI" panose="020B0502040204020203" pitchFamily="34" charset="0"/>
                          <a:cs typeface="Segoe UI" panose="020B0502040204020203" pitchFamily="34" charset="0"/>
                        </a:rPr>
                        <a:t>Azure cloud services utilized</a:t>
                      </a:r>
                    </a:p>
                  </a:txBody>
                  <a:tcPr marL="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0" spc="50" dirty="0">
                          <a:solidFill>
                            <a:srgbClr val="505050"/>
                          </a:solidFill>
                          <a:latin typeface="Segoe UI" panose="020B0502040204020203" pitchFamily="34" charset="0"/>
                          <a:cs typeface="Segoe UI" panose="020B0502040204020203" pitchFamily="34" charset="0"/>
                        </a:rPr>
                        <a:t>Azure cloud services utilized</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0" spc="50" dirty="0">
                          <a:solidFill>
                            <a:srgbClr val="505050"/>
                          </a:solidFill>
                          <a:latin typeface="Segoe UI" panose="020B0502040204020203" pitchFamily="34" charset="0"/>
                          <a:cs typeface="Segoe UI" panose="020B0502040204020203" pitchFamily="34" charset="0"/>
                        </a:rPr>
                        <a:t>Azure cloud services utilized or 100% on-premises options</a:t>
                      </a:r>
                    </a:p>
                  </a:txBody>
                  <a:tcPr marL="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363992002"/>
                  </a:ext>
                </a:extLst>
              </a:tr>
            </a:tbl>
          </a:graphicData>
        </a:graphic>
      </p:graphicFrame>
      <p:sp>
        <p:nvSpPr>
          <p:cNvPr id="39" name="Oval 38">
            <a:extLst>
              <a:ext uri="{FF2B5EF4-FFF2-40B4-BE49-F238E27FC236}">
                <a16:creationId xmlns:a16="http://schemas.microsoft.com/office/drawing/2014/main" id="{7C45EDE3-2351-BE47-A2BB-BD49F4659904}"/>
              </a:ext>
            </a:extLst>
          </p:cNvPr>
          <p:cNvSpPr/>
          <p:nvPr/>
        </p:nvSpPr>
        <p:spPr bwMode="auto">
          <a:xfrm>
            <a:off x="8617360" y="2669511"/>
            <a:ext cx="180732" cy="180732"/>
          </a:xfrm>
          <a:prstGeom prst="ellipse">
            <a:avLst/>
          </a:prstGeom>
          <a:solidFill>
            <a:srgbClr val="0078D7"/>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353535"/>
                  </a:gs>
                  <a:gs pos="100000">
                    <a:srgbClr val="353535"/>
                  </a:gs>
                </a:gsLst>
                <a:lin ang="5400000" scaled="0"/>
              </a:gradFill>
              <a:latin typeface="Segoe UI Semilight"/>
            </a:endParaRPr>
          </a:p>
        </p:txBody>
      </p:sp>
      <p:cxnSp>
        <p:nvCxnSpPr>
          <p:cNvPr id="40" name="Straight Arrow Connector 39">
            <a:extLst>
              <a:ext uri="{FF2B5EF4-FFF2-40B4-BE49-F238E27FC236}">
                <a16:creationId xmlns:a16="http://schemas.microsoft.com/office/drawing/2014/main" id="{16B7C259-17E9-B440-BDB9-2D98F440B902}"/>
              </a:ext>
            </a:extLst>
          </p:cNvPr>
          <p:cNvCxnSpPr>
            <a:cxnSpLocks/>
          </p:cNvCxnSpPr>
          <p:nvPr/>
        </p:nvCxnSpPr>
        <p:spPr>
          <a:xfrm>
            <a:off x="10649212" y="2725310"/>
            <a:ext cx="0" cy="22860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 name="Oval 40">
            <a:extLst>
              <a:ext uri="{FF2B5EF4-FFF2-40B4-BE49-F238E27FC236}">
                <a16:creationId xmlns:a16="http://schemas.microsoft.com/office/drawing/2014/main" id="{9841B709-6C21-0F4A-831A-3F58B3236973}"/>
              </a:ext>
            </a:extLst>
          </p:cNvPr>
          <p:cNvSpPr/>
          <p:nvPr/>
        </p:nvSpPr>
        <p:spPr bwMode="auto">
          <a:xfrm>
            <a:off x="10541492" y="2681940"/>
            <a:ext cx="180732" cy="180732"/>
          </a:xfrm>
          <a:prstGeom prst="ellipse">
            <a:avLst/>
          </a:prstGeom>
          <a:solidFill>
            <a:srgbClr val="0078D7"/>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353535"/>
                  </a:gs>
                  <a:gs pos="100000">
                    <a:srgbClr val="353535"/>
                  </a:gs>
                </a:gsLst>
                <a:lin ang="5400000" scaled="0"/>
              </a:gradFill>
              <a:latin typeface="Segoe UI Semilight"/>
            </a:endParaRPr>
          </a:p>
        </p:txBody>
      </p:sp>
      <p:cxnSp>
        <p:nvCxnSpPr>
          <p:cNvPr id="42" name="Straight Connector 41">
            <a:extLst>
              <a:ext uri="{FF2B5EF4-FFF2-40B4-BE49-F238E27FC236}">
                <a16:creationId xmlns:a16="http://schemas.microsoft.com/office/drawing/2014/main" id="{03F555D7-C968-CD44-876B-C95D49232D5B}"/>
              </a:ext>
            </a:extLst>
          </p:cNvPr>
          <p:cNvCxnSpPr>
            <a:cxnSpLocks/>
          </p:cNvCxnSpPr>
          <p:nvPr/>
        </p:nvCxnSpPr>
        <p:spPr>
          <a:xfrm flipV="1">
            <a:off x="3957898" y="3967974"/>
            <a:ext cx="0" cy="2601473"/>
          </a:xfrm>
          <a:prstGeom prst="line">
            <a:avLst/>
          </a:prstGeom>
          <a:ln w="9525" cap="flat" cmpd="sng" algn="ctr">
            <a:solidFill>
              <a:srgbClr val="7030A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Connector 42">
            <a:extLst>
              <a:ext uri="{FF2B5EF4-FFF2-40B4-BE49-F238E27FC236}">
                <a16:creationId xmlns:a16="http://schemas.microsoft.com/office/drawing/2014/main" id="{5BEB7403-9F9B-3744-9B89-706C49EAA525}"/>
              </a:ext>
            </a:extLst>
          </p:cNvPr>
          <p:cNvCxnSpPr>
            <a:cxnSpLocks/>
          </p:cNvCxnSpPr>
          <p:nvPr/>
        </p:nvCxnSpPr>
        <p:spPr>
          <a:xfrm flipV="1">
            <a:off x="7675226" y="3925666"/>
            <a:ext cx="0" cy="2601473"/>
          </a:xfrm>
          <a:prstGeom prst="line">
            <a:avLst/>
          </a:prstGeom>
          <a:ln w="9525" cap="flat" cmpd="sng" algn="ctr">
            <a:solidFill>
              <a:srgbClr val="7030A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Rectangle 43">
            <a:extLst>
              <a:ext uri="{FF2B5EF4-FFF2-40B4-BE49-F238E27FC236}">
                <a16:creationId xmlns:a16="http://schemas.microsoft.com/office/drawing/2014/main" id="{861F3123-705E-884B-9639-F62252801510}"/>
              </a:ext>
            </a:extLst>
          </p:cNvPr>
          <p:cNvSpPr/>
          <p:nvPr/>
        </p:nvSpPr>
        <p:spPr>
          <a:xfrm>
            <a:off x="5064597" y="2128434"/>
            <a:ext cx="2846681" cy="490474"/>
          </a:xfrm>
          <a:prstGeom prst="rect">
            <a:avLst/>
          </a:prstGeom>
          <a:noFill/>
        </p:spPr>
        <p:txBody>
          <a:bodyPr wrap="square" rtlCol="0">
            <a:spAutoFit/>
          </a:bodyPr>
          <a:lstStyle/>
          <a:p>
            <a:pPr algn="ctr" defTabSz="932418">
              <a:defRPr/>
            </a:pPr>
            <a:r>
              <a:rPr lang="en-US" sz="1326" b="1" kern="0" spc="50" dirty="0">
                <a:solidFill>
                  <a:srgbClr val="0078D7"/>
                </a:solidFill>
                <a:latin typeface="Segoe UI" panose="020B0502040204020203" pitchFamily="34" charset="0"/>
                <a:cs typeface="Segoe UI" panose="020B0502040204020203" pitchFamily="34" charset="0"/>
              </a:rPr>
              <a:t>Build Your Own </a:t>
            </a:r>
            <a:br>
              <a:rPr lang="en-US" sz="1199" b="1" kern="0" spc="50" dirty="0">
                <a:solidFill>
                  <a:srgbClr val="505050"/>
                </a:solidFill>
                <a:latin typeface="Segoe UI" panose="020B0502040204020203" pitchFamily="34" charset="0"/>
                <a:cs typeface="Segoe UI" panose="020B0502040204020203" pitchFamily="34" charset="0"/>
              </a:rPr>
            </a:br>
            <a:r>
              <a:rPr lang="en-US" sz="1199" kern="0" spc="50" dirty="0">
                <a:solidFill>
                  <a:srgbClr val="505050"/>
                </a:solidFill>
                <a:latin typeface="Segoe UI" panose="020B0502040204020203" pitchFamily="34" charset="0"/>
                <a:cs typeface="Segoe UI" panose="020B0502040204020203" pitchFamily="34" charset="0"/>
              </a:rPr>
              <a:t>(Custom AI)</a:t>
            </a:r>
          </a:p>
        </p:txBody>
      </p:sp>
      <p:cxnSp>
        <p:nvCxnSpPr>
          <p:cNvPr id="45" name="Straight Arrow Connector 44">
            <a:extLst>
              <a:ext uri="{FF2B5EF4-FFF2-40B4-BE49-F238E27FC236}">
                <a16:creationId xmlns:a16="http://schemas.microsoft.com/office/drawing/2014/main" id="{06298861-BE78-5D49-8A73-CC6D4F432ECA}"/>
              </a:ext>
            </a:extLst>
          </p:cNvPr>
          <p:cNvCxnSpPr>
            <a:cxnSpLocks/>
          </p:cNvCxnSpPr>
          <p:nvPr/>
        </p:nvCxnSpPr>
        <p:spPr>
          <a:xfrm>
            <a:off x="6477340" y="1845523"/>
            <a:ext cx="1624" cy="35774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Straight Connector 48">
            <a:extLst>
              <a:ext uri="{FF2B5EF4-FFF2-40B4-BE49-F238E27FC236}">
                <a16:creationId xmlns:a16="http://schemas.microsoft.com/office/drawing/2014/main" id="{6D386EFB-435A-EE41-BF18-6B58A2ED2E98}"/>
              </a:ext>
            </a:extLst>
          </p:cNvPr>
          <p:cNvCxnSpPr>
            <a:cxnSpLocks/>
          </p:cNvCxnSpPr>
          <p:nvPr/>
        </p:nvCxnSpPr>
        <p:spPr>
          <a:xfrm flipH="1">
            <a:off x="6465900" y="2573116"/>
            <a:ext cx="11440" cy="22309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2" name="Rectangle 51">
            <a:extLst>
              <a:ext uri="{FF2B5EF4-FFF2-40B4-BE49-F238E27FC236}">
                <a16:creationId xmlns:a16="http://schemas.microsoft.com/office/drawing/2014/main" id="{8CAFC7D1-A914-864E-A5C6-F69D11100B45}"/>
              </a:ext>
            </a:extLst>
          </p:cNvPr>
          <p:cNvSpPr/>
          <p:nvPr/>
        </p:nvSpPr>
        <p:spPr>
          <a:xfrm>
            <a:off x="9711336" y="2570512"/>
            <a:ext cx="1975888" cy="110370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85511786"/>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7775" y="152567"/>
            <a:ext cx="11653523" cy="717228"/>
          </a:xfrm>
        </p:spPr>
        <p:txBody>
          <a:bodyPr>
            <a:normAutofit/>
          </a:bodyPr>
          <a:lstStyle/>
          <a:p>
            <a:r>
              <a:rPr lang="en-US" sz="3600" b="1" dirty="0"/>
              <a:t>ML.NET – Code-First Framework</a:t>
            </a:r>
            <a:endParaRPr lang="en-US" sz="3600" b="1" noProof="0" dirty="0"/>
          </a:p>
        </p:txBody>
      </p:sp>
      <p:grpSp>
        <p:nvGrpSpPr>
          <p:cNvPr id="3" name="Group 2"/>
          <p:cNvGrpSpPr/>
          <p:nvPr/>
        </p:nvGrpSpPr>
        <p:grpSpPr>
          <a:xfrm>
            <a:off x="1" y="869795"/>
            <a:ext cx="12192000" cy="5494877"/>
            <a:chOff x="434975" y="1123536"/>
            <a:chExt cx="11322050" cy="5241552"/>
          </a:xfrm>
        </p:grpSpPr>
        <p:sp>
          <p:nvSpPr>
            <p:cNvPr id="5" name="Rectangle 4"/>
            <p:cNvSpPr/>
            <p:nvPr/>
          </p:nvSpPr>
          <p:spPr>
            <a:xfrm>
              <a:off x="434975" y="1483823"/>
              <a:ext cx="11322050" cy="4881265"/>
            </a:xfrm>
            <a:prstGeom prst="rect">
              <a:avLst/>
            </a:prstGeom>
            <a:solidFill>
              <a:schemeClr val="bg1">
                <a:lumMod val="95000"/>
              </a:schemeClr>
            </a:solidFill>
            <a:ln w="317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400" kern="0" dirty="0">
                <a:solidFill>
                  <a:sysClr val="windowText" lastClr="000000"/>
                </a:solidFill>
                <a:latin typeface="+mj-lt"/>
              </a:endParaRPr>
            </a:p>
          </p:txBody>
        </p:sp>
        <p:sp>
          <p:nvSpPr>
            <p:cNvPr id="6" name="Rectangle 5"/>
            <p:cNvSpPr/>
            <p:nvPr/>
          </p:nvSpPr>
          <p:spPr>
            <a:xfrm>
              <a:off x="434975" y="1123536"/>
              <a:ext cx="11322050" cy="369332"/>
            </a:xfrm>
            <a:prstGeom prst="rect">
              <a:avLst/>
            </a:prstGeom>
            <a:solidFill>
              <a:schemeClr val="bg1">
                <a:lumMod val="85000"/>
              </a:schemeClr>
            </a:solidFill>
          </p:spPr>
          <p:txBody>
            <a:bodyPr wrap="square" lIns="91427" tIns="45713" rIns="91427" bIns="45713">
              <a:noAutofit/>
            </a:bodyPr>
            <a:lstStyle/>
            <a:p>
              <a:pPr algn="ctr" defTabSz="914225">
                <a:spcBef>
                  <a:spcPts val="600"/>
                </a:spcBef>
                <a:spcAft>
                  <a:spcPts val="600"/>
                </a:spcAft>
              </a:pPr>
              <a:r>
                <a:rPr lang="en-US" b="1" kern="0" dirty="0">
                  <a:latin typeface="+mj-lt"/>
                </a:rPr>
                <a:t>Sentiment Analysis: Train a Model (C#)</a:t>
              </a:r>
              <a:endParaRPr lang="en-US" b="1" kern="0" dirty="0">
                <a:ln>
                  <a:solidFill>
                    <a:srgbClr val="FFFFFF">
                      <a:alpha val="0"/>
                    </a:srgbClr>
                  </a:solidFill>
                </a:ln>
                <a:latin typeface="+mj-lt"/>
                <a:ea typeface="Segoe UI" pitchFamily="34" charset="0"/>
                <a:cs typeface="Segoe UI" pitchFamily="34" charset="0"/>
              </a:endParaRPr>
            </a:p>
          </p:txBody>
        </p:sp>
      </p:grpSp>
      <p:sp>
        <p:nvSpPr>
          <p:cNvPr id="8" name="Rectangle 7">
            <a:extLst>
              <a:ext uri="{FF2B5EF4-FFF2-40B4-BE49-F238E27FC236}">
                <a16:creationId xmlns:a16="http://schemas.microsoft.com/office/drawing/2014/main" id="{228F8248-DF2E-844F-A007-CA186CA33E9A}"/>
              </a:ext>
            </a:extLst>
          </p:cNvPr>
          <p:cNvSpPr/>
          <p:nvPr/>
        </p:nvSpPr>
        <p:spPr>
          <a:xfrm>
            <a:off x="0" y="1451592"/>
            <a:ext cx="11438350" cy="4708981"/>
          </a:xfrm>
          <a:prstGeom prst="rect">
            <a:avLst/>
          </a:prstGeom>
        </p:spPr>
        <p:txBody>
          <a:bodyPr wrap="square">
            <a:spAutoFit/>
          </a:bodyPr>
          <a:lstStyle/>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private</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static</a:t>
            </a:r>
            <a:r>
              <a:rPr lang="en-US" sz="1000" dirty="0">
                <a:solidFill>
                  <a:srgbClr val="000000"/>
                </a:solidFill>
                <a:latin typeface="Consolas" panose="020B0609020204030204" pitchFamily="49" charset="0"/>
              </a:rPr>
              <a:t> ITransformer BuildTrainEvaluateAndSaveModel(MLContext mlContext)</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dirty="0">
                <a:solidFill>
                  <a:srgbClr val="008000"/>
                </a:solidFill>
                <a:latin typeface="Consolas" panose="020B0609020204030204" pitchFamily="49" charset="0"/>
              </a:rPr>
              <a:t>// STEP 1: Common data loading configuration</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var</a:t>
            </a:r>
            <a:r>
              <a:rPr lang="en-US" sz="1000" dirty="0">
                <a:solidFill>
                  <a:srgbClr val="000000"/>
                </a:solidFill>
                <a:latin typeface="Consolas" panose="020B0609020204030204" pitchFamily="49" charset="0"/>
              </a:rPr>
              <a:t> textLoader = SentimentAnalysysTextLoaderFactory.CreateTextLoader(mlContext);</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var</a:t>
            </a:r>
            <a:r>
              <a:rPr lang="en-US" sz="1000" dirty="0">
                <a:solidFill>
                  <a:srgbClr val="000000"/>
                </a:solidFill>
                <a:latin typeface="Consolas" panose="020B0609020204030204" pitchFamily="49" charset="0"/>
              </a:rPr>
              <a:t> trainingDataView = textLoader.Read(TrainDataPath);</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var</a:t>
            </a:r>
            <a:r>
              <a:rPr lang="en-US" sz="1000" dirty="0">
                <a:solidFill>
                  <a:srgbClr val="000000"/>
                </a:solidFill>
                <a:latin typeface="Consolas" panose="020B0609020204030204" pitchFamily="49" charset="0"/>
              </a:rPr>
              <a:t> testDataView = textLoader.Read(TestDataPath);</a:t>
            </a: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8000"/>
                </a:solidFill>
                <a:latin typeface="Consolas" panose="020B0609020204030204" pitchFamily="49" charset="0"/>
              </a:rPr>
              <a:t>// STEP 2: Common data process configuration with pipeline data transformations          </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var</a:t>
            </a:r>
            <a:r>
              <a:rPr lang="en-US" sz="1000" dirty="0">
                <a:solidFill>
                  <a:srgbClr val="000000"/>
                </a:solidFill>
                <a:latin typeface="Consolas" panose="020B0609020204030204" pitchFamily="49" charset="0"/>
              </a:rPr>
              <a:t> dataProcessPipeline = mlContext.Transforms.Text.FeaturizeText(</a:t>
            </a:r>
            <a:r>
              <a:rPr lang="en-US" sz="1000" dirty="0">
                <a:solidFill>
                  <a:srgbClr val="A31515"/>
                </a:solidFill>
                <a:latin typeface="Consolas" panose="020B0609020204030204" pitchFamily="49" charset="0"/>
              </a:rPr>
              <a:t>"Text"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"Features"</a:t>
            </a:r>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8000"/>
                </a:solidFill>
                <a:latin typeface="Consolas" panose="020B0609020204030204" pitchFamily="49" charset="0"/>
              </a:rPr>
              <a:t>// STEP 3: Set the training algorithm, then create and config the modelBuilder                            </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var</a:t>
            </a:r>
            <a:r>
              <a:rPr lang="en-US" sz="1000" dirty="0">
                <a:solidFill>
                  <a:srgbClr val="000000"/>
                </a:solidFill>
                <a:latin typeface="Consolas" panose="020B0609020204030204" pitchFamily="49" charset="0"/>
              </a:rPr>
              <a:t> modelBuilder = </a:t>
            </a:r>
            <a:r>
              <a:rPr lang="en-US" sz="1000" dirty="0">
                <a:solidFill>
                  <a:srgbClr val="0000FF"/>
                </a:solidFill>
                <a:latin typeface="Consolas" panose="020B0609020204030204" pitchFamily="49" charset="0"/>
              </a:rPr>
              <a:t>new</a:t>
            </a:r>
            <a:r>
              <a:rPr lang="en-US" sz="1000" dirty="0">
                <a:solidFill>
                  <a:srgbClr val="000000"/>
                </a:solidFill>
                <a:latin typeface="Consolas" panose="020B0609020204030204" pitchFamily="49" charset="0"/>
              </a:rPr>
              <a:t> Common.ModelBuilder&lt;SentimentIssue, SentimentPrediction&gt;(mlContext, dataProcessPipeline);</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var</a:t>
            </a:r>
            <a:r>
              <a:rPr lang="en-US" sz="1000" dirty="0">
                <a:solidFill>
                  <a:srgbClr val="000000"/>
                </a:solidFill>
                <a:latin typeface="Consolas" panose="020B0609020204030204" pitchFamily="49" charset="0"/>
              </a:rPr>
              <a:t> trainer = mlContext.BinaryClassification.Trainers.FastTree(label: </a:t>
            </a:r>
            <a:r>
              <a:rPr lang="en-US" sz="1000" dirty="0">
                <a:solidFill>
                  <a:srgbClr val="A31515"/>
                </a:solidFill>
                <a:latin typeface="Consolas" panose="020B0609020204030204" pitchFamily="49" charset="0"/>
              </a:rPr>
              <a:t>"Label"</a:t>
            </a:r>
            <a:r>
              <a:rPr lang="en-US" sz="1000" dirty="0">
                <a:solidFill>
                  <a:srgbClr val="000000"/>
                </a:solidFill>
                <a:latin typeface="Consolas" panose="020B0609020204030204" pitchFamily="49" charset="0"/>
              </a:rPr>
              <a:t>, features: </a:t>
            </a:r>
            <a:r>
              <a:rPr lang="en-US" sz="1000" dirty="0">
                <a:solidFill>
                  <a:srgbClr val="A31515"/>
                </a:solidFill>
                <a:latin typeface="Consolas" panose="020B0609020204030204" pitchFamily="49" charset="0"/>
              </a:rPr>
              <a:t>"Features"</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modelBuilder.AddTrainer(trainer);</a:t>
            </a: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8000"/>
                </a:solidFill>
                <a:latin typeface="Consolas" panose="020B0609020204030204" pitchFamily="49" charset="0"/>
              </a:rPr>
              <a:t>// STEP 4: Train the model fitting to the DataSet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Console.WriteLine(</a:t>
            </a:r>
            <a:r>
              <a:rPr lang="en-US" sz="1000" dirty="0">
                <a:solidFill>
                  <a:srgbClr val="A31515"/>
                </a:solidFill>
                <a:latin typeface="Consolas" panose="020B0609020204030204" pitchFamily="49" charset="0"/>
              </a:rPr>
              <a:t>"=============== Training the model ==============="</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modelBuilder.Train(trainingDataView);</a:t>
            </a: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8000"/>
                </a:solidFill>
                <a:latin typeface="Consolas" panose="020B0609020204030204" pitchFamily="49" charset="0"/>
              </a:rPr>
              <a:t>// STEP 5: Evaluate the model and show accuracy stats</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Console.WriteLine(</a:t>
            </a:r>
            <a:r>
              <a:rPr lang="en-US" sz="1000" dirty="0">
                <a:solidFill>
                  <a:srgbClr val="A31515"/>
                </a:solidFill>
                <a:latin typeface="Consolas" panose="020B0609020204030204" pitchFamily="49" charset="0"/>
              </a:rPr>
              <a:t>"===== Evaluating Model's accuracy with Test data ====="</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var</a:t>
            </a:r>
            <a:r>
              <a:rPr lang="en-US" sz="1000" dirty="0">
                <a:solidFill>
                  <a:srgbClr val="000000"/>
                </a:solidFill>
                <a:latin typeface="Consolas" panose="020B0609020204030204" pitchFamily="49" charset="0"/>
              </a:rPr>
              <a:t> metrics = modelBuilder.EvaluateBinaryClassificationModel(testDataView, </a:t>
            </a:r>
            <a:r>
              <a:rPr lang="en-US" sz="1000" dirty="0">
                <a:solidFill>
                  <a:srgbClr val="A31515"/>
                </a:solidFill>
                <a:latin typeface="Consolas" panose="020B0609020204030204" pitchFamily="49" charset="0"/>
              </a:rPr>
              <a:t>"Label"</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"Score"</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Common.ConsoleHelper.PrintBinaryClassificationMetrics(trainer.ToString(), metrics);</a:t>
            </a: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8000"/>
                </a:solidFill>
                <a:latin typeface="Consolas" panose="020B0609020204030204" pitchFamily="49" charset="0"/>
              </a:rPr>
              <a:t>// STEP 6: Save/persist the trained model to a .ZIP file</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Console.WriteLine(</a:t>
            </a:r>
            <a:r>
              <a:rPr lang="en-US" sz="1000" dirty="0">
                <a:solidFill>
                  <a:srgbClr val="A31515"/>
                </a:solidFill>
                <a:latin typeface="Consolas" panose="020B0609020204030204" pitchFamily="49" charset="0"/>
              </a:rPr>
              <a:t>"=============== Saving the model to a file ==============="</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modelBuilder.SaveModelAsFile(ModelPath);</a:t>
            </a: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return</a:t>
            </a:r>
            <a:r>
              <a:rPr lang="en-US" sz="1000" dirty="0">
                <a:solidFill>
                  <a:srgbClr val="000000"/>
                </a:solidFill>
                <a:latin typeface="Consolas" panose="020B0609020204030204" pitchFamily="49" charset="0"/>
              </a:rPr>
              <a:t> modelBuilder.TrainedModel;</a:t>
            </a:r>
          </a:p>
          <a:p>
            <a:r>
              <a:rPr lang="en-US" sz="1000" dirty="0">
                <a:solidFill>
                  <a:srgbClr val="000000"/>
                </a:solidFill>
                <a:latin typeface="Consolas" panose="020B0609020204030204" pitchFamily="49" charset="0"/>
              </a:rPr>
              <a:t>        }</a:t>
            </a:r>
            <a:endParaRPr lang="en-US" sz="1000" dirty="0"/>
          </a:p>
        </p:txBody>
      </p:sp>
      <p:pic>
        <p:nvPicPr>
          <p:cNvPr id="9" name="Picture 8">
            <a:extLst>
              <a:ext uri="{FF2B5EF4-FFF2-40B4-BE49-F238E27FC236}">
                <a16:creationId xmlns:a16="http://schemas.microsoft.com/office/drawing/2014/main" id="{BD8AA70F-187B-0348-B880-FDBC675C595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r="42229"/>
          <a:stretch/>
        </p:blipFill>
        <p:spPr>
          <a:xfrm>
            <a:off x="5777630" y="3550179"/>
            <a:ext cx="6037545" cy="2712443"/>
          </a:xfrm>
          <a:prstGeom prst="rect">
            <a:avLst/>
          </a:prstGeom>
        </p:spPr>
      </p:pic>
    </p:spTree>
    <p:extLst>
      <p:ext uri="{BB962C8B-B14F-4D97-AF65-F5344CB8AC3E}">
        <p14:creationId xmlns:p14="http://schemas.microsoft.com/office/powerpoint/2010/main" val="155339146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7775" y="152567"/>
            <a:ext cx="11653523" cy="717228"/>
          </a:xfrm>
        </p:spPr>
        <p:txBody>
          <a:bodyPr>
            <a:normAutofit/>
          </a:bodyPr>
          <a:lstStyle/>
          <a:p>
            <a:r>
              <a:rPr lang="en-US" sz="3600" b="1" dirty="0"/>
              <a:t>What Can I Build with ML.NET?</a:t>
            </a:r>
            <a:endParaRPr lang="en-US" sz="3600" b="1" noProof="0" dirty="0"/>
          </a:p>
        </p:txBody>
      </p:sp>
      <p:grpSp>
        <p:nvGrpSpPr>
          <p:cNvPr id="3" name="Group 2"/>
          <p:cNvGrpSpPr/>
          <p:nvPr/>
        </p:nvGrpSpPr>
        <p:grpSpPr>
          <a:xfrm>
            <a:off x="1" y="869795"/>
            <a:ext cx="12192000" cy="5494877"/>
            <a:chOff x="434975" y="1123536"/>
            <a:chExt cx="11322050" cy="5241552"/>
          </a:xfrm>
        </p:grpSpPr>
        <p:sp>
          <p:nvSpPr>
            <p:cNvPr id="5" name="Rectangle 4"/>
            <p:cNvSpPr/>
            <p:nvPr/>
          </p:nvSpPr>
          <p:spPr>
            <a:xfrm>
              <a:off x="434975" y="1483823"/>
              <a:ext cx="11322050" cy="4881265"/>
            </a:xfrm>
            <a:prstGeom prst="rect">
              <a:avLst/>
            </a:prstGeom>
            <a:solidFill>
              <a:schemeClr val="bg1">
                <a:lumMod val="95000"/>
              </a:schemeClr>
            </a:solidFill>
            <a:ln w="317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400" kern="0" dirty="0">
                <a:solidFill>
                  <a:sysClr val="windowText" lastClr="000000"/>
                </a:solidFill>
                <a:latin typeface="+mj-lt"/>
              </a:endParaRPr>
            </a:p>
          </p:txBody>
        </p:sp>
        <p:sp>
          <p:nvSpPr>
            <p:cNvPr id="6" name="Rectangle 5"/>
            <p:cNvSpPr/>
            <p:nvPr/>
          </p:nvSpPr>
          <p:spPr>
            <a:xfrm>
              <a:off x="434975" y="1123536"/>
              <a:ext cx="11322050" cy="369332"/>
            </a:xfrm>
            <a:prstGeom prst="rect">
              <a:avLst/>
            </a:prstGeom>
            <a:solidFill>
              <a:schemeClr val="bg1">
                <a:lumMod val="85000"/>
              </a:schemeClr>
            </a:solidFill>
          </p:spPr>
          <p:txBody>
            <a:bodyPr wrap="square" lIns="91427" tIns="45713" rIns="91427" bIns="45713">
              <a:noAutofit/>
            </a:bodyPr>
            <a:lstStyle/>
            <a:p>
              <a:pPr algn="ctr" defTabSz="914225">
                <a:spcBef>
                  <a:spcPts val="600"/>
                </a:spcBef>
                <a:spcAft>
                  <a:spcPts val="600"/>
                </a:spcAft>
              </a:pPr>
              <a:r>
                <a:rPr lang="en-US" b="1" kern="0" dirty="0">
                  <a:ln>
                    <a:solidFill>
                      <a:srgbClr val="FFFFFF">
                        <a:alpha val="0"/>
                      </a:srgbClr>
                    </a:solidFill>
                  </a:ln>
                  <a:latin typeface="+mj-lt"/>
                  <a:ea typeface="Segoe UI" pitchFamily="34" charset="0"/>
                  <a:cs typeface="Segoe UI" pitchFamily="34" charset="0"/>
                </a:rPr>
                <a:t>Examples standard ML experiments you can build</a:t>
              </a:r>
            </a:p>
          </p:txBody>
        </p:sp>
      </p:grpSp>
      <p:sp>
        <p:nvSpPr>
          <p:cNvPr id="10" name="TextBox 9">
            <a:extLst>
              <a:ext uri="{FF2B5EF4-FFF2-40B4-BE49-F238E27FC236}">
                <a16:creationId xmlns:a16="http://schemas.microsoft.com/office/drawing/2014/main" id="{74F7DBAF-A08E-6B44-81B3-5115BF30C8F9}"/>
              </a:ext>
            </a:extLst>
          </p:cNvPr>
          <p:cNvSpPr txBox="1"/>
          <p:nvPr/>
        </p:nvSpPr>
        <p:spPr>
          <a:xfrm>
            <a:off x="1333423" y="5499306"/>
            <a:ext cx="10143577" cy="664797"/>
          </a:xfrm>
          <a:prstGeom prst="rect">
            <a:avLst/>
          </a:prstGeom>
          <a:solidFill>
            <a:schemeClr val="bg1">
              <a:lumMod val="95000"/>
            </a:schemeClr>
          </a:solidFill>
        </p:spPr>
        <p:txBody>
          <a:bodyPr wrap="square" lIns="182880" tIns="146304" rIns="182880" bIns="146304" rtlCol="0" anchor="ctr">
            <a:spAutoFit/>
          </a:bodyPr>
          <a:lstStyle/>
          <a:p>
            <a:pPr lvl="0">
              <a:defRPr/>
            </a:pPr>
            <a:r>
              <a:rPr lang="en-US" sz="2400" dirty="0">
                <a:solidFill>
                  <a:srgbClr val="F2F2F2">
                    <a:lumMod val="25000"/>
                  </a:srgbClr>
                </a:solidFill>
              </a:rPr>
              <a:t>And more! Samples @ </a:t>
            </a:r>
            <a:r>
              <a:rPr lang="en-US" sz="2000" dirty="0">
                <a:solidFill>
                  <a:srgbClr val="505050"/>
                </a:solidFill>
                <a:hlinkClick r:id="rId2"/>
              </a:rPr>
              <a:t>https://github.com/dotnet/machinelearning-samples</a:t>
            </a:r>
            <a:r>
              <a:rPr lang="en-US" sz="2000" dirty="0">
                <a:solidFill>
                  <a:srgbClr val="F2F2F2">
                    <a:lumMod val="25000"/>
                  </a:srgbClr>
                </a:solidFill>
              </a:rPr>
              <a:t> </a:t>
            </a:r>
            <a:endParaRPr lang="en-US" sz="2400" dirty="0">
              <a:solidFill>
                <a:srgbClr val="F2F2F2">
                  <a:lumMod val="25000"/>
                </a:srgbClr>
              </a:solidFill>
            </a:endParaRPr>
          </a:p>
        </p:txBody>
      </p:sp>
      <p:sp>
        <p:nvSpPr>
          <p:cNvPr id="11" name="Rectangle 10">
            <a:extLst>
              <a:ext uri="{FF2B5EF4-FFF2-40B4-BE49-F238E27FC236}">
                <a16:creationId xmlns:a16="http://schemas.microsoft.com/office/drawing/2014/main" id="{A639BF8A-B4E3-9343-AB08-22E9E051A795}"/>
              </a:ext>
            </a:extLst>
          </p:cNvPr>
          <p:cNvSpPr/>
          <p:nvPr/>
        </p:nvSpPr>
        <p:spPr bwMode="auto">
          <a:xfrm>
            <a:off x="6219672" y="4317304"/>
            <a:ext cx="685800" cy="685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2" name="TextBox 11">
            <a:extLst>
              <a:ext uri="{FF2B5EF4-FFF2-40B4-BE49-F238E27FC236}">
                <a16:creationId xmlns:a16="http://schemas.microsoft.com/office/drawing/2014/main" id="{E608EE65-DB3F-1348-B3E7-72D14CA70E62}"/>
              </a:ext>
            </a:extLst>
          </p:cNvPr>
          <p:cNvSpPr txBox="1"/>
          <p:nvPr/>
        </p:nvSpPr>
        <p:spPr>
          <a:xfrm>
            <a:off x="6905001" y="4327805"/>
            <a:ext cx="4572000" cy="664797"/>
          </a:xfrm>
          <a:prstGeom prst="rect">
            <a:avLst/>
          </a:prstGeom>
          <a:solidFill>
            <a:schemeClr val="bg1">
              <a:lumMod val="95000"/>
            </a:schemeClr>
          </a:solidFill>
        </p:spPr>
        <p:txBody>
          <a:bodyPr wrap="square" lIns="182880" tIns="146304" rIns="182880" bIns="146304" rtlCol="0" anchor="ctr">
            <a:spAutoFit/>
          </a:bodyPr>
          <a:lstStyle/>
          <a:p>
            <a:pPr lvl="0">
              <a:defRPr/>
            </a:pPr>
            <a:r>
              <a:rPr lang="en-US" sz="2400" dirty="0">
                <a:solidFill>
                  <a:srgbClr val="F2F2F2">
                    <a:lumMod val="25000"/>
                  </a:srgbClr>
                </a:solidFill>
              </a:rPr>
              <a:t>Customer segmentation </a:t>
            </a:r>
          </a:p>
        </p:txBody>
      </p:sp>
      <p:sp>
        <p:nvSpPr>
          <p:cNvPr id="13" name="Rectangle 12">
            <a:extLst>
              <a:ext uri="{FF2B5EF4-FFF2-40B4-BE49-F238E27FC236}">
                <a16:creationId xmlns:a16="http://schemas.microsoft.com/office/drawing/2014/main" id="{CFD618A2-5B39-2E43-A472-6F9B90678177}"/>
              </a:ext>
            </a:extLst>
          </p:cNvPr>
          <p:cNvSpPr/>
          <p:nvPr/>
        </p:nvSpPr>
        <p:spPr bwMode="auto">
          <a:xfrm>
            <a:off x="6219672" y="3331862"/>
            <a:ext cx="685800" cy="685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4" name="TextBox 13">
            <a:extLst>
              <a:ext uri="{FF2B5EF4-FFF2-40B4-BE49-F238E27FC236}">
                <a16:creationId xmlns:a16="http://schemas.microsoft.com/office/drawing/2014/main" id="{0A276DA3-F65B-D24B-B0D7-91B73BDDFC38}"/>
              </a:ext>
            </a:extLst>
          </p:cNvPr>
          <p:cNvSpPr txBox="1"/>
          <p:nvPr/>
        </p:nvSpPr>
        <p:spPr>
          <a:xfrm>
            <a:off x="6905001" y="3342363"/>
            <a:ext cx="4572000" cy="664797"/>
          </a:xfrm>
          <a:prstGeom prst="rect">
            <a:avLst/>
          </a:prstGeom>
          <a:solidFill>
            <a:schemeClr val="bg1">
              <a:lumMod val="95000"/>
            </a:schemeClr>
          </a:solidFill>
        </p:spPr>
        <p:txBody>
          <a:bodyPr wrap="square" lIns="182880" tIns="146304" rIns="182880" bIns="146304" rtlCol="0" anchor="ctr">
            <a:spAutoFit/>
          </a:bodyPr>
          <a:lstStyle/>
          <a:p>
            <a:pPr lvl="0">
              <a:defRPr/>
            </a:pPr>
            <a:r>
              <a:rPr lang="en-US" sz="2400" dirty="0">
                <a:solidFill>
                  <a:srgbClr val="F2F2F2">
                    <a:lumMod val="25000"/>
                  </a:srgbClr>
                </a:solidFill>
              </a:rPr>
              <a:t>Recommendations</a:t>
            </a:r>
          </a:p>
        </p:txBody>
      </p:sp>
      <p:sp>
        <p:nvSpPr>
          <p:cNvPr id="15" name="Rectangle 14">
            <a:extLst>
              <a:ext uri="{FF2B5EF4-FFF2-40B4-BE49-F238E27FC236}">
                <a16:creationId xmlns:a16="http://schemas.microsoft.com/office/drawing/2014/main" id="{8ACD8FA3-38BA-A745-A0C1-EFE7940A4EBB}"/>
              </a:ext>
            </a:extLst>
          </p:cNvPr>
          <p:cNvSpPr/>
          <p:nvPr/>
        </p:nvSpPr>
        <p:spPr bwMode="auto">
          <a:xfrm>
            <a:off x="6219672" y="2375060"/>
            <a:ext cx="685800" cy="685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6" name="TextBox 15">
            <a:extLst>
              <a:ext uri="{FF2B5EF4-FFF2-40B4-BE49-F238E27FC236}">
                <a16:creationId xmlns:a16="http://schemas.microsoft.com/office/drawing/2014/main" id="{B60E9C08-22FC-394F-8FC8-D16FDF5B2AD2}"/>
              </a:ext>
            </a:extLst>
          </p:cNvPr>
          <p:cNvSpPr txBox="1"/>
          <p:nvPr/>
        </p:nvSpPr>
        <p:spPr>
          <a:xfrm>
            <a:off x="6905001" y="2385561"/>
            <a:ext cx="4572000" cy="664797"/>
          </a:xfrm>
          <a:prstGeom prst="rect">
            <a:avLst/>
          </a:prstGeom>
          <a:solidFill>
            <a:schemeClr val="bg1">
              <a:lumMod val="95000"/>
            </a:schemeClr>
          </a:solidFill>
        </p:spPr>
        <p:txBody>
          <a:bodyPr wrap="square" lIns="182880" tIns="146304" rIns="182880" bIns="146304" rtlCol="0" anchor="ctr">
            <a:spAutoFit/>
          </a:bodyPr>
          <a:lstStyle/>
          <a:p>
            <a:pPr lvl="0">
              <a:defRPr/>
            </a:pPr>
            <a:r>
              <a:rPr lang="en-US" sz="2400" dirty="0">
                <a:solidFill>
                  <a:srgbClr val="F2F2F2">
                    <a:lumMod val="25000"/>
                  </a:srgbClr>
                </a:solidFill>
              </a:rPr>
              <a:t>Predictive maintenance </a:t>
            </a:r>
          </a:p>
        </p:txBody>
      </p:sp>
      <p:sp>
        <p:nvSpPr>
          <p:cNvPr id="17" name="Rectangle 16">
            <a:extLst>
              <a:ext uri="{FF2B5EF4-FFF2-40B4-BE49-F238E27FC236}">
                <a16:creationId xmlns:a16="http://schemas.microsoft.com/office/drawing/2014/main" id="{9CA96071-6A0E-394A-AB5A-0712CE60FFD7}"/>
              </a:ext>
            </a:extLst>
          </p:cNvPr>
          <p:cNvSpPr/>
          <p:nvPr/>
        </p:nvSpPr>
        <p:spPr bwMode="auto">
          <a:xfrm>
            <a:off x="6219672" y="1379681"/>
            <a:ext cx="685800" cy="685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8" name="TextBox 17">
            <a:extLst>
              <a:ext uri="{FF2B5EF4-FFF2-40B4-BE49-F238E27FC236}">
                <a16:creationId xmlns:a16="http://schemas.microsoft.com/office/drawing/2014/main" id="{B7DE7BF5-8080-0B4E-B894-4137ED00238D}"/>
              </a:ext>
            </a:extLst>
          </p:cNvPr>
          <p:cNvSpPr txBox="1"/>
          <p:nvPr/>
        </p:nvSpPr>
        <p:spPr>
          <a:xfrm>
            <a:off x="6905001" y="1408649"/>
            <a:ext cx="4572000" cy="627864"/>
          </a:xfrm>
          <a:prstGeom prst="rect">
            <a:avLst/>
          </a:prstGeom>
          <a:solidFill>
            <a:schemeClr val="bg1">
              <a:lumMod val="95000"/>
            </a:schemeClr>
          </a:solidFill>
        </p:spPr>
        <p:txBody>
          <a:bodyPr wrap="square" lIns="182880" tIns="146304" rIns="182880" bIns="146304" rtlCol="0" anchor="ctr">
            <a:spAutoFit/>
          </a:bodyPr>
          <a:lstStyle/>
          <a:p>
            <a:pPr lvl="0">
              <a:lnSpc>
                <a:spcPct val="90000"/>
              </a:lnSpc>
              <a:spcAft>
                <a:spcPts val="600"/>
              </a:spcAft>
              <a:defRPr/>
            </a:pPr>
            <a:r>
              <a:rPr lang="en-US" sz="2400" dirty="0">
                <a:solidFill>
                  <a:srgbClr val="F2F2F2">
                    <a:lumMod val="25000"/>
                  </a:srgbClr>
                </a:solidFill>
              </a:rPr>
              <a:t>Forecasting</a:t>
            </a:r>
            <a:endParaRPr kumimoji="0" lang="en-US" sz="2400" b="0" i="0" u="none" strike="noStrike" kern="1200" cap="none" spc="0" normalizeH="0" baseline="0" noProof="0" dirty="0">
              <a:ln>
                <a:noFill/>
              </a:ln>
              <a:solidFill>
                <a:srgbClr val="C00000"/>
              </a:solidFill>
              <a:effectLst/>
              <a:uLnTx/>
              <a:uFillTx/>
              <a:latin typeface="Segoe UI"/>
              <a:ea typeface="+mn-ea"/>
              <a:cs typeface="+mn-cs"/>
            </a:endParaRPr>
          </a:p>
        </p:txBody>
      </p:sp>
      <p:sp>
        <p:nvSpPr>
          <p:cNvPr id="19" name="Rectangle 18">
            <a:extLst>
              <a:ext uri="{FF2B5EF4-FFF2-40B4-BE49-F238E27FC236}">
                <a16:creationId xmlns:a16="http://schemas.microsoft.com/office/drawing/2014/main" id="{9320A78E-3D92-A44D-830B-72121D3D0FE2}"/>
              </a:ext>
            </a:extLst>
          </p:cNvPr>
          <p:cNvSpPr/>
          <p:nvPr/>
        </p:nvSpPr>
        <p:spPr bwMode="auto">
          <a:xfrm>
            <a:off x="659118" y="3314609"/>
            <a:ext cx="685800" cy="685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20" name="Rectangle 19">
            <a:extLst>
              <a:ext uri="{FF2B5EF4-FFF2-40B4-BE49-F238E27FC236}">
                <a16:creationId xmlns:a16="http://schemas.microsoft.com/office/drawing/2014/main" id="{D1C5325F-584B-EB4C-B914-944A2A157A0F}"/>
              </a:ext>
            </a:extLst>
          </p:cNvPr>
          <p:cNvSpPr/>
          <p:nvPr/>
        </p:nvSpPr>
        <p:spPr bwMode="auto">
          <a:xfrm>
            <a:off x="651497" y="4335699"/>
            <a:ext cx="685800" cy="685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21" name="Rectangle 20">
            <a:extLst>
              <a:ext uri="{FF2B5EF4-FFF2-40B4-BE49-F238E27FC236}">
                <a16:creationId xmlns:a16="http://schemas.microsoft.com/office/drawing/2014/main" id="{B6A369A8-AB44-714B-AEBB-A52B5A41C0AA}"/>
              </a:ext>
            </a:extLst>
          </p:cNvPr>
          <p:cNvSpPr/>
          <p:nvPr/>
        </p:nvSpPr>
        <p:spPr bwMode="auto">
          <a:xfrm>
            <a:off x="659118" y="2379856"/>
            <a:ext cx="685800" cy="685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grpSp>
        <p:nvGrpSpPr>
          <p:cNvPr id="22" name="Group 21">
            <a:extLst>
              <a:ext uri="{FF2B5EF4-FFF2-40B4-BE49-F238E27FC236}">
                <a16:creationId xmlns:a16="http://schemas.microsoft.com/office/drawing/2014/main" id="{BE1DC9D9-6534-DF4E-AE89-165C05B51BA8}"/>
              </a:ext>
            </a:extLst>
          </p:cNvPr>
          <p:cNvGrpSpPr/>
          <p:nvPr/>
        </p:nvGrpSpPr>
        <p:grpSpPr>
          <a:xfrm>
            <a:off x="568928" y="3402410"/>
            <a:ext cx="2584879" cy="831587"/>
            <a:chOff x="413448" y="3327187"/>
            <a:chExt cx="2584878" cy="831586"/>
          </a:xfrm>
        </p:grpSpPr>
        <p:sp>
          <p:nvSpPr>
            <p:cNvPr id="23" name="TextBox 22">
              <a:extLst>
                <a:ext uri="{FF2B5EF4-FFF2-40B4-BE49-F238E27FC236}">
                  <a16:creationId xmlns:a16="http://schemas.microsoft.com/office/drawing/2014/main" id="{8260E067-ECBE-0149-B855-D495180570A4}"/>
                </a:ext>
              </a:extLst>
            </p:cNvPr>
            <p:cNvSpPr txBox="1"/>
            <p:nvPr/>
          </p:nvSpPr>
          <p:spPr>
            <a:xfrm>
              <a:off x="1613529" y="3327187"/>
              <a:ext cx="184730" cy="461664"/>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78D7"/>
                </a:solidFill>
                <a:effectLst/>
                <a:uLnTx/>
                <a:uFillTx/>
                <a:latin typeface="Segoe UI Light" charset="0"/>
                <a:ea typeface="Segoe UI Light" charset="0"/>
                <a:cs typeface="Segoe UI Light" charset="0"/>
              </a:endParaRPr>
            </a:p>
          </p:txBody>
        </p:sp>
        <p:sp>
          <p:nvSpPr>
            <p:cNvPr id="24" name="Rectangle 23">
              <a:extLst>
                <a:ext uri="{FF2B5EF4-FFF2-40B4-BE49-F238E27FC236}">
                  <a16:creationId xmlns:a16="http://schemas.microsoft.com/office/drawing/2014/main" id="{34C45E8D-FACC-F245-BFA8-09EF98AD1799}"/>
                </a:ext>
              </a:extLst>
            </p:cNvPr>
            <p:cNvSpPr/>
            <p:nvPr/>
          </p:nvSpPr>
          <p:spPr>
            <a:xfrm>
              <a:off x="413448" y="3789441"/>
              <a:ext cx="2584878" cy="369332"/>
            </a:xfrm>
            <a:prstGeom prst="rect">
              <a:avLst/>
            </a:prstGeom>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Segoe UI" charset="0"/>
                <a:cs typeface="Segoe UI" charset="0"/>
              </a:endParaRPr>
            </a:p>
          </p:txBody>
        </p:sp>
      </p:grpSp>
      <p:grpSp>
        <p:nvGrpSpPr>
          <p:cNvPr id="25" name="Group 24">
            <a:extLst>
              <a:ext uri="{FF2B5EF4-FFF2-40B4-BE49-F238E27FC236}">
                <a16:creationId xmlns:a16="http://schemas.microsoft.com/office/drawing/2014/main" id="{FE4B82D5-8347-9949-8386-A853CF3E6945}"/>
              </a:ext>
            </a:extLst>
          </p:cNvPr>
          <p:cNvGrpSpPr/>
          <p:nvPr/>
        </p:nvGrpSpPr>
        <p:grpSpPr>
          <a:xfrm>
            <a:off x="3524321" y="3400835"/>
            <a:ext cx="2584879" cy="800809"/>
            <a:chOff x="413448" y="3327187"/>
            <a:chExt cx="2584878" cy="800808"/>
          </a:xfrm>
        </p:grpSpPr>
        <p:sp>
          <p:nvSpPr>
            <p:cNvPr id="26" name="TextBox 25">
              <a:extLst>
                <a:ext uri="{FF2B5EF4-FFF2-40B4-BE49-F238E27FC236}">
                  <a16:creationId xmlns:a16="http://schemas.microsoft.com/office/drawing/2014/main" id="{5DF784A1-0FB4-4C4C-80E3-C936FF06BB91}"/>
                </a:ext>
              </a:extLst>
            </p:cNvPr>
            <p:cNvSpPr txBox="1"/>
            <p:nvPr/>
          </p:nvSpPr>
          <p:spPr>
            <a:xfrm>
              <a:off x="1613553" y="3327187"/>
              <a:ext cx="184730" cy="461664"/>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78D7"/>
                </a:solidFill>
                <a:effectLst/>
                <a:uLnTx/>
                <a:uFillTx/>
                <a:latin typeface="Segoe UI Light" charset="0"/>
                <a:ea typeface="Segoe UI Light" charset="0"/>
                <a:cs typeface="Segoe UI Light" charset="0"/>
              </a:endParaRPr>
            </a:p>
          </p:txBody>
        </p:sp>
        <p:sp>
          <p:nvSpPr>
            <p:cNvPr id="27" name="Rectangle 26">
              <a:extLst>
                <a:ext uri="{FF2B5EF4-FFF2-40B4-BE49-F238E27FC236}">
                  <a16:creationId xmlns:a16="http://schemas.microsoft.com/office/drawing/2014/main" id="{07179581-2325-8944-8FC5-04B23A78B8A5}"/>
                </a:ext>
              </a:extLst>
            </p:cNvPr>
            <p:cNvSpPr/>
            <p:nvPr/>
          </p:nvSpPr>
          <p:spPr>
            <a:xfrm>
              <a:off x="413448" y="3789441"/>
              <a:ext cx="2584878" cy="338554"/>
            </a:xfrm>
            <a:prstGeom prst="rect">
              <a:avLst/>
            </a:prstGeom>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Segoe UI"/>
                <a:ea typeface="Segoe UI" charset="0"/>
                <a:cs typeface="Segoe UI" charset="0"/>
              </a:endParaRPr>
            </a:p>
          </p:txBody>
        </p:sp>
      </p:grpSp>
      <p:sp>
        <p:nvSpPr>
          <p:cNvPr id="28" name="TextBox 27">
            <a:extLst>
              <a:ext uri="{FF2B5EF4-FFF2-40B4-BE49-F238E27FC236}">
                <a16:creationId xmlns:a16="http://schemas.microsoft.com/office/drawing/2014/main" id="{639CBBC3-0CCC-174B-9C67-EF878A80A20F}"/>
              </a:ext>
            </a:extLst>
          </p:cNvPr>
          <p:cNvSpPr txBox="1"/>
          <p:nvPr/>
        </p:nvSpPr>
        <p:spPr>
          <a:xfrm>
            <a:off x="4012523" y="3632923"/>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F6855987-5AB0-6641-8AAC-0AAF8DB8BCA2}"/>
              </a:ext>
            </a:extLst>
          </p:cNvPr>
          <p:cNvSpPr txBox="1"/>
          <p:nvPr/>
        </p:nvSpPr>
        <p:spPr>
          <a:xfrm>
            <a:off x="4736818" y="3401420"/>
            <a:ext cx="184730" cy="461664"/>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78D7"/>
              </a:solidFill>
              <a:effectLst/>
              <a:uLnTx/>
              <a:uFillTx/>
              <a:latin typeface="Segoe UI Light" charset="0"/>
              <a:ea typeface="Segoe UI Light" charset="0"/>
              <a:cs typeface="Segoe UI Light" charset="0"/>
            </a:endParaRPr>
          </a:p>
        </p:txBody>
      </p:sp>
      <p:sp>
        <p:nvSpPr>
          <p:cNvPr id="30" name="TextBox 29">
            <a:extLst>
              <a:ext uri="{FF2B5EF4-FFF2-40B4-BE49-F238E27FC236}">
                <a16:creationId xmlns:a16="http://schemas.microsoft.com/office/drawing/2014/main" id="{F111D95C-7167-7E43-AC61-F781B0FC931E}"/>
              </a:ext>
            </a:extLst>
          </p:cNvPr>
          <p:cNvSpPr txBox="1"/>
          <p:nvPr/>
        </p:nvSpPr>
        <p:spPr>
          <a:xfrm>
            <a:off x="1344447" y="2408824"/>
            <a:ext cx="4572000" cy="627864"/>
          </a:xfrm>
          <a:prstGeom prst="rect">
            <a:avLst/>
          </a:prstGeom>
          <a:solidFill>
            <a:schemeClr val="bg1">
              <a:lumMod val="95000"/>
            </a:schemeClr>
          </a:solidFill>
        </p:spPr>
        <p:txBody>
          <a:bodyPr wrap="square" lIns="182880" tIns="146304" rIns="182880" bIns="146304"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2F2F2">
                    <a:lumMod val="25000"/>
                  </a:srgbClr>
                </a:solidFill>
                <a:effectLst/>
                <a:uLnTx/>
                <a:uFillTx/>
                <a:latin typeface="Segoe UI"/>
                <a:ea typeface="+mn-ea"/>
                <a:cs typeface="+mn-cs"/>
              </a:rPr>
              <a:t>Supervised Classification </a:t>
            </a:r>
            <a:endParaRPr kumimoji="0" lang="en-US" sz="2400" b="0" i="0" u="none" strike="noStrike" kern="1200" cap="none" spc="0" normalizeH="0" baseline="0" noProof="0" dirty="0">
              <a:ln>
                <a:noFill/>
              </a:ln>
              <a:solidFill>
                <a:srgbClr val="C00000"/>
              </a:solidFill>
              <a:effectLst/>
              <a:uLnTx/>
              <a:uFillTx/>
              <a:latin typeface="Segoe UI"/>
              <a:ea typeface="+mn-ea"/>
              <a:cs typeface="+mn-cs"/>
            </a:endParaRPr>
          </a:p>
        </p:txBody>
      </p:sp>
      <p:sp>
        <p:nvSpPr>
          <p:cNvPr id="31" name="TextBox 30">
            <a:extLst>
              <a:ext uri="{FF2B5EF4-FFF2-40B4-BE49-F238E27FC236}">
                <a16:creationId xmlns:a16="http://schemas.microsoft.com/office/drawing/2014/main" id="{64C7ABDD-3C83-924A-B7F5-94F3C368CB08}"/>
              </a:ext>
            </a:extLst>
          </p:cNvPr>
          <p:cNvSpPr txBox="1"/>
          <p:nvPr/>
        </p:nvSpPr>
        <p:spPr>
          <a:xfrm>
            <a:off x="6679267" y="1328141"/>
            <a:ext cx="454292"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2F2F2">
                    <a:lumMod val="25000"/>
                  </a:srgbClr>
                </a:solidFill>
                <a:effectLst/>
                <a:uLnTx/>
                <a:uFillTx/>
                <a:latin typeface="Segoe UI"/>
                <a:ea typeface="+mn-ea"/>
                <a:cs typeface="+mn-cs"/>
              </a:rPr>
              <a:t> </a:t>
            </a:r>
          </a:p>
        </p:txBody>
      </p:sp>
      <p:cxnSp>
        <p:nvCxnSpPr>
          <p:cNvPr id="32" name="Straight Connector 31">
            <a:extLst>
              <a:ext uri="{FF2B5EF4-FFF2-40B4-BE49-F238E27FC236}">
                <a16:creationId xmlns:a16="http://schemas.microsoft.com/office/drawing/2014/main" id="{3E9A72AE-D1EB-434A-8E42-BCB86FCD6D06}"/>
              </a:ext>
            </a:extLst>
          </p:cNvPr>
          <p:cNvCxnSpPr>
            <a:cxnSpLocks/>
          </p:cNvCxnSpPr>
          <p:nvPr/>
        </p:nvCxnSpPr>
        <p:spPr>
          <a:xfrm flipV="1">
            <a:off x="816283" y="5251316"/>
            <a:ext cx="9871399" cy="1"/>
          </a:xfrm>
          <a:prstGeom prst="line">
            <a:avLst/>
          </a:prstGeom>
          <a:ln>
            <a:solidFill>
              <a:schemeClr val="tx1">
                <a:lumMod val="40000"/>
                <a:lumOff val="60000"/>
              </a:schemeClr>
            </a:solidFill>
            <a:headEnd type="none"/>
            <a:tailEnd type="none"/>
          </a:ln>
        </p:spPr>
        <p:style>
          <a:lnRef idx="1">
            <a:schemeClr val="dk1"/>
          </a:lnRef>
          <a:fillRef idx="0">
            <a:schemeClr val="dk1"/>
          </a:fillRef>
          <a:effectRef idx="0">
            <a:schemeClr val="dk1"/>
          </a:effectRef>
          <a:fontRef idx="minor">
            <a:schemeClr val="tx1"/>
          </a:fontRef>
        </p:style>
      </p:cxnSp>
      <p:sp>
        <p:nvSpPr>
          <p:cNvPr id="34" name="Trackers_EADF" title="Icon of a clipboard with a checklist on it">
            <a:extLst>
              <a:ext uri="{FF2B5EF4-FFF2-40B4-BE49-F238E27FC236}">
                <a16:creationId xmlns:a16="http://schemas.microsoft.com/office/drawing/2014/main" id="{3F98EDD9-55D0-5A40-B4F7-6BE585B11018}"/>
              </a:ext>
            </a:extLst>
          </p:cNvPr>
          <p:cNvSpPr>
            <a:spLocks noChangeAspect="1" noEditPoints="1"/>
          </p:cNvSpPr>
          <p:nvPr/>
        </p:nvSpPr>
        <p:spPr bwMode="auto">
          <a:xfrm>
            <a:off x="844119" y="2505800"/>
            <a:ext cx="324771" cy="442840"/>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2375 w 2750"/>
              <a:gd name="T33" fmla="*/ 1750 h 3750"/>
              <a:gd name="T34" fmla="*/ 1375 w 2750"/>
              <a:gd name="T35" fmla="*/ 1750 h 3750"/>
              <a:gd name="T36" fmla="*/ 2375 w 2750"/>
              <a:gd name="T37" fmla="*/ 2500 h 3750"/>
              <a:gd name="T38" fmla="*/ 1375 w 2750"/>
              <a:gd name="T39" fmla="*/ 2500 h 3750"/>
              <a:gd name="T40" fmla="*/ 2375 w 2750"/>
              <a:gd name="T41" fmla="*/ 3250 h 3750"/>
              <a:gd name="T42" fmla="*/ 1375 w 2750"/>
              <a:gd name="T43" fmla="*/ 3250 h 3750"/>
              <a:gd name="T44" fmla="*/ 500 w 2750"/>
              <a:gd name="T45" fmla="*/ 1500 h 3750"/>
              <a:gd name="T46" fmla="*/ 750 w 2750"/>
              <a:gd name="T47" fmla="*/ 1750 h 3750"/>
              <a:gd name="T48" fmla="*/ 1125 w 2750"/>
              <a:gd name="T49" fmla="*/ 1375 h 3750"/>
              <a:gd name="T50" fmla="*/ 500 w 2750"/>
              <a:gd name="T51" fmla="*/ 2250 h 3750"/>
              <a:gd name="T52" fmla="*/ 750 w 2750"/>
              <a:gd name="T53" fmla="*/ 2500 h 3750"/>
              <a:gd name="T54" fmla="*/ 1125 w 2750"/>
              <a:gd name="T55" fmla="*/ 2125 h 3750"/>
              <a:gd name="T56" fmla="*/ 500 w 2750"/>
              <a:gd name="T57" fmla="*/ 3000 h 3750"/>
              <a:gd name="T58" fmla="*/ 750 w 2750"/>
              <a:gd name="T59" fmla="*/ 3250 h 3750"/>
              <a:gd name="T60" fmla="*/ 112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2375" y="1750"/>
                </a:moveTo>
                <a:cubicBezTo>
                  <a:pt x="1375" y="1750"/>
                  <a:pt x="1375" y="1750"/>
                  <a:pt x="1375" y="1750"/>
                </a:cubicBezTo>
                <a:moveTo>
                  <a:pt x="2375" y="2500"/>
                </a:moveTo>
                <a:cubicBezTo>
                  <a:pt x="1375" y="2500"/>
                  <a:pt x="1375" y="2500"/>
                  <a:pt x="1375" y="2500"/>
                </a:cubicBezTo>
                <a:moveTo>
                  <a:pt x="2375" y="3250"/>
                </a:moveTo>
                <a:cubicBezTo>
                  <a:pt x="1375" y="3250"/>
                  <a:pt x="1375" y="3250"/>
                  <a:pt x="1375" y="3250"/>
                </a:cubicBezTo>
                <a:moveTo>
                  <a:pt x="500" y="1500"/>
                </a:moveTo>
                <a:cubicBezTo>
                  <a:pt x="750" y="1750"/>
                  <a:pt x="750" y="1750"/>
                  <a:pt x="750" y="1750"/>
                </a:cubicBezTo>
                <a:cubicBezTo>
                  <a:pt x="1125" y="1375"/>
                  <a:pt x="1125" y="1375"/>
                  <a:pt x="1125" y="1375"/>
                </a:cubicBezTo>
                <a:moveTo>
                  <a:pt x="500" y="2250"/>
                </a:moveTo>
                <a:cubicBezTo>
                  <a:pt x="750" y="2500"/>
                  <a:pt x="750" y="2500"/>
                  <a:pt x="750" y="2500"/>
                </a:cubicBezTo>
                <a:cubicBezTo>
                  <a:pt x="1125" y="2125"/>
                  <a:pt x="1125" y="2125"/>
                  <a:pt x="1125" y="2125"/>
                </a:cubicBezTo>
                <a:moveTo>
                  <a:pt x="500" y="3000"/>
                </a:moveTo>
                <a:cubicBezTo>
                  <a:pt x="750" y="3250"/>
                  <a:pt x="750" y="3250"/>
                  <a:pt x="750" y="3250"/>
                </a:cubicBezTo>
                <a:cubicBezTo>
                  <a:pt x="1125" y="2875"/>
                  <a:pt x="1125" y="2875"/>
                  <a:pt x="1125" y="2875"/>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dirty="0">
              <a:solidFill>
                <a:schemeClr val="bg1"/>
              </a:solidFill>
            </a:endParaRPr>
          </a:p>
        </p:txBody>
      </p:sp>
      <p:sp>
        <p:nvSpPr>
          <p:cNvPr id="35" name="Photo2_EB9F" title="Icon of a photo of a landscape">
            <a:extLst>
              <a:ext uri="{FF2B5EF4-FFF2-40B4-BE49-F238E27FC236}">
                <a16:creationId xmlns:a16="http://schemas.microsoft.com/office/drawing/2014/main" id="{45104032-296C-2C40-92FB-B2FD25996F55}"/>
              </a:ext>
            </a:extLst>
          </p:cNvPr>
          <p:cNvSpPr>
            <a:spLocks noChangeAspect="1" noEditPoints="1"/>
          </p:cNvSpPr>
          <p:nvPr/>
        </p:nvSpPr>
        <p:spPr bwMode="auto">
          <a:xfrm>
            <a:off x="776308" y="3459923"/>
            <a:ext cx="470836" cy="345547"/>
          </a:xfrm>
          <a:custGeom>
            <a:avLst/>
            <a:gdLst>
              <a:gd name="T0" fmla="*/ 3752 w 3752"/>
              <a:gd name="T1" fmla="*/ 2752 h 2752"/>
              <a:gd name="T2" fmla="*/ 0 w 3752"/>
              <a:gd name="T3" fmla="*/ 2752 h 2752"/>
              <a:gd name="T4" fmla="*/ 0 w 3752"/>
              <a:gd name="T5" fmla="*/ 0 h 2752"/>
              <a:gd name="T6" fmla="*/ 3752 w 3752"/>
              <a:gd name="T7" fmla="*/ 0 h 2752"/>
              <a:gd name="T8" fmla="*/ 3752 w 3752"/>
              <a:gd name="T9" fmla="*/ 2752 h 2752"/>
              <a:gd name="T10" fmla="*/ 2951 w 3752"/>
              <a:gd name="T11" fmla="*/ 751 h 2752"/>
              <a:gd name="T12" fmla="*/ 3002 w 3752"/>
              <a:gd name="T13" fmla="*/ 801 h 2752"/>
              <a:gd name="T14" fmla="*/ 3052 w 3752"/>
              <a:gd name="T15" fmla="*/ 751 h 2752"/>
              <a:gd name="T16" fmla="*/ 3002 w 3752"/>
              <a:gd name="T17" fmla="*/ 700 h 2752"/>
              <a:gd name="T18" fmla="*/ 2951 w 3752"/>
              <a:gd name="T19" fmla="*/ 751 h 2752"/>
              <a:gd name="T20" fmla="*/ 3002 w 3752"/>
              <a:gd name="T21" fmla="*/ 2752 h 2752"/>
              <a:gd name="T22" fmla="*/ 1000 w 3752"/>
              <a:gd name="T23" fmla="*/ 751 h 2752"/>
              <a:gd name="T24" fmla="*/ 0 w 3752"/>
              <a:gd name="T25" fmla="*/ 1751 h 2752"/>
              <a:gd name="T26" fmla="*/ 3752 w 3752"/>
              <a:gd name="T27" fmla="*/ 2502 h 2752"/>
              <a:gd name="T28" fmla="*/ 2752 w 3752"/>
              <a:gd name="T29" fmla="*/ 1501 h 2752"/>
              <a:gd name="T30" fmla="*/ 2251 w 3752"/>
              <a:gd name="T31" fmla="*/ 2001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52" h="2752">
                <a:moveTo>
                  <a:pt x="3752" y="2752"/>
                </a:moveTo>
                <a:cubicBezTo>
                  <a:pt x="0" y="2752"/>
                  <a:pt x="0" y="2752"/>
                  <a:pt x="0" y="2752"/>
                </a:cubicBezTo>
                <a:cubicBezTo>
                  <a:pt x="0" y="0"/>
                  <a:pt x="0" y="0"/>
                  <a:pt x="0" y="0"/>
                </a:cubicBezTo>
                <a:cubicBezTo>
                  <a:pt x="3752" y="0"/>
                  <a:pt x="3752" y="0"/>
                  <a:pt x="3752" y="0"/>
                </a:cubicBezTo>
                <a:lnTo>
                  <a:pt x="3752" y="2752"/>
                </a:lnTo>
                <a:close/>
                <a:moveTo>
                  <a:pt x="2951" y="751"/>
                </a:moveTo>
                <a:cubicBezTo>
                  <a:pt x="2951" y="778"/>
                  <a:pt x="2974" y="801"/>
                  <a:pt x="3002" y="801"/>
                </a:cubicBezTo>
                <a:cubicBezTo>
                  <a:pt x="3030" y="801"/>
                  <a:pt x="3052" y="778"/>
                  <a:pt x="3052" y="751"/>
                </a:cubicBezTo>
                <a:cubicBezTo>
                  <a:pt x="3052" y="723"/>
                  <a:pt x="3030" y="700"/>
                  <a:pt x="3002" y="700"/>
                </a:cubicBezTo>
                <a:cubicBezTo>
                  <a:pt x="2974" y="700"/>
                  <a:pt x="2951" y="723"/>
                  <a:pt x="2951" y="751"/>
                </a:cubicBezTo>
                <a:close/>
                <a:moveTo>
                  <a:pt x="3002" y="2752"/>
                </a:moveTo>
                <a:cubicBezTo>
                  <a:pt x="1000" y="751"/>
                  <a:pt x="1000" y="751"/>
                  <a:pt x="1000" y="751"/>
                </a:cubicBezTo>
                <a:cubicBezTo>
                  <a:pt x="0" y="1751"/>
                  <a:pt x="0" y="1751"/>
                  <a:pt x="0" y="1751"/>
                </a:cubicBezTo>
                <a:moveTo>
                  <a:pt x="3752" y="2502"/>
                </a:moveTo>
                <a:cubicBezTo>
                  <a:pt x="2752" y="1501"/>
                  <a:pt x="2752" y="1501"/>
                  <a:pt x="2752" y="1501"/>
                </a:cubicBezTo>
                <a:cubicBezTo>
                  <a:pt x="2251" y="2001"/>
                  <a:pt x="2251" y="2001"/>
                  <a:pt x="2251" y="2001"/>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dirty="0">
              <a:solidFill>
                <a:schemeClr val="bg1"/>
              </a:solidFill>
            </a:endParaRPr>
          </a:p>
        </p:txBody>
      </p:sp>
      <p:sp>
        <p:nvSpPr>
          <p:cNvPr id="36" name="camera" title="Icon of a camera">
            <a:extLst>
              <a:ext uri="{FF2B5EF4-FFF2-40B4-BE49-F238E27FC236}">
                <a16:creationId xmlns:a16="http://schemas.microsoft.com/office/drawing/2014/main" id="{0324806C-28A2-1544-8863-D311E11B1B34}"/>
              </a:ext>
            </a:extLst>
          </p:cNvPr>
          <p:cNvSpPr>
            <a:spLocks noChangeAspect="1" noEditPoints="1"/>
          </p:cNvSpPr>
          <p:nvPr/>
        </p:nvSpPr>
        <p:spPr bwMode="auto">
          <a:xfrm>
            <a:off x="796494" y="4477186"/>
            <a:ext cx="429260" cy="343049"/>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dirty="0">
              <a:solidFill>
                <a:schemeClr val="bg1"/>
              </a:solidFill>
            </a:endParaRPr>
          </a:p>
        </p:txBody>
      </p:sp>
      <p:sp>
        <p:nvSpPr>
          <p:cNvPr id="37" name="factory_3" title="Icon of a factory or warehouse">
            <a:extLst>
              <a:ext uri="{FF2B5EF4-FFF2-40B4-BE49-F238E27FC236}">
                <a16:creationId xmlns:a16="http://schemas.microsoft.com/office/drawing/2014/main" id="{6E72961A-A42F-8A49-8C2E-9026DE5FFE19}"/>
              </a:ext>
            </a:extLst>
          </p:cNvPr>
          <p:cNvSpPr>
            <a:spLocks noChangeAspect="1" noEditPoints="1"/>
          </p:cNvSpPr>
          <p:nvPr/>
        </p:nvSpPr>
        <p:spPr bwMode="auto">
          <a:xfrm>
            <a:off x="6352010" y="2540233"/>
            <a:ext cx="411480" cy="347225"/>
          </a:xfrm>
          <a:custGeom>
            <a:avLst/>
            <a:gdLst>
              <a:gd name="T0" fmla="*/ 394 w 394"/>
              <a:gd name="T1" fmla="*/ 101 h 244"/>
              <a:gd name="T2" fmla="*/ 394 w 394"/>
              <a:gd name="T3" fmla="*/ 244 h 244"/>
              <a:gd name="T4" fmla="*/ 0 w 394"/>
              <a:gd name="T5" fmla="*/ 244 h 244"/>
              <a:gd name="T6" fmla="*/ 0 w 394"/>
              <a:gd name="T7" fmla="*/ 101 h 244"/>
              <a:gd name="T8" fmla="*/ 76 w 394"/>
              <a:gd name="T9" fmla="*/ 45 h 244"/>
              <a:gd name="T10" fmla="*/ 76 w 394"/>
              <a:gd name="T11" fmla="*/ 101 h 244"/>
              <a:gd name="T12" fmla="*/ 160 w 394"/>
              <a:gd name="T13" fmla="*/ 45 h 244"/>
              <a:gd name="T14" fmla="*/ 160 w 394"/>
              <a:gd name="T15" fmla="*/ 101 h 244"/>
              <a:gd name="T16" fmla="*/ 394 w 394"/>
              <a:gd name="T17" fmla="*/ 101 h 244"/>
              <a:gd name="T18" fmla="*/ 309 w 394"/>
              <a:gd name="T19" fmla="*/ 101 h 244"/>
              <a:gd name="T20" fmla="*/ 289 w 394"/>
              <a:gd name="T21" fmla="*/ 0 h 244"/>
              <a:gd name="T22" fmla="*/ 273 w 394"/>
              <a:gd name="T23" fmla="*/ 0 h 244"/>
              <a:gd name="T24" fmla="*/ 256 w 394"/>
              <a:gd name="T25" fmla="*/ 101 h 244"/>
              <a:gd name="T26" fmla="*/ 378 w 394"/>
              <a:gd name="T27" fmla="*/ 101 h 244"/>
              <a:gd name="T28" fmla="*/ 358 w 394"/>
              <a:gd name="T29" fmla="*/ 0 h 244"/>
              <a:gd name="T30" fmla="*/ 340 w 394"/>
              <a:gd name="T31" fmla="*/ 0 h 244"/>
              <a:gd name="T32" fmla="*/ 324 w 394"/>
              <a:gd name="T33" fmla="*/ 101 h 244"/>
              <a:gd name="T34" fmla="*/ 57 w 394"/>
              <a:gd name="T35" fmla="*/ 144 h 244"/>
              <a:gd name="T36" fmla="*/ 36 w 394"/>
              <a:gd name="T37" fmla="*/ 144 h 244"/>
              <a:gd name="T38" fmla="*/ 36 w 394"/>
              <a:gd name="T39" fmla="*/ 165 h 244"/>
              <a:gd name="T40" fmla="*/ 57 w 394"/>
              <a:gd name="T41" fmla="*/ 165 h 244"/>
              <a:gd name="T42" fmla="*/ 57 w 394"/>
              <a:gd name="T43" fmla="*/ 144 h 244"/>
              <a:gd name="T44" fmla="*/ 131 w 394"/>
              <a:gd name="T45" fmla="*/ 144 h 244"/>
              <a:gd name="T46" fmla="*/ 112 w 394"/>
              <a:gd name="T47" fmla="*/ 144 h 244"/>
              <a:gd name="T48" fmla="*/ 112 w 394"/>
              <a:gd name="T49" fmla="*/ 165 h 244"/>
              <a:gd name="T50" fmla="*/ 131 w 394"/>
              <a:gd name="T51" fmla="*/ 165 h 244"/>
              <a:gd name="T52" fmla="*/ 131 w 394"/>
              <a:gd name="T53" fmla="*/ 144 h 244"/>
              <a:gd name="T54" fmla="*/ 207 w 394"/>
              <a:gd name="T55" fmla="*/ 144 h 244"/>
              <a:gd name="T56" fmla="*/ 188 w 394"/>
              <a:gd name="T57" fmla="*/ 144 h 244"/>
              <a:gd name="T58" fmla="*/ 188 w 394"/>
              <a:gd name="T59" fmla="*/ 165 h 244"/>
              <a:gd name="T60" fmla="*/ 207 w 394"/>
              <a:gd name="T61" fmla="*/ 165 h 244"/>
              <a:gd name="T62" fmla="*/ 207 w 394"/>
              <a:gd name="T63" fmla="*/ 144 h 244"/>
              <a:gd name="T64" fmla="*/ 283 w 394"/>
              <a:gd name="T65" fmla="*/ 144 h 244"/>
              <a:gd name="T66" fmla="*/ 262 w 394"/>
              <a:gd name="T67" fmla="*/ 144 h 244"/>
              <a:gd name="T68" fmla="*/ 262 w 394"/>
              <a:gd name="T69" fmla="*/ 165 h 244"/>
              <a:gd name="T70" fmla="*/ 283 w 394"/>
              <a:gd name="T71" fmla="*/ 165 h 244"/>
              <a:gd name="T72" fmla="*/ 283 w 394"/>
              <a:gd name="T73" fmla="*/ 144 h 244"/>
              <a:gd name="T74" fmla="*/ 358 w 394"/>
              <a:gd name="T75" fmla="*/ 144 h 244"/>
              <a:gd name="T76" fmla="*/ 338 w 394"/>
              <a:gd name="T77" fmla="*/ 144 h 244"/>
              <a:gd name="T78" fmla="*/ 338 w 394"/>
              <a:gd name="T79" fmla="*/ 165 h 244"/>
              <a:gd name="T80" fmla="*/ 358 w 394"/>
              <a:gd name="T81" fmla="*/ 165 h 244"/>
              <a:gd name="T82" fmla="*/ 358 w 394"/>
              <a:gd name="T83" fmla="*/ 1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4" h="244">
                <a:moveTo>
                  <a:pt x="394" y="101"/>
                </a:moveTo>
                <a:lnTo>
                  <a:pt x="394" y="244"/>
                </a:lnTo>
                <a:lnTo>
                  <a:pt x="0" y="244"/>
                </a:lnTo>
                <a:lnTo>
                  <a:pt x="0" y="101"/>
                </a:lnTo>
                <a:lnTo>
                  <a:pt x="76" y="45"/>
                </a:lnTo>
                <a:lnTo>
                  <a:pt x="76" y="101"/>
                </a:lnTo>
                <a:lnTo>
                  <a:pt x="160" y="45"/>
                </a:lnTo>
                <a:lnTo>
                  <a:pt x="160" y="101"/>
                </a:lnTo>
                <a:lnTo>
                  <a:pt x="394" y="101"/>
                </a:lnTo>
                <a:moveTo>
                  <a:pt x="309" y="101"/>
                </a:moveTo>
                <a:lnTo>
                  <a:pt x="289" y="0"/>
                </a:lnTo>
                <a:lnTo>
                  <a:pt x="273" y="0"/>
                </a:lnTo>
                <a:lnTo>
                  <a:pt x="256" y="101"/>
                </a:lnTo>
                <a:moveTo>
                  <a:pt x="378" y="101"/>
                </a:moveTo>
                <a:lnTo>
                  <a:pt x="358" y="0"/>
                </a:lnTo>
                <a:lnTo>
                  <a:pt x="340" y="0"/>
                </a:lnTo>
                <a:lnTo>
                  <a:pt x="324" y="101"/>
                </a:lnTo>
                <a:moveTo>
                  <a:pt x="57" y="144"/>
                </a:moveTo>
                <a:lnTo>
                  <a:pt x="36" y="144"/>
                </a:lnTo>
                <a:lnTo>
                  <a:pt x="36" y="165"/>
                </a:lnTo>
                <a:lnTo>
                  <a:pt x="57" y="165"/>
                </a:lnTo>
                <a:lnTo>
                  <a:pt x="57" y="144"/>
                </a:lnTo>
                <a:moveTo>
                  <a:pt x="131" y="144"/>
                </a:moveTo>
                <a:lnTo>
                  <a:pt x="112" y="144"/>
                </a:lnTo>
                <a:lnTo>
                  <a:pt x="112" y="165"/>
                </a:lnTo>
                <a:lnTo>
                  <a:pt x="131" y="165"/>
                </a:lnTo>
                <a:lnTo>
                  <a:pt x="131" y="144"/>
                </a:lnTo>
                <a:moveTo>
                  <a:pt x="207" y="144"/>
                </a:moveTo>
                <a:lnTo>
                  <a:pt x="188" y="144"/>
                </a:lnTo>
                <a:lnTo>
                  <a:pt x="188" y="165"/>
                </a:lnTo>
                <a:lnTo>
                  <a:pt x="207" y="165"/>
                </a:lnTo>
                <a:lnTo>
                  <a:pt x="207" y="144"/>
                </a:lnTo>
                <a:moveTo>
                  <a:pt x="283" y="144"/>
                </a:moveTo>
                <a:lnTo>
                  <a:pt x="262" y="144"/>
                </a:lnTo>
                <a:lnTo>
                  <a:pt x="262" y="165"/>
                </a:lnTo>
                <a:lnTo>
                  <a:pt x="283" y="165"/>
                </a:lnTo>
                <a:lnTo>
                  <a:pt x="283" y="144"/>
                </a:lnTo>
                <a:moveTo>
                  <a:pt x="358" y="144"/>
                </a:moveTo>
                <a:lnTo>
                  <a:pt x="338" y="144"/>
                </a:lnTo>
                <a:lnTo>
                  <a:pt x="338" y="165"/>
                </a:lnTo>
                <a:lnTo>
                  <a:pt x="358" y="165"/>
                </a:lnTo>
                <a:lnTo>
                  <a:pt x="358" y="144"/>
                </a:ln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dirty="0">
              <a:solidFill>
                <a:schemeClr val="bg1"/>
              </a:solidFill>
            </a:endParaRPr>
          </a:p>
        </p:txBody>
      </p:sp>
      <p:sp>
        <p:nvSpPr>
          <p:cNvPr id="38" name="ShoppingCart_E7BF" title="Icon of a shopping cart">
            <a:extLst>
              <a:ext uri="{FF2B5EF4-FFF2-40B4-BE49-F238E27FC236}">
                <a16:creationId xmlns:a16="http://schemas.microsoft.com/office/drawing/2014/main" id="{BF61A9AF-1CD5-5A4E-AEE3-4A45997D8B6D}"/>
              </a:ext>
            </a:extLst>
          </p:cNvPr>
          <p:cNvSpPr>
            <a:spLocks noChangeAspect="1" noEditPoints="1"/>
          </p:cNvSpPr>
          <p:nvPr/>
        </p:nvSpPr>
        <p:spPr bwMode="auto">
          <a:xfrm>
            <a:off x="6327961" y="3488996"/>
            <a:ext cx="430126" cy="365760"/>
          </a:xfrm>
          <a:custGeom>
            <a:avLst/>
            <a:gdLst>
              <a:gd name="T0" fmla="*/ 3368 w 3817"/>
              <a:gd name="T1" fmla="*/ 2994 h 3244"/>
              <a:gd name="T2" fmla="*/ 3119 w 3817"/>
              <a:gd name="T3" fmla="*/ 3244 h 3244"/>
              <a:gd name="T4" fmla="*/ 2869 w 3817"/>
              <a:gd name="T5" fmla="*/ 2994 h 3244"/>
              <a:gd name="T6" fmla="*/ 3119 w 3817"/>
              <a:gd name="T7" fmla="*/ 2745 h 3244"/>
              <a:gd name="T8" fmla="*/ 3368 w 3817"/>
              <a:gd name="T9" fmla="*/ 2994 h 3244"/>
              <a:gd name="T10" fmla="*/ 1372 w 3817"/>
              <a:gd name="T11" fmla="*/ 2745 h 3244"/>
              <a:gd name="T12" fmla="*/ 1123 w 3817"/>
              <a:gd name="T13" fmla="*/ 2994 h 3244"/>
              <a:gd name="T14" fmla="*/ 1372 w 3817"/>
              <a:gd name="T15" fmla="*/ 3244 h 3244"/>
              <a:gd name="T16" fmla="*/ 1622 w 3817"/>
              <a:gd name="T17" fmla="*/ 2994 h 3244"/>
              <a:gd name="T18" fmla="*/ 1372 w 3817"/>
              <a:gd name="T19" fmla="*/ 2745 h 3244"/>
              <a:gd name="T20" fmla="*/ 0 w 3817"/>
              <a:gd name="T21" fmla="*/ 0 h 3244"/>
              <a:gd name="T22" fmla="*/ 457 w 3817"/>
              <a:gd name="T23" fmla="*/ 0 h 3244"/>
              <a:gd name="T24" fmla="*/ 1372 w 3817"/>
              <a:gd name="T25" fmla="*/ 2745 h 3244"/>
              <a:gd name="T26" fmla="*/ 3119 w 3817"/>
              <a:gd name="T27" fmla="*/ 2745 h 3244"/>
              <a:gd name="T28" fmla="*/ 1123 w 3817"/>
              <a:gd name="T29" fmla="*/ 1996 h 3244"/>
              <a:gd name="T30" fmla="*/ 3318 w 3817"/>
              <a:gd name="T31" fmla="*/ 1996 h 3244"/>
              <a:gd name="T32" fmla="*/ 3817 w 3817"/>
              <a:gd name="T33" fmla="*/ 499 h 3244"/>
              <a:gd name="T34" fmla="*/ 624 w 3817"/>
              <a:gd name="T35" fmla="*/ 499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17" h="3244">
                <a:moveTo>
                  <a:pt x="3368" y="2994"/>
                </a:moveTo>
                <a:cubicBezTo>
                  <a:pt x="3368" y="3132"/>
                  <a:pt x="3257" y="3244"/>
                  <a:pt x="3119" y="3244"/>
                </a:cubicBezTo>
                <a:cubicBezTo>
                  <a:pt x="2981" y="3244"/>
                  <a:pt x="2869" y="3132"/>
                  <a:pt x="2869" y="2994"/>
                </a:cubicBezTo>
                <a:cubicBezTo>
                  <a:pt x="2869" y="2856"/>
                  <a:pt x="2981" y="2745"/>
                  <a:pt x="3119" y="2745"/>
                </a:cubicBezTo>
                <a:cubicBezTo>
                  <a:pt x="3257" y="2745"/>
                  <a:pt x="3368" y="2856"/>
                  <a:pt x="3368" y="2994"/>
                </a:cubicBezTo>
                <a:close/>
                <a:moveTo>
                  <a:pt x="1372" y="2745"/>
                </a:moveTo>
                <a:cubicBezTo>
                  <a:pt x="1234" y="2745"/>
                  <a:pt x="1123" y="2856"/>
                  <a:pt x="1123" y="2994"/>
                </a:cubicBezTo>
                <a:cubicBezTo>
                  <a:pt x="1123" y="3132"/>
                  <a:pt x="1234" y="3244"/>
                  <a:pt x="1372" y="3244"/>
                </a:cubicBezTo>
                <a:cubicBezTo>
                  <a:pt x="1510" y="3244"/>
                  <a:pt x="1622" y="3132"/>
                  <a:pt x="1622" y="2994"/>
                </a:cubicBezTo>
                <a:cubicBezTo>
                  <a:pt x="1622" y="2856"/>
                  <a:pt x="1510" y="2745"/>
                  <a:pt x="1372" y="2745"/>
                </a:cubicBezTo>
                <a:close/>
                <a:moveTo>
                  <a:pt x="0" y="0"/>
                </a:moveTo>
                <a:cubicBezTo>
                  <a:pt x="457" y="0"/>
                  <a:pt x="457" y="0"/>
                  <a:pt x="457" y="0"/>
                </a:cubicBezTo>
                <a:cubicBezTo>
                  <a:pt x="1372" y="2745"/>
                  <a:pt x="1372" y="2745"/>
                  <a:pt x="1372" y="2745"/>
                </a:cubicBezTo>
                <a:cubicBezTo>
                  <a:pt x="3119" y="2745"/>
                  <a:pt x="3119" y="2745"/>
                  <a:pt x="3119" y="2745"/>
                </a:cubicBezTo>
                <a:moveTo>
                  <a:pt x="1123" y="1996"/>
                </a:moveTo>
                <a:cubicBezTo>
                  <a:pt x="3318" y="1996"/>
                  <a:pt x="3318" y="1996"/>
                  <a:pt x="3318" y="1996"/>
                </a:cubicBezTo>
                <a:cubicBezTo>
                  <a:pt x="3817" y="499"/>
                  <a:pt x="3817" y="499"/>
                  <a:pt x="3817" y="499"/>
                </a:cubicBezTo>
                <a:cubicBezTo>
                  <a:pt x="624" y="499"/>
                  <a:pt x="624" y="499"/>
                  <a:pt x="624" y="499"/>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dirty="0">
              <a:solidFill>
                <a:schemeClr val="bg1"/>
              </a:solidFill>
            </a:endParaRPr>
          </a:p>
        </p:txBody>
      </p:sp>
      <p:sp>
        <p:nvSpPr>
          <p:cNvPr id="39" name="people_3" title="Icon of a person surrounded by brackets">
            <a:extLst>
              <a:ext uri="{FF2B5EF4-FFF2-40B4-BE49-F238E27FC236}">
                <a16:creationId xmlns:a16="http://schemas.microsoft.com/office/drawing/2014/main" id="{5EFE91C8-8BED-BD43-8886-E3A5D0C39BF1}"/>
              </a:ext>
            </a:extLst>
          </p:cNvPr>
          <p:cNvSpPr>
            <a:spLocks noChangeAspect="1" noEditPoints="1"/>
          </p:cNvSpPr>
          <p:nvPr/>
        </p:nvSpPr>
        <p:spPr bwMode="auto">
          <a:xfrm>
            <a:off x="6359274" y="4437350"/>
            <a:ext cx="403722" cy="406950"/>
          </a:xfrm>
          <a:custGeom>
            <a:avLst/>
            <a:gdLst>
              <a:gd name="T0" fmla="*/ 346 w 346"/>
              <a:gd name="T1" fmla="*/ 265 h 348"/>
              <a:gd name="T2" fmla="*/ 346 w 346"/>
              <a:gd name="T3" fmla="*/ 348 h 348"/>
              <a:gd name="T4" fmla="*/ 263 w 346"/>
              <a:gd name="T5" fmla="*/ 348 h 348"/>
              <a:gd name="T6" fmla="*/ 346 w 346"/>
              <a:gd name="T7" fmla="*/ 83 h 348"/>
              <a:gd name="T8" fmla="*/ 346 w 346"/>
              <a:gd name="T9" fmla="*/ 0 h 348"/>
              <a:gd name="T10" fmla="*/ 263 w 346"/>
              <a:gd name="T11" fmla="*/ 0 h 348"/>
              <a:gd name="T12" fmla="*/ 83 w 346"/>
              <a:gd name="T13" fmla="*/ 0 h 348"/>
              <a:gd name="T14" fmla="*/ 0 w 346"/>
              <a:gd name="T15" fmla="*/ 0 h 348"/>
              <a:gd name="T16" fmla="*/ 0 w 346"/>
              <a:gd name="T17" fmla="*/ 83 h 348"/>
              <a:gd name="T18" fmla="*/ 0 w 346"/>
              <a:gd name="T19" fmla="*/ 265 h 348"/>
              <a:gd name="T20" fmla="*/ 0 w 346"/>
              <a:gd name="T21" fmla="*/ 348 h 348"/>
              <a:gd name="T22" fmla="*/ 83 w 346"/>
              <a:gd name="T23" fmla="*/ 348 h 348"/>
              <a:gd name="T24" fmla="*/ 173 w 346"/>
              <a:gd name="T25" fmla="*/ 184 h 348"/>
              <a:gd name="T26" fmla="*/ 229 w 346"/>
              <a:gd name="T27" fmla="*/ 129 h 348"/>
              <a:gd name="T28" fmla="*/ 173 w 346"/>
              <a:gd name="T29" fmla="*/ 73 h 348"/>
              <a:gd name="T30" fmla="*/ 117 w 346"/>
              <a:gd name="T31" fmla="*/ 129 h 348"/>
              <a:gd name="T32" fmla="*/ 173 w 346"/>
              <a:gd name="T33" fmla="*/ 184 h 348"/>
              <a:gd name="T34" fmla="*/ 262 w 346"/>
              <a:gd name="T35" fmla="*/ 275 h 348"/>
              <a:gd name="T36" fmla="*/ 172 w 346"/>
              <a:gd name="T37" fmla="*/ 184 h 348"/>
              <a:gd name="T38" fmla="*/ 82 w 346"/>
              <a:gd name="T39" fmla="*/ 275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6" h="348">
                <a:moveTo>
                  <a:pt x="346" y="265"/>
                </a:moveTo>
                <a:cubicBezTo>
                  <a:pt x="346" y="348"/>
                  <a:pt x="346" y="348"/>
                  <a:pt x="346" y="348"/>
                </a:cubicBezTo>
                <a:cubicBezTo>
                  <a:pt x="263" y="348"/>
                  <a:pt x="263" y="348"/>
                  <a:pt x="263" y="348"/>
                </a:cubicBezTo>
                <a:moveTo>
                  <a:pt x="346" y="83"/>
                </a:moveTo>
                <a:cubicBezTo>
                  <a:pt x="346" y="0"/>
                  <a:pt x="346" y="0"/>
                  <a:pt x="346" y="0"/>
                </a:cubicBezTo>
                <a:cubicBezTo>
                  <a:pt x="263" y="0"/>
                  <a:pt x="263" y="0"/>
                  <a:pt x="263" y="0"/>
                </a:cubicBezTo>
                <a:moveTo>
                  <a:pt x="83" y="0"/>
                </a:moveTo>
                <a:cubicBezTo>
                  <a:pt x="0" y="0"/>
                  <a:pt x="0" y="0"/>
                  <a:pt x="0" y="0"/>
                </a:cubicBezTo>
                <a:cubicBezTo>
                  <a:pt x="0" y="83"/>
                  <a:pt x="0" y="83"/>
                  <a:pt x="0" y="83"/>
                </a:cubicBezTo>
                <a:moveTo>
                  <a:pt x="0" y="265"/>
                </a:moveTo>
                <a:cubicBezTo>
                  <a:pt x="0" y="348"/>
                  <a:pt x="0" y="348"/>
                  <a:pt x="0" y="348"/>
                </a:cubicBezTo>
                <a:cubicBezTo>
                  <a:pt x="83" y="348"/>
                  <a:pt x="83" y="348"/>
                  <a:pt x="83" y="348"/>
                </a:cubicBezTo>
                <a:moveTo>
                  <a:pt x="173" y="184"/>
                </a:moveTo>
                <a:cubicBezTo>
                  <a:pt x="204" y="184"/>
                  <a:pt x="229" y="159"/>
                  <a:pt x="229" y="129"/>
                </a:cubicBezTo>
                <a:cubicBezTo>
                  <a:pt x="229" y="98"/>
                  <a:pt x="204" y="73"/>
                  <a:pt x="173" y="73"/>
                </a:cubicBezTo>
                <a:cubicBezTo>
                  <a:pt x="142" y="73"/>
                  <a:pt x="117" y="98"/>
                  <a:pt x="117" y="129"/>
                </a:cubicBezTo>
                <a:cubicBezTo>
                  <a:pt x="117" y="159"/>
                  <a:pt x="142" y="184"/>
                  <a:pt x="173" y="184"/>
                </a:cubicBezTo>
                <a:close/>
                <a:moveTo>
                  <a:pt x="262" y="275"/>
                </a:moveTo>
                <a:cubicBezTo>
                  <a:pt x="262" y="225"/>
                  <a:pt x="222" y="184"/>
                  <a:pt x="172" y="184"/>
                </a:cubicBezTo>
                <a:cubicBezTo>
                  <a:pt x="122" y="184"/>
                  <a:pt x="82" y="225"/>
                  <a:pt x="82" y="275"/>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dirty="0">
              <a:solidFill>
                <a:schemeClr val="bg1"/>
              </a:solidFill>
            </a:endParaRPr>
          </a:p>
        </p:txBody>
      </p:sp>
      <p:sp>
        <p:nvSpPr>
          <p:cNvPr id="40" name="Financial_E7BB" title="Icon of a chart made of vertical lines with a line tracing the top of each, turning into an arrow pointing up">
            <a:extLst>
              <a:ext uri="{FF2B5EF4-FFF2-40B4-BE49-F238E27FC236}">
                <a16:creationId xmlns:a16="http://schemas.microsoft.com/office/drawing/2014/main" id="{6008020D-7705-124B-AF37-53E89DE32994}"/>
              </a:ext>
            </a:extLst>
          </p:cNvPr>
          <p:cNvSpPr>
            <a:spLocks noChangeAspect="1" noEditPoints="1"/>
          </p:cNvSpPr>
          <p:nvPr/>
        </p:nvSpPr>
        <p:spPr bwMode="auto">
          <a:xfrm>
            <a:off x="6347241" y="1556022"/>
            <a:ext cx="410030" cy="365760"/>
          </a:xfrm>
          <a:custGeom>
            <a:avLst/>
            <a:gdLst>
              <a:gd name="T0" fmla="*/ 47 w 4770"/>
              <a:gd name="T1" fmla="*/ 4255 h 4255"/>
              <a:gd name="T2" fmla="*/ 47 w 4770"/>
              <a:gd name="T3" fmla="*/ 3626 h 4255"/>
              <a:gd name="T4" fmla="*/ 676 w 4770"/>
              <a:gd name="T5" fmla="*/ 4255 h 4255"/>
              <a:gd name="T6" fmla="*/ 676 w 4770"/>
              <a:gd name="T7" fmla="*/ 2996 h 4255"/>
              <a:gd name="T8" fmla="*/ 1306 w 4770"/>
              <a:gd name="T9" fmla="*/ 4255 h 4255"/>
              <a:gd name="T10" fmla="*/ 1306 w 4770"/>
              <a:gd name="T11" fmla="*/ 2366 h 4255"/>
              <a:gd name="T12" fmla="*/ 1935 w 4770"/>
              <a:gd name="T13" fmla="*/ 4255 h 4255"/>
              <a:gd name="T14" fmla="*/ 1935 w 4770"/>
              <a:gd name="T15" fmla="*/ 1736 h 4255"/>
              <a:gd name="T16" fmla="*/ 2564 w 4770"/>
              <a:gd name="T17" fmla="*/ 4255 h 4255"/>
              <a:gd name="T18" fmla="*/ 2564 w 4770"/>
              <a:gd name="T19" fmla="*/ 1736 h 4255"/>
              <a:gd name="T20" fmla="*/ 3194 w 4770"/>
              <a:gd name="T21" fmla="*/ 4255 h 4255"/>
              <a:gd name="T22" fmla="*/ 3194 w 4770"/>
              <a:gd name="T23" fmla="*/ 2361 h 4255"/>
              <a:gd name="T24" fmla="*/ 3823 w 4770"/>
              <a:gd name="T25" fmla="*/ 4255 h 4255"/>
              <a:gd name="T26" fmla="*/ 3823 w 4770"/>
              <a:gd name="T27" fmla="*/ 1736 h 4255"/>
              <a:gd name="T28" fmla="*/ 4453 w 4770"/>
              <a:gd name="T29" fmla="*/ 4255 h 4255"/>
              <a:gd name="T30" fmla="*/ 4453 w 4770"/>
              <a:gd name="T31" fmla="*/ 1424 h 4255"/>
              <a:gd name="T32" fmla="*/ 4760 w 4770"/>
              <a:gd name="T33" fmla="*/ 5 h 4255"/>
              <a:gd name="T34" fmla="*/ 3191 w 4770"/>
              <a:gd name="T35" fmla="*/ 1575 h 4255"/>
              <a:gd name="T36" fmla="*/ 2247 w 4770"/>
              <a:gd name="T37" fmla="*/ 630 h 4255"/>
              <a:gd name="T38" fmla="*/ 0 w 4770"/>
              <a:gd name="T39" fmla="*/ 2879 h 4255"/>
              <a:gd name="T40" fmla="*/ 4770 w 4770"/>
              <a:gd name="T41" fmla="*/ 948 h 4255"/>
              <a:gd name="T42" fmla="*/ 4770 w 4770"/>
              <a:gd name="T43" fmla="*/ 0 h 4255"/>
              <a:gd name="T44" fmla="*/ 3818 w 4770"/>
              <a:gd name="T45" fmla="*/ 0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0" h="4255">
                <a:moveTo>
                  <a:pt x="47" y="4255"/>
                </a:moveTo>
                <a:lnTo>
                  <a:pt x="47" y="3626"/>
                </a:lnTo>
                <a:moveTo>
                  <a:pt x="676" y="4255"/>
                </a:moveTo>
                <a:lnTo>
                  <a:pt x="676" y="2996"/>
                </a:lnTo>
                <a:moveTo>
                  <a:pt x="1306" y="4255"/>
                </a:moveTo>
                <a:lnTo>
                  <a:pt x="1306" y="2366"/>
                </a:lnTo>
                <a:moveTo>
                  <a:pt x="1935" y="4255"/>
                </a:moveTo>
                <a:lnTo>
                  <a:pt x="1935" y="1736"/>
                </a:lnTo>
                <a:moveTo>
                  <a:pt x="2564" y="4255"/>
                </a:moveTo>
                <a:lnTo>
                  <a:pt x="2564" y="1736"/>
                </a:lnTo>
                <a:moveTo>
                  <a:pt x="3194" y="4255"/>
                </a:moveTo>
                <a:lnTo>
                  <a:pt x="3194" y="2361"/>
                </a:lnTo>
                <a:moveTo>
                  <a:pt x="3823" y="4255"/>
                </a:moveTo>
                <a:lnTo>
                  <a:pt x="3823" y="1736"/>
                </a:lnTo>
                <a:moveTo>
                  <a:pt x="4453" y="4255"/>
                </a:moveTo>
                <a:lnTo>
                  <a:pt x="4453" y="1424"/>
                </a:lnTo>
                <a:moveTo>
                  <a:pt x="4760" y="5"/>
                </a:moveTo>
                <a:lnTo>
                  <a:pt x="3191" y="1575"/>
                </a:lnTo>
                <a:lnTo>
                  <a:pt x="2247" y="630"/>
                </a:lnTo>
                <a:lnTo>
                  <a:pt x="0" y="2879"/>
                </a:lnTo>
                <a:moveTo>
                  <a:pt x="4770" y="948"/>
                </a:moveTo>
                <a:lnTo>
                  <a:pt x="4770" y="0"/>
                </a:lnTo>
                <a:lnTo>
                  <a:pt x="3818" y="0"/>
                </a:ln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dirty="0">
              <a:solidFill>
                <a:schemeClr val="bg1"/>
              </a:solidFill>
            </a:endParaRPr>
          </a:p>
        </p:txBody>
      </p:sp>
      <p:sp>
        <p:nvSpPr>
          <p:cNvPr id="41" name="TextBox 40">
            <a:extLst>
              <a:ext uri="{FF2B5EF4-FFF2-40B4-BE49-F238E27FC236}">
                <a16:creationId xmlns:a16="http://schemas.microsoft.com/office/drawing/2014/main" id="{2911802F-5D1F-964F-8A1E-23A15290C7B9}"/>
              </a:ext>
            </a:extLst>
          </p:cNvPr>
          <p:cNvSpPr txBox="1"/>
          <p:nvPr/>
        </p:nvSpPr>
        <p:spPr>
          <a:xfrm>
            <a:off x="1344447" y="3319921"/>
            <a:ext cx="4572000" cy="664797"/>
          </a:xfrm>
          <a:prstGeom prst="rect">
            <a:avLst/>
          </a:prstGeom>
          <a:solidFill>
            <a:schemeClr val="bg1">
              <a:lumMod val="95000"/>
            </a:schemeClr>
          </a:solidFill>
        </p:spPr>
        <p:txBody>
          <a:bodyPr wrap="square" lIns="182880" tIns="146304" rIns="182880" bIns="146304" rtlCol="0" anchor="ctr">
            <a:spAutoFit/>
          </a:bodyPr>
          <a:lstStyle/>
          <a:p>
            <a:pPr lvl="0">
              <a:defRPr/>
            </a:pPr>
            <a:r>
              <a:rPr lang="en-US" sz="2400" dirty="0">
                <a:solidFill>
                  <a:srgbClr val="F2F2F2">
                    <a:lumMod val="25000"/>
                  </a:srgbClr>
                </a:solidFill>
              </a:rPr>
              <a:t>Image classification</a:t>
            </a:r>
          </a:p>
        </p:txBody>
      </p:sp>
      <p:sp>
        <p:nvSpPr>
          <p:cNvPr id="42" name="TextBox 41">
            <a:extLst>
              <a:ext uri="{FF2B5EF4-FFF2-40B4-BE49-F238E27FC236}">
                <a16:creationId xmlns:a16="http://schemas.microsoft.com/office/drawing/2014/main" id="{92159CD0-D04F-6441-AB87-341DFBB6560A}"/>
              </a:ext>
            </a:extLst>
          </p:cNvPr>
          <p:cNvSpPr txBox="1"/>
          <p:nvPr/>
        </p:nvSpPr>
        <p:spPr>
          <a:xfrm>
            <a:off x="1344447" y="4353072"/>
            <a:ext cx="4572000" cy="664797"/>
          </a:xfrm>
          <a:prstGeom prst="rect">
            <a:avLst/>
          </a:prstGeom>
          <a:solidFill>
            <a:schemeClr val="bg1">
              <a:lumMod val="95000"/>
            </a:schemeClr>
          </a:solidFill>
        </p:spPr>
        <p:txBody>
          <a:bodyPr wrap="square" lIns="182880" tIns="146304" rIns="182880" bIns="146304" rtlCol="0" anchor="ctr">
            <a:spAutoFit/>
          </a:bodyPr>
          <a:lstStyle/>
          <a:p>
            <a:pPr lvl="0">
              <a:defRPr/>
            </a:pPr>
            <a:r>
              <a:rPr lang="en-US" sz="2400" dirty="0">
                <a:solidFill>
                  <a:srgbClr val="F2F2F2">
                    <a:lumMod val="25000"/>
                  </a:srgbClr>
                </a:solidFill>
              </a:rPr>
              <a:t>Object detection</a:t>
            </a:r>
          </a:p>
        </p:txBody>
      </p:sp>
      <p:sp>
        <p:nvSpPr>
          <p:cNvPr id="43" name="Rectangle 42">
            <a:extLst>
              <a:ext uri="{FF2B5EF4-FFF2-40B4-BE49-F238E27FC236}">
                <a16:creationId xmlns:a16="http://schemas.microsoft.com/office/drawing/2014/main" id="{19E0DFAC-2448-B94A-A9C5-CC6ED319C070}"/>
              </a:ext>
            </a:extLst>
          </p:cNvPr>
          <p:cNvSpPr/>
          <p:nvPr/>
        </p:nvSpPr>
        <p:spPr bwMode="auto">
          <a:xfrm>
            <a:off x="647624" y="5502935"/>
            <a:ext cx="685800" cy="685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44" name="circle" title="Icon of a circle with three smaller circles on it">
            <a:extLst>
              <a:ext uri="{FF2B5EF4-FFF2-40B4-BE49-F238E27FC236}">
                <a16:creationId xmlns:a16="http://schemas.microsoft.com/office/drawing/2014/main" id="{2A898063-4A27-6346-A57B-D2B52BF51D16}"/>
              </a:ext>
            </a:extLst>
          </p:cNvPr>
          <p:cNvSpPr>
            <a:spLocks noChangeAspect="1" noEditPoints="1"/>
          </p:cNvSpPr>
          <p:nvPr/>
        </p:nvSpPr>
        <p:spPr bwMode="auto">
          <a:xfrm>
            <a:off x="783989" y="5623445"/>
            <a:ext cx="413479" cy="420347"/>
          </a:xfrm>
          <a:custGeom>
            <a:avLst/>
            <a:gdLst>
              <a:gd name="T0" fmla="*/ 26 w 340"/>
              <a:gd name="T1" fmla="*/ 224 h 345"/>
              <a:gd name="T2" fmla="*/ 23 w 340"/>
              <a:gd name="T3" fmla="*/ 198 h 345"/>
              <a:gd name="T4" fmla="*/ 119 w 340"/>
              <a:gd name="T5" fmla="*/ 59 h 345"/>
              <a:gd name="T6" fmla="*/ 77 w 340"/>
              <a:gd name="T7" fmla="*/ 312 h 345"/>
              <a:gd name="T8" fmla="*/ 170 w 340"/>
              <a:gd name="T9" fmla="*/ 345 h 345"/>
              <a:gd name="T10" fmla="*/ 262 w 340"/>
              <a:gd name="T11" fmla="*/ 312 h 345"/>
              <a:gd name="T12" fmla="*/ 314 w 340"/>
              <a:gd name="T13" fmla="*/ 224 h 345"/>
              <a:gd name="T14" fmla="*/ 317 w 340"/>
              <a:gd name="T15" fmla="*/ 198 h 345"/>
              <a:gd name="T16" fmla="*/ 220 w 340"/>
              <a:gd name="T17" fmla="*/ 60 h 345"/>
              <a:gd name="T18" fmla="*/ 170 w 340"/>
              <a:gd name="T19" fmla="*/ 102 h 345"/>
              <a:gd name="T20" fmla="*/ 221 w 340"/>
              <a:gd name="T21" fmla="*/ 51 h 345"/>
              <a:gd name="T22" fmla="*/ 170 w 340"/>
              <a:gd name="T23" fmla="*/ 0 h 345"/>
              <a:gd name="T24" fmla="*/ 119 w 340"/>
              <a:gd name="T25" fmla="*/ 51 h 345"/>
              <a:gd name="T26" fmla="*/ 170 w 340"/>
              <a:gd name="T27" fmla="*/ 102 h 345"/>
              <a:gd name="T28" fmla="*/ 51 w 340"/>
              <a:gd name="T29" fmla="*/ 319 h 345"/>
              <a:gd name="T30" fmla="*/ 102 w 340"/>
              <a:gd name="T31" fmla="*/ 268 h 345"/>
              <a:gd name="T32" fmla="*/ 51 w 340"/>
              <a:gd name="T33" fmla="*/ 217 h 345"/>
              <a:gd name="T34" fmla="*/ 0 w 340"/>
              <a:gd name="T35" fmla="*/ 268 h 345"/>
              <a:gd name="T36" fmla="*/ 51 w 340"/>
              <a:gd name="T37" fmla="*/ 319 h 345"/>
              <a:gd name="T38" fmla="*/ 289 w 340"/>
              <a:gd name="T39" fmla="*/ 319 h 345"/>
              <a:gd name="T40" fmla="*/ 340 w 340"/>
              <a:gd name="T41" fmla="*/ 268 h 345"/>
              <a:gd name="T42" fmla="*/ 289 w 340"/>
              <a:gd name="T43" fmla="*/ 217 h 345"/>
              <a:gd name="T44" fmla="*/ 238 w 340"/>
              <a:gd name="T45" fmla="*/ 268 h 345"/>
              <a:gd name="T46" fmla="*/ 289 w 340"/>
              <a:gd name="T47" fmla="*/ 319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345">
                <a:moveTo>
                  <a:pt x="26" y="224"/>
                </a:moveTo>
                <a:cubicBezTo>
                  <a:pt x="24" y="215"/>
                  <a:pt x="23" y="208"/>
                  <a:pt x="23" y="198"/>
                </a:cubicBezTo>
                <a:cubicBezTo>
                  <a:pt x="23" y="136"/>
                  <a:pt x="65" y="81"/>
                  <a:pt x="119" y="59"/>
                </a:cubicBezTo>
                <a:moveTo>
                  <a:pt x="77" y="312"/>
                </a:moveTo>
                <a:cubicBezTo>
                  <a:pt x="103" y="334"/>
                  <a:pt x="134" y="345"/>
                  <a:pt x="170" y="345"/>
                </a:cubicBezTo>
                <a:cubicBezTo>
                  <a:pt x="207" y="345"/>
                  <a:pt x="236" y="334"/>
                  <a:pt x="262" y="312"/>
                </a:cubicBezTo>
                <a:moveTo>
                  <a:pt x="314" y="224"/>
                </a:moveTo>
                <a:cubicBezTo>
                  <a:pt x="316" y="214"/>
                  <a:pt x="317" y="208"/>
                  <a:pt x="317" y="198"/>
                </a:cubicBezTo>
                <a:cubicBezTo>
                  <a:pt x="317" y="134"/>
                  <a:pt x="277" y="80"/>
                  <a:pt x="220" y="60"/>
                </a:cubicBezTo>
                <a:moveTo>
                  <a:pt x="170" y="102"/>
                </a:moveTo>
                <a:cubicBezTo>
                  <a:pt x="198" y="102"/>
                  <a:pt x="221" y="79"/>
                  <a:pt x="221" y="51"/>
                </a:cubicBezTo>
                <a:cubicBezTo>
                  <a:pt x="221" y="23"/>
                  <a:pt x="198" y="0"/>
                  <a:pt x="170" y="0"/>
                </a:cubicBezTo>
                <a:cubicBezTo>
                  <a:pt x="142" y="0"/>
                  <a:pt x="119" y="23"/>
                  <a:pt x="119" y="51"/>
                </a:cubicBezTo>
                <a:cubicBezTo>
                  <a:pt x="119" y="79"/>
                  <a:pt x="142" y="102"/>
                  <a:pt x="170" y="102"/>
                </a:cubicBezTo>
                <a:close/>
                <a:moveTo>
                  <a:pt x="51" y="319"/>
                </a:moveTo>
                <a:cubicBezTo>
                  <a:pt x="79" y="319"/>
                  <a:pt x="102" y="297"/>
                  <a:pt x="102" y="268"/>
                </a:cubicBezTo>
                <a:cubicBezTo>
                  <a:pt x="102" y="240"/>
                  <a:pt x="79" y="217"/>
                  <a:pt x="51" y="217"/>
                </a:cubicBezTo>
                <a:cubicBezTo>
                  <a:pt x="23" y="217"/>
                  <a:pt x="0" y="240"/>
                  <a:pt x="0" y="268"/>
                </a:cubicBezTo>
                <a:cubicBezTo>
                  <a:pt x="0" y="297"/>
                  <a:pt x="23" y="319"/>
                  <a:pt x="51" y="319"/>
                </a:cubicBezTo>
                <a:close/>
                <a:moveTo>
                  <a:pt x="289" y="319"/>
                </a:moveTo>
                <a:cubicBezTo>
                  <a:pt x="317" y="319"/>
                  <a:pt x="340" y="297"/>
                  <a:pt x="340" y="268"/>
                </a:cubicBezTo>
                <a:cubicBezTo>
                  <a:pt x="340" y="240"/>
                  <a:pt x="317" y="217"/>
                  <a:pt x="289" y="217"/>
                </a:cubicBezTo>
                <a:cubicBezTo>
                  <a:pt x="261" y="217"/>
                  <a:pt x="238" y="240"/>
                  <a:pt x="238" y="268"/>
                </a:cubicBezTo>
                <a:cubicBezTo>
                  <a:pt x="238" y="297"/>
                  <a:pt x="261" y="319"/>
                  <a:pt x="289" y="319"/>
                </a:cubicBezTo>
                <a:close/>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solidFill>
                <a:schemeClr val="bg1"/>
              </a:solidFill>
            </a:endParaRPr>
          </a:p>
        </p:txBody>
      </p:sp>
      <p:sp>
        <p:nvSpPr>
          <p:cNvPr id="45" name="Rectangle 44">
            <a:extLst>
              <a:ext uri="{FF2B5EF4-FFF2-40B4-BE49-F238E27FC236}">
                <a16:creationId xmlns:a16="http://schemas.microsoft.com/office/drawing/2014/main" id="{AF5B32FB-75F4-8E41-AB91-C85850AF6AF5}"/>
              </a:ext>
            </a:extLst>
          </p:cNvPr>
          <p:cNvSpPr/>
          <p:nvPr/>
        </p:nvSpPr>
        <p:spPr bwMode="auto">
          <a:xfrm>
            <a:off x="683463" y="1404971"/>
            <a:ext cx="685800" cy="685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46" name="emoticon" title="Icon of a face smiling">
            <a:extLst>
              <a:ext uri="{FF2B5EF4-FFF2-40B4-BE49-F238E27FC236}">
                <a16:creationId xmlns:a16="http://schemas.microsoft.com/office/drawing/2014/main" id="{4CD53B8A-B7DF-E44C-A1A1-37F85EFD20B0}"/>
              </a:ext>
            </a:extLst>
          </p:cNvPr>
          <p:cNvSpPr>
            <a:spLocks noChangeAspect="1" noEditPoints="1"/>
          </p:cNvSpPr>
          <p:nvPr/>
        </p:nvSpPr>
        <p:spPr bwMode="auto">
          <a:xfrm>
            <a:off x="839612" y="1569262"/>
            <a:ext cx="365760" cy="365760"/>
          </a:xfrm>
          <a:custGeom>
            <a:avLst/>
            <a:gdLst>
              <a:gd name="T0" fmla="*/ 312 w 312"/>
              <a:gd name="T1" fmla="*/ 156 h 312"/>
              <a:gd name="T2" fmla="*/ 156 w 312"/>
              <a:gd name="T3" fmla="*/ 312 h 312"/>
              <a:gd name="T4" fmla="*/ 0 w 312"/>
              <a:gd name="T5" fmla="*/ 156 h 312"/>
              <a:gd name="T6" fmla="*/ 156 w 312"/>
              <a:gd name="T7" fmla="*/ 0 h 312"/>
              <a:gd name="T8" fmla="*/ 312 w 312"/>
              <a:gd name="T9" fmla="*/ 156 h 312"/>
              <a:gd name="T10" fmla="*/ 73 w 312"/>
              <a:gd name="T11" fmla="*/ 200 h 312"/>
              <a:gd name="T12" fmla="*/ 156 w 312"/>
              <a:gd name="T13" fmla="*/ 250 h 312"/>
              <a:gd name="T14" fmla="*/ 239 w 312"/>
              <a:gd name="T15" fmla="*/ 200 h 312"/>
              <a:gd name="T16" fmla="*/ 94 w 312"/>
              <a:gd name="T17" fmla="*/ 100 h 312"/>
              <a:gd name="T18" fmla="*/ 80 w 312"/>
              <a:gd name="T19" fmla="*/ 114 h 312"/>
              <a:gd name="T20" fmla="*/ 94 w 312"/>
              <a:gd name="T21" fmla="*/ 128 h 312"/>
              <a:gd name="T22" fmla="*/ 108 w 312"/>
              <a:gd name="T23" fmla="*/ 114 h 312"/>
              <a:gd name="T24" fmla="*/ 94 w 312"/>
              <a:gd name="T25" fmla="*/ 100 h 312"/>
              <a:gd name="T26" fmla="*/ 220 w 312"/>
              <a:gd name="T27" fmla="*/ 100 h 312"/>
              <a:gd name="T28" fmla="*/ 206 w 312"/>
              <a:gd name="T29" fmla="*/ 114 h 312"/>
              <a:gd name="T30" fmla="*/ 220 w 312"/>
              <a:gd name="T31" fmla="*/ 128 h 312"/>
              <a:gd name="T32" fmla="*/ 234 w 312"/>
              <a:gd name="T33" fmla="*/ 114 h 312"/>
              <a:gd name="T34" fmla="*/ 220 w 312"/>
              <a:gd name="T35" fmla="*/ 10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2" h="312">
                <a:moveTo>
                  <a:pt x="312" y="156"/>
                </a:moveTo>
                <a:cubicBezTo>
                  <a:pt x="312" y="242"/>
                  <a:pt x="242" y="312"/>
                  <a:pt x="156" y="312"/>
                </a:cubicBezTo>
                <a:cubicBezTo>
                  <a:pt x="70" y="312"/>
                  <a:pt x="0" y="242"/>
                  <a:pt x="0" y="156"/>
                </a:cubicBezTo>
                <a:cubicBezTo>
                  <a:pt x="0" y="70"/>
                  <a:pt x="70" y="0"/>
                  <a:pt x="156" y="0"/>
                </a:cubicBezTo>
                <a:cubicBezTo>
                  <a:pt x="242" y="0"/>
                  <a:pt x="312" y="70"/>
                  <a:pt x="312" y="156"/>
                </a:cubicBezTo>
                <a:close/>
                <a:moveTo>
                  <a:pt x="73" y="200"/>
                </a:moveTo>
                <a:cubicBezTo>
                  <a:pt x="89" y="230"/>
                  <a:pt x="120" y="250"/>
                  <a:pt x="156" y="250"/>
                </a:cubicBezTo>
                <a:cubicBezTo>
                  <a:pt x="192" y="250"/>
                  <a:pt x="223" y="230"/>
                  <a:pt x="239" y="200"/>
                </a:cubicBezTo>
                <a:moveTo>
                  <a:pt x="94" y="100"/>
                </a:moveTo>
                <a:cubicBezTo>
                  <a:pt x="86" y="100"/>
                  <a:pt x="80" y="106"/>
                  <a:pt x="80" y="114"/>
                </a:cubicBezTo>
                <a:cubicBezTo>
                  <a:pt x="80" y="122"/>
                  <a:pt x="86" y="128"/>
                  <a:pt x="94" y="128"/>
                </a:cubicBezTo>
                <a:cubicBezTo>
                  <a:pt x="102" y="128"/>
                  <a:pt x="108" y="122"/>
                  <a:pt x="108" y="114"/>
                </a:cubicBezTo>
                <a:cubicBezTo>
                  <a:pt x="108" y="106"/>
                  <a:pt x="102" y="100"/>
                  <a:pt x="94" y="100"/>
                </a:cubicBezTo>
                <a:close/>
                <a:moveTo>
                  <a:pt x="220" y="100"/>
                </a:moveTo>
                <a:cubicBezTo>
                  <a:pt x="212" y="100"/>
                  <a:pt x="206" y="106"/>
                  <a:pt x="206" y="114"/>
                </a:cubicBezTo>
                <a:cubicBezTo>
                  <a:pt x="206" y="122"/>
                  <a:pt x="212" y="128"/>
                  <a:pt x="220" y="128"/>
                </a:cubicBezTo>
                <a:cubicBezTo>
                  <a:pt x="228" y="128"/>
                  <a:pt x="234" y="122"/>
                  <a:pt x="234" y="114"/>
                </a:cubicBezTo>
                <a:cubicBezTo>
                  <a:pt x="234" y="106"/>
                  <a:pt x="228" y="100"/>
                  <a:pt x="220" y="100"/>
                </a:cubicBezTo>
                <a:close/>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dirty="0">
              <a:solidFill>
                <a:schemeClr val="bg1"/>
              </a:solidFill>
            </a:endParaRPr>
          </a:p>
        </p:txBody>
      </p:sp>
      <p:sp>
        <p:nvSpPr>
          <p:cNvPr id="47" name="TextBox 46">
            <a:extLst>
              <a:ext uri="{FF2B5EF4-FFF2-40B4-BE49-F238E27FC236}">
                <a16:creationId xmlns:a16="http://schemas.microsoft.com/office/drawing/2014/main" id="{8760CE8C-532C-4145-B99F-33FECBDFF451}"/>
              </a:ext>
            </a:extLst>
          </p:cNvPr>
          <p:cNvSpPr txBox="1"/>
          <p:nvPr/>
        </p:nvSpPr>
        <p:spPr>
          <a:xfrm>
            <a:off x="1368792" y="1405817"/>
            <a:ext cx="4572000" cy="664797"/>
          </a:xfrm>
          <a:prstGeom prst="rect">
            <a:avLst/>
          </a:prstGeom>
          <a:solidFill>
            <a:schemeClr val="bg1">
              <a:lumMod val="95000"/>
            </a:schemeClr>
          </a:solidFill>
        </p:spPr>
        <p:txBody>
          <a:bodyPr wrap="square" lIns="182880" tIns="146304" rIns="182880" bIns="146304" rtlCol="0" anchor="ctr">
            <a:spAutoFit/>
          </a:bodyPr>
          <a:lstStyle/>
          <a:p>
            <a:pPr lvl="0">
              <a:defRPr/>
            </a:pPr>
            <a:r>
              <a:rPr lang="en-US" sz="2400" dirty="0">
                <a:solidFill>
                  <a:srgbClr val="F2F2F2">
                    <a:lumMod val="25000"/>
                  </a:srgbClr>
                </a:solidFill>
              </a:rPr>
              <a:t>Sentiment Analysis</a:t>
            </a:r>
          </a:p>
        </p:txBody>
      </p:sp>
    </p:spTree>
    <p:extLst>
      <p:ext uri="{BB962C8B-B14F-4D97-AF65-F5344CB8AC3E}">
        <p14:creationId xmlns:p14="http://schemas.microsoft.com/office/powerpoint/2010/main" val="3734096904"/>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7775" y="152567"/>
            <a:ext cx="11653523" cy="717228"/>
          </a:xfrm>
        </p:spPr>
        <p:txBody>
          <a:bodyPr>
            <a:normAutofit/>
          </a:bodyPr>
          <a:lstStyle/>
          <a:p>
            <a:r>
              <a:rPr lang="en-US" sz="3600" b="1" dirty="0"/>
              <a:t>ML.NET – How Do I Build Models?</a:t>
            </a:r>
            <a:endParaRPr lang="en-US" sz="3600" b="1" noProof="0" dirty="0"/>
          </a:p>
        </p:txBody>
      </p:sp>
      <p:grpSp>
        <p:nvGrpSpPr>
          <p:cNvPr id="3" name="Group 2"/>
          <p:cNvGrpSpPr/>
          <p:nvPr/>
        </p:nvGrpSpPr>
        <p:grpSpPr>
          <a:xfrm>
            <a:off x="1" y="869795"/>
            <a:ext cx="12192000" cy="5494877"/>
            <a:chOff x="434975" y="1123536"/>
            <a:chExt cx="11322050" cy="5241552"/>
          </a:xfrm>
        </p:grpSpPr>
        <p:sp>
          <p:nvSpPr>
            <p:cNvPr id="5" name="Rectangle 4"/>
            <p:cNvSpPr/>
            <p:nvPr/>
          </p:nvSpPr>
          <p:spPr>
            <a:xfrm>
              <a:off x="434975" y="1483823"/>
              <a:ext cx="11322050" cy="4881265"/>
            </a:xfrm>
            <a:prstGeom prst="rect">
              <a:avLst/>
            </a:prstGeom>
            <a:solidFill>
              <a:schemeClr val="bg1">
                <a:lumMod val="95000"/>
              </a:schemeClr>
            </a:solidFill>
            <a:ln w="317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400" kern="0" dirty="0">
                <a:solidFill>
                  <a:sysClr val="windowText" lastClr="000000"/>
                </a:solidFill>
                <a:latin typeface="+mj-lt"/>
              </a:endParaRPr>
            </a:p>
          </p:txBody>
        </p:sp>
        <p:sp>
          <p:nvSpPr>
            <p:cNvPr id="6" name="Rectangle 5"/>
            <p:cNvSpPr/>
            <p:nvPr/>
          </p:nvSpPr>
          <p:spPr>
            <a:xfrm>
              <a:off x="434975" y="1123536"/>
              <a:ext cx="11322050" cy="369332"/>
            </a:xfrm>
            <a:prstGeom prst="rect">
              <a:avLst/>
            </a:prstGeom>
            <a:solidFill>
              <a:schemeClr val="bg1">
                <a:lumMod val="85000"/>
              </a:schemeClr>
            </a:solidFill>
          </p:spPr>
          <p:txBody>
            <a:bodyPr wrap="square" lIns="91427" tIns="45713" rIns="91427" bIns="45713">
              <a:noAutofit/>
            </a:bodyPr>
            <a:lstStyle/>
            <a:p>
              <a:pPr algn="ctr" defTabSz="914225">
                <a:spcBef>
                  <a:spcPts val="600"/>
                </a:spcBef>
                <a:spcAft>
                  <a:spcPts val="600"/>
                </a:spcAft>
              </a:pPr>
              <a:r>
                <a:rPr lang="en-US" b="1" kern="0" dirty="0">
                  <a:ln>
                    <a:solidFill>
                      <a:srgbClr val="FFFFFF">
                        <a:alpha val="0"/>
                      </a:srgbClr>
                    </a:solidFill>
                  </a:ln>
                  <a:latin typeface="+mj-lt"/>
                  <a:ea typeface="Segoe UI" pitchFamily="34" charset="0"/>
                  <a:cs typeface="Segoe UI" pitchFamily="34" charset="0"/>
                </a:rPr>
                <a:t>Typical Machine Learning Workflow</a:t>
              </a:r>
            </a:p>
          </p:txBody>
        </p:sp>
      </p:grpSp>
      <p:graphicFrame>
        <p:nvGraphicFramePr>
          <p:cNvPr id="48" name="Diagram 47">
            <a:extLst>
              <a:ext uri="{FF2B5EF4-FFF2-40B4-BE49-F238E27FC236}">
                <a16:creationId xmlns:a16="http://schemas.microsoft.com/office/drawing/2014/main" id="{C79C2022-B798-EF4D-81D6-55BDCB03389F}"/>
              </a:ext>
            </a:extLst>
          </p:cNvPr>
          <p:cNvGraphicFramePr/>
          <p:nvPr>
            <p:extLst>
              <p:ext uri="{D42A27DB-BD31-4B8C-83A1-F6EECF244321}">
                <p14:modId xmlns:p14="http://schemas.microsoft.com/office/powerpoint/2010/main" val="659204399"/>
              </p:ext>
            </p:extLst>
          </p:nvPr>
        </p:nvGraphicFramePr>
        <p:xfrm>
          <a:off x="360635" y="4729705"/>
          <a:ext cx="3413008" cy="1361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9" name="Left Brace 48">
            <a:extLst>
              <a:ext uri="{FF2B5EF4-FFF2-40B4-BE49-F238E27FC236}">
                <a16:creationId xmlns:a16="http://schemas.microsoft.com/office/drawing/2014/main" id="{4389C325-E706-C84C-A6E4-78772159FFB5}"/>
              </a:ext>
            </a:extLst>
          </p:cNvPr>
          <p:cNvSpPr/>
          <p:nvPr/>
        </p:nvSpPr>
        <p:spPr>
          <a:xfrm rot="5400000">
            <a:off x="1869961" y="2692214"/>
            <a:ext cx="446673" cy="3671046"/>
          </a:xfrm>
          <a:prstGeom prst="leftBrace">
            <a:avLst>
              <a:gd name="adj1" fmla="val 8333"/>
              <a:gd name="adj2" fmla="val 5034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Left Brace 49">
            <a:extLst>
              <a:ext uri="{FF2B5EF4-FFF2-40B4-BE49-F238E27FC236}">
                <a16:creationId xmlns:a16="http://schemas.microsoft.com/office/drawing/2014/main" id="{B1020B21-B8DC-CA4E-97EF-6B7B227DBAD0}"/>
              </a:ext>
            </a:extLst>
          </p:cNvPr>
          <p:cNvSpPr/>
          <p:nvPr/>
        </p:nvSpPr>
        <p:spPr>
          <a:xfrm rot="5400000">
            <a:off x="10287744" y="3419660"/>
            <a:ext cx="448056" cy="2217538"/>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51" name="Group 50">
            <a:extLst>
              <a:ext uri="{FF2B5EF4-FFF2-40B4-BE49-F238E27FC236}">
                <a16:creationId xmlns:a16="http://schemas.microsoft.com/office/drawing/2014/main" id="{1D78A5A2-90D8-9347-87FF-FB88D77F1035}"/>
              </a:ext>
            </a:extLst>
          </p:cNvPr>
          <p:cNvGrpSpPr/>
          <p:nvPr/>
        </p:nvGrpSpPr>
        <p:grpSpPr>
          <a:xfrm>
            <a:off x="8218436" y="5130419"/>
            <a:ext cx="1110399" cy="560571"/>
            <a:chOff x="6374744" y="1345256"/>
            <a:chExt cx="479198" cy="560571"/>
          </a:xfrm>
        </p:grpSpPr>
        <p:sp>
          <p:nvSpPr>
            <p:cNvPr id="52" name="Arrow: Right 62">
              <a:extLst>
                <a:ext uri="{FF2B5EF4-FFF2-40B4-BE49-F238E27FC236}">
                  <a16:creationId xmlns:a16="http://schemas.microsoft.com/office/drawing/2014/main" id="{1E3ADBDF-68DB-E04D-A2CA-100CE77C2615}"/>
                </a:ext>
              </a:extLst>
            </p:cNvPr>
            <p:cNvSpPr/>
            <p:nvPr/>
          </p:nvSpPr>
          <p:spPr>
            <a:xfrm>
              <a:off x="6374744" y="1345256"/>
              <a:ext cx="479198" cy="56057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3" name="Arrow: Right 4">
              <a:extLst>
                <a:ext uri="{FF2B5EF4-FFF2-40B4-BE49-F238E27FC236}">
                  <a16:creationId xmlns:a16="http://schemas.microsoft.com/office/drawing/2014/main" id="{3A6BFF1B-EFF0-6F49-BDA9-516F7A91BA4C}"/>
                </a:ext>
              </a:extLst>
            </p:cNvPr>
            <p:cNvSpPr txBox="1"/>
            <p:nvPr/>
          </p:nvSpPr>
          <p:spPr>
            <a:xfrm>
              <a:off x="6374744" y="1457370"/>
              <a:ext cx="335439" cy="3363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dirty="0"/>
            </a:p>
          </p:txBody>
        </p:sp>
      </p:grpSp>
      <p:sp>
        <p:nvSpPr>
          <p:cNvPr id="54" name="Left Brace 53">
            <a:extLst>
              <a:ext uri="{FF2B5EF4-FFF2-40B4-BE49-F238E27FC236}">
                <a16:creationId xmlns:a16="http://schemas.microsoft.com/office/drawing/2014/main" id="{B36D9BBA-89AC-8E44-AAC4-40BF4E699E9F}"/>
              </a:ext>
            </a:extLst>
          </p:cNvPr>
          <p:cNvSpPr/>
          <p:nvPr/>
        </p:nvSpPr>
        <p:spPr>
          <a:xfrm rot="5400000">
            <a:off x="6047519" y="2692213"/>
            <a:ext cx="446673" cy="3671047"/>
          </a:xfrm>
          <a:prstGeom prst="leftBrace">
            <a:avLst>
              <a:gd name="adj1" fmla="val 8333"/>
              <a:gd name="adj2" fmla="val 5034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55" name="Group 54">
            <a:extLst>
              <a:ext uri="{FF2B5EF4-FFF2-40B4-BE49-F238E27FC236}">
                <a16:creationId xmlns:a16="http://schemas.microsoft.com/office/drawing/2014/main" id="{0CCDE342-0654-7C4C-B9A7-3C786AB91F90}"/>
              </a:ext>
            </a:extLst>
          </p:cNvPr>
          <p:cNvGrpSpPr/>
          <p:nvPr/>
        </p:nvGrpSpPr>
        <p:grpSpPr>
          <a:xfrm>
            <a:off x="9510229" y="4985506"/>
            <a:ext cx="1947635" cy="850392"/>
            <a:chOff x="6306287" y="1175338"/>
            <a:chExt cx="1500679" cy="900407"/>
          </a:xfrm>
        </p:grpSpPr>
        <p:sp>
          <p:nvSpPr>
            <p:cNvPr id="56" name="Rectangle: Rounded Corners 68">
              <a:extLst>
                <a:ext uri="{FF2B5EF4-FFF2-40B4-BE49-F238E27FC236}">
                  <a16:creationId xmlns:a16="http://schemas.microsoft.com/office/drawing/2014/main" id="{5CEB2243-EF35-C74F-B69C-2126DBE91A00}"/>
                </a:ext>
              </a:extLst>
            </p:cNvPr>
            <p:cNvSpPr/>
            <p:nvPr/>
          </p:nvSpPr>
          <p:spPr>
            <a:xfrm>
              <a:off x="6306287" y="1175338"/>
              <a:ext cx="1500679" cy="90040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7" name="Rectangle: Rounded Corners 4">
              <a:extLst>
                <a:ext uri="{FF2B5EF4-FFF2-40B4-BE49-F238E27FC236}">
                  <a16:creationId xmlns:a16="http://schemas.microsoft.com/office/drawing/2014/main" id="{1B81373B-8B83-014C-89BD-EC135E61C828}"/>
                </a:ext>
              </a:extLst>
            </p:cNvPr>
            <p:cNvSpPr txBox="1"/>
            <p:nvPr/>
          </p:nvSpPr>
          <p:spPr>
            <a:xfrm>
              <a:off x="6332659" y="1201710"/>
              <a:ext cx="1447935" cy="8476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Model Consumption</a:t>
              </a:r>
            </a:p>
          </p:txBody>
        </p:sp>
      </p:grpSp>
      <p:grpSp>
        <p:nvGrpSpPr>
          <p:cNvPr id="58" name="Group 57">
            <a:extLst>
              <a:ext uri="{FF2B5EF4-FFF2-40B4-BE49-F238E27FC236}">
                <a16:creationId xmlns:a16="http://schemas.microsoft.com/office/drawing/2014/main" id="{9CA99ADE-EB44-A845-9F2B-6AD198133EF9}"/>
              </a:ext>
            </a:extLst>
          </p:cNvPr>
          <p:cNvGrpSpPr/>
          <p:nvPr/>
        </p:nvGrpSpPr>
        <p:grpSpPr>
          <a:xfrm>
            <a:off x="4018894" y="5224618"/>
            <a:ext cx="318144" cy="372168"/>
            <a:chOff x="3755131" y="1439457"/>
            <a:chExt cx="318144" cy="372168"/>
          </a:xfrm>
        </p:grpSpPr>
        <p:sp>
          <p:nvSpPr>
            <p:cNvPr id="59" name="Arrow: Right 64">
              <a:extLst>
                <a:ext uri="{FF2B5EF4-FFF2-40B4-BE49-F238E27FC236}">
                  <a16:creationId xmlns:a16="http://schemas.microsoft.com/office/drawing/2014/main" id="{EB2FB91D-5266-DD46-B7C1-F20E04ABD16D}"/>
                </a:ext>
              </a:extLst>
            </p:cNvPr>
            <p:cNvSpPr/>
            <p:nvPr/>
          </p:nvSpPr>
          <p:spPr>
            <a:xfrm>
              <a:off x="3755131" y="1439457"/>
              <a:ext cx="318144" cy="37216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0" name="Arrow: Right 4">
              <a:extLst>
                <a:ext uri="{FF2B5EF4-FFF2-40B4-BE49-F238E27FC236}">
                  <a16:creationId xmlns:a16="http://schemas.microsoft.com/office/drawing/2014/main" id="{CC87A095-66CF-DA4F-9DB9-AC8820A152F9}"/>
                </a:ext>
              </a:extLst>
            </p:cNvPr>
            <p:cNvSpPr txBox="1"/>
            <p:nvPr/>
          </p:nvSpPr>
          <p:spPr>
            <a:xfrm>
              <a:off x="3755131" y="1513891"/>
              <a:ext cx="222701" cy="2233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p:txBody>
        </p:sp>
      </p:grpSp>
      <p:graphicFrame>
        <p:nvGraphicFramePr>
          <p:cNvPr id="61" name="Diagram 60">
            <a:extLst>
              <a:ext uri="{FF2B5EF4-FFF2-40B4-BE49-F238E27FC236}">
                <a16:creationId xmlns:a16="http://schemas.microsoft.com/office/drawing/2014/main" id="{1A62094A-065F-FE49-9F0A-5E5AE333EF46}"/>
              </a:ext>
            </a:extLst>
          </p:cNvPr>
          <p:cNvGraphicFramePr/>
          <p:nvPr>
            <p:extLst>
              <p:ext uri="{D42A27DB-BD31-4B8C-83A1-F6EECF244321}">
                <p14:modId xmlns:p14="http://schemas.microsoft.com/office/powerpoint/2010/main" val="638796585"/>
              </p:ext>
            </p:extLst>
          </p:nvPr>
        </p:nvGraphicFramePr>
        <p:xfrm>
          <a:off x="4565499" y="4682395"/>
          <a:ext cx="3410712" cy="14566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2" name="Graphic 61">
            <a:extLst>
              <a:ext uri="{FF2B5EF4-FFF2-40B4-BE49-F238E27FC236}">
                <a16:creationId xmlns:a16="http://schemas.microsoft.com/office/drawing/2014/main" id="{176D825B-98FA-E24C-9A8C-B67D41CF69D2}"/>
              </a:ext>
            </a:extLst>
          </p:cNvPr>
          <p:cNvPicPr>
            <a:picLocks noChangeAspect="1"/>
          </p:cNvPicPr>
          <p:nvPr/>
        </p:nvPicPr>
        <p:blipFill>
          <a:blip r:embed="rId12" cstate="email">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9578232" y="1587023"/>
            <a:ext cx="1869548" cy="1905159"/>
          </a:xfrm>
          <a:prstGeom prst="rect">
            <a:avLst/>
          </a:prstGeom>
        </p:spPr>
      </p:pic>
      <p:pic>
        <p:nvPicPr>
          <p:cNvPr id="63" name="Graphic 62">
            <a:extLst>
              <a:ext uri="{FF2B5EF4-FFF2-40B4-BE49-F238E27FC236}">
                <a16:creationId xmlns:a16="http://schemas.microsoft.com/office/drawing/2014/main" id="{C6706CB8-71C1-DC45-8064-19D0F4CB71A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222729" y="1668004"/>
            <a:ext cx="2085423" cy="1743196"/>
          </a:xfrm>
          <a:prstGeom prst="rect">
            <a:avLst/>
          </a:prstGeom>
        </p:spPr>
      </p:pic>
      <p:grpSp>
        <p:nvGrpSpPr>
          <p:cNvPr id="64" name="Group 63">
            <a:extLst>
              <a:ext uri="{FF2B5EF4-FFF2-40B4-BE49-F238E27FC236}">
                <a16:creationId xmlns:a16="http://schemas.microsoft.com/office/drawing/2014/main" id="{855808B6-C8DE-B241-9E9D-46F314973556}"/>
              </a:ext>
            </a:extLst>
          </p:cNvPr>
          <p:cNvGrpSpPr/>
          <p:nvPr/>
        </p:nvGrpSpPr>
        <p:grpSpPr>
          <a:xfrm>
            <a:off x="1130510" y="1621046"/>
            <a:ext cx="1822139" cy="1837113"/>
            <a:chOff x="417356" y="1710268"/>
            <a:chExt cx="1611859" cy="1523971"/>
          </a:xfrm>
        </p:grpSpPr>
        <p:grpSp>
          <p:nvGrpSpPr>
            <p:cNvPr id="65" name="Group 64">
              <a:extLst>
                <a:ext uri="{FF2B5EF4-FFF2-40B4-BE49-F238E27FC236}">
                  <a16:creationId xmlns:a16="http://schemas.microsoft.com/office/drawing/2014/main" id="{20565C2E-4364-F84D-8EE3-E2BEE974C5A3}"/>
                </a:ext>
              </a:extLst>
            </p:cNvPr>
            <p:cNvGrpSpPr/>
            <p:nvPr/>
          </p:nvGrpSpPr>
          <p:grpSpPr>
            <a:xfrm>
              <a:off x="417356" y="1710268"/>
              <a:ext cx="430961" cy="1413950"/>
              <a:chOff x="1395310" y="3332039"/>
              <a:chExt cx="430961" cy="1413950"/>
            </a:xfrm>
          </p:grpSpPr>
          <p:sp>
            <p:nvSpPr>
              <p:cNvPr id="98" name="Isosceles Triangle 110">
                <a:extLst>
                  <a:ext uri="{FF2B5EF4-FFF2-40B4-BE49-F238E27FC236}">
                    <a16:creationId xmlns:a16="http://schemas.microsoft.com/office/drawing/2014/main" id="{10933164-C7AD-3142-BD8B-456386E5D385}"/>
                  </a:ext>
                </a:extLst>
              </p:cNvPr>
              <p:cNvSpPr/>
              <p:nvPr/>
            </p:nvSpPr>
            <p:spPr bwMode="auto">
              <a:xfrm>
                <a:off x="1395310" y="3332039"/>
                <a:ext cx="430961" cy="371518"/>
              </a:xfrm>
              <a:prstGeom prst="triangle">
                <a:avLst/>
              </a:prstGeom>
              <a:solidFill>
                <a:schemeClr val="bg1">
                  <a:alpha val="4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Segoe UI" pitchFamily="34" charset="0"/>
                  <a:cs typeface="Segoe UI" pitchFamily="34" charset="0"/>
                </a:endParaRPr>
              </a:p>
            </p:txBody>
          </p:sp>
          <p:sp>
            <p:nvSpPr>
              <p:cNvPr id="99" name="Rectangle 98">
                <a:extLst>
                  <a:ext uri="{FF2B5EF4-FFF2-40B4-BE49-F238E27FC236}">
                    <a16:creationId xmlns:a16="http://schemas.microsoft.com/office/drawing/2014/main" id="{725EAE7E-0079-424F-90A1-02E53B73F8CE}"/>
                  </a:ext>
                </a:extLst>
              </p:cNvPr>
              <p:cNvSpPr/>
              <p:nvPr/>
            </p:nvSpPr>
            <p:spPr bwMode="auto">
              <a:xfrm>
                <a:off x="1438477" y="3855311"/>
                <a:ext cx="344626" cy="344626"/>
              </a:xfrm>
              <a:prstGeom prst="rect">
                <a:avLst/>
              </a:prstGeom>
              <a:solidFill>
                <a:schemeClr val="bg1">
                  <a:alpha val="4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Segoe UI" pitchFamily="34" charset="0"/>
                  <a:cs typeface="Segoe UI" pitchFamily="34" charset="0"/>
                </a:endParaRPr>
              </a:p>
            </p:txBody>
          </p:sp>
          <p:sp>
            <p:nvSpPr>
              <p:cNvPr id="100" name="Oval 99">
                <a:extLst>
                  <a:ext uri="{FF2B5EF4-FFF2-40B4-BE49-F238E27FC236}">
                    <a16:creationId xmlns:a16="http://schemas.microsoft.com/office/drawing/2014/main" id="{D554EFD6-67DB-CC42-9C98-2409E13B98C4}"/>
                  </a:ext>
                </a:extLst>
              </p:cNvPr>
              <p:cNvSpPr/>
              <p:nvPr/>
            </p:nvSpPr>
            <p:spPr bwMode="auto">
              <a:xfrm>
                <a:off x="1413641" y="4351691"/>
                <a:ext cx="394299" cy="394298"/>
              </a:xfrm>
              <a:prstGeom prst="ellipse">
                <a:avLst/>
              </a:prstGeom>
              <a:solidFill>
                <a:schemeClr val="bg1">
                  <a:alpha val="4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Segoe UI" pitchFamily="34" charset="0"/>
                    <a:cs typeface="Segoe UI" pitchFamily="34" charset="0"/>
                  </a:rPr>
                  <a:t> </a:t>
                </a:r>
              </a:p>
            </p:txBody>
          </p:sp>
        </p:grpSp>
        <p:grpSp>
          <p:nvGrpSpPr>
            <p:cNvPr id="66" name="Group 65">
              <a:extLst>
                <a:ext uri="{FF2B5EF4-FFF2-40B4-BE49-F238E27FC236}">
                  <a16:creationId xmlns:a16="http://schemas.microsoft.com/office/drawing/2014/main" id="{74B70E76-8392-5E45-A4CA-D4A6292F88FE}"/>
                </a:ext>
              </a:extLst>
            </p:cNvPr>
            <p:cNvGrpSpPr/>
            <p:nvPr/>
          </p:nvGrpSpPr>
          <p:grpSpPr>
            <a:xfrm>
              <a:off x="940569" y="1710268"/>
              <a:ext cx="430961" cy="1413950"/>
              <a:chOff x="1395310" y="3332039"/>
              <a:chExt cx="430961" cy="1413950"/>
            </a:xfrm>
            <a:solidFill>
              <a:srgbClr val="F15B2A"/>
            </a:solidFill>
          </p:grpSpPr>
          <p:sp>
            <p:nvSpPr>
              <p:cNvPr id="95" name="Isosceles Triangle 107">
                <a:extLst>
                  <a:ext uri="{FF2B5EF4-FFF2-40B4-BE49-F238E27FC236}">
                    <a16:creationId xmlns:a16="http://schemas.microsoft.com/office/drawing/2014/main" id="{B446F101-0293-194A-BB11-A502D64EB1C9}"/>
                  </a:ext>
                </a:extLst>
              </p:cNvPr>
              <p:cNvSpPr/>
              <p:nvPr/>
            </p:nvSpPr>
            <p:spPr bwMode="auto">
              <a:xfrm>
                <a:off x="1395310" y="3332039"/>
                <a:ext cx="430961" cy="371518"/>
              </a:xfrm>
              <a:prstGeom prst="triangle">
                <a:avLst/>
              </a:prstGeom>
              <a:solidFill>
                <a:srgbClr val="F15B2A">
                  <a:alpha val="4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Segoe UI" pitchFamily="34" charset="0"/>
                  <a:cs typeface="Segoe UI" pitchFamily="34" charset="0"/>
                </a:endParaRPr>
              </a:p>
            </p:txBody>
          </p:sp>
          <p:sp>
            <p:nvSpPr>
              <p:cNvPr id="96" name="Rectangle 95">
                <a:extLst>
                  <a:ext uri="{FF2B5EF4-FFF2-40B4-BE49-F238E27FC236}">
                    <a16:creationId xmlns:a16="http://schemas.microsoft.com/office/drawing/2014/main" id="{DBFE75D8-DB45-2742-AEEA-1C0B1A002919}"/>
                  </a:ext>
                </a:extLst>
              </p:cNvPr>
              <p:cNvSpPr/>
              <p:nvPr/>
            </p:nvSpPr>
            <p:spPr bwMode="auto">
              <a:xfrm>
                <a:off x="1438477" y="3855311"/>
                <a:ext cx="344626" cy="344626"/>
              </a:xfrm>
              <a:prstGeom prst="rect">
                <a:avLst/>
              </a:prstGeom>
              <a:solidFill>
                <a:srgbClr val="F15B2A">
                  <a:alpha val="4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Segoe UI" pitchFamily="34" charset="0"/>
                  <a:cs typeface="Segoe UI" pitchFamily="34" charset="0"/>
                </a:endParaRPr>
              </a:p>
            </p:txBody>
          </p:sp>
          <p:sp>
            <p:nvSpPr>
              <p:cNvPr id="97" name="Oval 96">
                <a:extLst>
                  <a:ext uri="{FF2B5EF4-FFF2-40B4-BE49-F238E27FC236}">
                    <a16:creationId xmlns:a16="http://schemas.microsoft.com/office/drawing/2014/main" id="{B6E41256-48ED-5744-9D9F-8E5C5E5DCEE8}"/>
                  </a:ext>
                </a:extLst>
              </p:cNvPr>
              <p:cNvSpPr/>
              <p:nvPr/>
            </p:nvSpPr>
            <p:spPr bwMode="auto">
              <a:xfrm>
                <a:off x="1413641" y="4351691"/>
                <a:ext cx="394299" cy="394298"/>
              </a:xfrm>
              <a:prstGeom prst="ellipse">
                <a:avLst/>
              </a:prstGeom>
              <a:solidFill>
                <a:srgbClr val="F15B2A">
                  <a:alpha val="4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Segoe UI" pitchFamily="34" charset="0"/>
                    <a:cs typeface="Segoe UI" pitchFamily="34" charset="0"/>
                  </a:rPr>
                  <a:t> </a:t>
                </a:r>
              </a:p>
            </p:txBody>
          </p:sp>
        </p:grpSp>
        <p:grpSp>
          <p:nvGrpSpPr>
            <p:cNvPr id="67" name="Group 66">
              <a:extLst>
                <a:ext uri="{FF2B5EF4-FFF2-40B4-BE49-F238E27FC236}">
                  <a16:creationId xmlns:a16="http://schemas.microsoft.com/office/drawing/2014/main" id="{1C4A8DBC-4000-FF43-B480-4C158D454744}"/>
                </a:ext>
              </a:extLst>
            </p:cNvPr>
            <p:cNvGrpSpPr/>
            <p:nvPr/>
          </p:nvGrpSpPr>
          <p:grpSpPr>
            <a:xfrm>
              <a:off x="1463782" y="1710268"/>
              <a:ext cx="430961" cy="1413950"/>
              <a:chOff x="1395310" y="3332039"/>
              <a:chExt cx="430961" cy="1413950"/>
            </a:xfrm>
            <a:solidFill>
              <a:srgbClr val="00BCF2"/>
            </a:solidFill>
          </p:grpSpPr>
          <p:sp>
            <p:nvSpPr>
              <p:cNvPr id="92" name="Isosceles Triangle 104">
                <a:extLst>
                  <a:ext uri="{FF2B5EF4-FFF2-40B4-BE49-F238E27FC236}">
                    <a16:creationId xmlns:a16="http://schemas.microsoft.com/office/drawing/2014/main" id="{A9FBD934-70FD-594B-A42B-E77F8ECCCBF6}"/>
                  </a:ext>
                </a:extLst>
              </p:cNvPr>
              <p:cNvSpPr/>
              <p:nvPr/>
            </p:nvSpPr>
            <p:spPr bwMode="auto">
              <a:xfrm>
                <a:off x="1395310" y="3332039"/>
                <a:ext cx="430961" cy="371518"/>
              </a:xfrm>
              <a:prstGeom prst="triangle">
                <a:avLst/>
              </a:prstGeom>
              <a:solidFill>
                <a:srgbClr val="00BCF2">
                  <a:alpha val="4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Segoe UI" pitchFamily="34" charset="0"/>
                  <a:cs typeface="Segoe UI" pitchFamily="34" charset="0"/>
                </a:endParaRPr>
              </a:p>
            </p:txBody>
          </p:sp>
          <p:sp>
            <p:nvSpPr>
              <p:cNvPr id="93" name="Rectangle 92">
                <a:extLst>
                  <a:ext uri="{FF2B5EF4-FFF2-40B4-BE49-F238E27FC236}">
                    <a16:creationId xmlns:a16="http://schemas.microsoft.com/office/drawing/2014/main" id="{4604C8D6-6224-E944-9836-1CFD0C91825D}"/>
                  </a:ext>
                </a:extLst>
              </p:cNvPr>
              <p:cNvSpPr/>
              <p:nvPr/>
            </p:nvSpPr>
            <p:spPr bwMode="auto">
              <a:xfrm>
                <a:off x="1438477" y="3855311"/>
                <a:ext cx="344626" cy="344626"/>
              </a:xfrm>
              <a:prstGeom prst="rect">
                <a:avLst/>
              </a:prstGeom>
              <a:solidFill>
                <a:srgbClr val="00BCF2">
                  <a:alpha val="4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Segoe UI" pitchFamily="34" charset="0"/>
                  <a:cs typeface="Segoe UI" pitchFamily="34" charset="0"/>
                </a:endParaRPr>
              </a:p>
            </p:txBody>
          </p:sp>
          <p:sp>
            <p:nvSpPr>
              <p:cNvPr id="94" name="Oval 93">
                <a:extLst>
                  <a:ext uri="{FF2B5EF4-FFF2-40B4-BE49-F238E27FC236}">
                    <a16:creationId xmlns:a16="http://schemas.microsoft.com/office/drawing/2014/main" id="{D836B2B1-6A14-3143-88B0-0B9E78AC2A98}"/>
                  </a:ext>
                </a:extLst>
              </p:cNvPr>
              <p:cNvSpPr/>
              <p:nvPr/>
            </p:nvSpPr>
            <p:spPr bwMode="auto">
              <a:xfrm>
                <a:off x="1413641" y="4351691"/>
                <a:ext cx="394299" cy="394298"/>
              </a:xfrm>
              <a:prstGeom prst="ellipse">
                <a:avLst/>
              </a:prstGeom>
              <a:solidFill>
                <a:srgbClr val="00BCF2">
                  <a:alpha val="4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Segoe UI" pitchFamily="34" charset="0"/>
                    <a:cs typeface="Segoe UI" pitchFamily="34" charset="0"/>
                  </a:rPr>
                  <a:t> </a:t>
                </a:r>
              </a:p>
            </p:txBody>
          </p:sp>
        </p:grpSp>
        <p:grpSp>
          <p:nvGrpSpPr>
            <p:cNvPr id="68" name="Group 67">
              <a:extLst>
                <a:ext uri="{FF2B5EF4-FFF2-40B4-BE49-F238E27FC236}">
                  <a16:creationId xmlns:a16="http://schemas.microsoft.com/office/drawing/2014/main" id="{CE86D2D2-9726-9948-8D23-00C2786EBD5C}"/>
                </a:ext>
              </a:extLst>
            </p:cNvPr>
            <p:cNvGrpSpPr/>
            <p:nvPr/>
          </p:nvGrpSpPr>
          <p:grpSpPr>
            <a:xfrm>
              <a:off x="473590" y="1759166"/>
              <a:ext cx="430961" cy="1413950"/>
              <a:chOff x="1395310" y="3332039"/>
              <a:chExt cx="430961" cy="1413950"/>
            </a:xfrm>
          </p:grpSpPr>
          <p:sp>
            <p:nvSpPr>
              <p:cNvPr id="89" name="Isosceles Triangle 101">
                <a:extLst>
                  <a:ext uri="{FF2B5EF4-FFF2-40B4-BE49-F238E27FC236}">
                    <a16:creationId xmlns:a16="http://schemas.microsoft.com/office/drawing/2014/main" id="{80972135-206F-6D4C-9523-0BB2EA2AE8CA}"/>
                  </a:ext>
                </a:extLst>
              </p:cNvPr>
              <p:cNvSpPr/>
              <p:nvPr/>
            </p:nvSpPr>
            <p:spPr bwMode="auto">
              <a:xfrm>
                <a:off x="1395310" y="3332039"/>
                <a:ext cx="430961" cy="371518"/>
              </a:xfrm>
              <a:prstGeom prst="triangle">
                <a:avLst/>
              </a:prstGeom>
              <a:solidFill>
                <a:srgbClr val="B4D7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Segoe UI" pitchFamily="34" charset="0"/>
                  <a:cs typeface="Segoe UI" pitchFamily="34" charset="0"/>
                </a:endParaRPr>
              </a:p>
            </p:txBody>
          </p:sp>
          <p:sp>
            <p:nvSpPr>
              <p:cNvPr id="90" name="Rectangle 89">
                <a:extLst>
                  <a:ext uri="{FF2B5EF4-FFF2-40B4-BE49-F238E27FC236}">
                    <a16:creationId xmlns:a16="http://schemas.microsoft.com/office/drawing/2014/main" id="{B7A99CBF-C690-3443-9724-101E76FFCE00}"/>
                  </a:ext>
                </a:extLst>
              </p:cNvPr>
              <p:cNvSpPr/>
              <p:nvPr/>
            </p:nvSpPr>
            <p:spPr bwMode="auto">
              <a:xfrm>
                <a:off x="1438477" y="3855311"/>
                <a:ext cx="344626" cy="344626"/>
              </a:xfrm>
              <a:prstGeom prst="rect">
                <a:avLst/>
              </a:prstGeom>
              <a:solidFill>
                <a:srgbClr val="B4D7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Segoe UI" pitchFamily="34" charset="0"/>
                  <a:cs typeface="Segoe UI" pitchFamily="34" charset="0"/>
                </a:endParaRPr>
              </a:p>
            </p:txBody>
          </p:sp>
          <p:sp>
            <p:nvSpPr>
              <p:cNvPr id="91" name="Oval 90">
                <a:extLst>
                  <a:ext uri="{FF2B5EF4-FFF2-40B4-BE49-F238E27FC236}">
                    <a16:creationId xmlns:a16="http://schemas.microsoft.com/office/drawing/2014/main" id="{44AB64EA-4682-B541-B660-9AE6087D0C66}"/>
                  </a:ext>
                </a:extLst>
              </p:cNvPr>
              <p:cNvSpPr/>
              <p:nvPr/>
            </p:nvSpPr>
            <p:spPr bwMode="auto">
              <a:xfrm>
                <a:off x="1413641" y="4351691"/>
                <a:ext cx="394299" cy="394298"/>
              </a:xfrm>
              <a:prstGeom prst="ellipse">
                <a:avLst/>
              </a:prstGeom>
              <a:solidFill>
                <a:srgbClr val="B4D7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Segoe UI" pitchFamily="34" charset="0"/>
                    <a:cs typeface="Segoe UI" pitchFamily="34" charset="0"/>
                  </a:rPr>
                  <a:t> </a:t>
                </a:r>
              </a:p>
            </p:txBody>
          </p:sp>
        </p:grpSp>
        <p:grpSp>
          <p:nvGrpSpPr>
            <p:cNvPr id="69" name="Group 68">
              <a:extLst>
                <a:ext uri="{FF2B5EF4-FFF2-40B4-BE49-F238E27FC236}">
                  <a16:creationId xmlns:a16="http://schemas.microsoft.com/office/drawing/2014/main" id="{415686B5-F7BE-9A48-8872-0A062135244A}"/>
                </a:ext>
              </a:extLst>
            </p:cNvPr>
            <p:cNvGrpSpPr/>
            <p:nvPr/>
          </p:nvGrpSpPr>
          <p:grpSpPr>
            <a:xfrm>
              <a:off x="996803" y="1759166"/>
              <a:ext cx="430961" cy="1413950"/>
              <a:chOff x="1395310" y="3332039"/>
              <a:chExt cx="430961" cy="1413950"/>
            </a:xfrm>
            <a:solidFill>
              <a:srgbClr val="AB645B"/>
            </a:solidFill>
          </p:grpSpPr>
          <p:sp>
            <p:nvSpPr>
              <p:cNvPr id="86" name="Isosceles Triangle 98">
                <a:extLst>
                  <a:ext uri="{FF2B5EF4-FFF2-40B4-BE49-F238E27FC236}">
                    <a16:creationId xmlns:a16="http://schemas.microsoft.com/office/drawing/2014/main" id="{C0F679D5-6987-3F45-89C0-53B92BAD1B13}"/>
                  </a:ext>
                </a:extLst>
              </p:cNvPr>
              <p:cNvSpPr/>
              <p:nvPr/>
            </p:nvSpPr>
            <p:spPr bwMode="auto">
              <a:xfrm>
                <a:off x="1395310" y="3332039"/>
                <a:ext cx="430961" cy="371518"/>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Segoe UI" pitchFamily="34" charset="0"/>
                  <a:cs typeface="Segoe UI" pitchFamily="34" charset="0"/>
                </a:endParaRPr>
              </a:p>
            </p:txBody>
          </p:sp>
          <p:sp>
            <p:nvSpPr>
              <p:cNvPr id="87" name="Rectangle 86">
                <a:extLst>
                  <a:ext uri="{FF2B5EF4-FFF2-40B4-BE49-F238E27FC236}">
                    <a16:creationId xmlns:a16="http://schemas.microsoft.com/office/drawing/2014/main" id="{ECDBBBC1-AAF9-CD48-B25E-2BF9A968922D}"/>
                  </a:ext>
                </a:extLst>
              </p:cNvPr>
              <p:cNvSpPr/>
              <p:nvPr/>
            </p:nvSpPr>
            <p:spPr bwMode="auto">
              <a:xfrm>
                <a:off x="1438477" y="3855311"/>
                <a:ext cx="344626" cy="3446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Segoe UI" pitchFamily="34" charset="0"/>
                  <a:cs typeface="Segoe UI" pitchFamily="34" charset="0"/>
                </a:endParaRPr>
              </a:p>
            </p:txBody>
          </p:sp>
          <p:sp>
            <p:nvSpPr>
              <p:cNvPr id="88" name="Oval 87">
                <a:extLst>
                  <a:ext uri="{FF2B5EF4-FFF2-40B4-BE49-F238E27FC236}">
                    <a16:creationId xmlns:a16="http://schemas.microsoft.com/office/drawing/2014/main" id="{95A68B03-458F-9E4D-B434-1064442D6351}"/>
                  </a:ext>
                </a:extLst>
              </p:cNvPr>
              <p:cNvSpPr/>
              <p:nvPr/>
            </p:nvSpPr>
            <p:spPr bwMode="auto">
              <a:xfrm>
                <a:off x="1413641" y="4351691"/>
                <a:ext cx="394299" cy="39429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Segoe UI" pitchFamily="34" charset="0"/>
                    <a:cs typeface="Segoe UI" pitchFamily="34" charset="0"/>
                  </a:rPr>
                  <a:t> </a:t>
                </a:r>
              </a:p>
            </p:txBody>
          </p:sp>
        </p:grpSp>
        <p:grpSp>
          <p:nvGrpSpPr>
            <p:cNvPr id="70" name="Group 69">
              <a:extLst>
                <a:ext uri="{FF2B5EF4-FFF2-40B4-BE49-F238E27FC236}">
                  <a16:creationId xmlns:a16="http://schemas.microsoft.com/office/drawing/2014/main" id="{B2F12230-F541-EB4C-9473-9E753941912B}"/>
                </a:ext>
              </a:extLst>
            </p:cNvPr>
            <p:cNvGrpSpPr/>
            <p:nvPr/>
          </p:nvGrpSpPr>
          <p:grpSpPr>
            <a:xfrm>
              <a:off x="1520016" y="1759166"/>
              <a:ext cx="430961" cy="1413950"/>
              <a:chOff x="1395310" y="3332039"/>
              <a:chExt cx="430961" cy="1413950"/>
            </a:xfrm>
            <a:solidFill>
              <a:srgbClr val="00A8E9"/>
            </a:solidFill>
          </p:grpSpPr>
          <p:sp>
            <p:nvSpPr>
              <p:cNvPr id="83" name="Isosceles Triangle 95">
                <a:extLst>
                  <a:ext uri="{FF2B5EF4-FFF2-40B4-BE49-F238E27FC236}">
                    <a16:creationId xmlns:a16="http://schemas.microsoft.com/office/drawing/2014/main" id="{16F4D7D2-49D4-DD40-9585-E6983A7DA325}"/>
                  </a:ext>
                </a:extLst>
              </p:cNvPr>
              <p:cNvSpPr/>
              <p:nvPr/>
            </p:nvSpPr>
            <p:spPr bwMode="auto">
              <a:xfrm>
                <a:off x="1395310" y="3332039"/>
                <a:ext cx="430961" cy="371518"/>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Segoe UI" pitchFamily="34" charset="0"/>
                  <a:cs typeface="Segoe UI" pitchFamily="34" charset="0"/>
                </a:endParaRPr>
              </a:p>
            </p:txBody>
          </p:sp>
          <p:sp>
            <p:nvSpPr>
              <p:cNvPr id="84" name="Rectangle 83">
                <a:extLst>
                  <a:ext uri="{FF2B5EF4-FFF2-40B4-BE49-F238E27FC236}">
                    <a16:creationId xmlns:a16="http://schemas.microsoft.com/office/drawing/2014/main" id="{28680CA6-E6A9-4B4F-BB79-9BBBA0F55614}"/>
                  </a:ext>
                </a:extLst>
              </p:cNvPr>
              <p:cNvSpPr/>
              <p:nvPr/>
            </p:nvSpPr>
            <p:spPr bwMode="auto">
              <a:xfrm>
                <a:off x="1438477" y="3855311"/>
                <a:ext cx="344626" cy="3446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Segoe UI" pitchFamily="34" charset="0"/>
                  <a:cs typeface="Segoe UI" pitchFamily="34" charset="0"/>
                </a:endParaRPr>
              </a:p>
            </p:txBody>
          </p:sp>
          <p:sp>
            <p:nvSpPr>
              <p:cNvPr id="85" name="Oval 84">
                <a:extLst>
                  <a:ext uri="{FF2B5EF4-FFF2-40B4-BE49-F238E27FC236}">
                    <a16:creationId xmlns:a16="http://schemas.microsoft.com/office/drawing/2014/main" id="{1ED7561E-6E24-B44B-AD74-3A8F237F3391}"/>
                  </a:ext>
                </a:extLst>
              </p:cNvPr>
              <p:cNvSpPr/>
              <p:nvPr/>
            </p:nvSpPr>
            <p:spPr bwMode="auto">
              <a:xfrm>
                <a:off x="1413641" y="4351691"/>
                <a:ext cx="394299" cy="39429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Segoe UI" pitchFamily="34" charset="0"/>
                    <a:cs typeface="Segoe UI" pitchFamily="34" charset="0"/>
                  </a:rPr>
                  <a:t> </a:t>
                </a:r>
              </a:p>
            </p:txBody>
          </p:sp>
        </p:grpSp>
        <p:grpSp>
          <p:nvGrpSpPr>
            <p:cNvPr id="71" name="Group 70">
              <a:extLst>
                <a:ext uri="{FF2B5EF4-FFF2-40B4-BE49-F238E27FC236}">
                  <a16:creationId xmlns:a16="http://schemas.microsoft.com/office/drawing/2014/main" id="{01B59603-3900-F444-9F11-A46F460E6909}"/>
                </a:ext>
              </a:extLst>
            </p:cNvPr>
            <p:cNvGrpSpPr/>
            <p:nvPr/>
          </p:nvGrpSpPr>
          <p:grpSpPr>
            <a:xfrm>
              <a:off x="551828" y="1820289"/>
              <a:ext cx="430961" cy="1413950"/>
              <a:chOff x="1395310" y="3332039"/>
              <a:chExt cx="430961" cy="1413950"/>
            </a:xfrm>
          </p:grpSpPr>
          <p:sp>
            <p:nvSpPr>
              <p:cNvPr id="80" name="Isosceles Triangle 92">
                <a:extLst>
                  <a:ext uri="{FF2B5EF4-FFF2-40B4-BE49-F238E27FC236}">
                    <a16:creationId xmlns:a16="http://schemas.microsoft.com/office/drawing/2014/main" id="{81CF133C-9995-284D-AD86-17EE33DED272}"/>
                  </a:ext>
                </a:extLst>
              </p:cNvPr>
              <p:cNvSpPr/>
              <p:nvPr/>
            </p:nvSpPr>
            <p:spPr bwMode="auto">
              <a:xfrm>
                <a:off x="1395310" y="3332039"/>
                <a:ext cx="430961" cy="371518"/>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Segoe UI" pitchFamily="34" charset="0"/>
                  <a:cs typeface="Segoe UI" pitchFamily="34" charset="0"/>
                </a:endParaRPr>
              </a:p>
            </p:txBody>
          </p:sp>
          <p:sp>
            <p:nvSpPr>
              <p:cNvPr id="81" name="Rectangle 80">
                <a:extLst>
                  <a:ext uri="{FF2B5EF4-FFF2-40B4-BE49-F238E27FC236}">
                    <a16:creationId xmlns:a16="http://schemas.microsoft.com/office/drawing/2014/main" id="{4630F83B-D7D7-794E-BD85-B35AC7D67C50}"/>
                  </a:ext>
                </a:extLst>
              </p:cNvPr>
              <p:cNvSpPr/>
              <p:nvPr/>
            </p:nvSpPr>
            <p:spPr bwMode="auto">
              <a:xfrm>
                <a:off x="1438477" y="3855311"/>
                <a:ext cx="344626" cy="3446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Segoe UI" pitchFamily="34" charset="0"/>
                  <a:cs typeface="Segoe UI" pitchFamily="34" charset="0"/>
                </a:endParaRPr>
              </a:p>
            </p:txBody>
          </p:sp>
          <p:sp>
            <p:nvSpPr>
              <p:cNvPr id="82" name="Oval 81">
                <a:extLst>
                  <a:ext uri="{FF2B5EF4-FFF2-40B4-BE49-F238E27FC236}">
                    <a16:creationId xmlns:a16="http://schemas.microsoft.com/office/drawing/2014/main" id="{24922D1A-0533-B14A-9A85-2D1E514412A8}"/>
                  </a:ext>
                </a:extLst>
              </p:cNvPr>
              <p:cNvSpPr/>
              <p:nvPr/>
            </p:nvSpPr>
            <p:spPr bwMode="auto">
              <a:xfrm>
                <a:off x="1413641" y="4351691"/>
                <a:ext cx="394299" cy="39429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Segoe UI" pitchFamily="34" charset="0"/>
                    <a:cs typeface="Segoe UI" pitchFamily="34" charset="0"/>
                  </a:rPr>
                  <a:t> </a:t>
                </a:r>
              </a:p>
            </p:txBody>
          </p:sp>
        </p:grpSp>
        <p:grpSp>
          <p:nvGrpSpPr>
            <p:cNvPr id="72" name="Group 71">
              <a:extLst>
                <a:ext uri="{FF2B5EF4-FFF2-40B4-BE49-F238E27FC236}">
                  <a16:creationId xmlns:a16="http://schemas.microsoft.com/office/drawing/2014/main" id="{B0E41024-8FC1-6141-945A-67924FD33B84}"/>
                </a:ext>
              </a:extLst>
            </p:cNvPr>
            <p:cNvGrpSpPr/>
            <p:nvPr/>
          </p:nvGrpSpPr>
          <p:grpSpPr>
            <a:xfrm>
              <a:off x="1075041" y="1820289"/>
              <a:ext cx="430961" cy="1413950"/>
              <a:chOff x="1395310" y="3332039"/>
              <a:chExt cx="430961" cy="1413950"/>
            </a:xfrm>
            <a:solidFill>
              <a:srgbClr val="F15B2A"/>
            </a:solidFill>
          </p:grpSpPr>
          <p:sp>
            <p:nvSpPr>
              <p:cNvPr id="77" name="Isosceles Triangle 89">
                <a:extLst>
                  <a:ext uri="{FF2B5EF4-FFF2-40B4-BE49-F238E27FC236}">
                    <a16:creationId xmlns:a16="http://schemas.microsoft.com/office/drawing/2014/main" id="{ABAE2D68-4833-2546-A79D-75F7DEDD9FD0}"/>
                  </a:ext>
                </a:extLst>
              </p:cNvPr>
              <p:cNvSpPr/>
              <p:nvPr/>
            </p:nvSpPr>
            <p:spPr bwMode="auto">
              <a:xfrm>
                <a:off x="1395310" y="3332039"/>
                <a:ext cx="430961" cy="371518"/>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Segoe UI" pitchFamily="34" charset="0"/>
                  <a:cs typeface="Segoe UI" pitchFamily="34" charset="0"/>
                </a:endParaRPr>
              </a:p>
            </p:txBody>
          </p:sp>
          <p:sp>
            <p:nvSpPr>
              <p:cNvPr id="78" name="Rectangle 77">
                <a:extLst>
                  <a:ext uri="{FF2B5EF4-FFF2-40B4-BE49-F238E27FC236}">
                    <a16:creationId xmlns:a16="http://schemas.microsoft.com/office/drawing/2014/main" id="{9BF259D6-2284-A549-A236-C99A88FB5A5A}"/>
                  </a:ext>
                </a:extLst>
              </p:cNvPr>
              <p:cNvSpPr/>
              <p:nvPr/>
            </p:nvSpPr>
            <p:spPr bwMode="auto">
              <a:xfrm>
                <a:off x="1438477" y="3855311"/>
                <a:ext cx="344626" cy="3446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Segoe UI" pitchFamily="34" charset="0"/>
                  <a:cs typeface="Segoe UI" pitchFamily="34" charset="0"/>
                </a:endParaRPr>
              </a:p>
            </p:txBody>
          </p:sp>
          <p:sp>
            <p:nvSpPr>
              <p:cNvPr id="79" name="Oval 78">
                <a:extLst>
                  <a:ext uri="{FF2B5EF4-FFF2-40B4-BE49-F238E27FC236}">
                    <a16:creationId xmlns:a16="http://schemas.microsoft.com/office/drawing/2014/main" id="{6D39E8F5-9663-A54A-9409-9C99AC680152}"/>
                  </a:ext>
                </a:extLst>
              </p:cNvPr>
              <p:cNvSpPr/>
              <p:nvPr/>
            </p:nvSpPr>
            <p:spPr bwMode="auto">
              <a:xfrm>
                <a:off x="1413641" y="4351691"/>
                <a:ext cx="394299" cy="39429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Segoe UI" pitchFamily="34" charset="0"/>
                    <a:cs typeface="Segoe UI" pitchFamily="34" charset="0"/>
                  </a:rPr>
                  <a:t> </a:t>
                </a:r>
              </a:p>
            </p:txBody>
          </p:sp>
        </p:grpSp>
        <p:grpSp>
          <p:nvGrpSpPr>
            <p:cNvPr id="73" name="Group 72">
              <a:extLst>
                <a:ext uri="{FF2B5EF4-FFF2-40B4-BE49-F238E27FC236}">
                  <a16:creationId xmlns:a16="http://schemas.microsoft.com/office/drawing/2014/main" id="{601CCB1E-80A7-5B48-964B-1FBB5F99117B}"/>
                </a:ext>
              </a:extLst>
            </p:cNvPr>
            <p:cNvGrpSpPr/>
            <p:nvPr/>
          </p:nvGrpSpPr>
          <p:grpSpPr>
            <a:xfrm>
              <a:off x="1598254" y="1820289"/>
              <a:ext cx="430961" cy="1413950"/>
              <a:chOff x="1395310" y="3332039"/>
              <a:chExt cx="430961" cy="1413950"/>
            </a:xfrm>
            <a:solidFill>
              <a:srgbClr val="00BCF2"/>
            </a:solidFill>
          </p:grpSpPr>
          <p:sp>
            <p:nvSpPr>
              <p:cNvPr id="74" name="Isosceles Triangle 86">
                <a:extLst>
                  <a:ext uri="{FF2B5EF4-FFF2-40B4-BE49-F238E27FC236}">
                    <a16:creationId xmlns:a16="http://schemas.microsoft.com/office/drawing/2014/main" id="{548DEF5F-AB21-EE4A-BC48-ED11D8798C35}"/>
                  </a:ext>
                </a:extLst>
              </p:cNvPr>
              <p:cNvSpPr/>
              <p:nvPr/>
            </p:nvSpPr>
            <p:spPr bwMode="auto">
              <a:xfrm>
                <a:off x="1395310" y="3332039"/>
                <a:ext cx="430961" cy="371518"/>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Segoe UI" pitchFamily="34" charset="0"/>
                  <a:cs typeface="Segoe UI" pitchFamily="34" charset="0"/>
                </a:endParaRPr>
              </a:p>
            </p:txBody>
          </p:sp>
          <p:sp>
            <p:nvSpPr>
              <p:cNvPr id="75" name="Rectangle 74">
                <a:extLst>
                  <a:ext uri="{FF2B5EF4-FFF2-40B4-BE49-F238E27FC236}">
                    <a16:creationId xmlns:a16="http://schemas.microsoft.com/office/drawing/2014/main" id="{A3083BB7-5FC0-AB46-B054-C3F37F59F452}"/>
                  </a:ext>
                </a:extLst>
              </p:cNvPr>
              <p:cNvSpPr/>
              <p:nvPr/>
            </p:nvSpPr>
            <p:spPr bwMode="auto">
              <a:xfrm>
                <a:off x="1438477" y="3855311"/>
                <a:ext cx="344626" cy="3446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Segoe UI" pitchFamily="34" charset="0"/>
                  <a:cs typeface="Segoe UI" pitchFamily="34" charset="0"/>
                </a:endParaRPr>
              </a:p>
            </p:txBody>
          </p:sp>
          <p:sp>
            <p:nvSpPr>
              <p:cNvPr id="76" name="Oval 75">
                <a:extLst>
                  <a:ext uri="{FF2B5EF4-FFF2-40B4-BE49-F238E27FC236}">
                    <a16:creationId xmlns:a16="http://schemas.microsoft.com/office/drawing/2014/main" id="{426215EB-BC99-0344-922A-6D4C5EA0CBCE}"/>
                  </a:ext>
                </a:extLst>
              </p:cNvPr>
              <p:cNvSpPr/>
              <p:nvPr/>
            </p:nvSpPr>
            <p:spPr bwMode="auto">
              <a:xfrm>
                <a:off x="1413641" y="4351691"/>
                <a:ext cx="394299" cy="39429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Segoe UI" pitchFamily="34" charset="0"/>
                    <a:cs typeface="Segoe UI" pitchFamily="34" charset="0"/>
                  </a:rPr>
                  <a:t> </a:t>
                </a:r>
              </a:p>
            </p:txBody>
          </p:sp>
        </p:grpSp>
      </p:grpSp>
      <p:sp>
        <p:nvSpPr>
          <p:cNvPr id="101" name="Rectangle 100">
            <a:extLst>
              <a:ext uri="{FF2B5EF4-FFF2-40B4-BE49-F238E27FC236}">
                <a16:creationId xmlns:a16="http://schemas.microsoft.com/office/drawing/2014/main" id="{C0E20C91-CE2C-304F-B605-8E9EAF72DBE7}"/>
              </a:ext>
            </a:extLst>
          </p:cNvPr>
          <p:cNvSpPr/>
          <p:nvPr/>
        </p:nvSpPr>
        <p:spPr>
          <a:xfrm>
            <a:off x="771713" y="3599359"/>
            <a:ext cx="2514856" cy="461665"/>
          </a:xfrm>
          <a:prstGeom prst="rect">
            <a:avLst/>
          </a:prstGeom>
        </p:spPr>
        <p:txBody>
          <a:bodyPr wrap="non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Segoe UI Light" panose="020B0502040204020203" pitchFamily="34" charset="0"/>
                <a:ea typeface="Segoe UI Semilight" charset="0"/>
                <a:cs typeface="Segoe UI Light" panose="020B0502040204020203" pitchFamily="34" charset="0"/>
              </a:rPr>
              <a:t>Prepare Your Data</a:t>
            </a:r>
          </a:p>
        </p:txBody>
      </p:sp>
      <p:sp>
        <p:nvSpPr>
          <p:cNvPr id="102" name="Rectangle 101">
            <a:extLst>
              <a:ext uri="{FF2B5EF4-FFF2-40B4-BE49-F238E27FC236}">
                <a16:creationId xmlns:a16="http://schemas.microsoft.com/office/drawing/2014/main" id="{90D7C33D-AF1A-F04A-B6C9-050AB70C6859}"/>
              </a:ext>
            </a:extLst>
          </p:cNvPr>
          <p:cNvSpPr/>
          <p:nvPr/>
        </p:nvSpPr>
        <p:spPr bwMode="grayWhite">
          <a:xfrm>
            <a:off x="5374708" y="3621534"/>
            <a:ext cx="1796774" cy="461665"/>
          </a:xfrm>
          <a:prstGeom prst="rect">
            <a:avLst/>
          </a:prstGeom>
        </p:spPr>
        <p:txBody>
          <a:bodyPr wrap="non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Segoe UI Light" panose="020B0502040204020203" pitchFamily="34" charset="0"/>
                <a:ea typeface="Segoe UI Semilight" charset="0"/>
                <a:cs typeface="Segoe UI Light" panose="020B0502040204020203" pitchFamily="34" charset="0"/>
              </a:rPr>
              <a:t>Build &amp; Train</a:t>
            </a:r>
          </a:p>
        </p:txBody>
      </p:sp>
      <p:sp>
        <p:nvSpPr>
          <p:cNvPr id="103" name="Rectangle 102">
            <a:extLst>
              <a:ext uri="{FF2B5EF4-FFF2-40B4-BE49-F238E27FC236}">
                <a16:creationId xmlns:a16="http://schemas.microsoft.com/office/drawing/2014/main" id="{0218E4D8-4FF2-5A42-8113-B1BE1E6AC0D7}"/>
              </a:ext>
            </a:extLst>
          </p:cNvPr>
          <p:cNvSpPr/>
          <p:nvPr/>
        </p:nvSpPr>
        <p:spPr>
          <a:xfrm>
            <a:off x="10169803" y="3633382"/>
            <a:ext cx="686405" cy="461665"/>
          </a:xfrm>
          <a:prstGeom prst="rect">
            <a:avLst/>
          </a:prstGeom>
        </p:spPr>
        <p:txBody>
          <a:bodyPr wrap="non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Segoe UI Light" panose="020B0502040204020203" pitchFamily="34" charset="0"/>
                <a:ea typeface="Segoe UI Semilight" charset="0"/>
                <a:cs typeface="Segoe UI Light" panose="020B0502040204020203" pitchFamily="34" charset="0"/>
              </a:rPr>
              <a:t>Run</a:t>
            </a:r>
          </a:p>
        </p:txBody>
      </p:sp>
      <p:sp>
        <p:nvSpPr>
          <p:cNvPr id="104" name="Arrow: Chevron 116">
            <a:extLst>
              <a:ext uri="{FF2B5EF4-FFF2-40B4-BE49-F238E27FC236}">
                <a16:creationId xmlns:a16="http://schemas.microsoft.com/office/drawing/2014/main" id="{9F3368DD-EA82-114C-9A21-ADD6370C1780}"/>
              </a:ext>
            </a:extLst>
          </p:cNvPr>
          <p:cNvSpPr/>
          <p:nvPr/>
        </p:nvSpPr>
        <p:spPr>
          <a:xfrm>
            <a:off x="3984509" y="2109400"/>
            <a:ext cx="320040" cy="860404"/>
          </a:xfrm>
          <a:prstGeom prst="chevron">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5" name="Arrow: Chevron 117">
            <a:extLst>
              <a:ext uri="{FF2B5EF4-FFF2-40B4-BE49-F238E27FC236}">
                <a16:creationId xmlns:a16="http://schemas.microsoft.com/office/drawing/2014/main" id="{FE7B48EC-F921-4B4D-9E7A-42260DF4DB00}"/>
              </a:ext>
            </a:extLst>
          </p:cNvPr>
          <p:cNvSpPr/>
          <p:nvPr/>
        </p:nvSpPr>
        <p:spPr>
          <a:xfrm>
            <a:off x="8340012" y="2109400"/>
            <a:ext cx="320040" cy="860404"/>
          </a:xfrm>
          <a:prstGeom prst="chevron">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45168733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8" grpId="0">
        <p:bldAsOne/>
      </p:bldGraphic>
      <p:bldP spid="49" grpId="0" animBg="1"/>
      <p:bldP spid="50" grpId="0" animBg="1"/>
      <p:bldP spid="54" grpId="0" animBg="1"/>
      <p:bldGraphic spid="61"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7551</TotalTime>
  <Words>1360</Words>
  <Application>Microsoft Macintosh PowerPoint</Application>
  <PresentationFormat>Widescreen</PresentationFormat>
  <Paragraphs>205</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Consolas</vt:lpstr>
      <vt:lpstr>Segoe UI</vt:lpstr>
      <vt:lpstr>Segoe UI Light</vt:lpstr>
      <vt:lpstr>Segoe UI Semibold</vt:lpstr>
      <vt:lpstr>Segoe UI Semilight</vt:lpstr>
      <vt:lpstr>Office Theme</vt:lpstr>
      <vt:lpstr> An open source and cross-platform machine learning framework</vt:lpstr>
      <vt:lpstr>PowerPoint Presentation</vt:lpstr>
      <vt:lpstr>What is ML.NET?</vt:lpstr>
      <vt:lpstr>Where is ML.NET used?</vt:lpstr>
      <vt:lpstr>Where is ML.NET used?</vt:lpstr>
      <vt:lpstr>Where does ML.NET Fit Into Microsoft AI</vt:lpstr>
      <vt:lpstr>ML.NET – Code-First Framework</vt:lpstr>
      <vt:lpstr>What Can I Build with ML.NET?</vt:lpstr>
      <vt:lpstr>ML.NET – How Do I Build Models?</vt:lpstr>
      <vt:lpstr>ML.NET – Getting Started &amp; Demos</vt:lpstr>
      <vt:lpstr>ML.NET and ONNX Integration</vt:lpstr>
      <vt:lpstr>ML.NET – Advanced Demo with ONNX</vt:lpstr>
      <vt:lpstr>ML.NET Resources</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ML.NET Overview</dc:title>
  <dc:subject>Machine Learning .NET</dc:subject>
  <dc:creator>Bart Czernicki</dc:creator>
  <cp:keywords>Machine Learning, .NET, Artificial Intelligence</cp:keywords>
  <dc:description/>
  <cp:lastModifiedBy>Bart Czernicki</cp:lastModifiedBy>
  <cp:revision>65</cp:revision>
  <dcterms:created xsi:type="dcterms:W3CDTF">2019-02-07T14:22:27Z</dcterms:created>
  <dcterms:modified xsi:type="dcterms:W3CDTF">2019-02-25T15:07:13Z</dcterms:modified>
  <cp:category>Machine Learning, .NET, Artificial Intelligence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2019-02-07T14:22:27-0500</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6fddb97f-9068-4a91-a393-0000ff9e4ee4</vt:lpwstr>
  </property>
</Properties>
</file>